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21" d="100"/>
          <a:sy n="121" d="100"/>
        </p:scale>
        <p:origin x="696"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diagrams/_rels/data5.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C3CB52-E0D7-4502-910D-1CF35FF412E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8BD7E393-0506-4E48-984B-965BF853037E}">
      <dgm:prSet/>
      <dgm:spPr/>
      <dgm:t>
        <a:bodyPr/>
        <a:lstStyle/>
        <a:p>
          <a:pPr>
            <a:lnSpc>
              <a:spcPct val="100000"/>
            </a:lnSpc>
          </a:pPr>
          <a:r>
            <a:rPr lang="en-US"/>
            <a:t>AI is transforming the finance industry, bringing efficiencies in operations, cost savings, and improved customer experience. </a:t>
          </a:r>
        </a:p>
      </dgm:t>
    </dgm:pt>
    <dgm:pt modelId="{5345D76D-8E09-4DD2-AF87-5C107E81DBFC}" type="parTrans" cxnId="{4B4A44CF-DC16-4921-B346-80D10BBEB317}">
      <dgm:prSet/>
      <dgm:spPr/>
      <dgm:t>
        <a:bodyPr/>
        <a:lstStyle/>
        <a:p>
          <a:endParaRPr lang="en-US"/>
        </a:p>
      </dgm:t>
    </dgm:pt>
    <dgm:pt modelId="{7B15A9A7-485E-4CD8-8CB3-4120A1E8C2D5}" type="sibTrans" cxnId="{4B4A44CF-DC16-4921-B346-80D10BBEB317}">
      <dgm:prSet/>
      <dgm:spPr/>
      <dgm:t>
        <a:bodyPr/>
        <a:lstStyle/>
        <a:p>
          <a:pPr>
            <a:lnSpc>
              <a:spcPct val="100000"/>
            </a:lnSpc>
          </a:pPr>
          <a:endParaRPr lang="en-US"/>
        </a:p>
      </dgm:t>
    </dgm:pt>
    <dgm:pt modelId="{9A77C6A2-0EAF-4A49-BD89-120C3A29F996}">
      <dgm:prSet/>
      <dgm:spPr/>
      <dgm:t>
        <a:bodyPr/>
        <a:lstStyle/>
        <a:p>
          <a:pPr>
            <a:lnSpc>
              <a:spcPct val="100000"/>
            </a:lnSpc>
          </a:pPr>
          <a:r>
            <a:rPr lang="en-US"/>
            <a:t>Benefits of AI in Finance:</a:t>
          </a:r>
        </a:p>
      </dgm:t>
    </dgm:pt>
    <dgm:pt modelId="{672ECE5E-387D-425B-889A-C800E7F154F5}" type="parTrans" cxnId="{3917D9DB-3F63-4AE2-BC97-C82114A9D7D8}">
      <dgm:prSet/>
      <dgm:spPr/>
      <dgm:t>
        <a:bodyPr/>
        <a:lstStyle/>
        <a:p>
          <a:endParaRPr lang="en-US"/>
        </a:p>
      </dgm:t>
    </dgm:pt>
    <dgm:pt modelId="{BC5EEF3E-6B1F-4238-9FB8-CC73B064C8AC}" type="sibTrans" cxnId="{3917D9DB-3F63-4AE2-BC97-C82114A9D7D8}">
      <dgm:prSet/>
      <dgm:spPr/>
      <dgm:t>
        <a:bodyPr/>
        <a:lstStyle/>
        <a:p>
          <a:pPr>
            <a:lnSpc>
              <a:spcPct val="100000"/>
            </a:lnSpc>
          </a:pPr>
          <a:endParaRPr lang="en-US"/>
        </a:p>
      </dgm:t>
    </dgm:pt>
    <dgm:pt modelId="{91F2470E-2FA4-4BD3-85B5-96DF6C313510}">
      <dgm:prSet/>
      <dgm:spPr/>
      <dgm:t>
        <a:bodyPr/>
        <a:lstStyle/>
        <a:p>
          <a:pPr>
            <a:lnSpc>
              <a:spcPct val="100000"/>
            </a:lnSpc>
          </a:pPr>
          <a:r>
            <a:rPr lang="en-US"/>
            <a:t>1. Automation of Routine Tasks: AI can automate mundane and repetitive tasks such as bookkeeping, data entry, and fraud detection. This reduces manual effort, increases accuracy, and frees up time for more strategic tasks.</a:t>
          </a:r>
        </a:p>
      </dgm:t>
    </dgm:pt>
    <dgm:pt modelId="{BB386D5D-887C-417E-8B17-12A3129C1A9F}" type="parTrans" cxnId="{53EB3934-ECFD-4122-929A-0196A1EE7F32}">
      <dgm:prSet/>
      <dgm:spPr/>
      <dgm:t>
        <a:bodyPr/>
        <a:lstStyle/>
        <a:p>
          <a:endParaRPr lang="en-US"/>
        </a:p>
      </dgm:t>
    </dgm:pt>
    <dgm:pt modelId="{4B81B2D3-CE21-49DE-8A8E-9AEB0AF74715}" type="sibTrans" cxnId="{53EB3934-ECFD-4122-929A-0196A1EE7F32}">
      <dgm:prSet/>
      <dgm:spPr/>
      <dgm:t>
        <a:bodyPr/>
        <a:lstStyle/>
        <a:p>
          <a:pPr>
            <a:lnSpc>
              <a:spcPct val="100000"/>
            </a:lnSpc>
          </a:pPr>
          <a:endParaRPr lang="en-US"/>
        </a:p>
      </dgm:t>
    </dgm:pt>
    <dgm:pt modelId="{ACF35ADC-2886-491D-9688-AC4979795BC5}">
      <dgm:prSet/>
      <dgm:spPr/>
      <dgm:t>
        <a:bodyPr/>
        <a:lstStyle/>
        <a:p>
          <a:pPr>
            <a:lnSpc>
              <a:spcPct val="100000"/>
            </a:lnSpc>
          </a:pPr>
          <a:r>
            <a:rPr lang="en-US"/>
            <a:t>2. Improved Risk Management: AI can help identify and analyze risk factors more quickly and accurately than humans, allowing for better informed decisions.</a:t>
          </a:r>
        </a:p>
      </dgm:t>
    </dgm:pt>
    <dgm:pt modelId="{008FA3F2-6F6C-4E1E-988A-A7AE0E88F910}" type="parTrans" cxnId="{AA66BFAF-6FD6-403F-9DEA-77F6CEF39ABD}">
      <dgm:prSet/>
      <dgm:spPr/>
      <dgm:t>
        <a:bodyPr/>
        <a:lstStyle/>
        <a:p>
          <a:endParaRPr lang="en-US"/>
        </a:p>
      </dgm:t>
    </dgm:pt>
    <dgm:pt modelId="{5FA6BC55-14CD-4C3E-9EB0-08BA1DAD685E}" type="sibTrans" cxnId="{AA66BFAF-6FD6-403F-9DEA-77F6CEF39ABD}">
      <dgm:prSet/>
      <dgm:spPr/>
      <dgm:t>
        <a:bodyPr/>
        <a:lstStyle/>
        <a:p>
          <a:pPr>
            <a:lnSpc>
              <a:spcPct val="100000"/>
            </a:lnSpc>
          </a:pPr>
          <a:endParaRPr lang="en-US"/>
        </a:p>
      </dgm:t>
    </dgm:pt>
    <dgm:pt modelId="{A601A542-30B3-4616-BB36-8293D06C30EF}">
      <dgm:prSet/>
      <dgm:spPr/>
      <dgm:t>
        <a:bodyPr/>
        <a:lstStyle/>
        <a:p>
          <a:pPr>
            <a:lnSpc>
              <a:spcPct val="100000"/>
            </a:lnSpc>
          </a:pPr>
          <a:r>
            <a:rPr lang="en-US"/>
            <a:t>3. Enhanced Customer Experience: AI can help banks and financial institutions better understand their customers and provide them with more personalized services. AI-powered chatbots can also provide 24/7 customer service</a:t>
          </a:r>
        </a:p>
      </dgm:t>
    </dgm:pt>
    <dgm:pt modelId="{6A6D74AD-C130-463B-9408-74EA90C145CE}" type="parTrans" cxnId="{B8B27DCB-8705-45C5-B79B-F66D6F2C6CBF}">
      <dgm:prSet/>
      <dgm:spPr/>
      <dgm:t>
        <a:bodyPr/>
        <a:lstStyle/>
        <a:p>
          <a:endParaRPr lang="en-US"/>
        </a:p>
      </dgm:t>
    </dgm:pt>
    <dgm:pt modelId="{E7D81F8A-AE14-497D-AAE2-C9EA111B8089}" type="sibTrans" cxnId="{B8B27DCB-8705-45C5-B79B-F66D6F2C6CBF}">
      <dgm:prSet/>
      <dgm:spPr/>
      <dgm:t>
        <a:bodyPr/>
        <a:lstStyle/>
        <a:p>
          <a:endParaRPr lang="en-US"/>
        </a:p>
      </dgm:t>
    </dgm:pt>
    <dgm:pt modelId="{C4013C5E-1811-4C91-B32C-ED02ECE45831}" type="pres">
      <dgm:prSet presAssocID="{B5C3CB52-E0D7-4502-910D-1CF35FF412E7}" presName="root" presStyleCnt="0">
        <dgm:presLayoutVars>
          <dgm:dir/>
          <dgm:resizeHandles val="exact"/>
        </dgm:presLayoutVars>
      </dgm:prSet>
      <dgm:spPr/>
    </dgm:pt>
    <dgm:pt modelId="{E53C0BC9-BE4E-4522-A0A7-3AE16F436040}" type="pres">
      <dgm:prSet presAssocID="{B5C3CB52-E0D7-4502-910D-1CF35FF412E7}" presName="container" presStyleCnt="0">
        <dgm:presLayoutVars>
          <dgm:dir/>
          <dgm:resizeHandles val="exact"/>
        </dgm:presLayoutVars>
      </dgm:prSet>
      <dgm:spPr/>
    </dgm:pt>
    <dgm:pt modelId="{B2142C75-F5E0-4938-AB47-C1F4068B3E8A}" type="pres">
      <dgm:prSet presAssocID="{8BD7E393-0506-4E48-984B-965BF853037E}" presName="compNode" presStyleCnt="0"/>
      <dgm:spPr/>
    </dgm:pt>
    <dgm:pt modelId="{2CB9F460-CFC1-4991-923C-432997A52769}" type="pres">
      <dgm:prSet presAssocID="{8BD7E393-0506-4E48-984B-965BF853037E}" presName="iconBgRect" presStyleLbl="bgShp" presStyleIdx="0" presStyleCnt="5"/>
      <dgm:spPr/>
    </dgm:pt>
    <dgm:pt modelId="{A1FCA7F3-1A8E-46D7-87E5-E92373AE0EEB}" type="pres">
      <dgm:prSet presAssocID="{8BD7E393-0506-4E48-984B-965BF853037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07A3A324-E702-43D1-A142-4F2E31398359}" type="pres">
      <dgm:prSet presAssocID="{8BD7E393-0506-4E48-984B-965BF853037E}" presName="spaceRect" presStyleCnt="0"/>
      <dgm:spPr/>
    </dgm:pt>
    <dgm:pt modelId="{0D3250EE-26BE-4C71-A063-B0B894F884A0}" type="pres">
      <dgm:prSet presAssocID="{8BD7E393-0506-4E48-984B-965BF853037E}" presName="textRect" presStyleLbl="revTx" presStyleIdx="0" presStyleCnt="5">
        <dgm:presLayoutVars>
          <dgm:chMax val="1"/>
          <dgm:chPref val="1"/>
        </dgm:presLayoutVars>
      </dgm:prSet>
      <dgm:spPr/>
    </dgm:pt>
    <dgm:pt modelId="{438CC7E0-0F71-4072-BA35-5F38EDECC94F}" type="pres">
      <dgm:prSet presAssocID="{7B15A9A7-485E-4CD8-8CB3-4120A1E8C2D5}" presName="sibTrans" presStyleLbl="sibTrans2D1" presStyleIdx="0" presStyleCnt="0"/>
      <dgm:spPr/>
    </dgm:pt>
    <dgm:pt modelId="{16C3E210-3E03-4D12-A1C9-1975E9706466}" type="pres">
      <dgm:prSet presAssocID="{9A77C6A2-0EAF-4A49-BD89-120C3A29F996}" presName="compNode" presStyleCnt="0"/>
      <dgm:spPr/>
    </dgm:pt>
    <dgm:pt modelId="{19C0E2B7-C53B-42F1-8E89-E32E3B544C6E}" type="pres">
      <dgm:prSet presAssocID="{9A77C6A2-0EAF-4A49-BD89-120C3A29F996}" presName="iconBgRect" presStyleLbl="bgShp" presStyleIdx="1" presStyleCnt="5"/>
      <dgm:spPr/>
    </dgm:pt>
    <dgm:pt modelId="{24581B06-53E8-4836-A6DA-8C6832B210AF}" type="pres">
      <dgm:prSet presAssocID="{9A77C6A2-0EAF-4A49-BD89-120C3A29F99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itcoin"/>
        </a:ext>
      </dgm:extLst>
    </dgm:pt>
    <dgm:pt modelId="{487E3B2E-EB38-4D1B-98C5-332704722FE1}" type="pres">
      <dgm:prSet presAssocID="{9A77C6A2-0EAF-4A49-BD89-120C3A29F996}" presName="spaceRect" presStyleCnt="0"/>
      <dgm:spPr/>
    </dgm:pt>
    <dgm:pt modelId="{DB33D596-B2E9-4FB5-A877-AFBFBA10EF10}" type="pres">
      <dgm:prSet presAssocID="{9A77C6A2-0EAF-4A49-BD89-120C3A29F996}" presName="textRect" presStyleLbl="revTx" presStyleIdx="1" presStyleCnt="5">
        <dgm:presLayoutVars>
          <dgm:chMax val="1"/>
          <dgm:chPref val="1"/>
        </dgm:presLayoutVars>
      </dgm:prSet>
      <dgm:spPr/>
    </dgm:pt>
    <dgm:pt modelId="{98E13A86-A6A0-4BF6-A460-2FA15377E1C9}" type="pres">
      <dgm:prSet presAssocID="{BC5EEF3E-6B1F-4238-9FB8-CC73B064C8AC}" presName="sibTrans" presStyleLbl="sibTrans2D1" presStyleIdx="0" presStyleCnt="0"/>
      <dgm:spPr/>
    </dgm:pt>
    <dgm:pt modelId="{9F9BCC1B-5601-4F89-877C-AEE90BD7C493}" type="pres">
      <dgm:prSet presAssocID="{91F2470E-2FA4-4BD3-85B5-96DF6C313510}" presName="compNode" presStyleCnt="0"/>
      <dgm:spPr/>
    </dgm:pt>
    <dgm:pt modelId="{C64C3DB7-1C0E-44A2-B02F-D804FF29AAC3}" type="pres">
      <dgm:prSet presAssocID="{91F2470E-2FA4-4BD3-85B5-96DF6C313510}" presName="iconBgRect" presStyleLbl="bgShp" presStyleIdx="2" presStyleCnt="5"/>
      <dgm:spPr/>
    </dgm:pt>
    <dgm:pt modelId="{29E11A81-D176-4689-8D32-1189576274CB}" type="pres">
      <dgm:prSet presAssocID="{91F2470E-2FA4-4BD3-85B5-96DF6C31351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ot"/>
        </a:ext>
      </dgm:extLst>
    </dgm:pt>
    <dgm:pt modelId="{8169FD28-52EA-4818-BAB5-A6B12212CEEB}" type="pres">
      <dgm:prSet presAssocID="{91F2470E-2FA4-4BD3-85B5-96DF6C313510}" presName="spaceRect" presStyleCnt="0"/>
      <dgm:spPr/>
    </dgm:pt>
    <dgm:pt modelId="{4DEE8299-82F8-4D03-9316-CBBB1054B89A}" type="pres">
      <dgm:prSet presAssocID="{91F2470E-2FA4-4BD3-85B5-96DF6C313510}" presName="textRect" presStyleLbl="revTx" presStyleIdx="2" presStyleCnt="5">
        <dgm:presLayoutVars>
          <dgm:chMax val="1"/>
          <dgm:chPref val="1"/>
        </dgm:presLayoutVars>
      </dgm:prSet>
      <dgm:spPr/>
    </dgm:pt>
    <dgm:pt modelId="{DFF4C97F-1049-4481-AC31-17C341A61C6D}" type="pres">
      <dgm:prSet presAssocID="{4B81B2D3-CE21-49DE-8A8E-9AEB0AF74715}" presName="sibTrans" presStyleLbl="sibTrans2D1" presStyleIdx="0" presStyleCnt="0"/>
      <dgm:spPr/>
    </dgm:pt>
    <dgm:pt modelId="{205BB508-78CC-4749-8380-9F4431CF120B}" type="pres">
      <dgm:prSet presAssocID="{ACF35ADC-2886-491D-9688-AC4979795BC5}" presName="compNode" presStyleCnt="0"/>
      <dgm:spPr/>
    </dgm:pt>
    <dgm:pt modelId="{AD3F2B2F-5F85-4C45-9DAC-0CAD3F2D102F}" type="pres">
      <dgm:prSet presAssocID="{ACF35ADC-2886-491D-9688-AC4979795BC5}" presName="iconBgRect" presStyleLbl="bgShp" presStyleIdx="3" presStyleCnt="5"/>
      <dgm:spPr/>
    </dgm:pt>
    <dgm:pt modelId="{2E46B099-26BE-4325-87F7-BB7722C400EF}" type="pres">
      <dgm:prSet presAssocID="{ACF35ADC-2886-491D-9688-AC4979795BC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A33E1AEB-FD30-4C93-8F5C-3A96EC504AF9}" type="pres">
      <dgm:prSet presAssocID="{ACF35ADC-2886-491D-9688-AC4979795BC5}" presName="spaceRect" presStyleCnt="0"/>
      <dgm:spPr/>
    </dgm:pt>
    <dgm:pt modelId="{D77C725F-09AB-4E35-A889-F04221B50CCD}" type="pres">
      <dgm:prSet presAssocID="{ACF35ADC-2886-491D-9688-AC4979795BC5}" presName="textRect" presStyleLbl="revTx" presStyleIdx="3" presStyleCnt="5">
        <dgm:presLayoutVars>
          <dgm:chMax val="1"/>
          <dgm:chPref val="1"/>
        </dgm:presLayoutVars>
      </dgm:prSet>
      <dgm:spPr/>
    </dgm:pt>
    <dgm:pt modelId="{4C62E69C-0137-4357-AD18-A9C1C2908062}" type="pres">
      <dgm:prSet presAssocID="{5FA6BC55-14CD-4C3E-9EB0-08BA1DAD685E}" presName="sibTrans" presStyleLbl="sibTrans2D1" presStyleIdx="0" presStyleCnt="0"/>
      <dgm:spPr/>
    </dgm:pt>
    <dgm:pt modelId="{7A49D1E9-AD2C-4BDF-B377-909145760751}" type="pres">
      <dgm:prSet presAssocID="{A601A542-30B3-4616-BB36-8293D06C30EF}" presName="compNode" presStyleCnt="0"/>
      <dgm:spPr/>
    </dgm:pt>
    <dgm:pt modelId="{667BE75B-A895-4A2F-844E-85FAB8DB499F}" type="pres">
      <dgm:prSet presAssocID="{A601A542-30B3-4616-BB36-8293D06C30EF}" presName="iconBgRect" presStyleLbl="bgShp" presStyleIdx="4" presStyleCnt="5"/>
      <dgm:spPr/>
    </dgm:pt>
    <dgm:pt modelId="{7E5EAA31-FDF9-400C-839D-9AD039CA467E}" type="pres">
      <dgm:prSet presAssocID="{A601A542-30B3-4616-BB36-8293D06C30E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ank"/>
        </a:ext>
      </dgm:extLst>
    </dgm:pt>
    <dgm:pt modelId="{7DE7C361-2DC9-4982-B08F-D5CDB3F81466}" type="pres">
      <dgm:prSet presAssocID="{A601A542-30B3-4616-BB36-8293D06C30EF}" presName="spaceRect" presStyleCnt="0"/>
      <dgm:spPr/>
    </dgm:pt>
    <dgm:pt modelId="{0A30D939-2930-43B7-8354-D45522A928BC}" type="pres">
      <dgm:prSet presAssocID="{A601A542-30B3-4616-BB36-8293D06C30EF}" presName="textRect" presStyleLbl="revTx" presStyleIdx="4" presStyleCnt="5">
        <dgm:presLayoutVars>
          <dgm:chMax val="1"/>
          <dgm:chPref val="1"/>
        </dgm:presLayoutVars>
      </dgm:prSet>
      <dgm:spPr/>
    </dgm:pt>
  </dgm:ptLst>
  <dgm:cxnLst>
    <dgm:cxn modelId="{3F1E3025-3482-42C6-AA00-6D9D4929EA4C}" type="presOf" srcId="{4B81B2D3-CE21-49DE-8A8E-9AEB0AF74715}" destId="{DFF4C97F-1049-4481-AC31-17C341A61C6D}" srcOrd="0" destOrd="0" presId="urn:microsoft.com/office/officeart/2018/2/layout/IconCircleList"/>
    <dgm:cxn modelId="{53EB3934-ECFD-4122-929A-0196A1EE7F32}" srcId="{B5C3CB52-E0D7-4502-910D-1CF35FF412E7}" destId="{91F2470E-2FA4-4BD3-85B5-96DF6C313510}" srcOrd="2" destOrd="0" parTransId="{BB386D5D-887C-417E-8B17-12A3129C1A9F}" sibTransId="{4B81B2D3-CE21-49DE-8A8E-9AEB0AF74715}"/>
    <dgm:cxn modelId="{A6DCD34F-27CB-43D1-97BD-6463DABAB032}" type="presOf" srcId="{B5C3CB52-E0D7-4502-910D-1CF35FF412E7}" destId="{C4013C5E-1811-4C91-B32C-ED02ECE45831}" srcOrd="0" destOrd="0" presId="urn:microsoft.com/office/officeart/2018/2/layout/IconCircleList"/>
    <dgm:cxn modelId="{A3A58D51-AF08-430B-968D-C50725C18C44}" type="presOf" srcId="{A601A542-30B3-4616-BB36-8293D06C30EF}" destId="{0A30D939-2930-43B7-8354-D45522A928BC}" srcOrd="0" destOrd="0" presId="urn:microsoft.com/office/officeart/2018/2/layout/IconCircleList"/>
    <dgm:cxn modelId="{46D18C52-7AF5-4810-9B8C-115DBA0C5DBE}" type="presOf" srcId="{BC5EEF3E-6B1F-4238-9FB8-CC73B064C8AC}" destId="{98E13A86-A6A0-4BF6-A460-2FA15377E1C9}" srcOrd="0" destOrd="0" presId="urn:microsoft.com/office/officeart/2018/2/layout/IconCircleList"/>
    <dgm:cxn modelId="{681C1C53-B800-4E33-B914-E71645C9A1D6}" type="presOf" srcId="{5FA6BC55-14CD-4C3E-9EB0-08BA1DAD685E}" destId="{4C62E69C-0137-4357-AD18-A9C1C2908062}" srcOrd="0" destOrd="0" presId="urn:microsoft.com/office/officeart/2018/2/layout/IconCircleList"/>
    <dgm:cxn modelId="{F01E3A87-C482-4292-840A-6677ECF0C918}" type="presOf" srcId="{9A77C6A2-0EAF-4A49-BD89-120C3A29F996}" destId="{DB33D596-B2E9-4FB5-A877-AFBFBA10EF10}" srcOrd="0" destOrd="0" presId="urn:microsoft.com/office/officeart/2018/2/layout/IconCircleList"/>
    <dgm:cxn modelId="{AA66BFAF-6FD6-403F-9DEA-77F6CEF39ABD}" srcId="{B5C3CB52-E0D7-4502-910D-1CF35FF412E7}" destId="{ACF35ADC-2886-491D-9688-AC4979795BC5}" srcOrd="3" destOrd="0" parTransId="{008FA3F2-6F6C-4E1E-988A-A7AE0E88F910}" sibTransId="{5FA6BC55-14CD-4C3E-9EB0-08BA1DAD685E}"/>
    <dgm:cxn modelId="{E6777AB7-C8F0-4CA4-BD79-A65485D74B5A}" type="presOf" srcId="{91F2470E-2FA4-4BD3-85B5-96DF6C313510}" destId="{4DEE8299-82F8-4D03-9316-CBBB1054B89A}" srcOrd="0" destOrd="0" presId="urn:microsoft.com/office/officeart/2018/2/layout/IconCircleList"/>
    <dgm:cxn modelId="{4533EDC5-2751-4B06-84AE-5826057162B3}" type="presOf" srcId="{ACF35ADC-2886-491D-9688-AC4979795BC5}" destId="{D77C725F-09AB-4E35-A889-F04221B50CCD}" srcOrd="0" destOrd="0" presId="urn:microsoft.com/office/officeart/2018/2/layout/IconCircleList"/>
    <dgm:cxn modelId="{70C26FC7-00D2-40F0-8CB7-DD70A7473289}" type="presOf" srcId="{8BD7E393-0506-4E48-984B-965BF853037E}" destId="{0D3250EE-26BE-4C71-A063-B0B894F884A0}" srcOrd="0" destOrd="0" presId="urn:microsoft.com/office/officeart/2018/2/layout/IconCircleList"/>
    <dgm:cxn modelId="{B8B27DCB-8705-45C5-B79B-F66D6F2C6CBF}" srcId="{B5C3CB52-E0D7-4502-910D-1CF35FF412E7}" destId="{A601A542-30B3-4616-BB36-8293D06C30EF}" srcOrd="4" destOrd="0" parTransId="{6A6D74AD-C130-463B-9408-74EA90C145CE}" sibTransId="{E7D81F8A-AE14-497D-AAE2-C9EA111B8089}"/>
    <dgm:cxn modelId="{4B4A44CF-DC16-4921-B346-80D10BBEB317}" srcId="{B5C3CB52-E0D7-4502-910D-1CF35FF412E7}" destId="{8BD7E393-0506-4E48-984B-965BF853037E}" srcOrd="0" destOrd="0" parTransId="{5345D76D-8E09-4DD2-AF87-5C107E81DBFC}" sibTransId="{7B15A9A7-485E-4CD8-8CB3-4120A1E8C2D5}"/>
    <dgm:cxn modelId="{3917D9DB-3F63-4AE2-BC97-C82114A9D7D8}" srcId="{B5C3CB52-E0D7-4502-910D-1CF35FF412E7}" destId="{9A77C6A2-0EAF-4A49-BD89-120C3A29F996}" srcOrd="1" destOrd="0" parTransId="{672ECE5E-387D-425B-889A-C800E7F154F5}" sibTransId="{BC5EEF3E-6B1F-4238-9FB8-CC73B064C8AC}"/>
    <dgm:cxn modelId="{0EA983F1-5412-4FC4-BA24-2254A2A3ED65}" type="presOf" srcId="{7B15A9A7-485E-4CD8-8CB3-4120A1E8C2D5}" destId="{438CC7E0-0F71-4072-BA35-5F38EDECC94F}" srcOrd="0" destOrd="0" presId="urn:microsoft.com/office/officeart/2018/2/layout/IconCircleList"/>
    <dgm:cxn modelId="{787F648E-F31C-4771-8BD7-8B5404AA3CA8}" type="presParOf" srcId="{C4013C5E-1811-4C91-B32C-ED02ECE45831}" destId="{E53C0BC9-BE4E-4522-A0A7-3AE16F436040}" srcOrd="0" destOrd="0" presId="urn:microsoft.com/office/officeart/2018/2/layout/IconCircleList"/>
    <dgm:cxn modelId="{391D2839-9156-469F-92F7-A33926A32D69}" type="presParOf" srcId="{E53C0BC9-BE4E-4522-A0A7-3AE16F436040}" destId="{B2142C75-F5E0-4938-AB47-C1F4068B3E8A}" srcOrd="0" destOrd="0" presId="urn:microsoft.com/office/officeart/2018/2/layout/IconCircleList"/>
    <dgm:cxn modelId="{15DEECDF-5D27-4F7C-8DFD-2FD3000BF042}" type="presParOf" srcId="{B2142C75-F5E0-4938-AB47-C1F4068B3E8A}" destId="{2CB9F460-CFC1-4991-923C-432997A52769}" srcOrd="0" destOrd="0" presId="urn:microsoft.com/office/officeart/2018/2/layout/IconCircleList"/>
    <dgm:cxn modelId="{F3AAC9D9-763F-450A-8EC2-81B7C89999B9}" type="presParOf" srcId="{B2142C75-F5E0-4938-AB47-C1F4068B3E8A}" destId="{A1FCA7F3-1A8E-46D7-87E5-E92373AE0EEB}" srcOrd="1" destOrd="0" presId="urn:microsoft.com/office/officeart/2018/2/layout/IconCircleList"/>
    <dgm:cxn modelId="{BEEB4101-7D4B-4EFB-8BAF-37851B05E59B}" type="presParOf" srcId="{B2142C75-F5E0-4938-AB47-C1F4068B3E8A}" destId="{07A3A324-E702-43D1-A142-4F2E31398359}" srcOrd="2" destOrd="0" presId="urn:microsoft.com/office/officeart/2018/2/layout/IconCircleList"/>
    <dgm:cxn modelId="{AAB6EDEC-AB87-43A6-A9C6-ECB8DD983D07}" type="presParOf" srcId="{B2142C75-F5E0-4938-AB47-C1F4068B3E8A}" destId="{0D3250EE-26BE-4C71-A063-B0B894F884A0}" srcOrd="3" destOrd="0" presId="urn:microsoft.com/office/officeart/2018/2/layout/IconCircleList"/>
    <dgm:cxn modelId="{8616DC41-7AC1-4184-90E4-288B8953AA55}" type="presParOf" srcId="{E53C0BC9-BE4E-4522-A0A7-3AE16F436040}" destId="{438CC7E0-0F71-4072-BA35-5F38EDECC94F}" srcOrd="1" destOrd="0" presId="urn:microsoft.com/office/officeart/2018/2/layout/IconCircleList"/>
    <dgm:cxn modelId="{79DAB89C-82A1-4E4E-A6C6-0E6522552940}" type="presParOf" srcId="{E53C0BC9-BE4E-4522-A0A7-3AE16F436040}" destId="{16C3E210-3E03-4D12-A1C9-1975E9706466}" srcOrd="2" destOrd="0" presId="urn:microsoft.com/office/officeart/2018/2/layout/IconCircleList"/>
    <dgm:cxn modelId="{33ACD96C-6950-425B-97E3-5EBAF8491D01}" type="presParOf" srcId="{16C3E210-3E03-4D12-A1C9-1975E9706466}" destId="{19C0E2B7-C53B-42F1-8E89-E32E3B544C6E}" srcOrd="0" destOrd="0" presId="urn:microsoft.com/office/officeart/2018/2/layout/IconCircleList"/>
    <dgm:cxn modelId="{911F4A98-E59D-4007-A021-5AE39F1D7C34}" type="presParOf" srcId="{16C3E210-3E03-4D12-A1C9-1975E9706466}" destId="{24581B06-53E8-4836-A6DA-8C6832B210AF}" srcOrd="1" destOrd="0" presId="urn:microsoft.com/office/officeart/2018/2/layout/IconCircleList"/>
    <dgm:cxn modelId="{D9FC42C6-772D-4722-B60C-6827A28FEF61}" type="presParOf" srcId="{16C3E210-3E03-4D12-A1C9-1975E9706466}" destId="{487E3B2E-EB38-4D1B-98C5-332704722FE1}" srcOrd="2" destOrd="0" presId="urn:microsoft.com/office/officeart/2018/2/layout/IconCircleList"/>
    <dgm:cxn modelId="{31341DA0-3A56-446B-8530-CCD73CA5551E}" type="presParOf" srcId="{16C3E210-3E03-4D12-A1C9-1975E9706466}" destId="{DB33D596-B2E9-4FB5-A877-AFBFBA10EF10}" srcOrd="3" destOrd="0" presId="urn:microsoft.com/office/officeart/2018/2/layout/IconCircleList"/>
    <dgm:cxn modelId="{F93DF6B9-7B56-4426-9C0F-0D944A26F23A}" type="presParOf" srcId="{E53C0BC9-BE4E-4522-A0A7-3AE16F436040}" destId="{98E13A86-A6A0-4BF6-A460-2FA15377E1C9}" srcOrd="3" destOrd="0" presId="urn:microsoft.com/office/officeart/2018/2/layout/IconCircleList"/>
    <dgm:cxn modelId="{9523BFF3-027F-4C11-AB90-A169A28341EE}" type="presParOf" srcId="{E53C0BC9-BE4E-4522-A0A7-3AE16F436040}" destId="{9F9BCC1B-5601-4F89-877C-AEE90BD7C493}" srcOrd="4" destOrd="0" presId="urn:microsoft.com/office/officeart/2018/2/layout/IconCircleList"/>
    <dgm:cxn modelId="{D0492649-A7D7-46D3-8F3E-06AC747FF405}" type="presParOf" srcId="{9F9BCC1B-5601-4F89-877C-AEE90BD7C493}" destId="{C64C3DB7-1C0E-44A2-B02F-D804FF29AAC3}" srcOrd="0" destOrd="0" presId="urn:microsoft.com/office/officeart/2018/2/layout/IconCircleList"/>
    <dgm:cxn modelId="{7F9DC101-6B30-4D81-B9F1-BF8739337AA5}" type="presParOf" srcId="{9F9BCC1B-5601-4F89-877C-AEE90BD7C493}" destId="{29E11A81-D176-4689-8D32-1189576274CB}" srcOrd="1" destOrd="0" presId="urn:microsoft.com/office/officeart/2018/2/layout/IconCircleList"/>
    <dgm:cxn modelId="{D53F5D48-3BC7-469F-9F32-617296FF3410}" type="presParOf" srcId="{9F9BCC1B-5601-4F89-877C-AEE90BD7C493}" destId="{8169FD28-52EA-4818-BAB5-A6B12212CEEB}" srcOrd="2" destOrd="0" presId="urn:microsoft.com/office/officeart/2018/2/layout/IconCircleList"/>
    <dgm:cxn modelId="{0145948E-08C4-4A74-AA97-AB034A2FFAE1}" type="presParOf" srcId="{9F9BCC1B-5601-4F89-877C-AEE90BD7C493}" destId="{4DEE8299-82F8-4D03-9316-CBBB1054B89A}" srcOrd="3" destOrd="0" presId="urn:microsoft.com/office/officeart/2018/2/layout/IconCircleList"/>
    <dgm:cxn modelId="{26570B8F-D00B-4EE7-9E46-3525501FBA88}" type="presParOf" srcId="{E53C0BC9-BE4E-4522-A0A7-3AE16F436040}" destId="{DFF4C97F-1049-4481-AC31-17C341A61C6D}" srcOrd="5" destOrd="0" presId="urn:microsoft.com/office/officeart/2018/2/layout/IconCircleList"/>
    <dgm:cxn modelId="{4CFF44A6-25C6-4764-A6BA-54FDEE5C1DF6}" type="presParOf" srcId="{E53C0BC9-BE4E-4522-A0A7-3AE16F436040}" destId="{205BB508-78CC-4749-8380-9F4431CF120B}" srcOrd="6" destOrd="0" presId="urn:microsoft.com/office/officeart/2018/2/layout/IconCircleList"/>
    <dgm:cxn modelId="{5D348007-8675-4E0E-AF2D-49936D081DBF}" type="presParOf" srcId="{205BB508-78CC-4749-8380-9F4431CF120B}" destId="{AD3F2B2F-5F85-4C45-9DAC-0CAD3F2D102F}" srcOrd="0" destOrd="0" presId="urn:microsoft.com/office/officeart/2018/2/layout/IconCircleList"/>
    <dgm:cxn modelId="{EC67A321-5B72-4B1D-80C5-08F12E955FE4}" type="presParOf" srcId="{205BB508-78CC-4749-8380-9F4431CF120B}" destId="{2E46B099-26BE-4325-87F7-BB7722C400EF}" srcOrd="1" destOrd="0" presId="urn:microsoft.com/office/officeart/2018/2/layout/IconCircleList"/>
    <dgm:cxn modelId="{94186D83-3F0E-4BE1-BC1A-3A587C1A4097}" type="presParOf" srcId="{205BB508-78CC-4749-8380-9F4431CF120B}" destId="{A33E1AEB-FD30-4C93-8F5C-3A96EC504AF9}" srcOrd="2" destOrd="0" presId="urn:microsoft.com/office/officeart/2018/2/layout/IconCircleList"/>
    <dgm:cxn modelId="{51F85CD1-0239-4368-A8BB-3D5334EBA375}" type="presParOf" srcId="{205BB508-78CC-4749-8380-9F4431CF120B}" destId="{D77C725F-09AB-4E35-A889-F04221B50CCD}" srcOrd="3" destOrd="0" presId="urn:microsoft.com/office/officeart/2018/2/layout/IconCircleList"/>
    <dgm:cxn modelId="{B654CE9F-FD55-4028-8772-5326C0CCD9C1}" type="presParOf" srcId="{E53C0BC9-BE4E-4522-A0A7-3AE16F436040}" destId="{4C62E69C-0137-4357-AD18-A9C1C2908062}" srcOrd="7" destOrd="0" presId="urn:microsoft.com/office/officeart/2018/2/layout/IconCircleList"/>
    <dgm:cxn modelId="{1BBE8A90-A785-46BA-9023-858E45E48111}" type="presParOf" srcId="{E53C0BC9-BE4E-4522-A0A7-3AE16F436040}" destId="{7A49D1E9-AD2C-4BDF-B377-909145760751}" srcOrd="8" destOrd="0" presId="urn:microsoft.com/office/officeart/2018/2/layout/IconCircleList"/>
    <dgm:cxn modelId="{6B124BB3-62DF-4EB7-9E5D-9BA3ED8A4E31}" type="presParOf" srcId="{7A49D1E9-AD2C-4BDF-B377-909145760751}" destId="{667BE75B-A895-4A2F-844E-85FAB8DB499F}" srcOrd="0" destOrd="0" presId="urn:microsoft.com/office/officeart/2018/2/layout/IconCircleList"/>
    <dgm:cxn modelId="{B84E9CA2-DB86-4643-9C4A-62617363C1A2}" type="presParOf" srcId="{7A49D1E9-AD2C-4BDF-B377-909145760751}" destId="{7E5EAA31-FDF9-400C-839D-9AD039CA467E}" srcOrd="1" destOrd="0" presId="urn:microsoft.com/office/officeart/2018/2/layout/IconCircleList"/>
    <dgm:cxn modelId="{B109C0CA-B334-46B1-BB2A-674CAE9EF6F0}" type="presParOf" srcId="{7A49D1E9-AD2C-4BDF-B377-909145760751}" destId="{7DE7C361-2DC9-4982-B08F-D5CDB3F81466}" srcOrd="2" destOrd="0" presId="urn:microsoft.com/office/officeart/2018/2/layout/IconCircleList"/>
    <dgm:cxn modelId="{FCAD4B58-B71A-4C15-B7FE-AE3F3459BF89}" type="presParOf" srcId="{7A49D1E9-AD2C-4BDF-B377-909145760751}" destId="{0A30D939-2930-43B7-8354-D45522A928B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932429-878A-4FBF-838E-3614E3F5616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FE5861D-A0AA-45D8-98C5-C7F62E220DBA}">
      <dgm:prSet/>
      <dgm:spPr/>
      <dgm:t>
        <a:bodyPr/>
        <a:lstStyle/>
        <a:p>
          <a:r>
            <a:rPr lang="en-US"/>
            <a:t>The Challenges of AI in Finance:</a:t>
          </a:r>
        </a:p>
      </dgm:t>
    </dgm:pt>
    <dgm:pt modelId="{81D93D46-6FBA-4CA1-A5AF-1DD63F5FD97E}" type="parTrans" cxnId="{E2FC0BAF-03FE-49FC-829B-BD4EB14C7702}">
      <dgm:prSet/>
      <dgm:spPr/>
      <dgm:t>
        <a:bodyPr/>
        <a:lstStyle/>
        <a:p>
          <a:endParaRPr lang="en-US"/>
        </a:p>
      </dgm:t>
    </dgm:pt>
    <dgm:pt modelId="{F80C11BB-7365-44D2-BC40-923B7478C6D6}" type="sibTrans" cxnId="{E2FC0BAF-03FE-49FC-829B-BD4EB14C7702}">
      <dgm:prSet/>
      <dgm:spPr/>
      <dgm:t>
        <a:bodyPr/>
        <a:lstStyle/>
        <a:p>
          <a:endParaRPr lang="en-US"/>
        </a:p>
      </dgm:t>
    </dgm:pt>
    <dgm:pt modelId="{05B39B32-2752-4399-95FC-F85148A5D6E9}">
      <dgm:prSet/>
      <dgm:spPr/>
      <dgm:t>
        <a:bodyPr/>
        <a:lstStyle/>
        <a:p>
          <a:r>
            <a:rPr lang="en-US"/>
            <a:t>1. Regulation: AI technology is advancing at a rapid rate, and regulatory bodies are struggling to keep up.</a:t>
          </a:r>
        </a:p>
      </dgm:t>
    </dgm:pt>
    <dgm:pt modelId="{15F435C1-1EAD-47F6-9587-2E38C81AA03C}" type="parTrans" cxnId="{5ADBB2B4-551F-4300-9432-C493C5C389A5}">
      <dgm:prSet/>
      <dgm:spPr/>
      <dgm:t>
        <a:bodyPr/>
        <a:lstStyle/>
        <a:p>
          <a:endParaRPr lang="en-US"/>
        </a:p>
      </dgm:t>
    </dgm:pt>
    <dgm:pt modelId="{67517907-F1FF-4C5B-B48B-6AC269B713EA}" type="sibTrans" cxnId="{5ADBB2B4-551F-4300-9432-C493C5C389A5}">
      <dgm:prSet/>
      <dgm:spPr/>
      <dgm:t>
        <a:bodyPr/>
        <a:lstStyle/>
        <a:p>
          <a:endParaRPr lang="en-US"/>
        </a:p>
      </dgm:t>
    </dgm:pt>
    <dgm:pt modelId="{F5DBEF75-5B08-4A51-BA18-732A60E14028}">
      <dgm:prSet/>
      <dgm:spPr/>
      <dgm:t>
        <a:bodyPr/>
        <a:lstStyle/>
        <a:p>
          <a:r>
            <a:rPr lang="en-US"/>
            <a:t>2. Data: AI systems require large amounts of data to be effective, and finance data is often siloed.</a:t>
          </a:r>
        </a:p>
      </dgm:t>
    </dgm:pt>
    <dgm:pt modelId="{6E451C82-8011-4D0D-98A0-750C7792EA80}" type="parTrans" cxnId="{FB87566D-C156-425E-812A-9FDC942D25F5}">
      <dgm:prSet/>
      <dgm:spPr/>
      <dgm:t>
        <a:bodyPr/>
        <a:lstStyle/>
        <a:p>
          <a:endParaRPr lang="en-US"/>
        </a:p>
      </dgm:t>
    </dgm:pt>
    <dgm:pt modelId="{9023F190-A491-494D-9E39-CE9BDE55E444}" type="sibTrans" cxnId="{FB87566D-C156-425E-812A-9FDC942D25F5}">
      <dgm:prSet/>
      <dgm:spPr/>
      <dgm:t>
        <a:bodyPr/>
        <a:lstStyle/>
        <a:p>
          <a:endParaRPr lang="en-US"/>
        </a:p>
      </dgm:t>
    </dgm:pt>
    <dgm:pt modelId="{FA923FD4-E1C7-4BA6-A3C7-B9D6C99333FB}">
      <dgm:prSet/>
      <dgm:spPr/>
      <dgm:t>
        <a:bodyPr/>
        <a:lstStyle/>
        <a:p>
          <a:r>
            <a:rPr lang="en-US"/>
            <a:t>3. Accuracy: AI systems can make mistakes, and financial decisions require accuracy.</a:t>
          </a:r>
        </a:p>
      </dgm:t>
    </dgm:pt>
    <dgm:pt modelId="{B27FF373-5EB0-4CAA-9B31-B5F8685023F6}" type="parTrans" cxnId="{0459BB0C-546D-47D9-8208-957D1D082DA8}">
      <dgm:prSet/>
      <dgm:spPr/>
      <dgm:t>
        <a:bodyPr/>
        <a:lstStyle/>
        <a:p>
          <a:endParaRPr lang="en-US"/>
        </a:p>
      </dgm:t>
    </dgm:pt>
    <dgm:pt modelId="{ACEC91F2-D01F-4718-BECE-90463052C202}" type="sibTrans" cxnId="{0459BB0C-546D-47D9-8208-957D1D082DA8}">
      <dgm:prSet/>
      <dgm:spPr/>
      <dgm:t>
        <a:bodyPr/>
        <a:lstStyle/>
        <a:p>
          <a:endParaRPr lang="en-US"/>
        </a:p>
      </dgm:t>
    </dgm:pt>
    <dgm:pt modelId="{8CB1F310-419A-4B8D-BF66-B349D986C9C7}">
      <dgm:prSet/>
      <dgm:spPr/>
      <dgm:t>
        <a:bodyPr/>
        <a:lstStyle/>
        <a:p>
          <a:r>
            <a:rPr lang="en-US"/>
            <a:t>4. Interpretability: AI systems can be difficult to interpret, making it harder to explain decisions to stakeholders.</a:t>
          </a:r>
        </a:p>
      </dgm:t>
    </dgm:pt>
    <dgm:pt modelId="{8EA3BF4F-AC94-4F9F-8AAA-4D5429DB14B9}" type="parTrans" cxnId="{21096AB1-B86D-4B7A-9C63-F3939D757B3F}">
      <dgm:prSet/>
      <dgm:spPr/>
      <dgm:t>
        <a:bodyPr/>
        <a:lstStyle/>
        <a:p>
          <a:endParaRPr lang="en-US"/>
        </a:p>
      </dgm:t>
    </dgm:pt>
    <dgm:pt modelId="{F4511311-B1D9-44C7-9A08-F7E720A0AAD1}" type="sibTrans" cxnId="{21096AB1-B86D-4B7A-9C63-F3939D757B3F}">
      <dgm:prSet/>
      <dgm:spPr/>
      <dgm:t>
        <a:bodyPr/>
        <a:lstStyle/>
        <a:p>
          <a:endParaRPr lang="en-US"/>
        </a:p>
      </dgm:t>
    </dgm:pt>
    <dgm:pt modelId="{CA1606AD-A8F9-4036-8AD5-94729648ADA9}">
      <dgm:prSet/>
      <dgm:spPr/>
      <dgm:t>
        <a:bodyPr/>
        <a:lstStyle/>
        <a:p>
          <a:r>
            <a:rPr lang="en-US"/>
            <a:t>5. Security: AI systems can be vulnerable to cyber-attacks, which can be costly for financial institutions.</a:t>
          </a:r>
        </a:p>
      </dgm:t>
    </dgm:pt>
    <dgm:pt modelId="{64298B59-27D2-4AA3-ACB3-27FCC21F82DA}" type="parTrans" cxnId="{FD9957A8-0F87-4026-9DB4-57DE64AE1A9D}">
      <dgm:prSet/>
      <dgm:spPr/>
      <dgm:t>
        <a:bodyPr/>
        <a:lstStyle/>
        <a:p>
          <a:endParaRPr lang="en-US"/>
        </a:p>
      </dgm:t>
    </dgm:pt>
    <dgm:pt modelId="{AB3F12FA-B0DF-470D-8F41-1904DB0B8576}" type="sibTrans" cxnId="{FD9957A8-0F87-4026-9DB4-57DE64AE1A9D}">
      <dgm:prSet/>
      <dgm:spPr/>
      <dgm:t>
        <a:bodyPr/>
        <a:lstStyle/>
        <a:p>
          <a:endParaRPr lang="en-US"/>
        </a:p>
      </dgm:t>
    </dgm:pt>
    <dgm:pt modelId="{8B37051B-56D4-4FDC-931B-371D2ABC6AEA}">
      <dgm:prSet/>
      <dgm:spPr/>
      <dgm:t>
        <a:bodyPr/>
        <a:lstStyle/>
        <a:p>
          <a:r>
            <a:rPr lang="en-US"/>
            <a:t>6. Cost: AI systems are expensive to implement and maintain, and can require large investments.</a:t>
          </a:r>
        </a:p>
      </dgm:t>
    </dgm:pt>
    <dgm:pt modelId="{C8586FF4-A712-4828-99C2-2237768084A7}" type="parTrans" cxnId="{59A461CC-514F-4DD1-B0D8-3B3987A6A123}">
      <dgm:prSet/>
      <dgm:spPr/>
      <dgm:t>
        <a:bodyPr/>
        <a:lstStyle/>
        <a:p>
          <a:endParaRPr lang="en-US"/>
        </a:p>
      </dgm:t>
    </dgm:pt>
    <dgm:pt modelId="{037A9317-D923-4943-9F89-F52E4026236A}" type="sibTrans" cxnId="{59A461CC-514F-4DD1-B0D8-3B3987A6A123}">
      <dgm:prSet/>
      <dgm:spPr/>
      <dgm:t>
        <a:bodyPr/>
        <a:lstStyle/>
        <a:p>
          <a:endParaRPr lang="en-US"/>
        </a:p>
      </dgm:t>
    </dgm:pt>
    <dgm:pt modelId="{E9F5AAD0-C79F-4DEA-83A7-DC3CF08CFA04}" type="pres">
      <dgm:prSet presAssocID="{51932429-878A-4FBF-838E-3614E3F56160}" presName="root" presStyleCnt="0">
        <dgm:presLayoutVars>
          <dgm:dir/>
          <dgm:resizeHandles val="exact"/>
        </dgm:presLayoutVars>
      </dgm:prSet>
      <dgm:spPr/>
    </dgm:pt>
    <dgm:pt modelId="{E63B9A68-CAA8-4105-A0C4-F866D73EC9E0}" type="pres">
      <dgm:prSet presAssocID="{5FE5861D-A0AA-45D8-98C5-C7F62E220DBA}" presName="compNode" presStyleCnt="0"/>
      <dgm:spPr/>
    </dgm:pt>
    <dgm:pt modelId="{259029A7-D8F5-4645-A796-A010C74F8C04}" type="pres">
      <dgm:prSet presAssocID="{5FE5861D-A0AA-45D8-98C5-C7F62E220DBA}" presName="bgRect" presStyleLbl="bgShp" presStyleIdx="0" presStyleCnt="7"/>
      <dgm:spPr/>
    </dgm:pt>
    <dgm:pt modelId="{F765DFEC-2042-4FD8-83C4-63410CE627A4}" type="pres">
      <dgm:prSet presAssocID="{5FE5861D-A0AA-45D8-98C5-C7F62E220DBA}"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07FF5FAF-6216-4D48-8A90-CBB3CA3C2B66}" type="pres">
      <dgm:prSet presAssocID="{5FE5861D-A0AA-45D8-98C5-C7F62E220DBA}" presName="spaceRect" presStyleCnt="0"/>
      <dgm:spPr/>
    </dgm:pt>
    <dgm:pt modelId="{2752595D-48C7-42FE-B18F-1A8D0DAF1FA7}" type="pres">
      <dgm:prSet presAssocID="{5FE5861D-A0AA-45D8-98C5-C7F62E220DBA}" presName="parTx" presStyleLbl="revTx" presStyleIdx="0" presStyleCnt="7">
        <dgm:presLayoutVars>
          <dgm:chMax val="0"/>
          <dgm:chPref val="0"/>
        </dgm:presLayoutVars>
      </dgm:prSet>
      <dgm:spPr/>
    </dgm:pt>
    <dgm:pt modelId="{08455164-B017-4FA0-A51B-3CAFA9E19451}" type="pres">
      <dgm:prSet presAssocID="{F80C11BB-7365-44D2-BC40-923B7478C6D6}" presName="sibTrans" presStyleCnt="0"/>
      <dgm:spPr/>
    </dgm:pt>
    <dgm:pt modelId="{5B9B3ED4-3B36-4548-8660-57F0072E2DB8}" type="pres">
      <dgm:prSet presAssocID="{05B39B32-2752-4399-95FC-F85148A5D6E9}" presName="compNode" presStyleCnt="0"/>
      <dgm:spPr/>
    </dgm:pt>
    <dgm:pt modelId="{D9FB7F34-1BEE-4C15-827F-8C10F711C516}" type="pres">
      <dgm:prSet presAssocID="{05B39B32-2752-4399-95FC-F85148A5D6E9}" presName="bgRect" presStyleLbl="bgShp" presStyleIdx="1" presStyleCnt="7"/>
      <dgm:spPr/>
    </dgm:pt>
    <dgm:pt modelId="{BD12BC23-0538-4953-BE60-58562C693D44}" type="pres">
      <dgm:prSet presAssocID="{05B39B32-2752-4399-95FC-F85148A5D6E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C9BDCFF6-C5C2-4B80-A062-C18B73EAE072}" type="pres">
      <dgm:prSet presAssocID="{05B39B32-2752-4399-95FC-F85148A5D6E9}" presName="spaceRect" presStyleCnt="0"/>
      <dgm:spPr/>
    </dgm:pt>
    <dgm:pt modelId="{C96B712B-F595-4D75-B8B8-1F80FE159674}" type="pres">
      <dgm:prSet presAssocID="{05B39B32-2752-4399-95FC-F85148A5D6E9}" presName="parTx" presStyleLbl="revTx" presStyleIdx="1" presStyleCnt="7">
        <dgm:presLayoutVars>
          <dgm:chMax val="0"/>
          <dgm:chPref val="0"/>
        </dgm:presLayoutVars>
      </dgm:prSet>
      <dgm:spPr/>
    </dgm:pt>
    <dgm:pt modelId="{23550919-C04C-418C-AF0B-A28D84510434}" type="pres">
      <dgm:prSet presAssocID="{67517907-F1FF-4C5B-B48B-6AC269B713EA}" presName="sibTrans" presStyleCnt="0"/>
      <dgm:spPr/>
    </dgm:pt>
    <dgm:pt modelId="{D18494D9-D912-4023-A974-6ABC4F632235}" type="pres">
      <dgm:prSet presAssocID="{F5DBEF75-5B08-4A51-BA18-732A60E14028}" presName="compNode" presStyleCnt="0"/>
      <dgm:spPr/>
    </dgm:pt>
    <dgm:pt modelId="{9D21020A-0784-4BD7-B02E-67D5469596F8}" type="pres">
      <dgm:prSet presAssocID="{F5DBEF75-5B08-4A51-BA18-732A60E14028}" presName="bgRect" presStyleLbl="bgShp" presStyleIdx="2" presStyleCnt="7"/>
      <dgm:spPr/>
    </dgm:pt>
    <dgm:pt modelId="{65F35A47-85C6-434D-B60C-13C77A6833AB}" type="pres">
      <dgm:prSet presAssocID="{F5DBEF75-5B08-4A51-BA18-732A60E14028}"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C780A020-F1CF-4A77-BF9D-2109ECB5809F}" type="pres">
      <dgm:prSet presAssocID="{F5DBEF75-5B08-4A51-BA18-732A60E14028}" presName="spaceRect" presStyleCnt="0"/>
      <dgm:spPr/>
    </dgm:pt>
    <dgm:pt modelId="{E69C0242-422A-4947-A803-6A18EC7D0DCA}" type="pres">
      <dgm:prSet presAssocID="{F5DBEF75-5B08-4A51-BA18-732A60E14028}" presName="parTx" presStyleLbl="revTx" presStyleIdx="2" presStyleCnt="7">
        <dgm:presLayoutVars>
          <dgm:chMax val="0"/>
          <dgm:chPref val="0"/>
        </dgm:presLayoutVars>
      </dgm:prSet>
      <dgm:spPr/>
    </dgm:pt>
    <dgm:pt modelId="{95F20F6E-8B9B-4194-B383-D58EE273C9E5}" type="pres">
      <dgm:prSet presAssocID="{9023F190-A491-494D-9E39-CE9BDE55E444}" presName="sibTrans" presStyleCnt="0"/>
      <dgm:spPr/>
    </dgm:pt>
    <dgm:pt modelId="{D9484C07-B76F-419A-B1B5-84A0B02114DF}" type="pres">
      <dgm:prSet presAssocID="{FA923FD4-E1C7-4BA6-A3C7-B9D6C99333FB}" presName="compNode" presStyleCnt="0"/>
      <dgm:spPr/>
    </dgm:pt>
    <dgm:pt modelId="{7FCD7D39-B3BB-459A-82DF-5C95250FB00E}" type="pres">
      <dgm:prSet presAssocID="{FA923FD4-E1C7-4BA6-A3C7-B9D6C99333FB}" presName="bgRect" presStyleLbl="bgShp" presStyleIdx="3" presStyleCnt="7"/>
      <dgm:spPr/>
    </dgm:pt>
    <dgm:pt modelId="{2C17C331-0508-4C17-A6A1-BB5AE12AB205}" type="pres">
      <dgm:prSet presAssocID="{FA923FD4-E1C7-4BA6-A3C7-B9D6C99333FB}"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rget"/>
        </a:ext>
      </dgm:extLst>
    </dgm:pt>
    <dgm:pt modelId="{BEFAE381-03BD-4CC9-8283-C1C367EA19CC}" type="pres">
      <dgm:prSet presAssocID="{FA923FD4-E1C7-4BA6-A3C7-B9D6C99333FB}" presName="spaceRect" presStyleCnt="0"/>
      <dgm:spPr/>
    </dgm:pt>
    <dgm:pt modelId="{214B733A-25D6-4294-BB85-02F1A5017420}" type="pres">
      <dgm:prSet presAssocID="{FA923FD4-E1C7-4BA6-A3C7-B9D6C99333FB}" presName="parTx" presStyleLbl="revTx" presStyleIdx="3" presStyleCnt="7">
        <dgm:presLayoutVars>
          <dgm:chMax val="0"/>
          <dgm:chPref val="0"/>
        </dgm:presLayoutVars>
      </dgm:prSet>
      <dgm:spPr/>
    </dgm:pt>
    <dgm:pt modelId="{14185097-021E-4D7B-B0B1-FB855A56DB15}" type="pres">
      <dgm:prSet presAssocID="{ACEC91F2-D01F-4718-BECE-90463052C202}" presName="sibTrans" presStyleCnt="0"/>
      <dgm:spPr/>
    </dgm:pt>
    <dgm:pt modelId="{2DF7852C-AC57-4C6C-B2EF-C0C9392EF7A4}" type="pres">
      <dgm:prSet presAssocID="{8CB1F310-419A-4B8D-BF66-B349D986C9C7}" presName="compNode" presStyleCnt="0"/>
      <dgm:spPr/>
    </dgm:pt>
    <dgm:pt modelId="{C03A9FFC-70E3-4288-8E1E-ABF29A6539CC}" type="pres">
      <dgm:prSet presAssocID="{8CB1F310-419A-4B8D-BF66-B349D986C9C7}" presName="bgRect" presStyleLbl="bgShp" presStyleIdx="4" presStyleCnt="7"/>
      <dgm:spPr/>
    </dgm:pt>
    <dgm:pt modelId="{B2E62CD2-592E-477A-85E0-857D37FEC638}" type="pres">
      <dgm:prSet presAssocID="{8CB1F310-419A-4B8D-BF66-B349D986C9C7}"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erson with Idea"/>
        </a:ext>
      </dgm:extLst>
    </dgm:pt>
    <dgm:pt modelId="{42B26FF5-C897-44D5-BFA3-1CE15762429D}" type="pres">
      <dgm:prSet presAssocID="{8CB1F310-419A-4B8D-BF66-B349D986C9C7}" presName="spaceRect" presStyleCnt="0"/>
      <dgm:spPr/>
    </dgm:pt>
    <dgm:pt modelId="{500B1AA4-B92D-49FB-A74B-3AF5B0321642}" type="pres">
      <dgm:prSet presAssocID="{8CB1F310-419A-4B8D-BF66-B349D986C9C7}" presName="parTx" presStyleLbl="revTx" presStyleIdx="4" presStyleCnt="7">
        <dgm:presLayoutVars>
          <dgm:chMax val="0"/>
          <dgm:chPref val="0"/>
        </dgm:presLayoutVars>
      </dgm:prSet>
      <dgm:spPr/>
    </dgm:pt>
    <dgm:pt modelId="{7D4D065F-AD66-4B91-A41F-231287C916CE}" type="pres">
      <dgm:prSet presAssocID="{F4511311-B1D9-44C7-9A08-F7E720A0AAD1}" presName="sibTrans" presStyleCnt="0"/>
      <dgm:spPr/>
    </dgm:pt>
    <dgm:pt modelId="{356817EF-4562-44C2-9C6F-12D3D5AD4493}" type="pres">
      <dgm:prSet presAssocID="{CA1606AD-A8F9-4036-8AD5-94729648ADA9}" presName="compNode" presStyleCnt="0"/>
      <dgm:spPr/>
    </dgm:pt>
    <dgm:pt modelId="{9E0F240F-1303-4C89-BECE-1DDF17BA0D84}" type="pres">
      <dgm:prSet presAssocID="{CA1606AD-A8F9-4036-8AD5-94729648ADA9}" presName="bgRect" presStyleLbl="bgShp" presStyleIdx="5" presStyleCnt="7"/>
      <dgm:spPr/>
    </dgm:pt>
    <dgm:pt modelId="{1DF868DB-37C7-405E-A21E-376F2335F173}" type="pres">
      <dgm:prSet presAssocID="{CA1606AD-A8F9-4036-8AD5-94729648ADA9}"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ud Computing"/>
        </a:ext>
      </dgm:extLst>
    </dgm:pt>
    <dgm:pt modelId="{B96811E5-131E-4A2F-8080-8521C3CE21FB}" type="pres">
      <dgm:prSet presAssocID="{CA1606AD-A8F9-4036-8AD5-94729648ADA9}" presName="spaceRect" presStyleCnt="0"/>
      <dgm:spPr/>
    </dgm:pt>
    <dgm:pt modelId="{D7A85C4E-00D6-4311-AA38-A8215CE4CE52}" type="pres">
      <dgm:prSet presAssocID="{CA1606AD-A8F9-4036-8AD5-94729648ADA9}" presName="parTx" presStyleLbl="revTx" presStyleIdx="5" presStyleCnt="7">
        <dgm:presLayoutVars>
          <dgm:chMax val="0"/>
          <dgm:chPref val="0"/>
        </dgm:presLayoutVars>
      </dgm:prSet>
      <dgm:spPr/>
    </dgm:pt>
    <dgm:pt modelId="{32A995AC-F7EE-4841-85D6-351144AE2501}" type="pres">
      <dgm:prSet presAssocID="{AB3F12FA-B0DF-470D-8F41-1904DB0B8576}" presName="sibTrans" presStyleCnt="0"/>
      <dgm:spPr/>
    </dgm:pt>
    <dgm:pt modelId="{33EA5234-5970-4DB0-B63E-3996FD68737F}" type="pres">
      <dgm:prSet presAssocID="{8B37051B-56D4-4FDC-931B-371D2ABC6AEA}" presName="compNode" presStyleCnt="0"/>
      <dgm:spPr/>
    </dgm:pt>
    <dgm:pt modelId="{53E55609-B9EE-448F-9183-1C4BA4C0004E}" type="pres">
      <dgm:prSet presAssocID="{8B37051B-56D4-4FDC-931B-371D2ABC6AEA}" presName="bgRect" presStyleLbl="bgShp" presStyleIdx="6" presStyleCnt="7"/>
      <dgm:spPr/>
    </dgm:pt>
    <dgm:pt modelId="{60592F36-B24D-4130-BAC7-FFB23CA2C53E}" type="pres">
      <dgm:prSet presAssocID="{8B37051B-56D4-4FDC-931B-371D2ABC6AEA}"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Processor"/>
        </a:ext>
      </dgm:extLst>
    </dgm:pt>
    <dgm:pt modelId="{9360ACFD-7ABF-44BA-9DD8-DBCB1D67F064}" type="pres">
      <dgm:prSet presAssocID="{8B37051B-56D4-4FDC-931B-371D2ABC6AEA}" presName="spaceRect" presStyleCnt="0"/>
      <dgm:spPr/>
    </dgm:pt>
    <dgm:pt modelId="{44EB44C7-D9F4-4382-9A5F-EF7CB1322569}" type="pres">
      <dgm:prSet presAssocID="{8B37051B-56D4-4FDC-931B-371D2ABC6AEA}" presName="parTx" presStyleLbl="revTx" presStyleIdx="6" presStyleCnt="7">
        <dgm:presLayoutVars>
          <dgm:chMax val="0"/>
          <dgm:chPref val="0"/>
        </dgm:presLayoutVars>
      </dgm:prSet>
      <dgm:spPr/>
    </dgm:pt>
  </dgm:ptLst>
  <dgm:cxnLst>
    <dgm:cxn modelId="{0459BB0C-546D-47D9-8208-957D1D082DA8}" srcId="{51932429-878A-4FBF-838E-3614E3F56160}" destId="{FA923FD4-E1C7-4BA6-A3C7-B9D6C99333FB}" srcOrd="3" destOrd="0" parTransId="{B27FF373-5EB0-4CAA-9B31-B5F8685023F6}" sibTransId="{ACEC91F2-D01F-4718-BECE-90463052C202}"/>
    <dgm:cxn modelId="{D632D735-3AE1-4973-8BB6-0844459E9FD7}" type="presOf" srcId="{F5DBEF75-5B08-4A51-BA18-732A60E14028}" destId="{E69C0242-422A-4947-A803-6A18EC7D0DCA}" srcOrd="0" destOrd="0" presId="urn:microsoft.com/office/officeart/2018/2/layout/IconVerticalSolidList"/>
    <dgm:cxn modelId="{C2D21839-3BC7-4E71-A6BF-90B8CD8C4A68}" type="presOf" srcId="{FA923FD4-E1C7-4BA6-A3C7-B9D6C99333FB}" destId="{214B733A-25D6-4294-BB85-02F1A5017420}" srcOrd="0" destOrd="0" presId="urn:microsoft.com/office/officeart/2018/2/layout/IconVerticalSolidList"/>
    <dgm:cxn modelId="{F02E2C65-DA58-4203-AADE-6E2DAA5326DC}" type="presOf" srcId="{05B39B32-2752-4399-95FC-F85148A5D6E9}" destId="{C96B712B-F595-4D75-B8B8-1F80FE159674}" srcOrd="0" destOrd="0" presId="urn:microsoft.com/office/officeart/2018/2/layout/IconVerticalSolidList"/>
    <dgm:cxn modelId="{FB87566D-C156-425E-812A-9FDC942D25F5}" srcId="{51932429-878A-4FBF-838E-3614E3F56160}" destId="{F5DBEF75-5B08-4A51-BA18-732A60E14028}" srcOrd="2" destOrd="0" parTransId="{6E451C82-8011-4D0D-98A0-750C7792EA80}" sibTransId="{9023F190-A491-494D-9E39-CE9BDE55E444}"/>
    <dgm:cxn modelId="{10706E75-08C8-4FE4-8DB4-AEAFE75AA01A}" type="presOf" srcId="{8B37051B-56D4-4FDC-931B-371D2ABC6AEA}" destId="{44EB44C7-D9F4-4382-9A5F-EF7CB1322569}" srcOrd="0" destOrd="0" presId="urn:microsoft.com/office/officeart/2018/2/layout/IconVerticalSolidList"/>
    <dgm:cxn modelId="{FD9957A8-0F87-4026-9DB4-57DE64AE1A9D}" srcId="{51932429-878A-4FBF-838E-3614E3F56160}" destId="{CA1606AD-A8F9-4036-8AD5-94729648ADA9}" srcOrd="5" destOrd="0" parTransId="{64298B59-27D2-4AA3-ACB3-27FCC21F82DA}" sibTransId="{AB3F12FA-B0DF-470D-8F41-1904DB0B8576}"/>
    <dgm:cxn modelId="{0D8008A9-1B4D-4DB9-A712-B4D5E5F12FD7}" type="presOf" srcId="{51932429-878A-4FBF-838E-3614E3F56160}" destId="{E9F5AAD0-C79F-4DEA-83A7-DC3CF08CFA04}" srcOrd="0" destOrd="0" presId="urn:microsoft.com/office/officeart/2018/2/layout/IconVerticalSolidList"/>
    <dgm:cxn modelId="{E2FC0BAF-03FE-49FC-829B-BD4EB14C7702}" srcId="{51932429-878A-4FBF-838E-3614E3F56160}" destId="{5FE5861D-A0AA-45D8-98C5-C7F62E220DBA}" srcOrd="0" destOrd="0" parTransId="{81D93D46-6FBA-4CA1-A5AF-1DD63F5FD97E}" sibTransId="{F80C11BB-7365-44D2-BC40-923B7478C6D6}"/>
    <dgm:cxn modelId="{21096AB1-B86D-4B7A-9C63-F3939D757B3F}" srcId="{51932429-878A-4FBF-838E-3614E3F56160}" destId="{8CB1F310-419A-4B8D-BF66-B349D986C9C7}" srcOrd="4" destOrd="0" parTransId="{8EA3BF4F-AC94-4F9F-8AAA-4D5429DB14B9}" sibTransId="{F4511311-B1D9-44C7-9A08-F7E720A0AAD1}"/>
    <dgm:cxn modelId="{5ADBB2B4-551F-4300-9432-C493C5C389A5}" srcId="{51932429-878A-4FBF-838E-3614E3F56160}" destId="{05B39B32-2752-4399-95FC-F85148A5D6E9}" srcOrd="1" destOrd="0" parTransId="{15F435C1-1EAD-47F6-9587-2E38C81AA03C}" sibTransId="{67517907-F1FF-4C5B-B48B-6AC269B713EA}"/>
    <dgm:cxn modelId="{8753CDC1-159E-4C54-A61A-89FE852EE236}" type="presOf" srcId="{5FE5861D-A0AA-45D8-98C5-C7F62E220DBA}" destId="{2752595D-48C7-42FE-B18F-1A8D0DAF1FA7}" srcOrd="0" destOrd="0" presId="urn:microsoft.com/office/officeart/2018/2/layout/IconVerticalSolidList"/>
    <dgm:cxn modelId="{59A461CC-514F-4DD1-B0D8-3B3987A6A123}" srcId="{51932429-878A-4FBF-838E-3614E3F56160}" destId="{8B37051B-56D4-4FDC-931B-371D2ABC6AEA}" srcOrd="6" destOrd="0" parTransId="{C8586FF4-A712-4828-99C2-2237768084A7}" sibTransId="{037A9317-D923-4943-9F89-F52E4026236A}"/>
    <dgm:cxn modelId="{FA9C45D8-D4D9-48E4-9059-37ABE9A8DC8F}" type="presOf" srcId="{8CB1F310-419A-4B8D-BF66-B349D986C9C7}" destId="{500B1AA4-B92D-49FB-A74B-3AF5B0321642}" srcOrd="0" destOrd="0" presId="urn:microsoft.com/office/officeart/2018/2/layout/IconVerticalSolidList"/>
    <dgm:cxn modelId="{5C045DDB-9CFE-4328-8639-09CFD3278DA2}" type="presOf" srcId="{CA1606AD-A8F9-4036-8AD5-94729648ADA9}" destId="{D7A85C4E-00D6-4311-AA38-A8215CE4CE52}" srcOrd="0" destOrd="0" presId="urn:microsoft.com/office/officeart/2018/2/layout/IconVerticalSolidList"/>
    <dgm:cxn modelId="{FF62C17C-30CA-4945-9DFD-AA9EAE160237}" type="presParOf" srcId="{E9F5AAD0-C79F-4DEA-83A7-DC3CF08CFA04}" destId="{E63B9A68-CAA8-4105-A0C4-F866D73EC9E0}" srcOrd="0" destOrd="0" presId="urn:microsoft.com/office/officeart/2018/2/layout/IconVerticalSolidList"/>
    <dgm:cxn modelId="{7B7F4125-C79C-4C67-8EE4-C168B507DCFE}" type="presParOf" srcId="{E63B9A68-CAA8-4105-A0C4-F866D73EC9E0}" destId="{259029A7-D8F5-4645-A796-A010C74F8C04}" srcOrd="0" destOrd="0" presId="urn:microsoft.com/office/officeart/2018/2/layout/IconVerticalSolidList"/>
    <dgm:cxn modelId="{A7701586-212D-40C3-A077-6DCD158A2A18}" type="presParOf" srcId="{E63B9A68-CAA8-4105-A0C4-F866D73EC9E0}" destId="{F765DFEC-2042-4FD8-83C4-63410CE627A4}" srcOrd="1" destOrd="0" presId="urn:microsoft.com/office/officeart/2018/2/layout/IconVerticalSolidList"/>
    <dgm:cxn modelId="{E4C43A68-AF11-40CA-86AF-FBE1702CEC61}" type="presParOf" srcId="{E63B9A68-CAA8-4105-A0C4-F866D73EC9E0}" destId="{07FF5FAF-6216-4D48-8A90-CBB3CA3C2B66}" srcOrd="2" destOrd="0" presId="urn:microsoft.com/office/officeart/2018/2/layout/IconVerticalSolidList"/>
    <dgm:cxn modelId="{EAED084E-B4C1-4121-8644-66F935F22360}" type="presParOf" srcId="{E63B9A68-CAA8-4105-A0C4-F866D73EC9E0}" destId="{2752595D-48C7-42FE-B18F-1A8D0DAF1FA7}" srcOrd="3" destOrd="0" presId="urn:microsoft.com/office/officeart/2018/2/layout/IconVerticalSolidList"/>
    <dgm:cxn modelId="{21E0CCE7-5614-4600-96C7-C263CCCF97BB}" type="presParOf" srcId="{E9F5AAD0-C79F-4DEA-83A7-DC3CF08CFA04}" destId="{08455164-B017-4FA0-A51B-3CAFA9E19451}" srcOrd="1" destOrd="0" presId="urn:microsoft.com/office/officeart/2018/2/layout/IconVerticalSolidList"/>
    <dgm:cxn modelId="{2BE87E94-A7D2-4D88-ADF8-5EC1F28794A1}" type="presParOf" srcId="{E9F5AAD0-C79F-4DEA-83A7-DC3CF08CFA04}" destId="{5B9B3ED4-3B36-4548-8660-57F0072E2DB8}" srcOrd="2" destOrd="0" presId="urn:microsoft.com/office/officeart/2018/2/layout/IconVerticalSolidList"/>
    <dgm:cxn modelId="{FD7FAF9B-F52D-4A86-AF95-60BFB07D3451}" type="presParOf" srcId="{5B9B3ED4-3B36-4548-8660-57F0072E2DB8}" destId="{D9FB7F34-1BEE-4C15-827F-8C10F711C516}" srcOrd="0" destOrd="0" presId="urn:microsoft.com/office/officeart/2018/2/layout/IconVerticalSolidList"/>
    <dgm:cxn modelId="{F98C2E50-308D-4469-A3F4-A3983FD2E744}" type="presParOf" srcId="{5B9B3ED4-3B36-4548-8660-57F0072E2DB8}" destId="{BD12BC23-0538-4953-BE60-58562C693D44}" srcOrd="1" destOrd="0" presId="urn:microsoft.com/office/officeart/2018/2/layout/IconVerticalSolidList"/>
    <dgm:cxn modelId="{AB665D83-C1F1-45AC-AFAB-72E45EEC575F}" type="presParOf" srcId="{5B9B3ED4-3B36-4548-8660-57F0072E2DB8}" destId="{C9BDCFF6-C5C2-4B80-A062-C18B73EAE072}" srcOrd="2" destOrd="0" presId="urn:microsoft.com/office/officeart/2018/2/layout/IconVerticalSolidList"/>
    <dgm:cxn modelId="{BC5B9D36-5049-4CBE-BC8B-915C534C0071}" type="presParOf" srcId="{5B9B3ED4-3B36-4548-8660-57F0072E2DB8}" destId="{C96B712B-F595-4D75-B8B8-1F80FE159674}" srcOrd="3" destOrd="0" presId="urn:microsoft.com/office/officeart/2018/2/layout/IconVerticalSolidList"/>
    <dgm:cxn modelId="{1ECAF20D-60E9-441D-A48E-65696A37F795}" type="presParOf" srcId="{E9F5AAD0-C79F-4DEA-83A7-DC3CF08CFA04}" destId="{23550919-C04C-418C-AF0B-A28D84510434}" srcOrd="3" destOrd="0" presId="urn:microsoft.com/office/officeart/2018/2/layout/IconVerticalSolidList"/>
    <dgm:cxn modelId="{6CB247FE-8826-4378-A5B3-E01374013385}" type="presParOf" srcId="{E9F5AAD0-C79F-4DEA-83A7-DC3CF08CFA04}" destId="{D18494D9-D912-4023-A974-6ABC4F632235}" srcOrd="4" destOrd="0" presId="urn:microsoft.com/office/officeart/2018/2/layout/IconVerticalSolidList"/>
    <dgm:cxn modelId="{F192E1FA-D4D1-4365-B4D6-ACE20E204B60}" type="presParOf" srcId="{D18494D9-D912-4023-A974-6ABC4F632235}" destId="{9D21020A-0784-4BD7-B02E-67D5469596F8}" srcOrd="0" destOrd="0" presId="urn:microsoft.com/office/officeart/2018/2/layout/IconVerticalSolidList"/>
    <dgm:cxn modelId="{72E30E54-B682-42A1-8205-0BD7E26D034A}" type="presParOf" srcId="{D18494D9-D912-4023-A974-6ABC4F632235}" destId="{65F35A47-85C6-434D-B60C-13C77A6833AB}" srcOrd="1" destOrd="0" presId="urn:microsoft.com/office/officeart/2018/2/layout/IconVerticalSolidList"/>
    <dgm:cxn modelId="{1D0AFF05-982A-4CD5-B5BF-C37859E46440}" type="presParOf" srcId="{D18494D9-D912-4023-A974-6ABC4F632235}" destId="{C780A020-F1CF-4A77-BF9D-2109ECB5809F}" srcOrd="2" destOrd="0" presId="urn:microsoft.com/office/officeart/2018/2/layout/IconVerticalSolidList"/>
    <dgm:cxn modelId="{F58C3AC8-3855-402F-B9FE-3F587597DEBA}" type="presParOf" srcId="{D18494D9-D912-4023-A974-6ABC4F632235}" destId="{E69C0242-422A-4947-A803-6A18EC7D0DCA}" srcOrd="3" destOrd="0" presId="urn:microsoft.com/office/officeart/2018/2/layout/IconVerticalSolidList"/>
    <dgm:cxn modelId="{DB5520D4-F315-462E-8BBB-A6677E860C43}" type="presParOf" srcId="{E9F5AAD0-C79F-4DEA-83A7-DC3CF08CFA04}" destId="{95F20F6E-8B9B-4194-B383-D58EE273C9E5}" srcOrd="5" destOrd="0" presId="urn:microsoft.com/office/officeart/2018/2/layout/IconVerticalSolidList"/>
    <dgm:cxn modelId="{E672E72D-E2DE-4F93-9F01-AFE024E02FBB}" type="presParOf" srcId="{E9F5AAD0-C79F-4DEA-83A7-DC3CF08CFA04}" destId="{D9484C07-B76F-419A-B1B5-84A0B02114DF}" srcOrd="6" destOrd="0" presId="urn:microsoft.com/office/officeart/2018/2/layout/IconVerticalSolidList"/>
    <dgm:cxn modelId="{E36C9EE2-6218-451F-B1FD-CD7B99BC8231}" type="presParOf" srcId="{D9484C07-B76F-419A-B1B5-84A0B02114DF}" destId="{7FCD7D39-B3BB-459A-82DF-5C95250FB00E}" srcOrd="0" destOrd="0" presId="urn:microsoft.com/office/officeart/2018/2/layout/IconVerticalSolidList"/>
    <dgm:cxn modelId="{1CEF5CDA-1B47-4E6B-9365-3BFDB3D77DCD}" type="presParOf" srcId="{D9484C07-B76F-419A-B1B5-84A0B02114DF}" destId="{2C17C331-0508-4C17-A6A1-BB5AE12AB205}" srcOrd="1" destOrd="0" presId="urn:microsoft.com/office/officeart/2018/2/layout/IconVerticalSolidList"/>
    <dgm:cxn modelId="{0F10BA72-4858-47B8-9EAB-6D9534D68055}" type="presParOf" srcId="{D9484C07-B76F-419A-B1B5-84A0B02114DF}" destId="{BEFAE381-03BD-4CC9-8283-C1C367EA19CC}" srcOrd="2" destOrd="0" presId="urn:microsoft.com/office/officeart/2018/2/layout/IconVerticalSolidList"/>
    <dgm:cxn modelId="{859D502D-F67C-41CA-B64E-F733E816C332}" type="presParOf" srcId="{D9484C07-B76F-419A-B1B5-84A0B02114DF}" destId="{214B733A-25D6-4294-BB85-02F1A5017420}" srcOrd="3" destOrd="0" presId="urn:microsoft.com/office/officeart/2018/2/layout/IconVerticalSolidList"/>
    <dgm:cxn modelId="{3B33C7F0-DEC1-49E2-98F6-CB58A279E046}" type="presParOf" srcId="{E9F5AAD0-C79F-4DEA-83A7-DC3CF08CFA04}" destId="{14185097-021E-4D7B-B0B1-FB855A56DB15}" srcOrd="7" destOrd="0" presId="urn:microsoft.com/office/officeart/2018/2/layout/IconVerticalSolidList"/>
    <dgm:cxn modelId="{9D57F37A-80F1-4513-B0D0-4756CA41492A}" type="presParOf" srcId="{E9F5AAD0-C79F-4DEA-83A7-DC3CF08CFA04}" destId="{2DF7852C-AC57-4C6C-B2EF-C0C9392EF7A4}" srcOrd="8" destOrd="0" presId="urn:microsoft.com/office/officeart/2018/2/layout/IconVerticalSolidList"/>
    <dgm:cxn modelId="{AB83571C-B43B-4386-85C4-CE66D27CB9CB}" type="presParOf" srcId="{2DF7852C-AC57-4C6C-B2EF-C0C9392EF7A4}" destId="{C03A9FFC-70E3-4288-8E1E-ABF29A6539CC}" srcOrd="0" destOrd="0" presId="urn:microsoft.com/office/officeart/2018/2/layout/IconVerticalSolidList"/>
    <dgm:cxn modelId="{6B11F020-8089-44CD-B0E6-8396147E4FCE}" type="presParOf" srcId="{2DF7852C-AC57-4C6C-B2EF-C0C9392EF7A4}" destId="{B2E62CD2-592E-477A-85E0-857D37FEC638}" srcOrd="1" destOrd="0" presId="urn:microsoft.com/office/officeart/2018/2/layout/IconVerticalSolidList"/>
    <dgm:cxn modelId="{2402D931-2A2E-4B5E-B9CF-DE1518EE8981}" type="presParOf" srcId="{2DF7852C-AC57-4C6C-B2EF-C0C9392EF7A4}" destId="{42B26FF5-C897-44D5-BFA3-1CE15762429D}" srcOrd="2" destOrd="0" presId="urn:microsoft.com/office/officeart/2018/2/layout/IconVerticalSolidList"/>
    <dgm:cxn modelId="{AF7ECF8B-A718-4A29-A61B-BC52736FABB4}" type="presParOf" srcId="{2DF7852C-AC57-4C6C-B2EF-C0C9392EF7A4}" destId="{500B1AA4-B92D-49FB-A74B-3AF5B0321642}" srcOrd="3" destOrd="0" presId="urn:microsoft.com/office/officeart/2018/2/layout/IconVerticalSolidList"/>
    <dgm:cxn modelId="{2A993617-6758-4CBB-9D0A-FAB89D715A83}" type="presParOf" srcId="{E9F5AAD0-C79F-4DEA-83A7-DC3CF08CFA04}" destId="{7D4D065F-AD66-4B91-A41F-231287C916CE}" srcOrd="9" destOrd="0" presId="urn:microsoft.com/office/officeart/2018/2/layout/IconVerticalSolidList"/>
    <dgm:cxn modelId="{49FD31DB-CD4B-42CE-8E42-21771721ED9F}" type="presParOf" srcId="{E9F5AAD0-C79F-4DEA-83A7-DC3CF08CFA04}" destId="{356817EF-4562-44C2-9C6F-12D3D5AD4493}" srcOrd="10" destOrd="0" presId="urn:microsoft.com/office/officeart/2018/2/layout/IconVerticalSolidList"/>
    <dgm:cxn modelId="{A2A8DCEE-BECF-432D-9A6E-1D90F7E4919E}" type="presParOf" srcId="{356817EF-4562-44C2-9C6F-12D3D5AD4493}" destId="{9E0F240F-1303-4C89-BECE-1DDF17BA0D84}" srcOrd="0" destOrd="0" presId="urn:microsoft.com/office/officeart/2018/2/layout/IconVerticalSolidList"/>
    <dgm:cxn modelId="{DDBBF3C5-77DA-4D29-93CD-4CDA92D3EEE8}" type="presParOf" srcId="{356817EF-4562-44C2-9C6F-12D3D5AD4493}" destId="{1DF868DB-37C7-405E-A21E-376F2335F173}" srcOrd="1" destOrd="0" presId="urn:microsoft.com/office/officeart/2018/2/layout/IconVerticalSolidList"/>
    <dgm:cxn modelId="{C847C768-7CFC-4036-9B51-32E9BACD2976}" type="presParOf" srcId="{356817EF-4562-44C2-9C6F-12D3D5AD4493}" destId="{B96811E5-131E-4A2F-8080-8521C3CE21FB}" srcOrd="2" destOrd="0" presId="urn:microsoft.com/office/officeart/2018/2/layout/IconVerticalSolidList"/>
    <dgm:cxn modelId="{DB034F02-1BE6-4A17-BF14-4F5D5775C5AB}" type="presParOf" srcId="{356817EF-4562-44C2-9C6F-12D3D5AD4493}" destId="{D7A85C4E-00D6-4311-AA38-A8215CE4CE52}" srcOrd="3" destOrd="0" presId="urn:microsoft.com/office/officeart/2018/2/layout/IconVerticalSolidList"/>
    <dgm:cxn modelId="{5377BC3F-3829-46B0-820E-1FEBE2C65723}" type="presParOf" srcId="{E9F5AAD0-C79F-4DEA-83A7-DC3CF08CFA04}" destId="{32A995AC-F7EE-4841-85D6-351144AE2501}" srcOrd="11" destOrd="0" presId="urn:microsoft.com/office/officeart/2018/2/layout/IconVerticalSolidList"/>
    <dgm:cxn modelId="{4B87F13E-6D2C-4357-B24C-EF7D1B3A4CE2}" type="presParOf" srcId="{E9F5AAD0-C79F-4DEA-83A7-DC3CF08CFA04}" destId="{33EA5234-5970-4DB0-B63E-3996FD68737F}" srcOrd="12" destOrd="0" presId="urn:microsoft.com/office/officeart/2018/2/layout/IconVerticalSolidList"/>
    <dgm:cxn modelId="{1B10601C-A1AE-43A1-8DC7-4287BE7A833C}" type="presParOf" srcId="{33EA5234-5970-4DB0-B63E-3996FD68737F}" destId="{53E55609-B9EE-448F-9183-1C4BA4C0004E}" srcOrd="0" destOrd="0" presId="urn:microsoft.com/office/officeart/2018/2/layout/IconVerticalSolidList"/>
    <dgm:cxn modelId="{7F1438B8-2254-4186-A106-E085173A0534}" type="presParOf" srcId="{33EA5234-5970-4DB0-B63E-3996FD68737F}" destId="{60592F36-B24D-4130-BAC7-FFB23CA2C53E}" srcOrd="1" destOrd="0" presId="urn:microsoft.com/office/officeart/2018/2/layout/IconVerticalSolidList"/>
    <dgm:cxn modelId="{511CA836-DD0E-4207-86E1-0CE6AE009A3E}" type="presParOf" srcId="{33EA5234-5970-4DB0-B63E-3996FD68737F}" destId="{9360ACFD-7ABF-44BA-9DD8-DBCB1D67F064}" srcOrd="2" destOrd="0" presId="urn:microsoft.com/office/officeart/2018/2/layout/IconVerticalSolidList"/>
    <dgm:cxn modelId="{053F3F71-5EC2-4C5C-8762-E7F349E0AAD7}" type="presParOf" srcId="{33EA5234-5970-4DB0-B63E-3996FD68737F}" destId="{44EB44C7-D9F4-4382-9A5F-EF7CB13225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C8C34E-7509-4075-8BB8-DD7CBD5808D0}"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7124AA26-D5D6-457E-B78B-9DBBEFA42C30}">
      <dgm:prSet/>
      <dgm:spPr/>
      <dgm:t>
        <a:bodyPr/>
        <a:lstStyle/>
        <a:p>
          <a:r>
            <a:rPr lang="en-US"/>
            <a:t>AI and Automated Trading refers to the use of Artificial Intelligence (AI) and Machine Learning (ML) algorithms to automate the process of buying and selling stocks, currencies, commodities, and other financial instruments.</a:t>
          </a:r>
        </a:p>
      </dgm:t>
    </dgm:pt>
    <dgm:pt modelId="{1AD06F6D-8C42-433E-8703-4E14DC13E9E1}" type="parTrans" cxnId="{C3B79A76-56EB-4E56-AF99-230CCABF820B}">
      <dgm:prSet/>
      <dgm:spPr/>
      <dgm:t>
        <a:bodyPr/>
        <a:lstStyle/>
        <a:p>
          <a:endParaRPr lang="en-US"/>
        </a:p>
      </dgm:t>
    </dgm:pt>
    <dgm:pt modelId="{5FE05939-A6F9-472F-9A5A-1C739339B1E3}" type="sibTrans" cxnId="{C3B79A76-56EB-4E56-AF99-230CCABF820B}">
      <dgm:prSet/>
      <dgm:spPr/>
      <dgm:t>
        <a:bodyPr/>
        <a:lstStyle/>
        <a:p>
          <a:endParaRPr lang="en-US"/>
        </a:p>
      </dgm:t>
    </dgm:pt>
    <dgm:pt modelId="{816685E3-37CB-42A0-9ECA-F657C2066CCE}">
      <dgm:prSet/>
      <dgm:spPr/>
      <dgm:t>
        <a:bodyPr/>
        <a:lstStyle/>
        <a:p>
          <a:r>
            <a:rPr lang="en-US"/>
            <a:t>AI and Automated Trading systems are programmed to analyze market data and make decisions about when to buy and sell based on the data. These systems can be used to reduce risk, increase profits, and execute trades faster than manual trading.</a:t>
          </a:r>
        </a:p>
      </dgm:t>
    </dgm:pt>
    <dgm:pt modelId="{10733F69-BEA6-4E4C-8424-466C7AEB3D38}" type="parTrans" cxnId="{4C9A9CFC-21CA-46B3-8CAC-B3FE52A7ECB1}">
      <dgm:prSet/>
      <dgm:spPr/>
      <dgm:t>
        <a:bodyPr/>
        <a:lstStyle/>
        <a:p>
          <a:endParaRPr lang="en-US"/>
        </a:p>
      </dgm:t>
    </dgm:pt>
    <dgm:pt modelId="{31F31CEB-1CE8-4384-B5BD-7D52492AB204}" type="sibTrans" cxnId="{4C9A9CFC-21CA-46B3-8CAC-B3FE52A7ECB1}">
      <dgm:prSet/>
      <dgm:spPr/>
      <dgm:t>
        <a:bodyPr/>
        <a:lstStyle/>
        <a:p>
          <a:endParaRPr lang="en-US"/>
        </a:p>
      </dgm:t>
    </dgm:pt>
    <dgm:pt modelId="{552017B7-AE4F-4C49-AC6E-6DDB0E89E022}">
      <dgm:prSet/>
      <dgm:spPr/>
      <dgm:t>
        <a:bodyPr/>
        <a:lstStyle/>
        <a:p>
          <a:r>
            <a:rPr lang="en-US"/>
            <a:t>AI and Automated Trading systems can also be used to identify patterns in the markets and make predictions about future price movements. This allows traders to make more informed decisions and potentially increase their profits.</a:t>
          </a:r>
        </a:p>
      </dgm:t>
    </dgm:pt>
    <dgm:pt modelId="{8384B195-C0CC-4891-A3CF-3FC8616C97DE}" type="parTrans" cxnId="{836FD663-4A6C-4C9C-92C2-C52ACD2BE560}">
      <dgm:prSet/>
      <dgm:spPr/>
      <dgm:t>
        <a:bodyPr/>
        <a:lstStyle/>
        <a:p>
          <a:endParaRPr lang="en-US"/>
        </a:p>
      </dgm:t>
    </dgm:pt>
    <dgm:pt modelId="{FDB05804-27A7-40B7-968E-0CEF40D40966}" type="sibTrans" cxnId="{836FD663-4A6C-4C9C-92C2-C52ACD2BE560}">
      <dgm:prSet/>
      <dgm:spPr/>
      <dgm:t>
        <a:bodyPr/>
        <a:lstStyle/>
        <a:p>
          <a:endParaRPr lang="en-US"/>
        </a:p>
      </dgm:t>
    </dgm:pt>
    <dgm:pt modelId="{46C32666-8090-4E19-80BF-6DB6B16E7B10}">
      <dgm:prSet/>
      <dgm:spPr/>
      <dgm:t>
        <a:bodyPr/>
        <a:lstStyle/>
        <a:p>
          <a:r>
            <a:rPr lang="en-US"/>
            <a:t>Overall, AI and Automated Trading systems are becoming increasingly popular as they offer a more</a:t>
          </a:r>
        </a:p>
      </dgm:t>
    </dgm:pt>
    <dgm:pt modelId="{07DAB963-D3A2-4350-826B-B30B661F4CD3}" type="parTrans" cxnId="{06EBE634-79B9-43D4-80FE-199E4591CAE9}">
      <dgm:prSet/>
      <dgm:spPr/>
      <dgm:t>
        <a:bodyPr/>
        <a:lstStyle/>
        <a:p>
          <a:endParaRPr lang="en-US"/>
        </a:p>
      </dgm:t>
    </dgm:pt>
    <dgm:pt modelId="{077C8945-6EA6-4825-805B-E2AE5B3B2789}" type="sibTrans" cxnId="{06EBE634-79B9-43D4-80FE-199E4591CAE9}">
      <dgm:prSet/>
      <dgm:spPr/>
      <dgm:t>
        <a:bodyPr/>
        <a:lstStyle/>
        <a:p>
          <a:endParaRPr lang="en-US"/>
        </a:p>
      </dgm:t>
    </dgm:pt>
    <dgm:pt modelId="{51573D68-AEA2-1545-89C9-27A1B9F5D280}" type="pres">
      <dgm:prSet presAssocID="{3EC8C34E-7509-4075-8BB8-DD7CBD5808D0}" presName="linear" presStyleCnt="0">
        <dgm:presLayoutVars>
          <dgm:animLvl val="lvl"/>
          <dgm:resizeHandles val="exact"/>
        </dgm:presLayoutVars>
      </dgm:prSet>
      <dgm:spPr/>
    </dgm:pt>
    <dgm:pt modelId="{AF92A797-F012-A741-8FBE-FBFCF47C3741}" type="pres">
      <dgm:prSet presAssocID="{7124AA26-D5D6-457E-B78B-9DBBEFA42C30}" presName="parentText" presStyleLbl="node1" presStyleIdx="0" presStyleCnt="4">
        <dgm:presLayoutVars>
          <dgm:chMax val="0"/>
          <dgm:bulletEnabled val="1"/>
        </dgm:presLayoutVars>
      </dgm:prSet>
      <dgm:spPr/>
    </dgm:pt>
    <dgm:pt modelId="{A51555E9-AD0D-DF42-BB92-8D88077DBB82}" type="pres">
      <dgm:prSet presAssocID="{5FE05939-A6F9-472F-9A5A-1C739339B1E3}" presName="spacer" presStyleCnt="0"/>
      <dgm:spPr/>
    </dgm:pt>
    <dgm:pt modelId="{56D4DA2D-047F-6541-92DB-0DC180CD5B41}" type="pres">
      <dgm:prSet presAssocID="{816685E3-37CB-42A0-9ECA-F657C2066CCE}" presName="parentText" presStyleLbl="node1" presStyleIdx="1" presStyleCnt="4">
        <dgm:presLayoutVars>
          <dgm:chMax val="0"/>
          <dgm:bulletEnabled val="1"/>
        </dgm:presLayoutVars>
      </dgm:prSet>
      <dgm:spPr/>
    </dgm:pt>
    <dgm:pt modelId="{08346469-BF55-7D4A-80A6-0FB6F19FA498}" type="pres">
      <dgm:prSet presAssocID="{31F31CEB-1CE8-4384-B5BD-7D52492AB204}" presName="spacer" presStyleCnt="0"/>
      <dgm:spPr/>
    </dgm:pt>
    <dgm:pt modelId="{640B9B9C-FFB2-B94B-8427-A1423886E332}" type="pres">
      <dgm:prSet presAssocID="{552017B7-AE4F-4C49-AC6E-6DDB0E89E022}" presName="parentText" presStyleLbl="node1" presStyleIdx="2" presStyleCnt="4">
        <dgm:presLayoutVars>
          <dgm:chMax val="0"/>
          <dgm:bulletEnabled val="1"/>
        </dgm:presLayoutVars>
      </dgm:prSet>
      <dgm:spPr/>
    </dgm:pt>
    <dgm:pt modelId="{CE342CD7-E4AB-1147-9F0A-66A41E3AD414}" type="pres">
      <dgm:prSet presAssocID="{FDB05804-27A7-40B7-968E-0CEF40D40966}" presName="spacer" presStyleCnt="0"/>
      <dgm:spPr/>
    </dgm:pt>
    <dgm:pt modelId="{26D3EEFF-000F-4642-81A0-B244CF157A57}" type="pres">
      <dgm:prSet presAssocID="{46C32666-8090-4E19-80BF-6DB6B16E7B10}" presName="parentText" presStyleLbl="node1" presStyleIdx="3" presStyleCnt="4">
        <dgm:presLayoutVars>
          <dgm:chMax val="0"/>
          <dgm:bulletEnabled val="1"/>
        </dgm:presLayoutVars>
      </dgm:prSet>
      <dgm:spPr/>
    </dgm:pt>
  </dgm:ptLst>
  <dgm:cxnLst>
    <dgm:cxn modelId="{06EBE634-79B9-43D4-80FE-199E4591CAE9}" srcId="{3EC8C34E-7509-4075-8BB8-DD7CBD5808D0}" destId="{46C32666-8090-4E19-80BF-6DB6B16E7B10}" srcOrd="3" destOrd="0" parTransId="{07DAB963-D3A2-4350-826B-B30B661F4CD3}" sibTransId="{077C8945-6EA6-4825-805B-E2AE5B3B2789}"/>
    <dgm:cxn modelId="{31E8EC35-7A7A-984E-A597-A60AFAB3AFE8}" type="presOf" srcId="{816685E3-37CB-42A0-9ECA-F657C2066CCE}" destId="{56D4DA2D-047F-6541-92DB-0DC180CD5B41}" srcOrd="0" destOrd="0" presId="urn:microsoft.com/office/officeart/2005/8/layout/vList2"/>
    <dgm:cxn modelId="{836FD663-4A6C-4C9C-92C2-C52ACD2BE560}" srcId="{3EC8C34E-7509-4075-8BB8-DD7CBD5808D0}" destId="{552017B7-AE4F-4C49-AC6E-6DDB0E89E022}" srcOrd="2" destOrd="0" parTransId="{8384B195-C0CC-4891-A3CF-3FC8616C97DE}" sibTransId="{FDB05804-27A7-40B7-968E-0CEF40D40966}"/>
    <dgm:cxn modelId="{C3B79A76-56EB-4E56-AF99-230CCABF820B}" srcId="{3EC8C34E-7509-4075-8BB8-DD7CBD5808D0}" destId="{7124AA26-D5D6-457E-B78B-9DBBEFA42C30}" srcOrd="0" destOrd="0" parTransId="{1AD06F6D-8C42-433E-8703-4E14DC13E9E1}" sibTransId="{5FE05939-A6F9-472F-9A5A-1C739339B1E3}"/>
    <dgm:cxn modelId="{2E2850AC-252D-8141-B0B2-AC4F9B62F573}" type="presOf" srcId="{7124AA26-D5D6-457E-B78B-9DBBEFA42C30}" destId="{AF92A797-F012-A741-8FBE-FBFCF47C3741}" srcOrd="0" destOrd="0" presId="urn:microsoft.com/office/officeart/2005/8/layout/vList2"/>
    <dgm:cxn modelId="{296873C6-B34C-A747-BA18-1FA3354D6081}" type="presOf" srcId="{552017B7-AE4F-4C49-AC6E-6DDB0E89E022}" destId="{640B9B9C-FFB2-B94B-8427-A1423886E332}" srcOrd="0" destOrd="0" presId="urn:microsoft.com/office/officeart/2005/8/layout/vList2"/>
    <dgm:cxn modelId="{060338C7-B11B-7C4C-991C-E612FC29CE9D}" type="presOf" srcId="{46C32666-8090-4E19-80BF-6DB6B16E7B10}" destId="{26D3EEFF-000F-4642-81A0-B244CF157A57}" srcOrd="0" destOrd="0" presId="urn:microsoft.com/office/officeart/2005/8/layout/vList2"/>
    <dgm:cxn modelId="{A0275EEB-8240-3545-9024-0D4D9C079EF4}" type="presOf" srcId="{3EC8C34E-7509-4075-8BB8-DD7CBD5808D0}" destId="{51573D68-AEA2-1545-89C9-27A1B9F5D280}" srcOrd="0" destOrd="0" presId="urn:microsoft.com/office/officeart/2005/8/layout/vList2"/>
    <dgm:cxn modelId="{4C9A9CFC-21CA-46B3-8CAC-B3FE52A7ECB1}" srcId="{3EC8C34E-7509-4075-8BB8-DD7CBD5808D0}" destId="{816685E3-37CB-42A0-9ECA-F657C2066CCE}" srcOrd="1" destOrd="0" parTransId="{10733F69-BEA6-4E4C-8424-466C7AEB3D38}" sibTransId="{31F31CEB-1CE8-4384-B5BD-7D52492AB204}"/>
    <dgm:cxn modelId="{A3A2DEA1-7B4F-0947-970C-E818614FC26F}" type="presParOf" srcId="{51573D68-AEA2-1545-89C9-27A1B9F5D280}" destId="{AF92A797-F012-A741-8FBE-FBFCF47C3741}" srcOrd="0" destOrd="0" presId="urn:microsoft.com/office/officeart/2005/8/layout/vList2"/>
    <dgm:cxn modelId="{70A4BBD9-148C-924B-A3D2-4C97F91635F2}" type="presParOf" srcId="{51573D68-AEA2-1545-89C9-27A1B9F5D280}" destId="{A51555E9-AD0D-DF42-BB92-8D88077DBB82}" srcOrd="1" destOrd="0" presId="urn:microsoft.com/office/officeart/2005/8/layout/vList2"/>
    <dgm:cxn modelId="{4CBC8519-459F-5342-B4D5-8A9861C26967}" type="presParOf" srcId="{51573D68-AEA2-1545-89C9-27A1B9F5D280}" destId="{56D4DA2D-047F-6541-92DB-0DC180CD5B41}" srcOrd="2" destOrd="0" presId="urn:microsoft.com/office/officeart/2005/8/layout/vList2"/>
    <dgm:cxn modelId="{EA7EB017-D91A-2147-A5C6-996F6642F53F}" type="presParOf" srcId="{51573D68-AEA2-1545-89C9-27A1B9F5D280}" destId="{08346469-BF55-7D4A-80A6-0FB6F19FA498}" srcOrd="3" destOrd="0" presId="urn:microsoft.com/office/officeart/2005/8/layout/vList2"/>
    <dgm:cxn modelId="{C1878B50-D660-474C-9466-0A3444FA0C44}" type="presParOf" srcId="{51573D68-AEA2-1545-89C9-27A1B9F5D280}" destId="{640B9B9C-FFB2-B94B-8427-A1423886E332}" srcOrd="4" destOrd="0" presId="urn:microsoft.com/office/officeart/2005/8/layout/vList2"/>
    <dgm:cxn modelId="{962080F4-9035-B744-ACD5-00BAAC0AF749}" type="presParOf" srcId="{51573D68-AEA2-1545-89C9-27A1B9F5D280}" destId="{CE342CD7-E4AB-1147-9F0A-66A41E3AD414}" srcOrd="5" destOrd="0" presId="urn:microsoft.com/office/officeart/2005/8/layout/vList2"/>
    <dgm:cxn modelId="{7D60FC85-ECE5-2A40-9C16-86505B806B17}" type="presParOf" srcId="{51573D68-AEA2-1545-89C9-27A1B9F5D280}" destId="{26D3EEFF-000F-4642-81A0-B244CF157A5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3C3405-4EA5-49C0-ADDD-F1D8E0B85786}"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81AD5FBB-EAF7-4B4F-A568-536C9BFB9D74}">
      <dgm:prSet/>
      <dgm:spPr/>
      <dgm:t>
        <a:bodyPr/>
        <a:lstStyle/>
        <a:p>
          <a:r>
            <a:rPr lang="en-US"/>
            <a:t>AI-Driven Financial Advice </a:t>
          </a:r>
        </a:p>
      </dgm:t>
    </dgm:pt>
    <dgm:pt modelId="{17B3EF54-A014-4985-BBC5-DF4225F38C89}" type="parTrans" cxnId="{41DB6E54-57C0-48A7-959D-31157B4715DA}">
      <dgm:prSet/>
      <dgm:spPr/>
      <dgm:t>
        <a:bodyPr/>
        <a:lstStyle/>
        <a:p>
          <a:endParaRPr lang="en-US"/>
        </a:p>
      </dgm:t>
    </dgm:pt>
    <dgm:pt modelId="{8FB9F7C8-C1E3-4D8F-AE75-8F7D23680582}" type="sibTrans" cxnId="{41DB6E54-57C0-48A7-959D-31157B4715DA}">
      <dgm:prSet/>
      <dgm:spPr/>
      <dgm:t>
        <a:bodyPr/>
        <a:lstStyle/>
        <a:p>
          <a:endParaRPr lang="en-US"/>
        </a:p>
      </dgm:t>
    </dgm:pt>
    <dgm:pt modelId="{703D0688-C500-4051-9E7E-0AB66B117523}">
      <dgm:prSet/>
      <dgm:spPr/>
      <dgm:t>
        <a:bodyPr/>
        <a:lstStyle/>
        <a:p>
          <a:r>
            <a:rPr lang="en-US"/>
            <a:t>• AI-driven financial advice is the use of artificial intelligence (AI) to provide financial advice to individuals and companies. </a:t>
          </a:r>
        </a:p>
      </dgm:t>
    </dgm:pt>
    <dgm:pt modelId="{9D5668DB-7549-4616-BC3F-2DC0E291B23A}" type="parTrans" cxnId="{31D2DB3E-5CCA-4DEF-B8D1-7C283B06D4B1}">
      <dgm:prSet/>
      <dgm:spPr/>
      <dgm:t>
        <a:bodyPr/>
        <a:lstStyle/>
        <a:p>
          <a:endParaRPr lang="en-US"/>
        </a:p>
      </dgm:t>
    </dgm:pt>
    <dgm:pt modelId="{350291A2-2984-4257-AE16-A2454894A2F1}" type="sibTrans" cxnId="{31D2DB3E-5CCA-4DEF-B8D1-7C283B06D4B1}">
      <dgm:prSet/>
      <dgm:spPr/>
      <dgm:t>
        <a:bodyPr/>
        <a:lstStyle/>
        <a:p>
          <a:endParaRPr lang="en-US"/>
        </a:p>
      </dgm:t>
    </dgm:pt>
    <dgm:pt modelId="{597DEBD0-7B1D-47BF-BCA1-283D3690AE06}">
      <dgm:prSet/>
      <dgm:spPr/>
      <dgm:t>
        <a:bodyPr/>
        <a:lstStyle/>
        <a:p>
          <a:r>
            <a:rPr lang="en-US"/>
            <a:t>• AI-driven tools can be used to analyze financial data, create personalized financial plans, and provide automated advice. </a:t>
          </a:r>
        </a:p>
      </dgm:t>
    </dgm:pt>
    <dgm:pt modelId="{09595F1B-2327-43DB-B32B-51FA36798977}" type="parTrans" cxnId="{342B7B70-F455-43FC-AD28-E55D61584FDB}">
      <dgm:prSet/>
      <dgm:spPr/>
      <dgm:t>
        <a:bodyPr/>
        <a:lstStyle/>
        <a:p>
          <a:endParaRPr lang="en-US"/>
        </a:p>
      </dgm:t>
    </dgm:pt>
    <dgm:pt modelId="{B5D70ED1-8F66-4F4D-9AD8-46F94FFF30E7}" type="sibTrans" cxnId="{342B7B70-F455-43FC-AD28-E55D61584FDB}">
      <dgm:prSet/>
      <dgm:spPr/>
      <dgm:t>
        <a:bodyPr/>
        <a:lstStyle/>
        <a:p>
          <a:endParaRPr lang="en-US"/>
        </a:p>
      </dgm:t>
    </dgm:pt>
    <dgm:pt modelId="{DFF5D02D-6533-4D9C-86C6-F2D82C299EFA}">
      <dgm:prSet/>
      <dgm:spPr/>
      <dgm:t>
        <a:bodyPr/>
        <a:lstStyle/>
        <a:p>
          <a:r>
            <a:rPr lang="en-US"/>
            <a:t>• AI-driven financial advice can help individuals and companies make better financial decisions by providing them with more accurate and up-to-date information. </a:t>
          </a:r>
        </a:p>
      </dgm:t>
    </dgm:pt>
    <dgm:pt modelId="{2FC6E76B-1E33-49C8-9547-6739C4CFBBBE}" type="parTrans" cxnId="{EDE6F7CE-5396-4EFA-82D9-2F45EC9E6B5E}">
      <dgm:prSet/>
      <dgm:spPr/>
      <dgm:t>
        <a:bodyPr/>
        <a:lstStyle/>
        <a:p>
          <a:endParaRPr lang="en-US"/>
        </a:p>
      </dgm:t>
    </dgm:pt>
    <dgm:pt modelId="{60AAEE89-A0CF-4353-B79B-F168372467B4}" type="sibTrans" cxnId="{EDE6F7CE-5396-4EFA-82D9-2F45EC9E6B5E}">
      <dgm:prSet/>
      <dgm:spPr/>
      <dgm:t>
        <a:bodyPr/>
        <a:lstStyle/>
        <a:p>
          <a:endParaRPr lang="en-US"/>
        </a:p>
      </dgm:t>
    </dgm:pt>
    <dgm:pt modelId="{B4AA4A0B-7716-44F4-9D75-7B51C91ADE9C}">
      <dgm:prSet/>
      <dgm:spPr/>
      <dgm:t>
        <a:bodyPr/>
        <a:lstStyle/>
        <a:p>
          <a:r>
            <a:rPr lang="en-US"/>
            <a:t>• AI-driven financial advice can also help reduce costs and increase efficiency by automating the process of providing financial advice. </a:t>
          </a:r>
        </a:p>
      </dgm:t>
    </dgm:pt>
    <dgm:pt modelId="{3A4B98B7-1A7D-4A32-8EDF-BE74A5E93D1E}" type="parTrans" cxnId="{1AE3C297-FB7C-4A3E-8F78-5DD39F455ABA}">
      <dgm:prSet/>
      <dgm:spPr/>
      <dgm:t>
        <a:bodyPr/>
        <a:lstStyle/>
        <a:p>
          <a:endParaRPr lang="en-US"/>
        </a:p>
      </dgm:t>
    </dgm:pt>
    <dgm:pt modelId="{9F50FF49-D7C3-4D76-BCC3-8A9D33F9D871}" type="sibTrans" cxnId="{1AE3C297-FB7C-4A3E-8F78-5DD39F455ABA}">
      <dgm:prSet/>
      <dgm:spPr/>
      <dgm:t>
        <a:bodyPr/>
        <a:lstStyle/>
        <a:p>
          <a:endParaRPr lang="en-US"/>
        </a:p>
      </dgm:t>
    </dgm:pt>
    <dgm:pt modelId="{33BC878F-E86D-4512-946B-7CF2354A8298}">
      <dgm:prSet/>
      <dgm:spPr/>
      <dgm:t>
        <a:bodyPr/>
        <a:lstStyle/>
        <a:p>
          <a:r>
            <a:rPr lang="en-US"/>
            <a:t>• AI-driven financial advice is becoming increasingly popular as more people and companies are turning to technology to help them manage their finances.</a:t>
          </a:r>
        </a:p>
      </dgm:t>
    </dgm:pt>
    <dgm:pt modelId="{1D5CD243-962E-4C03-BF94-89FE9ABDCE98}" type="parTrans" cxnId="{A0CA4C05-B6E2-47F3-B2B8-ED2300C2A160}">
      <dgm:prSet/>
      <dgm:spPr/>
      <dgm:t>
        <a:bodyPr/>
        <a:lstStyle/>
        <a:p>
          <a:endParaRPr lang="en-US"/>
        </a:p>
      </dgm:t>
    </dgm:pt>
    <dgm:pt modelId="{2C35BD09-05BF-48C2-9321-B51D7074ED34}" type="sibTrans" cxnId="{A0CA4C05-B6E2-47F3-B2B8-ED2300C2A160}">
      <dgm:prSet/>
      <dgm:spPr/>
      <dgm:t>
        <a:bodyPr/>
        <a:lstStyle/>
        <a:p>
          <a:endParaRPr lang="en-US"/>
        </a:p>
      </dgm:t>
    </dgm:pt>
    <dgm:pt modelId="{908600A3-02DE-5D4D-A328-8D697B811533}" type="pres">
      <dgm:prSet presAssocID="{F03C3405-4EA5-49C0-ADDD-F1D8E0B85786}" presName="vert0" presStyleCnt="0">
        <dgm:presLayoutVars>
          <dgm:dir/>
          <dgm:animOne val="branch"/>
          <dgm:animLvl val="lvl"/>
        </dgm:presLayoutVars>
      </dgm:prSet>
      <dgm:spPr/>
    </dgm:pt>
    <dgm:pt modelId="{B8E03C03-36DE-6149-98CE-B8D331957CC8}" type="pres">
      <dgm:prSet presAssocID="{81AD5FBB-EAF7-4B4F-A568-536C9BFB9D74}" presName="thickLine" presStyleLbl="alignNode1" presStyleIdx="0" presStyleCnt="6"/>
      <dgm:spPr/>
    </dgm:pt>
    <dgm:pt modelId="{456F95B5-5115-B54B-8BD2-EA0F729426CF}" type="pres">
      <dgm:prSet presAssocID="{81AD5FBB-EAF7-4B4F-A568-536C9BFB9D74}" presName="horz1" presStyleCnt="0"/>
      <dgm:spPr/>
    </dgm:pt>
    <dgm:pt modelId="{C920EB87-DE34-8D47-951C-31DBC897C8BA}" type="pres">
      <dgm:prSet presAssocID="{81AD5FBB-EAF7-4B4F-A568-536C9BFB9D74}" presName="tx1" presStyleLbl="revTx" presStyleIdx="0" presStyleCnt="6"/>
      <dgm:spPr/>
    </dgm:pt>
    <dgm:pt modelId="{4BDEA969-046D-1F42-A7B6-4550AD487070}" type="pres">
      <dgm:prSet presAssocID="{81AD5FBB-EAF7-4B4F-A568-536C9BFB9D74}" presName="vert1" presStyleCnt="0"/>
      <dgm:spPr/>
    </dgm:pt>
    <dgm:pt modelId="{3E4EDBF8-E823-3F48-AE2A-C451B155725D}" type="pres">
      <dgm:prSet presAssocID="{703D0688-C500-4051-9E7E-0AB66B117523}" presName="thickLine" presStyleLbl="alignNode1" presStyleIdx="1" presStyleCnt="6"/>
      <dgm:spPr/>
    </dgm:pt>
    <dgm:pt modelId="{B581A0F0-11FC-E143-A01F-51C3309DB788}" type="pres">
      <dgm:prSet presAssocID="{703D0688-C500-4051-9E7E-0AB66B117523}" presName="horz1" presStyleCnt="0"/>
      <dgm:spPr/>
    </dgm:pt>
    <dgm:pt modelId="{24956648-437E-554A-AC78-1CB07C8B9C3C}" type="pres">
      <dgm:prSet presAssocID="{703D0688-C500-4051-9E7E-0AB66B117523}" presName="tx1" presStyleLbl="revTx" presStyleIdx="1" presStyleCnt="6"/>
      <dgm:spPr/>
    </dgm:pt>
    <dgm:pt modelId="{092A7266-2239-E14F-80BF-C18BDEFDC8A9}" type="pres">
      <dgm:prSet presAssocID="{703D0688-C500-4051-9E7E-0AB66B117523}" presName="vert1" presStyleCnt="0"/>
      <dgm:spPr/>
    </dgm:pt>
    <dgm:pt modelId="{DA882503-BEDB-B241-901B-823461387DA8}" type="pres">
      <dgm:prSet presAssocID="{597DEBD0-7B1D-47BF-BCA1-283D3690AE06}" presName="thickLine" presStyleLbl="alignNode1" presStyleIdx="2" presStyleCnt="6"/>
      <dgm:spPr/>
    </dgm:pt>
    <dgm:pt modelId="{B11ED71E-4545-D749-89DE-6ECB54B4D5F5}" type="pres">
      <dgm:prSet presAssocID="{597DEBD0-7B1D-47BF-BCA1-283D3690AE06}" presName="horz1" presStyleCnt="0"/>
      <dgm:spPr/>
    </dgm:pt>
    <dgm:pt modelId="{1F61C6B1-3475-9747-910F-1E889A4FD52E}" type="pres">
      <dgm:prSet presAssocID="{597DEBD0-7B1D-47BF-BCA1-283D3690AE06}" presName="tx1" presStyleLbl="revTx" presStyleIdx="2" presStyleCnt="6"/>
      <dgm:spPr/>
    </dgm:pt>
    <dgm:pt modelId="{AE5EA2A1-4090-5E42-99F0-DE8B2337C2D6}" type="pres">
      <dgm:prSet presAssocID="{597DEBD0-7B1D-47BF-BCA1-283D3690AE06}" presName="vert1" presStyleCnt="0"/>
      <dgm:spPr/>
    </dgm:pt>
    <dgm:pt modelId="{7CC03B0B-00E7-EA4E-8563-C06CF3B78CE2}" type="pres">
      <dgm:prSet presAssocID="{DFF5D02D-6533-4D9C-86C6-F2D82C299EFA}" presName="thickLine" presStyleLbl="alignNode1" presStyleIdx="3" presStyleCnt="6"/>
      <dgm:spPr/>
    </dgm:pt>
    <dgm:pt modelId="{008145D5-8558-EA4B-83E6-4774B38BD3CA}" type="pres">
      <dgm:prSet presAssocID="{DFF5D02D-6533-4D9C-86C6-F2D82C299EFA}" presName="horz1" presStyleCnt="0"/>
      <dgm:spPr/>
    </dgm:pt>
    <dgm:pt modelId="{A4B75603-1196-C443-8690-54C581B8B6EF}" type="pres">
      <dgm:prSet presAssocID="{DFF5D02D-6533-4D9C-86C6-F2D82C299EFA}" presName="tx1" presStyleLbl="revTx" presStyleIdx="3" presStyleCnt="6"/>
      <dgm:spPr/>
    </dgm:pt>
    <dgm:pt modelId="{C5845979-A6E5-5442-B59F-986BC431471D}" type="pres">
      <dgm:prSet presAssocID="{DFF5D02D-6533-4D9C-86C6-F2D82C299EFA}" presName="vert1" presStyleCnt="0"/>
      <dgm:spPr/>
    </dgm:pt>
    <dgm:pt modelId="{A24CD4C3-6642-A24D-89FD-A677E961C8C9}" type="pres">
      <dgm:prSet presAssocID="{B4AA4A0B-7716-44F4-9D75-7B51C91ADE9C}" presName="thickLine" presStyleLbl="alignNode1" presStyleIdx="4" presStyleCnt="6"/>
      <dgm:spPr/>
    </dgm:pt>
    <dgm:pt modelId="{11170114-2655-FA48-8F10-210BCE61D175}" type="pres">
      <dgm:prSet presAssocID="{B4AA4A0B-7716-44F4-9D75-7B51C91ADE9C}" presName="horz1" presStyleCnt="0"/>
      <dgm:spPr/>
    </dgm:pt>
    <dgm:pt modelId="{E55388B3-B667-B144-90F8-5EC8F2C2D8BF}" type="pres">
      <dgm:prSet presAssocID="{B4AA4A0B-7716-44F4-9D75-7B51C91ADE9C}" presName="tx1" presStyleLbl="revTx" presStyleIdx="4" presStyleCnt="6"/>
      <dgm:spPr/>
    </dgm:pt>
    <dgm:pt modelId="{BCD0872D-3BA9-D74E-AC03-6B6AEC2B8A1E}" type="pres">
      <dgm:prSet presAssocID="{B4AA4A0B-7716-44F4-9D75-7B51C91ADE9C}" presName="vert1" presStyleCnt="0"/>
      <dgm:spPr/>
    </dgm:pt>
    <dgm:pt modelId="{8CFACB6F-07AA-8642-AD22-33764F8389EF}" type="pres">
      <dgm:prSet presAssocID="{33BC878F-E86D-4512-946B-7CF2354A8298}" presName="thickLine" presStyleLbl="alignNode1" presStyleIdx="5" presStyleCnt="6"/>
      <dgm:spPr/>
    </dgm:pt>
    <dgm:pt modelId="{4E695D61-53F2-0F40-BE2A-2D0A71AB0FD8}" type="pres">
      <dgm:prSet presAssocID="{33BC878F-E86D-4512-946B-7CF2354A8298}" presName="horz1" presStyleCnt="0"/>
      <dgm:spPr/>
    </dgm:pt>
    <dgm:pt modelId="{A4C29BB5-D1CD-F449-A11F-1A3B94DD5DA5}" type="pres">
      <dgm:prSet presAssocID="{33BC878F-E86D-4512-946B-7CF2354A8298}" presName="tx1" presStyleLbl="revTx" presStyleIdx="5" presStyleCnt="6"/>
      <dgm:spPr/>
    </dgm:pt>
    <dgm:pt modelId="{5B29AB65-6B42-2043-9038-31B6E508EEF6}" type="pres">
      <dgm:prSet presAssocID="{33BC878F-E86D-4512-946B-7CF2354A8298}" presName="vert1" presStyleCnt="0"/>
      <dgm:spPr/>
    </dgm:pt>
  </dgm:ptLst>
  <dgm:cxnLst>
    <dgm:cxn modelId="{A0CA4C05-B6E2-47F3-B2B8-ED2300C2A160}" srcId="{F03C3405-4EA5-49C0-ADDD-F1D8E0B85786}" destId="{33BC878F-E86D-4512-946B-7CF2354A8298}" srcOrd="5" destOrd="0" parTransId="{1D5CD243-962E-4C03-BF94-89FE9ABDCE98}" sibTransId="{2C35BD09-05BF-48C2-9321-B51D7074ED34}"/>
    <dgm:cxn modelId="{594F4726-69AF-4B42-986B-B958EF534EA8}" type="presOf" srcId="{33BC878F-E86D-4512-946B-7CF2354A8298}" destId="{A4C29BB5-D1CD-F449-A11F-1A3B94DD5DA5}" srcOrd="0" destOrd="0" presId="urn:microsoft.com/office/officeart/2008/layout/LinedList"/>
    <dgm:cxn modelId="{3D76BF35-5DB9-C54C-A4EF-8D05CE6AA61A}" type="presOf" srcId="{B4AA4A0B-7716-44F4-9D75-7B51C91ADE9C}" destId="{E55388B3-B667-B144-90F8-5EC8F2C2D8BF}" srcOrd="0" destOrd="0" presId="urn:microsoft.com/office/officeart/2008/layout/LinedList"/>
    <dgm:cxn modelId="{31D2DB3E-5CCA-4DEF-B8D1-7C283B06D4B1}" srcId="{F03C3405-4EA5-49C0-ADDD-F1D8E0B85786}" destId="{703D0688-C500-4051-9E7E-0AB66B117523}" srcOrd="1" destOrd="0" parTransId="{9D5668DB-7549-4616-BC3F-2DC0E291B23A}" sibTransId="{350291A2-2984-4257-AE16-A2454894A2F1}"/>
    <dgm:cxn modelId="{41DB6E54-57C0-48A7-959D-31157B4715DA}" srcId="{F03C3405-4EA5-49C0-ADDD-F1D8E0B85786}" destId="{81AD5FBB-EAF7-4B4F-A568-536C9BFB9D74}" srcOrd="0" destOrd="0" parTransId="{17B3EF54-A014-4985-BBC5-DF4225F38C89}" sibTransId="{8FB9F7C8-C1E3-4D8F-AE75-8F7D23680582}"/>
    <dgm:cxn modelId="{6F200960-7C2D-1549-AE08-E47525E8B9D0}" type="presOf" srcId="{703D0688-C500-4051-9E7E-0AB66B117523}" destId="{24956648-437E-554A-AC78-1CB07C8B9C3C}" srcOrd="0" destOrd="0" presId="urn:microsoft.com/office/officeart/2008/layout/LinedList"/>
    <dgm:cxn modelId="{10BB8762-407A-534B-B1C5-9149D4EC628B}" type="presOf" srcId="{81AD5FBB-EAF7-4B4F-A568-536C9BFB9D74}" destId="{C920EB87-DE34-8D47-951C-31DBC897C8BA}" srcOrd="0" destOrd="0" presId="urn:microsoft.com/office/officeart/2008/layout/LinedList"/>
    <dgm:cxn modelId="{342B7B70-F455-43FC-AD28-E55D61584FDB}" srcId="{F03C3405-4EA5-49C0-ADDD-F1D8E0B85786}" destId="{597DEBD0-7B1D-47BF-BCA1-283D3690AE06}" srcOrd="2" destOrd="0" parTransId="{09595F1B-2327-43DB-B32B-51FA36798977}" sibTransId="{B5D70ED1-8F66-4F4D-9AD8-46F94FFF30E7}"/>
    <dgm:cxn modelId="{63E46976-3450-B840-A24C-905128407A62}" type="presOf" srcId="{F03C3405-4EA5-49C0-ADDD-F1D8E0B85786}" destId="{908600A3-02DE-5D4D-A328-8D697B811533}" srcOrd="0" destOrd="0" presId="urn:microsoft.com/office/officeart/2008/layout/LinedList"/>
    <dgm:cxn modelId="{FE177881-F4CF-9A46-AA4E-A27B918B825C}" type="presOf" srcId="{DFF5D02D-6533-4D9C-86C6-F2D82C299EFA}" destId="{A4B75603-1196-C443-8690-54C581B8B6EF}" srcOrd="0" destOrd="0" presId="urn:microsoft.com/office/officeart/2008/layout/LinedList"/>
    <dgm:cxn modelId="{1AE3C297-FB7C-4A3E-8F78-5DD39F455ABA}" srcId="{F03C3405-4EA5-49C0-ADDD-F1D8E0B85786}" destId="{B4AA4A0B-7716-44F4-9D75-7B51C91ADE9C}" srcOrd="4" destOrd="0" parTransId="{3A4B98B7-1A7D-4A32-8EDF-BE74A5E93D1E}" sibTransId="{9F50FF49-D7C3-4D76-BCC3-8A9D33F9D871}"/>
    <dgm:cxn modelId="{EDE6F7CE-5396-4EFA-82D9-2F45EC9E6B5E}" srcId="{F03C3405-4EA5-49C0-ADDD-F1D8E0B85786}" destId="{DFF5D02D-6533-4D9C-86C6-F2D82C299EFA}" srcOrd="3" destOrd="0" parTransId="{2FC6E76B-1E33-49C8-9547-6739C4CFBBBE}" sibTransId="{60AAEE89-A0CF-4353-B79B-F168372467B4}"/>
    <dgm:cxn modelId="{9D482BF1-9AA7-E249-BB53-26DE68A70153}" type="presOf" srcId="{597DEBD0-7B1D-47BF-BCA1-283D3690AE06}" destId="{1F61C6B1-3475-9747-910F-1E889A4FD52E}" srcOrd="0" destOrd="0" presId="urn:microsoft.com/office/officeart/2008/layout/LinedList"/>
    <dgm:cxn modelId="{2AC3CCAA-F5EA-BA42-AF39-D89FAA985622}" type="presParOf" srcId="{908600A3-02DE-5D4D-A328-8D697B811533}" destId="{B8E03C03-36DE-6149-98CE-B8D331957CC8}" srcOrd="0" destOrd="0" presId="urn:microsoft.com/office/officeart/2008/layout/LinedList"/>
    <dgm:cxn modelId="{E7248C6C-C4A2-ED47-8C02-6A0199874E75}" type="presParOf" srcId="{908600A3-02DE-5D4D-A328-8D697B811533}" destId="{456F95B5-5115-B54B-8BD2-EA0F729426CF}" srcOrd="1" destOrd="0" presId="urn:microsoft.com/office/officeart/2008/layout/LinedList"/>
    <dgm:cxn modelId="{DCCBE782-769A-FE41-B4AF-1CF747F14FE4}" type="presParOf" srcId="{456F95B5-5115-B54B-8BD2-EA0F729426CF}" destId="{C920EB87-DE34-8D47-951C-31DBC897C8BA}" srcOrd="0" destOrd="0" presId="urn:microsoft.com/office/officeart/2008/layout/LinedList"/>
    <dgm:cxn modelId="{A22E30A3-2F4D-3A41-8476-86061329B7A9}" type="presParOf" srcId="{456F95B5-5115-B54B-8BD2-EA0F729426CF}" destId="{4BDEA969-046D-1F42-A7B6-4550AD487070}" srcOrd="1" destOrd="0" presId="urn:microsoft.com/office/officeart/2008/layout/LinedList"/>
    <dgm:cxn modelId="{1566BFE7-3737-5944-814E-7D69B411335C}" type="presParOf" srcId="{908600A3-02DE-5D4D-A328-8D697B811533}" destId="{3E4EDBF8-E823-3F48-AE2A-C451B155725D}" srcOrd="2" destOrd="0" presId="urn:microsoft.com/office/officeart/2008/layout/LinedList"/>
    <dgm:cxn modelId="{2619EB56-43D7-E240-AD08-59407E123760}" type="presParOf" srcId="{908600A3-02DE-5D4D-A328-8D697B811533}" destId="{B581A0F0-11FC-E143-A01F-51C3309DB788}" srcOrd="3" destOrd="0" presId="urn:microsoft.com/office/officeart/2008/layout/LinedList"/>
    <dgm:cxn modelId="{581D5145-58ED-ED47-BBBF-A2D10A473AC2}" type="presParOf" srcId="{B581A0F0-11FC-E143-A01F-51C3309DB788}" destId="{24956648-437E-554A-AC78-1CB07C8B9C3C}" srcOrd="0" destOrd="0" presId="urn:microsoft.com/office/officeart/2008/layout/LinedList"/>
    <dgm:cxn modelId="{E20113FC-FDA1-294B-956F-08614F12D433}" type="presParOf" srcId="{B581A0F0-11FC-E143-A01F-51C3309DB788}" destId="{092A7266-2239-E14F-80BF-C18BDEFDC8A9}" srcOrd="1" destOrd="0" presId="urn:microsoft.com/office/officeart/2008/layout/LinedList"/>
    <dgm:cxn modelId="{55DCCF99-1F61-5C49-B109-FE9A960CD084}" type="presParOf" srcId="{908600A3-02DE-5D4D-A328-8D697B811533}" destId="{DA882503-BEDB-B241-901B-823461387DA8}" srcOrd="4" destOrd="0" presId="urn:microsoft.com/office/officeart/2008/layout/LinedList"/>
    <dgm:cxn modelId="{2F3505E6-BF8A-9941-8D7E-526C21B3EE61}" type="presParOf" srcId="{908600A3-02DE-5D4D-A328-8D697B811533}" destId="{B11ED71E-4545-D749-89DE-6ECB54B4D5F5}" srcOrd="5" destOrd="0" presId="urn:microsoft.com/office/officeart/2008/layout/LinedList"/>
    <dgm:cxn modelId="{BA2AD413-E58F-7F49-8CFC-CBAAE3652719}" type="presParOf" srcId="{B11ED71E-4545-D749-89DE-6ECB54B4D5F5}" destId="{1F61C6B1-3475-9747-910F-1E889A4FD52E}" srcOrd="0" destOrd="0" presId="urn:microsoft.com/office/officeart/2008/layout/LinedList"/>
    <dgm:cxn modelId="{58E418BA-99CD-4748-9C87-5281E3957E80}" type="presParOf" srcId="{B11ED71E-4545-D749-89DE-6ECB54B4D5F5}" destId="{AE5EA2A1-4090-5E42-99F0-DE8B2337C2D6}" srcOrd="1" destOrd="0" presId="urn:microsoft.com/office/officeart/2008/layout/LinedList"/>
    <dgm:cxn modelId="{BC0EA283-8776-C54A-BDE4-C2F6E8ADD8A4}" type="presParOf" srcId="{908600A3-02DE-5D4D-A328-8D697B811533}" destId="{7CC03B0B-00E7-EA4E-8563-C06CF3B78CE2}" srcOrd="6" destOrd="0" presId="urn:microsoft.com/office/officeart/2008/layout/LinedList"/>
    <dgm:cxn modelId="{FE802B0A-AED4-8C47-80BE-1E8E79001823}" type="presParOf" srcId="{908600A3-02DE-5D4D-A328-8D697B811533}" destId="{008145D5-8558-EA4B-83E6-4774B38BD3CA}" srcOrd="7" destOrd="0" presId="urn:microsoft.com/office/officeart/2008/layout/LinedList"/>
    <dgm:cxn modelId="{97D4541D-55E4-8C4C-8F8D-3EDAAC9F1E29}" type="presParOf" srcId="{008145D5-8558-EA4B-83E6-4774B38BD3CA}" destId="{A4B75603-1196-C443-8690-54C581B8B6EF}" srcOrd="0" destOrd="0" presId="urn:microsoft.com/office/officeart/2008/layout/LinedList"/>
    <dgm:cxn modelId="{077228D1-249E-9C45-9350-58DD30A82FF8}" type="presParOf" srcId="{008145D5-8558-EA4B-83E6-4774B38BD3CA}" destId="{C5845979-A6E5-5442-B59F-986BC431471D}" srcOrd="1" destOrd="0" presId="urn:microsoft.com/office/officeart/2008/layout/LinedList"/>
    <dgm:cxn modelId="{097FD928-1795-914B-B3CF-AE8AF5C731E2}" type="presParOf" srcId="{908600A3-02DE-5D4D-A328-8D697B811533}" destId="{A24CD4C3-6642-A24D-89FD-A677E961C8C9}" srcOrd="8" destOrd="0" presId="urn:microsoft.com/office/officeart/2008/layout/LinedList"/>
    <dgm:cxn modelId="{C467C256-2168-9648-AEBF-838E518BE5F9}" type="presParOf" srcId="{908600A3-02DE-5D4D-A328-8D697B811533}" destId="{11170114-2655-FA48-8F10-210BCE61D175}" srcOrd="9" destOrd="0" presId="urn:microsoft.com/office/officeart/2008/layout/LinedList"/>
    <dgm:cxn modelId="{A228B4C7-CDF2-9B41-8B92-496A570A6737}" type="presParOf" srcId="{11170114-2655-FA48-8F10-210BCE61D175}" destId="{E55388B3-B667-B144-90F8-5EC8F2C2D8BF}" srcOrd="0" destOrd="0" presId="urn:microsoft.com/office/officeart/2008/layout/LinedList"/>
    <dgm:cxn modelId="{CFBD9595-DE12-7F4A-9B4A-8FDEEF576D29}" type="presParOf" srcId="{11170114-2655-FA48-8F10-210BCE61D175}" destId="{BCD0872D-3BA9-D74E-AC03-6B6AEC2B8A1E}" srcOrd="1" destOrd="0" presId="urn:microsoft.com/office/officeart/2008/layout/LinedList"/>
    <dgm:cxn modelId="{C89D192E-1B4C-1E47-A6CD-76E8AFEB891A}" type="presParOf" srcId="{908600A3-02DE-5D4D-A328-8D697B811533}" destId="{8CFACB6F-07AA-8642-AD22-33764F8389EF}" srcOrd="10" destOrd="0" presId="urn:microsoft.com/office/officeart/2008/layout/LinedList"/>
    <dgm:cxn modelId="{4EE07CF4-D34E-8D4B-AB6E-2AB265FA6CEF}" type="presParOf" srcId="{908600A3-02DE-5D4D-A328-8D697B811533}" destId="{4E695D61-53F2-0F40-BE2A-2D0A71AB0FD8}" srcOrd="11" destOrd="0" presId="urn:microsoft.com/office/officeart/2008/layout/LinedList"/>
    <dgm:cxn modelId="{2187BC64-E4C4-B842-B787-EBD4BEAD33FD}" type="presParOf" srcId="{4E695D61-53F2-0F40-BE2A-2D0A71AB0FD8}" destId="{A4C29BB5-D1CD-F449-A11F-1A3B94DD5DA5}" srcOrd="0" destOrd="0" presId="urn:microsoft.com/office/officeart/2008/layout/LinedList"/>
    <dgm:cxn modelId="{B19B19E8-3BC1-224E-85A3-AECFC57B2CDF}" type="presParOf" srcId="{4E695D61-53F2-0F40-BE2A-2D0A71AB0FD8}" destId="{5B29AB65-6B42-2043-9038-31B6E508EEF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9D4E6CD-462C-4C02-A146-D449ED324E8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7C225D9-073F-4689-8087-0326592C3DCD}">
      <dgm:prSet/>
      <dgm:spPr/>
      <dgm:t>
        <a:bodyPr/>
        <a:lstStyle/>
        <a:p>
          <a:r>
            <a:rPr lang="en-US"/>
            <a:t>Conclusion</a:t>
          </a:r>
        </a:p>
      </dgm:t>
    </dgm:pt>
    <dgm:pt modelId="{174212FC-63B7-4DA8-8743-11A9EC281F19}" type="parTrans" cxnId="{E2000C88-AD3E-45A6-A988-F93CFCA88400}">
      <dgm:prSet/>
      <dgm:spPr/>
      <dgm:t>
        <a:bodyPr/>
        <a:lstStyle/>
        <a:p>
          <a:endParaRPr lang="en-US"/>
        </a:p>
      </dgm:t>
    </dgm:pt>
    <dgm:pt modelId="{B7C891A7-C688-4086-B26D-31776917ADC9}" type="sibTrans" cxnId="{E2000C88-AD3E-45A6-A988-F93CFCA88400}">
      <dgm:prSet/>
      <dgm:spPr/>
      <dgm:t>
        <a:bodyPr/>
        <a:lstStyle/>
        <a:p>
          <a:endParaRPr lang="en-US"/>
        </a:p>
      </dgm:t>
    </dgm:pt>
    <dgm:pt modelId="{7BC4F4EB-17AC-49BA-9CB4-28C6E78C9605}">
      <dgm:prSet/>
      <dgm:spPr/>
      <dgm:t>
        <a:bodyPr/>
        <a:lstStyle/>
        <a:p>
          <a:r>
            <a:rPr lang="en-US"/>
            <a:t>• The conclusion is the final part of any presentation and should summarize the key points of the presentation.</a:t>
          </a:r>
        </a:p>
      </dgm:t>
    </dgm:pt>
    <dgm:pt modelId="{85467F4E-7F0B-4C10-91DF-847B91732243}" type="parTrans" cxnId="{08C6CC30-61C1-471C-A039-FC20AD454410}">
      <dgm:prSet/>
      <dgm:spPr/>
      <dgm:t>
        <a:bodyPr/>
        <a:lstStyle/>
        <a:p>
          <a:endParaRPr lang="en-US"/>
        </a:p>
      </dgm:t>
    </dgm:pt>
    <dgm:pt modelId="{3244E29E-F7ED-40D2-B70E-F36E1D4FF88E}" type="sibTrans" cxnId="{08C6CC30-61C1-471C-A039-FC20AD454410}">
      <dgm:prSet/>
      <dgm:spPr/>
      <dgm:t>
        <a:bodyPr/>
        <a:lstStyle/>
        <a:p>
          <a:endParaRPr lang="en-US"/>
        </a:p>
      </dgm:t>
    </dgm:pt>
    <dgm:pt modelId="{303030FD-1313-46F6-9753-3A68C34145B2}">
      <dgm:prSet/>
      <dgm:spPr/>
      <dgm:t>
        <a:bodyPr/>
        <a:lstStyle/>
        <a:p>
          <a:r>
            <a:rPr lang="en-US"/>
            <a:t>• It should be brief and to the point, and should leave the audience with a strong impression of the topic.</a:t>
          </a:r>
        </a:p>
      </dgm:t>
    </dgm:pt>
    <dgm:pt modelId="{AD7B044D-57E5-4F2D-9971-418197E1C229}" type="parTrans" cxnId="{649F6B48-5B40-4839-A92F-861CB4D04BDA}">
      <dgm:prSet/>
      <dgm:spPr/>
      <dgm:t>
        <a:bodyPr/>
        <a:lstStyle/>
        <a:p>
          <a:endParaRPr lang="en-US"/>
        </a:p>
      </dgm:t>
    </dgm:pt>
    <dgm:pt modelId="{ED6CC79B-8264-47CF-BF2D-ABC39B5628A2}" type="sibTrans" cxnId="{649F6B48-5B40-4839-A92F-861CB4D04BDA}">
      <dgm:prSet/>
      <dgm:spPr/>
      <dgm:t>
        <a:bodyPr/>
        <a:lstStyle/>
        <a:p>
          <a:endParaRPr lang="en-US"/>
        </a:p>
      </dgm:t>
    </dgm:pt>
    <dgm:pt modelId="{BD0987D6-941B-4B1F-BAAF-51E688539635}">
      <dgm:prSet/>
      <dgm:spPr/>
      <dgm:t>
        <a:bodyPr/>
        <a:lstStyle/>
        <a:p>
          <a:r>
            <a:rPr lang="en-US"/>
            <a:t>• The conclusion should also provide a call to action, if appropriate, to remind the audience of what they need to do in order to act on the information they have heard.</a:t>
          </a:r>
        </a:p>
      </dgm:t>
    </dgm:pt>
    <dgm:pt modelId="{400479F5-C620-461B-82A0-349BBD598092}" type="parTrans" cxnId="{6743E271-A2BE-4ABC-A656-90D9DA143DE1}">
      <dgm:prSet/>
      <dgm:spPr/>
      <dgm:t>
        <a:bodyPr/>
        <a:lstStyle/>
        <a:p>
          <a:endParaRPr lang="en-US"/>
        </a:p>
      </dgm:t>
    </dgm:pt>
    <dgm:pt modelId="{CFC17094-91D4-4814-BD39-A76C9F216D9E}" type="sibTrans" cxnId="{6743E271-A2BE-4ABC-A656-90D9DA143DE1}">
      <dgm:prSet/>
      <dgm:spPr/>
      <dgm:t>
        <a:bodyPr/>
        <a:lstStyle/>
        <a:p>
          <a:endParaRPr lang="en-US"/>
        </a:p>
      </dgm:t>
    </dgm:pt>
    <dgm:pt modelId="{EEEAD4FC-E607-475B-917F-1D43394A30CB}">
      <dgm:prSet/>
      <dgm:spPr/>
      <dgm:t>
        <a:bodyPr/>
        <a:lstStyle/>
        <a:p>
          <a:r>
            <a:rPr lang="en-US"/>
            <a:t>• It is important to end on a positive note and to thank the audience for their time and attention.</a:t>
          </a:r>
        </a:p>
      </dgm:t>
    </dgm:pt>
    <dgm:pt modelId="{10068D16-D497-4B89-A3EA-E5C3921D37B7}" type="parTrans" cxnId="{34E50C3B-179D-4821-8E20-56F1B5533A43}">
      <dgm:prSet/>
      <dgm:spPr/>
      <dgm:t>
        <a:bodyPr/>
        <a:lstStyle/>
        <a:p>
          <a:endParaRPr lang="en-US"/>
        </a:p>
      </dgm:t>
    </dgm:pt>
    <dgm:pt modelId="{69533A26-8955-4250-9D07-E03C4084B09C}" type="sibTrans" cxnId="{34E50C3B-179D-4821-8E20-56F1B5533A43}">
      <dgm:prSet/>
      <dgm:spPr/>
      <dgm:t>
        <a:bodyPr/>
        <a:lstStyle/>
        <a:p>
          <a:endParaRPr lang="en-US"/>
        </a:p>
      </dgm:t>
    </dgm:pt>
    <dgm:pt modelId="{E9E9431D-376A-481C-87A7-0BE304DB46D4}" type="pres">
      <dgm:prSet presAssocID="{39D4E6CD-462C-4C02-A146-D449ED324E86}" presName="root" presStyleCnt="0">
        <dgm:presLayoutVars>
          <dgm:dir/>
          <dgm:resizeHandles val="exact"/>
        </dgm:presLayoutVars>
      </dgm:prSet>
      <dgm:spPr/>
    </dgm:pt>
    <dgm:pt modelId="{6E21C9F9-882A-44C8-BF94-5DD0246B258F}" type="pres">
      <dgm:prSet presAssocID="{A7C225D9-073F-4689-8087-0326592C3DCD}" presName="compNode" presStyleCnt="0"/>
      <dgm:spPr/>
    </dgm:pt>
    <dgm:pt modelId="{20D5499C-9AF8-4D46-AD97-0AFFEF1AA0CB}" type="pres">
      <dgm:prSet presAssocID="{A7C225D9-073F-4689-8087-0326592C3DC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vel"/>
        </a:ext>
      </dgm:extLst>
    </dgm:pt>
    <dgm:pt modelId="{4DE65338-27F4-478B-B0B1-77EB60A22D5D}" type="pres">
      <dgm:prSet presAssocID="{A7C225D9-073F-4689-8087-0326592C3DCD}" presName="spaceRect" presStyleCnt="0"/>
      <dgm:spPr/>
    </dgm:pt>
    <dgm:pt modelId="{8BF0F29F-D79F-490D-9127-31B0932E0384}" type="pres">
      <dgm:prSet presAssocID="{A7C225D9-073F-4689-8087-0326592C3DCD}" presName="textRect" presStyleLbl="revTx" presStyleIdx="0" presStyleCnt="5">
        <dgm:presLayoutVars>
          <dgm:chMax val="1"/>
          <dgm:chPref val="1"/>
        </dgm:presLayoutVars>
      </dgm:prSet>
      <dgm:spPr/>
    </dgm:pt>
    <dgm:pt modelId="{D5A756D0-6E3F-4935-B03F-9523B3CB3323}" type="pres">
      <dgm:prSet presAssocID="{B7C891A7-C688-4086-B26D-31776917ADC9}" presName="sibTrans" presStyleCnt="0"/>
      <dgm:spPr/>
    </dgm:pt>
    <dgm:pt modelId="{3042B1F1-E766-41E5-AD34-C844714976C8}" type="pres">
      <dgm:prSet presAssocID="{7BC4F4EB-17AC-49BA-9CB4-28C6E78C9605}" presName="compNode" presStyleCnt="0"/>
      <dgm:spPr/>
    </dgm:pt>
    <dgm:pt modelId="{5771AB76-E89A-42BB-A58F-AC9CE36F4101}" type="pres">
      <dgm:prSet presAssocID="{7BC4F4EB-17AC-49BA-9CB4-28C6E78C960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Quotation Mark"/>
        </a:ext>
      </dgm:extLst>
    </dgm:pt>
    <dgm:pt modelId="{F667F329-768D-4FBB-AB9B-F844CB3FA030}" type="pres">
      <dgm:prSet presAssocID="{7BC4F4EB-17AC-49BA-9CB4-28C6E78C9605}" presName="spaceRect" presStyleCnt="0"/>
      <dgm:spPr/>
    </dgm:pt>
    <dgm:pt modelId="{F6E4D221-CD6B-4DC6-BE27-A977D33A9402}" type="pres">
      <dgm:prSet presAssocID="{7BC4F4EB-17AC-49BA-9CB4-28C6E78C9605}" presName="textRect" presStyleLbl="revTx" presStyleIdx="1" presStyleCnt="5">
        <dgm:presLayoutVars>
          <dgm:chMax val="1"/>
          <dgm:chPref val="1"/>
        </dgm:presLayoutVars>
      </dgm:prSet>
      <dgm:spPr/>
    </dgm:pt>
    <dgm:pt modelId="{9ED7E07D-DA4F-4F37-AC11-1B6DC4B15B1C}" type="pres">
      <dgm:prSet presAssocID="{3244E29E-F7ED-40D2-B70E-F36E1D4FF88E}" presName="sibTrans" presStyleCnt="0"/>
      <dgm:spPr/>
    </dgm:pt>
    <dgm:pt modelId="{42A036BD-20B8-4EF7-98A3-0826B1A49745}" type="pres">
      <dgm:prSet presAssocID="{303030FD-1313-46F6-9753-3A68C34145B2}" presName="compNode" presStyleCnt="0"/>
      <dgm:spPr/>
    </dgm:pt>
    <dgm:pt modelId="{2CF1CE7B-8060-4372-8ED7-BAA289C06DDC}" type="pres">
      <dgm:prSet presAssocID="{303030FD-1313-46F6-9753-3A68C34145B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83B4D817-8296-4F03-B168-A08DEC2263F3}" type="pres">
      <dgm:prSet presAssocID="{303030FD-1313-46F6-9753-3A68C34145B2}" presName="spaceRect" presStyleCnt="0"/>
      <dgm:spPr/>
    </dgm:pt>
    <dgm:pt modelId="{1758324F-967A-46FF-AF1F-E134C629070C}" type="pres">
      <dgm:prSet presAssocID="{303030FD-1313-46F6-9753-3A68C34145B2}" presName="textRect" presStyleLbl="revTx" presStyleIdx="2" presStyleCnt="5">
        <dgm:presLayoutVars>
          <dgm:chMax val="1"/>
          <dgm:chPref val="1"/>
        </dgm:presLayoutVars>
      </dgm:prSet>
      <dgm:spPr/>
    </dgm:pt>
    <dgm:pt modelId="{673C80CF-BBFD-4367-98E7-7FC912A5486D}" type="pres">
      <dgm:prSet presAssocID="{ED6CC79B-8264-47CF-BF2D-ABC39B5628A2}" presName="sibTrans" presStyleCnt="0"/>
      <dgm:spPr/>
    </dgm:pt>
    <dgm:pt modelId="{06780B3C-F47F-419F-BA9D-9C614457FB2E}" type="pres">
      <dgm:prSet presAssocID="{BD0987D6-941B-4B1F-BAAF-51E688539635}" presName="compNode" presStyleCnt="0"/>
      <dgm:spPr/>
    </dgm:pt>
    <dgm:pt modelId="{0C8B1FB1-6F30-4921-8FFD-F896D58F50A2}" type="pres">
      <dgm:prSet presAssocID="{BD0987D6-941B-4B1F-BAAF-51E68853963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pper board"/>
        </a:ext>
      </dgm:extLst>
    </dgm:pt>
    <dgm:pt modelId="{6E96F66A-98A8-4AA9-B1E7-607C15BFE977}" type="pres">
      <dgm:prSet presAssocID="{BD0987D6-941B-4B1F-BAAF-51E688539635}" presName="spaceRect" presStyleCnt="0"/>
      <dgm:spPr/>
    </dgm:pt>
    <dgm:pt modelId="{76244E6F-8691-48D1-9B3D-C7FBFBFCE802}" type="pres">
      <dgm:prSet presAssocID="{BD0987D6-941B-4B1F-BAAF-51E688539635}" presName="textRect" presStyleLbl="revTx" presStyleIdx="3" presStyleCnt="5">
        <dgm:presLayoutVars>
          <dgm:chMax val="1"/>
          <dgm:chPref val="1"/>
        </dgm:presLayoutVars>
      </dgm:prSet>
      <dgm:spPr/>
    </dgm:pt>
    <dgm:pt modelId="{50A3028C-9DA9-4612-B837-89EFE66298E0}" type="pres">
      <dgm:prSet presAssocID="{CFC17094-91D4-4814-BD39-A76C9F216D9E}" presName="sibTrans" presStyleCnt="0"/>
      <dgm:spPr/>
    </dgm:pt>
    <dgm:pt modelId="{F9C01215-96CF-47B4-AF22-64DCC4D2B0BD}" type="pres">
      <dgm:prSet presAssocID="{EEEAD4FC-E607-475B-917F-1D43394A30CB}" presName="compNode" presStyleCnt="0"/>
      <dgm:spPr/>
    </dgm:pt>
    <dgm:pt modelId="{51943A3E-5D82-4809-A1FD-C495C45C2488}" type="pres">
      <dgm:prSet presAssocID="{EEEAD4FC-E607-475B-917F-1D43394A30C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pping Hands"/>
        </a:ext>
      </dgm:extLst>
    </dgm:pt>
    <dgm:pt modelId="{9F4339B4-2371-431B-980E-622B944CDBF6}" type="pres">
      <dgm:prSet presAssocID="{EEEAD4FC-E607-475B-917F-1D43394A30CB}" presName="spaceRect" presStyleCnt="0"/>
      <dgm:spPr/>
    </dgm:pt>
    <dgm:pt modelId="{6E7EE151-826A-45A7-9FAF-D8CCD6EFEE80}" type="pres">
      <dgm:prSet presAssocID="{EEEAD4FC-E607-475B-917F-1D43394A30CB}" presName="textRect" presStyleLbl="revTx" presStyleIdx="4" presStyleCnt="5">
        <dgm:presLayoutVars>
          <dgm:chMax val="1"/>
          <dgm:chPref val="1"/>
        </dgm:presLayoutVars>
      </dgm:prSet>
      <dgm:spPr/>
    </dgm:pt>
  </dgm:ptLst>
  <dgm:cxnLst>
    <dgm:cxn modelId="{2E28B20E-CE7C-4A47-8A4F-606382E49EE4}" type="presOf" srcId="{EEEAD4FC-E607-475B-917F-1D43394A30CB}" destId="{6E7EE151-826A-45A7-9FAF-D8CCD6EFEE80}" srcOrd="0" destOrd="0" presId="urn:microsoft.com/office/officeart/2018/2/layout/IconLabelList"/>
    <dgm:cxn modelId="{08C6CC30-61C1-471C-A039-FC20AD454410}" srcId="{39D4E6CD-462C-4C02-A146-D449ED324E86}" destId="{7BC4F4EB-17AC-49BA-9CB4-28C6E78C9605}" srcOrd="1" destOrd="0" parTransId="{85467F4E-7F0B-4C10-91DF-847B91732243}" sibTransId="{3244E29E-F7ED-40D2-B70E-F36E1D4FF88E}"/>
    <dgm:cxn modelId="{34E50C3B-179D-4821-8E20-56F1B5533A43}" srcId="{39D4E6CD-462C-4C02-A146-D449ED324E86}" destId="{EEEAD4FC-E607-475B-917F-1D43394A30CB}" srcOrd="4" destOrd="0" parTransId="{10068D16-D497-4B89-A3EA-E5C3921D37B7}" sibTransId="{69533A26-8955-4250-9D07-E03C4084B09C}"/>
    <dgm:cxn modelId="{649F6B48-5B40-4839-A92F-861CB4D04BDA}" srcId="{39D4E6CD-462C-4C02-A146-D449ED324E86}" destId="{303030FD-1313-46F6-9753-3A68C34145B2}" srcOrd="2" destOrd="0" parTransId="{AD7B044D-57E5-4F2D-9971-418197E1C229}" sibTransId="{ED6CC79B-8264-47CF-BF2D-ABC39B5628A2}"/>
    <dgm:cxn modelId="{8FE31F4C-B4FF-4A9E-9E65-CE2965876703}" type="presOf" srcId="{303030FD-1313-46F6-9753-3A68C34145B2}" destId="{1758324F-967A-46FF-AF1F-E134C629070C}" srcOrd="0" destOrd="0" presId="urn:microsoft.com/office/officeart/2018/2/layout/IconLabelList"/>
    <dgm:cxn modelId="{3A884D6D-6D44-4D3C-9518-8E9F939DE2C6}" type="presOf" srcId="{7BC4F4EB-17AC-49BA-9CB4-28C6E78C9605}" destId="{F6E4D221-CD6B-4DC6-BE27-A977D33A9402}" srcOrd="0" destOrd="0" presId="urn:microsoft.com/office/officeart/2018/2/layout/IconLabelList"/>
    <dgm:cxn modelId="{6743E271-A2BE-4ABC-A656-90D9DA143DE1}" srcId="{39D4E6CD-462C-4C02-A146-D449ED324E86}" destId="{BD0987D6-941B-4B1F-BAAF-51E688539635}" srcOrd="3" destOrd="0" parTransId="{400479F5-C620-461B-82A0-349BBD598092}" sibTransId="{CFC17094-91D4-4814-BD39-A76C9F216D9E}"/>
    <dgm:cxn modelId="{E13D4C7E-20D6-4D0E-BFFE-A7A964859CD0}" type="presOf" srcId="{BD0987D6-941B-4B1F-BAAF-51E688539635}" destId="{76244E6F-8691-48D1-9B3D-C7FBFBFCE802}" srcOrd="0" destOrd="0" presId="urn:microsoft.com/office/officeart/2018/2/layout/IconLabelList"/>
    <dgm:cxn modelId="{E2000C88-AD3E-45A6-A988-F93CFCA88400}" srcId="{39D4E6CD-462C-4C02-A146-D449ED324E86}" destId="{A7C225D9-073F-4689-8087-0326592C3DCD}" srcOrd="0" destOrd="0" parTransId="{174212FC-63B7-4DA8-8743-11A9EC281F19}" sibTransId="{B7C891A7-C688-4086-B26D-31776917ADC9}"/>
    <dgm:cxn modelId="{FCF4648B-F3F1-4AB5-B880-ACBE9C45FD34}" type="presOf" srcId="{39D4E6CD-462C-4C02-A146-D449ED324E86}" destId="{E9E9431D-376A-481C-87A7-0BE304DB46D4}" srcOrd="0" destOrd="0" presId="urn:microsoft.com/office/officeart/2018/2/layout/IconLabelList"/>
    <dgm:cxn modelId="{6FB2729C-1BA6-4ECF-9D98-4F8B06D1F28C}" type="presOf" srcId="{A7C225D9-073F-4689-8087-0326592C3DCD}" destId="{8BF0F29F-D79F-490D-9127-31B0932E0384}" srcOrd="0" destOrd="0" presId="urn:microsoft.com/office/officeart/2018/2/layout/IconLabelList"/>
    <dgm:cxn modelId="{6E89D234-A879-418F-9C5C-F60FF75D5B62}" type="presParOf" srcId="{E9E9431D-376A-481C-87A7-0BE304DB46D4}" destId="{6E21C9F9-882A-44C8-BF94-5DD0246B258F}" srcOrd="0" destOrd="0" presId="urn:microsoft.com/office/officeart/2018/2/layout/IconLabelList"/>
    <dgm:cxn modelId="{7239BFE4-5F04-47EB-AF53-2BDBC1C175E8}" type="presParOf" srcId="{6E21C9F9-882A-44C8-BF94-5DD0246B258F}" destId="{20D5499C-9AF8-4D46-AD97-0AFFEF1AA0CB}" srcOrd="0" destOrd="0" presId="urn:microsoft.com/office/officeart/2018/2/layout/IconLabelList"/>
    <dgm:cxn modelId="{AF47D75E-2BFE-434A-99E4-EFEACCB40A61}" type="presParOf" srcId="{6E21C9F9-882A-44C8-BF94-5DD0246B258F}" destId="{4DE65338-27F4-478B-B0B1-77EB60A22D5D}" srcOrd="1" destOrd="0" presId="urn:microsoft.com/office/officeart/2018/2/layout/IconLabelList"/>
    <dgm:cxn modelId="{2C940C20-0EE6-45DD-AFB0-F150A070149C}" type="presParOf" srcId="{6E21C9F9-882A-44C8-BF94-5DD0246B258F}" destId="{8BF0F29F-D79F-490D-9127-31B0932E0384}" srcOrd="2" destOrd="0" presId="urn:microsoft.com/office/officeart/2018/2/layout/IconLabelList"/>
    <dgm:cxn modelId="{B1281644-0E17-4C09-98B8-94896D2A7FFF}" type="presParOf" srcId="{E9E9431D-376A-481C-87A7-0BE304DB46D4}" destId="{D5A756D0-6E3F-4935-B03F-9523B3CB3323}" srcOrd="1" destOrd="0" presId="urn:microsoft.com/office/officeart/2018/2/layout/IconLabelList"/>
    <dgm:cxn modelId="{DE141ECF-67D8-45F2-9E2C-EBA98EB7135B}" type="presParOf" srcId="{E9E9431D-376A-481C-87A7-0BE304DB46D4}" destId="{3042B1F1-E766-41E5-AD34-C844714976C8}" srcOrd="2" destOrd="0" presId="urn:microsoft.com/office/officeart/2018/2/layout/IconLabelList"/>
    <dgm:cxn modelId="{96EDEA55-9AB0-4F90-8303-B9088D56FB41}" type="presParOf" srcId="{3042B1F1-E766-41E5-AD34-C844714976C8}" destId="{5771AB76-E89A-42BB-A58F-AC9CE36F4101}" srcOrd="0" destOrd="0" presId="urn:microsoft.com/office/officeart/2018/2/layout/IconLabelList"/>
    <dgm:cxn modelId="{7F19D1D3-179B-44A0-B6BB-747971E0A406}" type="presParOf" srcId="{3042B1F1-E766-41E5-AD34-C844714976C8}" destId="{F667F329-768D-4FBB-AB9B-F844CB3FA030}" srcOrd="1" destOrd="0" presId="urn:microsoft.com/office/officeart/2018/2/layout/IconLabelList"/>
    <dgm:cxn modelId="{DF6430C0-3C54-48BD-AD7B-D8D906AB4DD6}" type="presParOf" srcId="{3042B1F1-E766-41E5-AD34-C844714976C8}" destId="{F6E4D221-CD6B-4DC6-BE27-A977D33A9402}" srcOrd="2" destOrd="0" presId="urn:microsoft.com/office/officeart/2018/2/layout/IconLabelList"/>
    <dgm:cxn modelId="{D4F48ACA-812C-4280-9330-8F34535E6304}" type="presParOf" srcId="{E9E9431D-376A-481C-87A7-0BE304DB46D4}" destId="{9ED7E07D-DA4F-4F37-AC11-1B6DC4B15B1C}" srcOrd="3" destOrd="0" presId="urn:microsoft.com/office/officeart/2018/2/layout/IconLabelList"/>
    <dgm:cxn modelId="{69D979CA-4480-49C8-8A41-0F78AA7EF5A7}" type="presParOf" srcId="{E9E9431D-376A-481C-87A7-0BE304DB46D4}" destId="{42A036BD-20B8-4EF7-98A3-0826B1A49745}" srcOrd="4" destOrd="0" presId="urn:microsoft.com/office/officeart/2018/2/layout/IconLabelList"/>
    <dgm:cxn modelId="{30CB3B0F-5C95-4C11-A8E0-972E3EF06FC8}" type="presParOf" srcId="{42A036BD-20B8-4EF7-98A3-0826B1A49745}" destId="{2CF1CE7B-8060-4372-8ED7-BAA289C06DDC}" srcOrd="0" destOrd="0" presId="urn:microsoft.com/office/officeart/2018/2/layout/IconLabelList"/>
    <dgm:cxn modelId="{102935F0-309E-4B8A-BD23-135B40A0E371}" type="presParOf" srcId="{42A036BD-20B8-4EF7-98A3-0826B1A49745}" destId="{83B4D817-8296-4F03-B168-A08DEC2263F3}" srcOrd="1" destOrd="0" presId="urn:microsoft.com/office/officeart/2018/2/layout/IconLabelList"/>
    <dgm:cxn modelId="{DFC95A4A-B91E-49ED-AF83-54B412F54AE5}" type="presParOf" srcId="{42A036BD-20B8-4EF7-98A3-0826B1A49745}" destId="{1758324F-967A-46FF-AF1F-E134C629070C}" srcOrd="2" destOrd="0" presId="urn:microsoft.com/office/officeart/2018/2/layout/IconLabelList"/>
    <dgm:cxn modelId="{27D69C21-5FD3-47EB-81AC-31D4C2B3806A}" type="presParOf" srcId="{E9E9431D-376A-481C-87A7-0BE304DB46D4}" destId="{673C80CF-BBFD-4367-98E7-7FC912A5486D}" srcOrd="5" destOrd="0" presId="urn:microsoft.com/office/officeart/2018/2/layout/IconLabelList"/>
    <dgm:cxn modelId="{A8C9BC90-6B6F-4BF8-92CF-10D7E07C8B7D}" type="presParOf" srcId="{E9E9431D-376A-481C-87A7-0BE304DB46D4}" destId="{06780B3C-F47F-419F-BA9D-9C614457FB2E}" srcOrd="6" destOrd="0" presId="urn:microsoft.com/office/officeart/2018/2/layout/IconLabelList"/>
    <dgm:cxn modelId="{7DE8C45B-825A-4BB9-B504-D11A2DB03861}" type="presParOf" srcId="{06780B3C-F47F-419F-BA9D-9C614457FB2E}" destId="{0C8B1FB1-6F30-4921-8FFD-F896D58F50A2}" srcOrd="0" destOrd="0" presId="urn:microsoft.com/office/officeart/2018/2/layout/IconLabelList"/>
    <dgm:cxn modelId="{E085EFC8-778D-4112-89EC-6F2C57F1C311}" type="presParOf" srcId="{06780B3C-F47F-419F-BA9D-9C614457FB2E}" destId="{6E96F66A-98A8-4AA9-B1E7-607C15BFE977}" srcOrd="1" destOrd="0" presId="urn:microsoft.com/office/officeart/2018/2/layout/IconLabelList"/>
    <dgm:cxn modelId="{58C7D894-77CB-4E64-840E-23D78D592DC3}" type="presParOf" srcId="{06780B3C-F47F-419F-BA9D-9C614457FB2E}" destId="{76244E6F-8691-48D1-9B3D-C7FBFBFCE802}" srcOrd="2" destOrd="0" presId="urn:microsoft.com/office/officeart/2018/2/layout/IconLabelList"/>
    <dgm:cxn modelId="{2BDC2834-BCFF-464D-98A2-7630B97A8D29}" type="presParOf" srcId="{E9E9431D-376A-481C-87A7-0BE304DB46D4}" destId="{50A3028C-9DA9-4612-B837-89EFE66298E0}" srcOrd="7" destOrd="0" presId="urn:microsoft.com/office/officeart/2018/2/layout/IconLabelList"/>
    <dgm:cxn modelId="{1801779F-10DC-471E-BDE9-CC4EBD692E34}" type="presParOf" srcId="{E9E9431D-376A-481C-87A7-0BE304DB46D4}" destId="{F9C01215-96CF-47B4-AF22-64DCC4D2B0BD}" srcOrd="8" destOrd="0" presId="urn:microsoft.com/office/officeart/2018/2/layout/IconLabelList"/>
    <dgm:cxn modelId="{DA71A7FF-8F8C-4EDA-8A54-F8954848368E}" type="presParOf" srcId="{F9C01215-96CF-47B4-AF22-64DCC4D2B0BD}" destId="{51943A3E-5D82-4809-A1FD-C495C45C2488}" srcOrd="0" destOrd="0" presId="urn:microsoft.com/office/officeart/2018/2/layout/IconLabelList"/>
    <dgm:cxn modelId="{EB9EF102-C65D-49CD-889C-918B69CE5EB7}" type="presParOf" srcId="{F9C01215-96CF-47B4-AF22-64DCC4D2B0BD}" destId="{9F4339B4-2371-431B-980E-622B944CDBF6}" srcOrd="1" destOrd="0" presId="urn:microsoft.com/office/officeart/2018/2/layout/IconLabelList"/>
    <dgm:cxn modelId="{C1BC24AD-4A65-4979-AFD1-7C814930D0D7}" type="presParOf" srcId="{F9C01215-96CF-47B4-AF22-64DCC4D2B0BD}" destId="{6E7EE151-826A-45A7-9FAF-D8CCD6EFEE8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B9F460-CFC1-4991-923C-432997A52769}">
      <dsp:nvSpPr>
        <dsp:cNvPr id="0" name=""/>
        <dsp:cNvSpPr/>
      </dsp:nvSpPr>
      <dsp:spPr>
        <a:xfrm>
          <a:off x="426530" y="28723"/>
          <a:ext cx="976563" cy="97656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FCA7F3-1A8E-46D7-87E5-E92373AE0EEB}">
      <dsp:nvSpPr>
        <dsp:cNvPr id="0" name=""/>
        <dsp:cNvSpPr/>
      </dsp:nvSpPr>
      <dsp:spPr>
        <a:xfrm>
          <a:off x="631609" y="233801"/>
          <a:ext cx="566406" cy="5664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3250EE-26BE-4C71-A063-B0B894F884A0}">
      <dsp:nvSpPr>
        <dsp:cNvPr id="0" name=""/>
        <dsp:cNvSpPr/>
      </dsp:nvSpPr>
      <dsp:spPr>
        <a:xfrm>
          <a:off x="1612357" y="28723"/>
          <a:ext cx="2301898" cy="976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AI is transforming the finance industry, bringing efficiencies in operations, cost savings, and improved customer experience. </a:t>
          </a:r>
        </a:p>
      </dsp:txBody>
      <dsp:txXfrm>
        <a:off x="1612357" y="28723"/>
        <a:ext cx="2301898" cy="976563"/>
      </dsp:txXfrm>
    </dsp:sp>
    <dsp:sp modelId="{19C0E2B7-C53B-42F1-8E89-E32E3B544C6E}">
      <dsp:nvSpPr>
        <dsp:cNvPr id="0" name=""/>
        <dsp:cNvSpPr/>
      </dsp:nvSpPr>
      <dsp:spPr>
        <a:xfrm>
          <a:off x="4315344" y="28723"/>
          <a:ext cx="976563" cy="97656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581B06-53E8-4836-A6DA-8C6832B210AF}">
      <dsp:nvSpPr>
        <dsp:cNvPr id="0" name=""/>
        <dsp:cNvSpPr/>
      </dsp:nvSpPr>
      <dsp:spPr>
        <a:xfrm>
          <a:off x="4520422" y="233801"/>
          <a:ext cx="566406" cy="5664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33D596-B2E9-4FB5-A877-AFBFBA10EF10}">
      <dsp:nvSpPr>
        <dsp:cNvPr id="0" name=""/>
        <dsp:cNvSpPr/>
      </dsp:nvSpPr>
      <dsp:spPr>
        <a:xfrm>
          <a:off x="5501170" y="28723"/>
          <a:ext cx="2301898" cy="976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Benefits of AI in Finance:</a:t>
          </a:r>
        </a:p>
      </dsp:txBody>
      <dsp:txXfrm>
        <a:off x="5501170" y="28723"/>
        <a:ext cx="2301898" cy="976563"/>
      </dsp:txXfrm>
    </dsp:sp>
    <dsp:sp modelId="{C64C3DB7-1C0E-44A2-B02F-D804FF29AAC3}">
      <dsp:nvSpPr>
        <dsp:cNvPr id="0" name=""/>
        <dsp:cNvSpPr/>
      </dsp:nvSpPr>
      <dsp:spPr>
        <a:xfrm>
          <a:off x="426530" y="1774700"/>
          <a:ext cx="976563" cy="97656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E11A81-D176-4689-8D32-1189576274CB}">
      <dsp:nvSpPr>
        <dsp:cNvPr id="0" name=""/>
        <dsp:cNvSpPr/>
      </dsp:nvSpPr>
      <dsp:spPr>
        <a:xfrm>
          <a:off x="631609" y="1979778"/>
          <a:ext cx="566406" cy="5664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EE8299-82F8-4D03-9316-CBBB1054B89A}">
      <dsp:nvSpPr>
        <dsp:cNvPr id="0" name=""/>
        <dsp:cNvSpPr/>
      </dsp:nvSpPr>
      <dsp:spPr>
        <a:xfrm>
          <a:off x="1612357" y="1774700"/>
          <a:ext cx="2301898" cy="976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1. Automation of Routine Tasks: AI can automate mundane and repetitive tasks such as bookkeeping, data entry, and fraud detection. This reduces manual effort, increases accuracy, and frees up time for more strategic tasks.</a:t>
          </a:r>
        </a:p>
      </dsp:txBody>
      <dsp:txXfrm>
        <a:off x="1612357" y="1774700"/>
        <a:ext cx="2301898" cy="976563"/>
      </dsp:txXfrm>
    </dsp:sp>
    <dsp:sp modelId="{AD3F2B2F-5F85-4C45-9DAC-0CAD3F2D102F}">
      <dsp:nvSpPr>
        <dsp:cNvPr id="0" name=""/>
        <dsp:cNvSpPr/>
      </dsp:nvSpPr>
      <dsp:spPr>
        <a:xfrm>
          <a:off x="4315344" y="1774700"/>
          <a:ext cx="976563" cy="97656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46B099-26BE-4325-87F7-BB7722C400EF}">
      <dsp:nvSpPr>
        <dsp:cNvPr id="0" name=""/>
        <dsp:cNvSpPr/>
      </dsp:nvSpPr>
      <dsp:spPr>
        <a:xfrm>
          <a:off x="4520422" y="1979778"/>
          <a:ext cx="566406" cy="5664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7C725F-09AB-4E35-A889-F04221B50CCD}">
      <dsp:nvSpPr>
        <dsp:cNvPr id="0" name=""/>
        <dsp:cNvSpPr/>
      </dsp:nvSpPr>
      <dsp:spPr>
        <a:xfrm>
          <a:off x="5501170" y="1774700"/>
          <a:ext cx="2301898" cy="976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2. Improved Risk Management: AI can help identify and analyze risk factors more quickly and accurately than humans, allowing for better informed decisions.</a:t>
          </a:r>
        </a:p>
      </dsp:txBody>
      <dsp:txXfrm>
        <a:off x="5501170" y="1774700"/>
        <a:ext cx="2301898" cy="976563"/>
      </dsp:txXfrm>
    </dsp:sp>
    <dsp:sp modelId="{667BE75B-A895-4A2F-844E-85FAB8DB499F}">
      <dsp:nvSpPr>
        <dsp:cNvPr id="0" name=""/>
        <dsp:cNvSpPr/>
      </dsp:nvSpPr>
      <dsp:spPr>
        <a:xfrm>
          <a:off x="426530" y="3520676"/>
          <a:ext cx="976563" cy="97656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5EAA31-FDF9-400C-839D-9AD039CA467E}">
      <dsp:nvSpPr>
        <dsp:cNvPr id="0" name=""/>
        <dsp:cNvSpPr/>
      </dsp:nvSpPr>
      <dsp:spPr>
        <a:xfrm>
          <a:off x="631609" y="3725754"/>
          <a:ext cx="566406" cy="5664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30D939-2930-43B7-8354-D45522A928BC}">
      <dsp:nvSpPr>
        <dsp:cNvPr id="0" name=""/>
        <dsp:cNvSpPr/>
      </dsp:nvSpPr>
      <dsp:spPr>
        <a:xfrm>
          <a:off x="1612357" y="3520676"/>
          <a:ext cx="2301898" cy="976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3. Enhanced Customer Experience: AI can help banks and financial institutions better understand their customers and provide them with more personalized services. AI-powered chatbots can also provide 24/7 customer service</a:t>
          </a:r>
        </a:p>
      </dsp:txBody>
      <dsp:txXfrm>
        <a:off x="1612357" y="3520676"/>
        <a:ext cx="2301898" cy="9765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029A7-D8F5-4645-A796-A010C74F8C04}">
      <dsp:nvSpPr>
        <dsp:cNvPr id="0" name=""/>
        <dsp:cNvSpPr/>
      </dsp:nvSpPr>
      <dsp:spPr>
        <a:xfrm>
          <a:off x="0" y="3372"/>
          <a:ext cx="4726201" cy="63161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65DFEC-2042-4FD8-83C4-63410CE627A4}">
      <dsp:nvSpPr>
        <dsp:cNvPr id="0" name=""/>
        <dsp:cNvSpPr/>
      </dsp:nvSpPr>
      <dsp:spPr>
        <a:xfrm>
          <a:off x="191064" y="145486"/>
          <a:ext cx="347728" cy="3473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52595D-48C7-42FE-B18F-1A8D0DAF1FA7}">
      <dsp:nvSpPr>
        <dsp:cNvPr id="0" name=""/>
        <dsp:cNvSpPr/>
      </dsp:nvSpPr>
      <dsp:spPr>
        <a:xfrm>
          <a:off x="729857" y="3372"/>
          <a:ext cx="3963370" cy="690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13" tIns="73113" rIns="73113" bIns="73113" numCol="1" spcCol="1270" anchor="ctr" anchorCtr="0">
          <a:noAutofit/>
        </a:bodyPr>
        <a:lstStyle/>
        <a:p>
          <a:pPr marL="0" lvl="0" indent="0" algn="l" defTabSz="622300">
            <a:lnSpc>
              <a:spcPct val="90000"/>
            </a:lnSpc>
            <a:spcBef>
              <a:spcPct val="0"/>
            </a:spcBef>
            <a:spcAft>
              <a:spcPct val="35000"/>
            </a:spcAft>
            <a:buNone/>
          </a:pPr>
          <a:r>
            <a:rPr lang="en-US" sz="1400" kern="1200"/>
            <a:t>The Challenges of AI in Finance:</a:t>
          </a:r>
        </a:p>
      </dsp:txBody>
      <dsp:txXfrm>
        <a:off x="729857" y="3372"/>
        <a:ext cx="3963370" cy="690831"/>
      </dsp:txXfrm>
    </dsp:sp>
    <dsp:sp modelId="{D9FB7F34-1BEE-4C15-827F-8C10F711C516}">
      <dsp:nvSpPr>
        <dsp:cNvPr id="0" name=""/>
        <dsp:cNvSpPr/>
      </dsp:nvSpPr>
      <dsp:spPr>
        <a:xfrm>
          <a:off x="0" y="866911"/>
          <a:ext cx="4726201" cy="63161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12BC23-0538-4953-BE60-58562C693D44}">
      <dsp:nvSpPr>
        <dsp:cNvPr id="0" name=""/>
        <dsp:cNvSpPr/>
      </dsp:nvSpPr>
      <dsp:spPr>
        <a:xfrm>
          <a:off x="191064" y="1009025"/>
          <a:ext cx="347728" cy="3473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6B712B-F595-4D75-B8B8-1F80FE159674}">
      <dsp:nvSpPr>
        <dsp:cNvPr id="0" name=""/>
        <dsp:cNvSpPr/>
      </dsp:nvSpPr>
      <dsp:spPr>
        <a:xfrm>
          <a:off x="729857" y="866911"/>
          <a:ext cx="3963370" cy="690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13" tIns="73113" rIns="73113" bIns="73113" numCol="1" spcCol="1270" anchor="ctr" anchorCtr="0">
          <a:noAutofit/>
        </a:bodyPr>
        <a:lstStyle/>
        <a:p>
          <a:pPr marL="0" lvl="0" indent="0" algn="l" defTabSz="622300">
            <a:lnSpc>
              <a:spcPct val="90000"/>
            </a:lnSpc>
            <a:spcBef>
              <a:spcPct val="0"/>
            </a:spcBef>
            <a:spcAft>
              <a:spcPct val="35000"/>
            </a:spcAft>
            <a:buNone/>
          </a:pPr>
          <a:r>
            <a:rPr lang="en-US" sz="1400" kern="1200"/>
            <a:t>1. Regulation: AI technology is advancing at a rapid rate, and regulatory bodies are struggling to keep up.</a:t>
          </a:r>
        </a:p>
      </dsp:txBody>
      <dsp:txXfrm>
        <a:off x="729857" y="866911"/>
        <a:ext cx="3963370" cy="690831"/>
      </dsp:txXfrm>
    </dsp:sp>
    <dsp:sp modelId="{9D21020A-0784-4BD7-B02E-67D5469596F8}">
      <dsp:nvSpPr>
        <dsp:cNvPr id="0" name=""/>
        <dsp:cNvSpPr/>
      </dsp:nvSpPr>
      <dsp:spPr>
        <a:xfrm>
          <a:off x="0" y="1730450"/>
          <a:ext cx="4726201" cy="63161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F35A47-85C6-434D-B60C-13C77A6833AB}">
      <dsp:nvSpPr>
        <dsp:cNvPr id="0" name=""/>
        <dsp:cNvSpPr/>
      </dsp:nvSpPr>
      <dsp:spPr>
        <a:xfrm>
          <a:off x="191064" y="1872563"/>
          <a:ext cx="347728" cy="3473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9C0242-422A-4947-A803-6A18EC7D0DCA}">
      <dsp:nvSpPr>
        <dsp:cNvPr id="0" name=""/>
        <dsp:cNvSpPr/>
      </dsp:nvSpPr>
      <dsp:spPr>
        <a:xfrm>
          <a:off x="729857" y="1730450"/>
          <a:ext cx="3963370" cy="690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13" tIns="73113" rIns="73113" bIns="73113" numCol="1" spcCol="1270" anchor="ctr" anchorCtr="0">
          <a:noAutofit/>
        </a:bodyPr>
        <a:lstStyle/>
        <a:p>
          <a:pPr marL="0" lvl="0" indent="0" algn="l" defTabSz="622300">
            <a:lnSpc>
              <a:spcPct val="90000"/>
            </a:lnSpc>
            <a:spcBef>
              <a:spcPct val="0"/>
            </a:spcBef>
            <a:spcAft>
              <a:spcPct val="35000"/>
            </a:spcAft>
            <a:buNone/>
          </a:pPr>
          <a:r>
            <a:rPr lang="en-US" sz="1400" kern="1200"/>
            <a:t>2. Data: AI systems require large amounts of data to be effective, and finance data is often siloed.</a:t>
          </a:r>
        </a:p>
      </dsp:txBody>
      <dsp:txXfrm>
        <a:off x="729857" y="1730450"/>
        <a:ext cx="3963370" cy="690831"/>
      </dsp:txXfrm>
    </dsp:sp>
    <dsp:sp modelId="{7FCD7D39-B3BB-459A-82DF-5C95250FB00E}">
      <dsp:nvSpPr>
        <dsp:cNvPr id="0" name=""/>
        <dsp:cNvSpPr/>
      </dsp:nvSpPr>
      <dsp:spPr>
        <a:xfrm>
          <a:off x="0" y="2593988"/>
          <a:ext cx="4726201" cy="63161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17C331-0508-4C17-A6A1-BB5AE12AB205}">
      <dsp:nvSpPr>
        <dsp:cNvPr id="0" name=""/>
        <dsp:cNvSpPr/>
      </dsp:nvSpPr>
      <dsp:spPr>
        <a:xfrm>
          <a:off x="191064" y="2736102"/>
          <a:ext cx="347728" cy="34738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4B733A-25D6-4294-BB85-02F1A5017420}">
      <dsp:nvSpPr>
        <dsp:cNvPr id="0" name=""/>
        <dsp:cNvSpPr/>
      </dsp:nvSpPr>
      <dsp:spPr>
        <a:xfrm>
          <a:off x="729857" y="2593988"/>
          <a:ext cx="3963370" cy="690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13" tIns="73113" rIns="73113" bIns="73113" numCol="1" spcCol="1270" anchor="ctr" anchorCtr="0">
          <a:noAutofit/>
        </a:bodyPr>
        <a:lstStyle/>
        <a:p>
          <a:pPr marL="0" lvl="0" indent="0" algn="l" defTabSz="622300">
            <a:lnSpc>
              <a:spcPct val="90000"/>
            </a:lnSpc>
            <a:spcBef>
              <a:spcPct val="0"/>
            </a:spcBef>
            <a:spcAft>
              <a:spcPct val="35000"/>
            </a:spcAft>
            <a:buNone/>
          </a:pPr>
          <a:r>
            <a:rPr lang="en-US" sz="1400" kern="1200"/>
            <a:t>3. Accuracy: AI systems can make mistakes, and financial decisions require accuracy.</a:t>
          </a:r>
        </a:p>
      </dsp:txBody>
      <dsp:txXfrm>
        <a:off x="729857" y="2593988"/>
        <a:ext cx="3963370" cy="690831"/>
      </dsp:txXfrm>
    </dsp:sp>
    <dsp:sp modelId="{C03A9FFC-70E3-4288-8E1E-ABF29A6539CC}">
      <dsp:nvSpPr>
        <dsp:cNvPr id="0" name=""/>
        <dsp:cNvSpPr/>
      </dsp:nvSpPr>
      <dsp:spPr>
        <a:xfrm>
          <a:off x="0" y="3457527"/>
          <a:ext cx="4726201" cy="63161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E62CD2-592E-477A-85E0-857D37FEC638}">
      <dsp:nvSpPr>
        <dsp:cNvPr id="0" name=""/>
        <dsp:cNvSpPr/>
      </dsp:nvSpPr>
      <dsp:spPr>
        <a:xfrm>
          <a:off x="191064" y="3599641"/>
          <a:ext cx="347728" cy="34738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00B1AA4-B92D-49FB-A74B-3AF5B0321642}">
      <dsp:nvSpPr>
        <dsp:cNvPr id="0" name=""/>
        <dsp:cNvSpPr/>
      </dsp:nvSpPr>
      <dsp:spPr>
        <a:xfrm>
          <a:off x="729857" y="3457527"/>
          <a:ext cx="3963370" cy="690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13" tIns="73113" rIns="73113" bIns="73113" numCol="1" spcCol="1270" anchor="ctr" anchorCtr="0">
          <a:noAutofit/>
        </a:bodyPr>
        <a:lstStyle/>
        <a:p>
          <a:pPr marL="0" lvl="0" indent="0" algn="l" defTabSz="622300">
            <a:lnSpc>
              <a:spcPct val="90000"/>
            </a:lnSpc>
            <a:spcBef>
              <a:spcPct val="0"/>
            </a:spcBef>
            <a:spcAft>
              <a:spcPct val="35000"/>
            </a:spcAft>
            <a:buNone/>
          </a:pPr>
          <a:r>
            <a:rPr lang="en-US" sz="1400" kern="1200"/>
            <a:t>4. Interpretability: AI systems can be difficult to interpret, making it harder to explain decisions to stakeholders.</a:t>
          </a:r>
        </a:p>
      </dsp:txBody>
      <dsp:txXfrm>
        <a:off x="729857" y="3457527"/>
        <a:ext cx="3963370" cy="690831"/>
      </dsp:txXfrm>
    </dsp:sp>
    <dsp:sp modelId="{9E0F240F-1303-4C89-BECE-1DDF17BA0D84}">
      <dsp:nvSpPr>
        <dsp:cNvPr id="0" name=""/>
        <dsp:cNvSpPr/>
      </dsp:nvSpPr>
      <dsp:spPr>
        <a:xfrm>
          <a:off x="0" y="4321066"/>
          <a:ext cx="4726201" cy="63161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F868DB-37C7-405E-A21E-376F2335F173}">
      <dsp:nvSpPr>
        <dsp:cNvPr id="0" name=""/>
        <dsp:cNvSpPr/>
      </dsp:nvSpPr>
      <dsp:spPr>
        <a:xfrm>
          <a:off x="191064" y="4463180"/>
          <a:ext cx="347728" cy="34738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A85C4E-00D6-4311-AA38-A8215CE4CE52}">
      <dsp:nvSpPr>
        <dsp:cNvPr id="0" name=""/>
        <dsp:cNvSpPr/>
      </dsp:nvSpPr>
      <dsp:spPr>
        <a:xfrm>
          <a:off x="729857" y="4321066"/>
          <a:ext cx="3963370" cy="690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13" tIns="73113" rIns="73113" bIns="73113" numCol="1" spcCol="1270" anchor="ctr" anchorCtr="0">
          <a:noAutofit/>
        </a:bodyPr>
        <a:lstStyle/>
        <a:p>
          <a:pPr marL="0" lvl="0" indent="0" algn="l" defTabSz="622300">
            <a:lnSpc>
              <a:spcPct val="90000"/>
            </a:lnSpc>
            <a:spcBef>
              <a:spcPct val="0"/>
            </a:spcBef>
            <a:spcAft>
              <a:spcPct val="35000"/>
            </a:spcAft>
            <a:buNone/>
          </a:pPr>
          <a:r>
            <a:rPr lang="en-US" sz="1400" kern="1200"/>
            <a:t>5. Security: AI systems can be vulnerable to cyber-attacks, which can be costly for financial institutions.</a:t>
          </a:r>
        </a:p>
      </dsp:txBody>
      <dsp:txXfrm>
        <a:off x="729857" y="4321066"/>
        <a:ext cx="3963370" cy="690831"/>
      </dsp:txXfrm>
    </dsp:sp>
    <dsp:sp modelId="{53E55609-B9EE-448F-9183-1C4BA4C0004E}">
      <dsp:nvSpPr>
        <dsp:cNvPr id="0" name=""/>
        <dsp:cNvSpPr/>
      </dsp:nvSpPr>
      <dsp:spPr>
        <a:xfrm>
          <a:off x="0" y="5184605"/>
          <a:ext cx="4726201" cy="63161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592F36-B24D-4130-BAC7-FFB23CA2C53E}">
      <dsp:nvSpPr>
        <dsp:cNvPr id="0" name=""/>
        <dsp:cNvSpPr/>
      </dsp:nvSpPr>
      <dsp:spPr>
        <a:xfrm>
          <a:off x="191064" y="5326719"/>
          <a:ext cx="347728" cy="34738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EB44C7-D9F4-4382-9A5F-EF7CB1322569}">
      <dsp:nvSpPr>
        <dsp:cNvPr id="0" name=""/>
        <dsp:cNvSpPr/>
      </dsp:nvSpPr>
      <dsp:spPr>
        <a:xfrm>
          <a:off x="729857" y="5184605"/>
          <a:ext cx="3963370" cy="690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13" tIns="73113" rIns="73113" bIns="73113" numCol="1" spcCol="1270" anchor="ctr" anchorCtr="0">
          <a:noAutofit/>
        </a:bodyPr>
        <a:lstStyle/>
        <a:p>
          <a:pPr marL="0" lvl="0" indent="0" algn="l" defTabSz="622300">
            <a:lnSpc>
              <a:spcPct val="90000"/>
            </a:lnSpc>
            <a:spcBef>
              <a:spcPct val="0"/>
            </a:spcBef>
            <a:spcAft>
              <a:spcPct val="35000"/>
            </a:spcAft>
            <a:buNone/>
          </a:pPr>
          <a:r>
            <a:rPr lang="en-US" sz="1400" kern="1200"/>
            <a:t>6. Cost: AI systems are expensive to implement and maintain, and can require large investments.</a:t>
          </a:r>
        </a:p>
      </dsp:txBody>
      <dsp:txXfrm>
        <a:off x="729857" y="5184605"/>
        <a:ext cx="3963370" cy="6908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92A797-F012-A741-8FBE-FBFCF47C3741}">
      <dsp:nvSpPr>
        <dsp:cNvPr id="0" name=""/>
        <dsp:cNvSpPr/>
      </dsp:nvSpPr>
      <dsp:spPr>
        <a:xfrm>
          <a:off x="0" y="52694"/>
          <a:ext cx="5000124" cy="1304732"/>
        </a:xfrm>
        <a:prstGeom prst="roundRect">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AI and Automated Trading refers to the use of Artificial Intelligence (AI) and Machine Learning (ML) algorithms to automate the process of buying and selling stocks, currencies, commodities, and other financial instruments.</a:t>
          </a:r>
        </a:p>
      </dsp:txBody>
      <dsp:txXfrm>
        <a:off x="63692" y="116386"/>
        <a:ext cx="4872740" cy="1177348"/>
      </dsp:txXfrm>
    </dsp:sp>
    <dsp:sp modelId="{56D4DA2D-047F-6541-92DB-0DC180CD5B41}">
      <dsp:nvSpPr>
        <dsp:cNvPr id="0" name=""/>
        <dsp:cNvSpPr/>
      </dsp:nvSpPr>
      <dsp:spPr>
        <a:xfrm>
          <a:off x="0" y="1400627"/>
          <a:ext cx="5000124" cy="1304732"/>
        </a:xfrm>
        <a:prstGeom prst="roundRect">
          <a:avLst/>
        </a:prstGeom>
        <a:gradFill rotWithShape="0">
          <a:gsLst>
            <a:gs pos="0">
              <a:schemeClr val="accent5">
                <a:hueOff val="-3311292"/>
                <a:satOff val="13270"/>
                <a:lumOff val="2876"/>
                <a:alphaOff val="0"/>
                <a:tint val="100000"/>
                <a:shade val="100000"/>
                <a:satMod val="130000"/>
              </a:schemeClr>
            </a:gs>
            <a:gs pos="100000">
              <a:schemeClr val="accent5">
                <a:hueOff val="-3311292"/>
                <a:satOff val="13270"/>
                <a:lumOff val="2876"/>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AI and Automated Trading systems are programmed to analyze market data and make decisions about when to buy and sell based on the data. These systems can be used to reduce risk, increase profits, and execute trades faster than manual trading.</a:t>
          </a:r>
        </a:p>
      </dsp:txBody>
      <dsp:txXfrm>
        <a:off x="63692" y="1464319"/>
        <a:ext cx="4872740" cy="1177348"/>
      </dsp:txXfrm>
    </dsp:sp>
    <dsp:sp modelId="{640B9B9C-FFB2-B94B-8427-A1423886E332}">
      <dsp:nvSpPr>
        <dsp:cNvPr id="0" name=""/>
        <dsp:cNvSpPr/>
      </dsp:nvSpPr>
      <dsp:spPr>
        <a:xfrm>
          <a:off x="0" y="2748559"/>
          <a:ext cx="5000124" cy="1304732"/>
        </a:xfrm>
        <a:prstGeom prst="roundRect">
          <a:avLst/>
        </a:prstGeom>
        <a:gradFill rotWithShape="0">
          <a:gsLst>
            <a:gs pos="0">
              <a:schemeClr val="accent5">
                <a:hueOff val="-6622584"/>
                <a:satOff val="26541"/>
                <a:lumOff val="5752"/>
                <a:alphaOff val="0"/>
                <a:tint val="100000"/>
                <a:shade val="100000"/>
                <a:satMod val="130000"/>
              </a:schemeClr>
            </a:gs>
            <a:gs pos="100000">
              <a:schemeClr val="accent5">
                <a:hueOff val="-6622584"/>
                <a:satOff val="26541"/>
                <a:lumOff val="5752"/>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AI and Automated Trading systems can also be used to identify patterns in the markets and make predictions about future price movements. This allows traders to make more informed decisions and potentially increase their profits.</a:t>
          </a:r>
        </a:p>
      </dsp:txBody>
      <dsp:txXfrm>
        <a:off x="63692" y="2812251"/>
        <a:ext cx="4872740" cy="1177348"/>
      </dsp:txXfrm>
    </dsp:sp>
    <dsp:sp modelId="{26D3EEFF-000F-4642-81A0-B244CF157A57}">
      <dsp:nvSpPr>
        <dsp:cNvPr id="0" name=""/>
        <dsp:cNvSpPr/>
      </dsp:nvSpPr>
      <dsp:spPr>
        <a:xfrm>
          <a:off x="0" y="4096492"/>
          <a:ext cx="5000124" cy="1304732"/>
        </a:xfrm>
        <a:prstGeom prst="roundRect">
          <a:avLst/>
        </a:prstGeom>
        <a:gradFill rotWithShape="0">
          <a:gsLst>
            <a:gs pos="0">
              <a:schemeClr val="accent5">
                <a:hueOff val="-9933876"/>
                <a:satOff val="39811"/>
                <a:lumOff val="8628"/>
                <a:alphaOff val="0"/>
                <a:tint val="100000"/>
                <a:shade val="100000"/>
                <a:satMod val="130000"/>
              </a:schemeClr>
            </a:gs>
            <a:gs pos="100000">
              <a:schemeClr val="accent5">
                <a:hueOff val="-9933876"/>
                <a:satOff val="39811"/>
                <a:lumOff val="862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Overall, AI and Automated Trading systems are becoming increasingly popular as they offer a more</a:t>
          </a:r>
        </a:p>
      </dsp:txBody>
      <dsp:txXfrm>
        <a:off x="63692" y="4160184"/>
        <a:ext cx="4872740" cy="11773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E03C03-36DE-6149-98CE-B8D331957CC8}">
      <dsp:nvSpPr>
        <dsp:cNvPr id="0" name=""/>
        <dsp:cNvSpPr/>
      </dsp:nvSpPr>
      <dsp:spPr>
        <a:xfrm>
          <a:off x="0" y="2663"/>
          <a:ext cx="5000124"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920EB87-DE34-8D47-951C-31DBC897C8BA}">
      <dsp:nvSpPr>
        <dsp:cNvPr id="0" name=""/>
        <dsp:cNvSpPr/>
      </dsp:nvSpPr>
      <dsp:spPr>
        <a:xfrm>
          <a:off x="0" y="2663"/>
          <a:ext cx="5000124"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AI-Driven Financial Advice </a:t>
          </a:r>
        </a:p>
      </dsp:txBody>
      <dsp:txXfrm>
        <a:off x="0" y="2663"/>
        <a:ext cx="5000124" cy="908098"/>
      </dsp:txXfrm>
    </dsp:sp>
    <dsp:sp modelId="{3E4EDBF8-E823-3F48-AE2A-C451B155725D}">
      <dsp:nvSpPr>
        <dsp:cNvPr id="0" name=""/>
        <dsp:cNvSpPr/>
      </dsp:nvSpPr>
      <dsp:spPr>
        <a:xfrm>
          <a:off x="0" y="910762"/>
          <a:ext cx="5000124" cy="0"/>
        </a:xfrm>
        <a:prstGeom prst="line">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4956648-437E-554A-AC78-1CB07C8B9C3C}">
      <dsp:nvSpPr>
        <dsp:cNvPr id="0" name=""/>
        <dsp:cNvSpPr/>
      </dsp:nvSpPr>
      <dsp:spPr>
        <a:xfrm>
          <a:off x="0" y="910762"/>
          <a:ext cx="5000124"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 AI-driven financial advice is the use of artificial intelligence (AI) to provide financial advice to individuals and companies. </a:t>
          </a:r>
        </a:p>
      </dsp:txBody>
      <dsp:txXfrm>
        <a:off x="0" y="910762"/>
        <a:ext cx="5000124" cy="908098"/>
      </dsp:txXfrm>
    </dsp:sp>
    <dsp:sp modelId="{DA882503-BEDB-B241-901B-823461387DA8}">
      <dsp:nvSpPr>
        <dsp:cNvPr id="0" name=""/>
        <dsp:cNvSpPr/>
      </dsp:nvSpPr>
      <dsp:spPr>
        <a:xfrm>
          <a:off x="0" y="1818861"/>
          <a:ext cx="5000124" cy="0"/>
        </a:xfrm>
        <a:prstGeom prst="lin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F61C6B1-3475-9747-910F-1E889A4FD52E}">
      <dsp:nvSpPr>
        <dsp:cNvPr id="0" name=""/>
        <dsp:cNvSpPr/>
      </dsp:nvSpPr>
      <dsp:spPr>
        <a:xfrm>
          <a:off x="0" y="1818861"/>
          <a:ext cx="5000124"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 AI-driven tools can be used to analyze financial data, create personalized financial plans, and provide automated advice. </a:t>
          </a:r>
        </a:p>
      </dsp:txBody>
      <dsp:txXfrm>
        <a:off x="0" y="1818861"/>
        <a:ext cx="5000124" cy="908098"/>
      </dsp:txXfrm>
    </dsp:sp>
    <dsp:sp modelId="{7CC03B0B-00E7-EA4E-8563-C06CF3B78CE2}">
      <dsp:nvSpPr>
        <dsp:cNvPr id="0" name=""/>
        <dsp:cNvSpPr/>
      </dsp:nvSpPr>
      <dsp:spPr>
        <a:xfrm>
          <a:off x="0" y="2726960"/>
          <a:ext cx="5000124" cy="0"/>
        </a:xfrm>
        <a:prstGeom prst="line">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4B75603-1196-C443-8690-54C581B8B6EF}">
      <dsp:nvSpPr>
        <dsp:cNvPr id="0" name=""/>
        <dsp:cNvSpPr/>
      </dsp:nvSpPr>
      <dsp:spPr>
        <a:xfrm>
          <a:off x="0" y="2726960"/>
          <a:ext cx="5000124"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 AI-driven financial advice can help individuals and companies make better financial decisions by providing them with more accurate and up-to-date information. </a:t>
          </a:r>
        </a:p>
      </dsp:txBody>
      <dsp:txXfrm>
        <a:off x="0" y="2726960"/>
        <a:ext cx="5000124" cy="908098"/>
      </dsp:txXfrm>
    </dsp:sp>
    <dsp:sp modelId="{A24CD4C3-6642-A24D-89FD-A677E961C8C9}">
      <dsp:nvSpPr>
        <dsp:cNvPr id="0" name=""/>
        <dsp:cNvSpPr/>
      </dsp:nvSpPr>
      <dsp:spPr>
        <a:xfrm>
          <a:off x="0" y="3635058"/>
          <a:ext cx="5000124" cy="0"/>
        </a:xfrm>
        <a:prstGeom prst="line">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55388B3-B667-B144-90F8-5EC8F2C2D8BF}">
      <dsp:nvSpPr>
        <dsp:cNvPr id="0" name=""/>
        <dsp:cNvSpPr/>
      </dsp:nvSpPr>
      <dsp:spPr>
        <a:xfrm>
          <a:off x="0" y="3635058"/>
          <a:ext cx="5000124"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 AI-driven financial advice can also help reduce costs and increase efficiency by automating the process of providing financial advice. </a:t>
          </a:r>
        </a:p>
      </dsp:txBody>
      <dsp:txXfrm>
        <a:off x="0" y="3635058"/>
        <a:ext cx="5000124" cy="908098"/>
      </dsp:txXfrm>
    </dsp:sp>
    <dsp:sp modelId="{8CFACB6F-07AA-8642-AD22-33764F8389EF}">
      <dsp:nvSpPr>
        <dsp:cNvPr id="0" name=""/>
        <dsp:cNvSpPr/>
      </dsp:nvSpPr>
      <dsp:spPr>
        <a:xfrm>
          <a:off x="0" y="4543157"/>
          <a:ext cx="5000124"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4C29BB5-D1CD-F449-A11F-1A3B94DD5DA5}">
      <dsp:nvSpPr>
        <dsp:cNvPr id="0" name=""/>
        <dsp:cNvSpPr/>
      </dsp:nvSpPr>
      <dsp:spPr>
        <a:xfrm>
          <a:off x="0" y="4543157"/>
          <a:ext cx="5000124"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 AI-driven financial advice is becoming increasingly popular as more people and companies are turning to technology to help them manage their finances.</a:t>
          </a:r>
        </a:p>
      </dsp:txBody>
      <dsp:txXfrm>
        <a:off x="0" y="4543157"/>
        <a:ext cx="5000124" cy="9080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5499C-9AF8-4D46-AD97-0AFFEF1AA0CB}">
      <dsp:nvSpPr>
        <dsp:cNvPr id="0" name=""/>
        <dsp:cNvSpPr/>
      </dsp:nvSpPr>
      <dsp:spPr>
        <a:xfrm>
          <a:off x="399893" y="1279479"/>
          <a:ext cx="646259" cy="6462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F0F29F-D79F-490D-9127-31B0932E0384}">
      <dsp:nvSpPr>
        <dsp:cNvPr id="0" name=""/>
        <dsp:cNvSpPr/>
      </dsp:nvSpPr>
      <dsp:spPr>
        <a:xfrm>
          <a:off x="4956" y="2177307"/>
          <a:ext cx="1436132" cy="736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Conclusion</a:t>
          </a:r>
        </a:p>
      </dsp:txBody>
      <dsp:txXfrm>
        <a:off x="4956" y="2177307"/>
        <a:ext cx="1436132" cy="736018"/>
      </dsp:txXfrm>
    </dsp:sp>
    <dsp:sp modelId="{5771AB76-E89A-42BB-A58F-AC9CE36F4101}">
      <dsp:nvSpPr>
        <dsp:cNvPr id="0" name=""/>
        <dsp:cNvSpPr/>
      </dsp:nvSpPr>
      <dsp:spPr>
        <a:xfrm>
          <a:off x="2087349" y="1279479"/>
          <a:ext cx="646259" cy="6462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E4D221-CD6B-4DC6-BE27-A977D33A9402}">
      <dsp:nvSpPr>
        <dsp:cNvPr id="0" name=""/>
        <dsp:cNvSpPr/>
      </dsp:nvSpPr>
      <dsp:spPr>
        <a:xfrm>
          <a:off x="1692413" y="2177307"/>
          <a:ext cx="1436132" cy="736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The conclusion is the final part of any presentation and should summarize the key points of the presentation.</a:t>
          </a:r>
        </a:p>
      </dsp:txBody>
      <dsp:txXfrm>
        <a:off x="1692413" y="2177307"/>
        <a:ext cx="1436132" cy="736018"/>
      </dsp:txXfrm>
    </dsp:sp>
    <dsp:sp modelId="{2CF1CE7B-8060-4372-8ED7-BAA289C06DDC}">
      <dsp:nvSpPr>
        <dsp:cNvPr id="0" name=""/>
        <dsp:cNvSpPr/>
      </dsp:nvSpPr>
      <dsp:spPr>
        <a:xfrm>
          <a:off x="3774805" y="1279479"/>
          <a:ext cx="646259" cy="6462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58324F-967A-46FF-AF1F-E134C629070C}">
      <dsp:nvSpPr>
        <dsp:cNvPr id="0" name=""/>
        <dsp:cNvSpPr/>
      </dsp:nvSpPr>
      <dsp:spPr>
        <a:xfrm>
          <a:off x="3379869" y="2177307"/>
          <a:ext cx="1436132" cy="736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It should be brief and to the point, and should leave the audience with a strong impression of the topic.</a:t>
          </a:r>
        </a:p>
      </dsp:txBody>
      <dsp:txXfrm>
        <a:off x="3379869" y="2177307"/>
        <a:ext cx="1436132" cy="736018"/>
      </dsp:txXfrm>
    </dsp:sp>
    <dsp:sp modelId="{0C8B1FB1-6F30-4921-8FFD-F896D58F50A2}">
      <dsp:nvSpPr>
        <dsp:cNvPr id="0" name=""/>
        <dsp:cNvSpPr/>
      </dsp:nvSpPr>
      <dsp:spPr>
        <a:xfrm>
          <a:off x="5462261" y="1279479"/>
          <a:ext cx="646259" cy="6462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244E6F-8691-48D1-9B3D-C7FBFBFCE802}">
      <dsp:nvSpPr>
        <dsp:cNvPr id="0" name=""/>
        <dsp:cNvSpPr/>
      </dsp:nvSpPr>
      <dsp:spPr>
        <a:xfrm>
          <a:off x="5067325" y="2177307"/>
          <a:ext cx="1436132" cy="736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The conclusion should also provide a call to action, if appropriate, to remind the audience of what they need to do in order to act on the information they have heard.</a:t>
          </a:r>
        </a:p>
      </dsp:txBody>
      <dsp:txXfrm>
        <a:off x="5067325" y="2177307"/>
        <a:ext cx="1436132" cy="736018"/>
      </dsp:txXfrm>
    </dsp:sp>
    <dsp:sp modelId="{51943A3E-5D82-4809-A1FD-C495C45C2488}">
      <dsp:nvSpPr>
        <dsp:cNvPr id="0" name=""/>
        <dsp:cNvSpPr/>
      </dsp:nvSpPr>
      <dsp:spPr>
        <a:xfrm>
          <a:off x="7149717" y="1279479"/>
          <a:ext cx="646259" cy="6462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7EE151-826A-45A7-9FAF-D8CCD6EFEE80}">
      <dsp:nvSpPr>
        <dsp:cNvPr id="0" name=""/>
        <dsp:cNvSpPr/>
      </dsp:nvSpPr>
      <dsp:spPr>
        <a:xfrm>
          <a:off x="6754781" y="2177307"/>
          <a:ext cx="1436132" cy="736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It is important to end on a positive note and to thank the audience for their time and attention.</a:t>
          </a:r>
        </a:p>
      </dsp:txBody>
      <dsp:txXfrm>
        <a:off x="6754781" y="2177307"/>
        <a:ext cx="1436132" cy="73601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12/29/23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A3E857F9-0C10-D994-305E-4A0352C4C5DA}"/>
              </a:ext>
            </a:extLst>
          </p:cNvPr>
          <p:cNvPicPr>
            <a:picLocks noChangeAspect="1"/>
          </p:cNvPicPr>
          <p:nvPr/>
        </p:nvPicPr>
        <p:blipFill rotWithShape="1">
          <a:blip r:embed="rId2"/>
          <a:srcRect l="23654" r="9710" b="2"/>
          <a:stretch/>
        </p:blipFill>
        <p:spPr>
          <a:xfrm>
            <a:off x="20" y="2278233"/>
            <a:ext cx="4571979" cy="4579767"/>
          </a:xfrm>
          <a:prstGeom prst="rect">
            <a:avLst/>
          </a:prstGeom>
        </p:spPr>
      </p:pic>
      <p:sp>
        <p:nvSpPr>
          <p:cNvPr id="23" name="Rectangle 22">
            <a:extLst>
              <a:ext uri="{FF2B5EF4-FFF2-40B4-BE49-F238E27FC236}">
                <a16:creationId xmlns:a16="http://schemas.microsoft.com/office/drawing/2014/main" id="{81FB66B5-0DCE-404D-B0A0-E1E48E7BB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0" y="2278235"/>
            <a:ext cx="4572000" cy="457976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278233"/>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1" y="361115"/>
            <a:ext cx="6491283" cy="1556003"/>
          </a:xfrm>
        </p:spPr>
        <p:txBody>
          <a:bodyPr>
            <a:normAutofit/>
          </a:bodyPr>
          <a:lstStyle/>
          <a:p>
            <a:r>
              <a:rPr lang="en-IN" sz="3500"/>
              <a:t>1. Introduction </a:t>
            </a:r>
          </a:p>
        </p:txBody>
      </p:sp>
      <p:pic>
        <p:nvPicPr>
          <p:cNvPr id="4" name="Camera 3">
            <a:extLst>
              <a:ext uri="{FF2B5EF4-FFF2-40B4-BE49-F238E27FC236}">
                <a16:creationId xmlns:a16="http://schemas.microsoft.com/office/drawing/2014/main" id="{CE6A6AB7-01CB-AB38-4F94-1CA458EB85D6}"/>
              </a:ext>
            </a:extLst>
          </p:cNvPr>
          <p:cNvPicPr>
            <a:picLocks noChangeAspect="1"/>
            <a:extLst>
              <a:ext uri="{51228E76-BA90-4043-B771-695A4F85340A}">
                <alf:liveFeedProps xmlns:alf="http://schemas.microsoft.com/office/drawing/2021/livefeed"/>
              </a:ext>
            </a:extLst>
          </p:cNvPicPr>
          <p:nvPr/>
        </p:nvPicPr>
        <p:blipFill rotWithShape="1">
          <a:blip r:embed="rId3">
            <a:extLst>
              <a:ext uri="{96DAC541-7B7A-43D3-8B79-37D633B846F1}">
                <asvg:svgBlip xmlns:asvg="http://schemas.microsoft.com/office/drawing/2016/SVG/main" r:embed="rId4"/>
              </a:ext>
            </a:extLst>
          </a:blip>
          <a:srcRect/>
          <a:stretch/>
        </p:blipFill>
        <p:spPr>
          <a:xfrm>
            <a:off x="10068476" y="298858"/>
            <a:ext cx="1680516" cy="1680516"/>
          </a:xfrm>
          <a:prstGeom prst="ellipse">
            <a:avLst/>
          </a:prstGeom>
        </p:spPr>
      </p:pic>
      <p:sp>
        <p:nvSpPr>
          <p:cNvPr id="3" name="Content Placeholder 2"/>
          <p:cNvSpPr>
            <a:spLocks noGrp="1"/>
          </p:cNvSpPr>
          <p:nvPr>
            <p:ph idx="1"/>
          </p:nvPr>
        </p:nvSpPr>
        <p:spPr>
          <a:xfrm>
            <a:off x="5128145" y="2826116"/>
            <a:ext cx="3387205" cy="3484000"/>
          </a:xfrm>
        </p:spPr>
        <p:txBody>
          <a:bodyPr anchor="ctr">
            <a:normAutofit/>
          </a:bodyPr>
          <a:lstStyle/>
          <a:p>
            <a:pPr>
              <a:lnSpc>
                <a:spcPct val="90000"/>
              </a:lnSpc>
            </a:pPr>
            <a:r>
              <a:rPr lang="en-IN" sz="1400"/>
              <a:t>1. Introduction </a:t>
            </a:r>
          </a:p>
          <a:p>
            <a:pPr>
              <a:lnSpc>
                <a:spcPct val="90000"/>
              </a:lnSpc>
            </a:pPr>
            <a:endParaRPr lang="en-IN" sz="1400"/>
          </a:p>
          <a:p>
            <a:pPr>
              <a:lnSpc>
                <a:spcPct val="90000"/>
              </a:lnSpc>
            </a:pPr>
            <a:r>
              <a:rPr lang="en-IN" sz="1400"/>
              <a:t>This slide provides an overview of the topic at hand. It should include an introduction to the main points of the presentation, a brief overview of the main topics that will be discussed, and an explanation of why the topic is important. It should also provide a roadmap of the presentation, outlining the key points and the order in which they will be discussed. Finally, it should provide an overview of the conclusion and any actionable items that the audience should take away from the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IN" sz="3500">
                <a:solidFill>
                  <a:srgbClr val="FFFFFF"/>
                </a:solidFill>
              </a:rPr>
              <a:t>10. Conclusion</a:t>
            </a:r>
          </a:p>
        </p:txBody>
      </p:sp>
      <p:graphicFrame>
        <p:nvGraphicFramePr>
          <p:cNvPr id="5" name="Content Placeholder 2">
            <a:extLst>
              <a:ext uri="{FF2B5EF4-FFF2-40B4-BE49-F238E27FC236}">
                <a16:creationId xmlns:a16="http://schemas.microsoft.com/office/drawing/2014/main" id="{0CEA54CF-10A0-ABEB-DA96-97F44FC4FE49}"/>
              </a:ext>
            </a:extLst>
          </p:cNvPr>
          <p:cNvGraphicFramePr>
            <a:graphicFrameLocks noGrp="1"/>
          </p:cNvGraphicFramePr>
          <p:nvPr>
            <p:ph idx="1"/>
            <p:extLst>
              <p:ext uri="{D42A27DB-BD31-4B8C-83A1-F6EECF244321}">
                <p14:modId xmlns:p14="http://schemas.microsoft.com/office/powerpoint/2010/main" val="4196031970"/>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ock exchange numbers">
            <a:extLst>
              <a:ext uri="{FF2B5EF4-FFF2-40B4-BE49-F238E27FC236}">
                <a16:creationId xmlns:a16="http://schemas.microsoft.com/office/drawing/2014/main" id="{8EAA0310-DC48-D953-5B0E-080E4BD490FE}"/>
              </a:ext>
            </a:extLst>
          </p:cNvPr>
          <p:cNvPicPr>
            <a:picLocks noChangeAspect="1"/>
          </p:cNvPicPr>
          <p:nvPr/>
        </p:nvPicPr>
        <p:blipFill rotWithShape="1">
          <a:blip r:embed="rId2"/>
          <a:srcRect l="30994" r="29512" b="-2"/>
          <a:stretch/>
        </p:blipFill>
        <p:spPr>
          <a:xfrm>
            <a:off x="20" y="-2"/>
            <a:ext cx="4057627"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7647" y="-1"/>
            <a:ext cx="508635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86487" y="405685"/>
            <a:ext cx="4098726" cy="1559301"/>
          </a:xfrm>
        </p:spPr>
        <p:txBody>
          <a:bodyPr>
            <a:normAutofit/>
          </a:bodyPr>
          <a:lstStyle/>
          <a:p>
            <a:pPr>
              <a:lnSpc>
                <a:spcPct val="90000"/>
              </a:lnSpc>
            </a:pPr>
            <a:r>
              <a:rPr lang="en-IN" sz="3500"/>
              <a:t>2. What is AI and its Applications in Finance? </a:t>
            </a:r>
          </a:p>
        </p:txBody>
      </p:sp>
      <p:sp>
        <p:nvSpPr>
          <p:cNvPr id="3" name="Content Placeholder 2"/>
          <p:cNvSpPr>
            <a:spLocks noGrp="1"/>
          </p:cNvSpPr>
          <p:nvPr>
            <p:ph idx="1"/>
          </p:nvPr>
        </p:nvSpPr>
        <p:spPr>
          <a:xfrm>
            <a:off x="4586487" y="2743200"/>
            <a:ext cx="3935505" cy="3496878"/>
          </a:xfrm>
        </p:spPr>
        <p:txBody>
          <a:bodyPr anchor="ctr">
            <a:normAutofit/>
          </a:bodyPr>
          <a:lstStyle/>
          <a:p>
            <a:pPr>
              <a:lnSpc>
                <a:spcPct val="90000"/>
              </a:lnSpc>
            </a:pPr>
            <a:r>
              <a:rPr lang="en-IN" sz="900"/>
              <a:t>AI and its Applications in Finance</a:t>
            </a:r>
          </a:p>
          <a:p>
            <a:pPr>
              <a:lnSpc>
                <a:spcPct val="90000"/>
              </a:lnSpc>
            </a:pPr>
            <a:endParaRPr lang="en-IN" sz="900"/>
          </a:p>
          <a:p>
            <a:pPr>
              <a:lnSpc>
                <a:spcPct val="90000"/>
              </a:lnSpc>
            </a:pPr>
            <a:r>
              <a:rPr lang="en-IN" sz="900"/>
              <a:t>• AI stands for Artificial Intelligence, which is a branch of computer science that focuses on creating intelligent machines that can think and act like humans.</a:t>
            </a:r>
          </a:p>
          <a:p>
            <a:pPr>
              <a:lnSpc>
                <a:spcPct val="90000"/>
              </a:lnSpc>
            </a:pPr>
            <a:endParaRPr lang="en-IN" sz="900"/>
          </a:p>
          <a:p>
            <a:pPr>
              <a:lnSpc>
                <a:spcPct val="90000"/>
              </a:lnSpc>
            </a:pPr>
            <a:r>
              <a:rPr lang="en-IN" sz="900"/>
              <a:t>• AI technologies are being used in finance to automate processes, analyze data and provide insights.</a:t>
            </a:r>
          </a:p>
          <a:p>
            <a:pPr>
              <a:lnSpc>
                <a:spcPct val="90000"/>
              </a:lnSpc>
            </a:pPr>
            <a:endParaRPr lang="en-IN" sz="900"/>
          </a:p>
          <a:p>
            <a:pPr>
              <a:lnSpc>
                <a:spcPct val="90000"/>
              </a:lnSpc>
            </a:pPr>
            <a:r>
              <a:rPr lang="en-IN" sz="900"/>
              <a:t>• AI can be used to create intelligent trading systems that can make decisions based on market conditions and other factors.</a:t>
            </a:r>
          </a:p>
          <a:p>
            <a:pPr>
              <a:lnSpc>
                <a:spcPct val="90000"/>
              </a:lnSpc>
            </a:pPr>
            <a:endParaRPr lang="en-IN" sz="900"/>
          </a:p>
          <a:p>
            <a:pPr>
              <a:lnSpc>
                <a:spcPct val="90000"/>
              </a:lnSpc>
            </a:pPr>
            <a:r>
              <a:rPr lang="en-IN" sz="900"/>
              <a:t>• AI can also be used to detect fraud and money laundering, as well as help banks manage risk.</a:t>
            </a:r>
          </a:p>
          <a:p>
            <a:pPr>
              <a:lnSpc>
                <a:spcPct val="90000"/>
              </a:lnSpc>
            </a:pPr>
            <a:endParaRPr lang="en-IN" sz="900"/>
          </a:p>
          <a:p>
            <a:pPr>
              <a:lnSpc>
                <a:spcPct val="90000"/>
              </a:lnSpc>
            </a:pPr>
            <a:r>
              <a:rPr lang="en-IN" sz="900"/>
              <a:t>• AI can be used to provide personalized financial advice to customers, as well as to help them make better decisions about their investments.</a:t>
            </a:r>
          </a:p>
          <a:p>
            <a:pPr>
              <a:lnSpc>
                <a:spcPct val="90000"/>
              </a:lnSpc>
            </a:pPr>
            <a:endParaRPr lang="en-IN" sz="900"/>
          </a:p>
          <a:p>
            <a:pPr>
              <a:lnSpc>
                <a:spcPct val="90000"/>
              </a:lnSpc>
            </a:pPr>
            <a:r>
              <a:rPr lang="en-IN" sz="900"/>
              <a:t>• AI can also be used to create automated customer service systems that can answer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3. Benefits of AI in Finance </a:t>
            </a:r>
          </a:p>
        </p:txBody>
      </p:sp>
      <p:graphicFrame>
        <p:nvGraphicFramePr>
          <p:cNvPr id="5" name="Content Placeholder 2">
            <a:extLst>
              <a:ext uri="{FF2B5EF4-FFF2-40B4-BE49-F238E27FC236}">
                <a16:creationId xmlns:a16="http://schemas.microsoft.com/office/drawing/2014/main" id="{4B605940-6B0D-EFC4-C2DC-5D76EF225E3A}"/>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195697"/>
            <a:ext cx="2400300" cy="4238118"/>
          </a:xfrm>
        </p:spPr>
        <p:txBody>
          <a:bodyPr>
            <a:normAutofit/>
          </a:bodyPr>
          <a:lstStyle/>
          <a:p>
            <a:r>
              <a:rPr lang="en-IN" sz="3700" dirty="0">
                <a:solidFill>
                  <a:schemeClr val="bg1"/>
                </a:solidFill>
              </a:rPr>
              <a:t>4. Challenges of AI in Finance </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1750E6E0-29CD-4147-9225-B06C34174DF6}"/>
              </a:ext>
            </a:extLst>
          </p:cNvPr>
          <p:cNvGraphicFramePr>
            <a:graphicFrameLocks noGrp="1"/>
          </p:cNvGraphicFramePr>
          <p:nvPr>
            <p:ph idx="1"/>
            <p:extLst>
              <p:ext uri="{D42A27DB-BD31-4B8C-83A1-F6EECF244321}">
                <p14:modId xmlns:p14="http://schemas.microsoft.com/office/powerpoint/2010/main" val="3547674079"/>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Light bulb on yellow background with sketched light beams and cord">
            <a:extLst>
              <a:ext uri="{FF2B5EF4-FFF2-40B4-BE49-F238E27FC236}">
                <a16:creationId xmlns:a16="http://schemas.microsoft.com/office/drawing/2014/main" id="{BCB9670C-0BF7-8E12-D8A4-5097C186B083}"/>
              </a:ext>
            </a:extLst>
          </p:cNvPr>
          <p:cNvPicPr>
            <a:picLocks noChangeAspect="1"/>
          </p:cNvPicPr>
          <p:nvPr/>
        </p:nvPicPr>
        <p:blipFill rotWithShape="1">
          <a:blip r:embed="rId2"/>
          <a:srcRect l="45004" r="743" b="-2"/>
          <a:stretch/>
        </p:blipFill>
        <p:spPr>
          <a:xfrm>
            <a:off x="20" y="1666568"/>
            <a:ext cx="4579641" cy="5191432"/>
          </a:xfrm>
          <a:prstGeom prst="rect">
            <a:avLst/>
          </a:prstGeom>
        </p:spPr>
      </p:pic>
      <p:sp useBgFill="1">
        <p:nvSpPr>
          <p:cNvPr id="15" name="Rectangle 14">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1729117"/>
          </a:xfrm>
          <a:prstGeom prst="rect">
            <a:avLst/>
          </a:prstGeom>
          <a:ln>
            <a:noFill/>
          </a:ln>
          <a:effectLst>
            <a:outerShdw blurRad="368300" dist="101600" dir="546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352766"/>
            <a:ext cx="7944000" cy="1023584"/>
          </a:xfrm>
        </p:spPr>
        <p:txBody>
          <a:bodyPr>
            <a:normAutofit/>
          </a:bodyPr>
          <a:lstStyle/>
          <a:p>
            <a:r>
              <a:rPr lang="en-IN" sz="3500"/>
              <a:t>5. AI-Powered Financial Services </a:t>
            </a:r>
          </a:p>
        </p:txBody>
      </p:sp>
      <p:sp>
        <p:nvSpPr>
          <p:cNvPr id="3" name="Content Placeholder 2"/>
          <p:cNvSpPr>
            <a:spLocks noGrp="1"/>
          </p:cNvSpPr>
          <p:nvPr>
            <p:ph idx="1"/>
          </p:nvPr>
        </p:nvSpPr>
        <p:spPr>
          <a:xfrm>
            <a:off x="5102556" y="2249766"/>
            <a:ext cx="3412793" cy="4070303"/>
          </a:xfrm>
        </p:spPr>
        <p:txBody>
          <a:bodyPr anchor="ctr">
            <a:normAutofit/>
          </a:bodyPr>
          <a:lstStyle/>
          <a:p>
            <a:pPr>
              <a:lnSpc>
                <a:spcPct val="90000"/>
              </a:lnSpc>
            </a:pPr>
            <a:r>
              <a:rPr lang="en-IN" sz="1400"/>
              <a:t>AI-Powered Financial Services are a new type of financial services that use artificial intelligence (AI) and machine learning to provide customers with personalized, automated advice and services. These services can help customers make better decisions about their finances, such as choosing the right investments or managing their debt. AI-powered financial services can also help banks and other financial institutions better understand their customers and make more informed decisions. AI-powered services can also help reduce costs by automating processes and reducing the need for human labor.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E6671AF-110C-4E4D-BEB4-1323A3136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1" y="310895"/>
            <a:ext cx="3666893" cy="2121408"/>
          </a:xfrm>
        </p:spPr>
        <p:txBody>
          <a:bodyPr anchor="ctr">
            <a:normAutofit/>
          </a:bodyPr>
          <a:lstStyle/>
          <a:p>
            <a:r>
              <a:rPr lang="en-IN" sz="3500"/>
              <a:t>6. AI-Enabled Fraud Detection </a:t>
            </a:r>
          </a:p>
        </p:txBody>
      </p:sp>
      <p:sp>
        <p:nvSpPr>
          <p:cNvPr id="3" name="Content Placeholder 2"/>
          <p:cNvSpPr>
            <a:spLocks noGrp="1"/>
          </p:cNvSpPr>
          <p:nvPr>
            <p:ph idx="1"/>
          </p:nvPr>
        </p:nvSpPr>
        <p:spPr>
          <a:xfrm>
            <a:off x="4581658" y="310896"/>
            <a:ext cx="3943350" cy="2121407"/>
          </a:xfrm>
        </p:spPr>
        <p:txBody>
          <a:bodyPr anchor="ctr">
            <a:normAutofit/>
          </a:bodyPr>
          <a:lstStyle/>
          <a:p>
            <a:pPr>
              <a:lnSpc>
                <a:spcPct val="90000"/>
              </a:lnSpc>
            </a:pPr>
            <a:r>
              <a:rPr lang="en-IN" sz="1100"/>
              <a:t>AI-Enabled Fraud Detection is an advanced technology used to detect and prevent fraudulent activities. It uses Artificial Intelligence (AI) to analyze vast amounts of data and detect patterns that are indicative of fraudulent behavior. AI-Enabled Fraud Detection systems are able to detect anomalies and detect suspicious behavior in real-time, allowing organizations to respond quickly and accurately. AI-Enabled Fraud Detection systems are able to identify and detect fraud in areas such as credit card transactions, identity theft, and money laundering. By using AI-Enabled Fraud Detection, organizations can reduce fraud losses and increase customer trust.</a:t>
            </a:r>
          </a:p>
        </p:txBody>
      </p:sp>
      <p:pic>
        <p:nvPicPr>
          <p:cNvPr id="5" name="Picture 4" descr="Graph on document with pen">
            <a:extLst>
              <a:ext uri="{FF2B5EF4-FFF2-40B4-BE49-F238E27FC236}">
                <a16:creationId xmlns:a16="http://schemas.microsoft.com/office/drawing/2014/main" id="{91478EC9-1C4C-C620-9E17-01FD5D40DAB1}"/>
              </a:ext>
            </a:extLst>
          </p:cNvPr>
          <p:cNvPicPr>
            <a:picLocks noChangeAspect="1"/>
          </p:cNvPicPr>
          <p:nvPr/>
        </p:nvPicPr>
        <p:blipFill rotWithShape="1">
          <a:blip r:embed="rId2"/>
          <a:srcRect t="9937" b="22647"/>
          <a:stretch/>
        </p:blipFill>
        <p:spPr>
          <a:xfrm>
            <a:off x="20" y="2743201"/>
            <a:ext cx="9143979" cy="4114799"/>
          </a:xfrm>
          <a:prstGeom prst="rect">
            <a:avLst/>
          </a:prstGeom>
          <a:effectLst>
            <a:innerShdw blurRad="190500" dist="127000" dir="16200000">
              <a:prstClr val="black">
                <a:alpha val="19000"/>
              </a:prstClr>
            </a:inn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562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02556" y="762001"/>
            <a:ext cx="3117384" cy="1708244"/>
          </a:xfrm>
        </p:spPr>
        <p:txBody>
          <a:bodyPr anchor="ctr">
            <a:normAutofit/>
          </a:bodyPr>
          <a:lstStyle/>
          <a:p>
            <a:r>
              <a:rPr lang="en-IN" sz="3500"/>
              <a:t>7. AI-Powered Investment Management </a:t>
            </a:r>
          </a:p>
        </p:txBody>
      </p:sp>
      <p:pic>
        <p:nvPicPr>
          <p:cNvPr id="15" name="Picture 14" descr="Light bulb on yellow background with sketched light beams and cord">
            <a:extLst>
              <a:ext uri="{FF2B5EF4-FFF2-40B4-BE49-F238E27FC236}">
                <a16:creationId xmlns:a16="http://schemas.microsoft.com/office/drawing/2014/main" id="{6471A066-064F-6828-DA1D-3494DBECDACE}"/>
              </a:ext>
            </a:extLst>
          </p:cNvPr>
          <p:cNvPicPr>
            <a:picLocks noChangeAspect="1"/>
          </p:cNvPicPr>
          <p:nvPr/>
        </p:nvPicPr>
        <p:blipFill rotWithShape="1">
          <a:blip r:embed="rId2"/>
          <a:srcRect l="51629" r="7371"/>
          <a:stretch/>
        </p:blipFill>
        <p:spPr>
          <a:xfrm>
            <a:off x="20" y="-2"/>
            <a:ext cx="4571980" cy="6858002"/>
          </a:xfrm>
          <a:prstGeom prst="rect">
            <a:avLst/>
          </a:prstGeom>
        </p:spPr>
      </p:pic>
      <p:sp>
        <p:nvSpPr>
          <p:cNvPr id="3" name="Content Placeholder 2"/>
          <p:cNvSpPr>
            <a:spLocks noGrp="1"/>
          </p:cNvSpPr>
          <p:nvPr>
            <p:ph idx="1"/>
          </p:nvPr>
        </p:nvSpPr>
        <p:spPr>
          <a:xfrm>
            <a:off x="5102556" y="2470245"/>
            <a:ext cx="3117384" cy="3769835"/>
          </a:xfrm>
        </p:spPr>
        <p:txBody>
          <a:bodyPr anchor="ctr">
            <a:normAutofit/>
          </a:bodyPr>
          <a:lstStyle/>
          <a:p>
            <a:pPr>
              <a:lnSpc>
                <a:spcPct val="90000"/>
              </a:lnSpc>
            </a:pPr>
            <a:r>
              <a:rPr lang="en-IN" sz="1400"/>
              <a:t>AI-Powered Investment Management is the use of Artificial Intelligence (AI) and Machine Learning (ML) technologies to automate and optimize investment decisions. AI-powered investment management systems use data-driven models to identify trends, generate insights, and make decisions that are tailored to individual investor needs and preferences. AI-powered investment management systems can help investors make decisions quickly, reduce costs, and improve returns. AI-powered investment management is becoming increasingly popular as a way to optimize portfolios and reduce risk.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r>
              <a:rPr lang="en-IN" sz="3500">
                <a:solidFill>
                  <a:srgbClr val="FFFFFF"/>
                </a:solidFill>
              </a:rPr>
              <a:t>8. AI and Automated Trading </a:t>
            </a:r>
          </a:p>
        </p:txBody>
      </p:sp>
      <p:graphicFrame>
        <p:nvGraphicFramePr>
          <p:cNvPr id="5" name="Content Placeholder 2">
            <a:extLst>
              <a:ext uri="{FF2B5EF4-FFF2-40B4-BE49-F238E27FC236}">
                <a16:creationId xmlns:a16="http://schemas.microsoft.com/office/drawing/2014/main" id="{9E9516BF-29A5-2C51-4087-E66AE968FEF3}"/>
              </a:ext>
            </a:extLst>
          </p:cNvPr>
          <p:cNvGraphicFramePr>
            <a:graphicFrameLocks noGrp="1"/>
          </p:cNvGraphicFramePr>
          <p:nvPr>
            <p:ph idx="1"/>
            <p:extLst>
              <p:ext uri="{D42A27DB-BD31-4B8C-83A1-F6EECF244321}">
                <p14:modId xmlns:p14="http://schemas.microsoft.com/office/powerpoint/2010/main" val="920419961"/>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r>
              <a:rPr lang="en-IN" sz="3500">
                <a:solidFill>
                  <a:srgbClr val="FFFFFF"/>
                </a:solidFill>
              </a:rPr>
              <a:t>9. AI-Driven Financial Advice </a:t>
            </a:r>
          </a:p>
        </p:txBody>
      </p:sp>
      <p:graphicFrame>
        <p:nvGraphicFramePr>
          <p:cNvPr id="5" name="Content Placeholder 2">
            <a:extLst>
              <a:ext uri="{FF2B5EF4-FFF2-40B4-BE49-F238E27FC236}">
                <a16:creationId xmlns:a16="http://schemas.microsoft.com/office/drawing/2014/main" id="{D7A5A4A2-B55E-C88B-4F0E-137D2A1B9965}"/>
              </a:ext>
            </a:extLst>
          </p:cNvPr>
          <p:cNvGraphicFramePr>
            <a:graphicFrameLocks noGrp="1"/>
          </p:cNvGraphicFramePr>
          <p:nvPr>
            <p:ph idx="1"/>
            <p:extLst>
              <p:ext uri="{D42A27DB-BD31-4B8C-83A1-F6EECF244321}">
                <p14:modId xmlns:p14="http://schemas.microsoft.com/office/powerpoint/2010/main" val="1020087202"/>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TotalTime>
  <Words>1182</Words>
  <Application>Microsoft Macintosh PowerPoint</Application>
  <PresentationFormat>On-screen Show (4:3)</PresentationFormat>
  <Paragraphs>56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1. Introduction </vt:lpstr>
      <vt:lpstr>2. What is AI and its Applications in Finance? </vt:lpstr>
      <vt:lpstr>3. Benefits of AI in Finance </vt:lpstr>
      <vt:lpstr>4. Challenges of AI in Finance </vt:lpstr>
      <vt:lpstr>5. AI-Powered Financial Services </vt:lpstr>
      <vt:lpstr>6. AI-Enabled Fraud Detection </vt:lpstr>
      <vt:lpstr>7. AI-Powered Investment Management </vt:lpstr>
      <vt:lpstr>8. AI and Automated Trading </vt:lpstr>
      <vt:lpstr>9. AI-Driven Financial Advice </vt:lpstr>
      <vt:lpstr>10. 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Introduction </dc:title>
  <dc:subject/>
  <dc:creator/>
  <cp:keywords/>
  <dc:description>generated using python-pptx</dc:description>
  <cp:lastModifiedBy>Vicky Srivastava</cp:lastModifiedBy>
  <cp:revision>3</cp:revision>
  <dcterms:created xsi:type="dcterms:W3CDTF">2013-01-27T09:14:16Z</dcterms:created>
  <dcterms:modified xsi:type="dcterms:W3CDTF">2023-12-28T19:50:43Z</dcterms:modified>
  <cp:category/>
</cp:coreProperties>
</file>