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62" r:id="rId5"/>
    <p:sldId id="263" r:id="rId6"/>
    <p:sldId id="267" r:id="rId7"/>
    <p:sldId id="264" r:id="rId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846"/>
  </p:normalViewPr>
  <p:slideViewPr>
    <p:cSldViewPr snapToGrid="0">
      <p:cViewPr>
        <p:scale>
          <a:sx n="72" d="100"/>
          <a:sy n="72" d="100"/>
        </p:scale>
        <p:origin x="8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9643C-28BB-7345-9559-66998E9EE9ED}" type="datetimeFigureOut">
              <a:rPr lang="en-BE" smtClean="0"/>
              <a:t>27/10/2022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91662-024A-774C-B039-64A875E4D58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0297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78B5-C027-885C-2399-89C9A5F21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2DC26-EB03-761B-C0AB-25D63A8EF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9FFF2-044B-421C-8CD5-A4889A97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7EE-9615-A746-827E-07D76A295EAF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37A9E-E175-991F-D166-D5D683AA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5618C-86BF-F04D-D256-989C7B7F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E43-E8B6-F343-AEFC-B9CB8F559B8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440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D0A7-E209-3DAF-4E10-EE8C821B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84B2E-8B43-7706-EC7A-CF665DFC4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87D1-5695-DCC3-95FC-38EF7C18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7EE-9615-A746-827E-07D76A295EAF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0C57-622D-3FED-B0C7-F32F5F22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8BB4E-A437-D0A1-5B0A-82C9FC8C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E43-E8B6-F343-AEFC-B9CB8F559B8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512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DD45F-336F-5BC7-36B5-878D6DCAB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F9393-988B-CA2F-B865-FB2B01C94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0661D-DA69-3BBC-1E3B-752D38B5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7EE-9615-A746-827E-07D76A295EAF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6517-450B-9943-27DE-E37C077F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8D01-193F-D7EE-EA30-7DE4D10F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E43-E8B6-F343-AEFC-B9CB8F559B8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379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0BE9-F78F-2BE2-CF49-43076582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92ED-DA64-559B-97A4-D1F36EF22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4DC4-62CC-7EAB-5F70-798DFA1A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7EE-9615-A746-827E-07D76A295EAF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FB662-0A92-EB6B-18FE-3A9643B6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D4C2-7C5E-76E6-CD41-FB0035F2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E43-E8B6-F343-AEFC-B9CB8F559B8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1692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6D20-6DAF-76CE-BB81-578B3B3D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F109D-93F2-EE45-B521-F3C18C8CB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BBB7E-41CD-4CD2-BFF9-47C11A6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7EE-9615-A746-827E-07D76A295EAF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60BA6-B49A-F844-054A-2E9DC0D4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6488-2362-C4D3-6053-CD95BD16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E43-E8B6-F343-AEFC-B9CB8F559B8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4683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CDFB-07FB-793C-5D3D-88E03C79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9078-C390-F5BC-FFCB-E4EEEDA96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8F69C-7498-6198-E6DF-E826D4199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90A11-587C-90C1-6250-C1789B3C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7EE-9615-A746-827E-07D76A295EAF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8A1A0-CC69-A11B-5638-F9915007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8A1B4-AE1A-8D45-B0F7-EEC23A2B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E43-E8B6-F343-AEFC-B9CB8F559B8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4876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F693-A59B-E03A-5431-22B5BE96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CF0F8-29FC-2055-2410-38EDEE55D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A95BE-F18B-C800-A1A3-0A83B07E0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E90F3-EBDA-B96D-F0C0-4151469E6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E3463-84F5-14F5-4E81-7A2DECB2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FAA2B-CCB4-DFD5-03D3-29DFAE6D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7EE-9615-A746-827E-07D76A295EAF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AD3DE-3731-A3D0-7478-02B98354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766FB-EA61-D259-E7F8-1A0DB290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E43-E8B6-F343-AEFC-B9CB8F559B8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799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3337-0A97-7E4F-DE27-043CB537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EBAC4-9FAA-3743-A7C7-B68A500B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7EE-9615-A746-827E-07D76A295EAF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18650-636F-0E73-6E7B-13F6979E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DD1C6-0EF4-AE0C-6BE8-8E170D6F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E43-E8B6-F343-AEFC-B9CB8F559B8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42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B7879-FC9D-341C-35B7-380457D8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7EE-9615-A746-827E-07D76A295EAF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1D07A-1B7D-EF6B-3E33-60DA05EF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7C8F3-C626-027E-45A1-F32D3863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E43-E8B6-F343-AEFC-B9CB8F559B8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961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D38F-C671-0D4E-4017-89BA94C4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EEAE-9695-8B6E-DB3E-CCC0CD780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983C8-65B3-8B68-87E8-F084630DF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56A03-274F-F491-4703-72DF57F1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7EE-9615-A746-827E-07D76A295EAF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51487-3804-24DA-D003-7819FEC8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67EA1-4AB2-3C5A-943D-2AE3AD8A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E43-E8B6-F343-AEFC-B9CB8F559B8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216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E7C6-81A4-4FDF-3B1D-257D1F08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24DD6-EEB1-843D-36B4-6C30AEB15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60DD4-60F8-8866-D67C-DCF13731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DAA98-297A-322C-65FF-79313A30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87EE-9615-A746-827E-07D76A295EAF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6D814-81AA-D9D4-1BAA-A3F43379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B76BE-7FC9-C077-6744-1071694D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E43-E8B6-F343-AEFC-B9CB8F559B8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27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664A7-D37A-10EB-1885-2BEF0C2E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AD688-53E4-B7E7-9625-88B5CB02B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08937-80B1-785B-E8AD-69DE295C7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87EE-9615-A746-827E-07D76A295EAF}" type="datetimeFigureOut">
              <a:rPr lang="en-BE" smtClean="0"/>
              <a:t>26/10/2022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19E1C-B3F3-5DB5-B497-512260A82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98FA1-F79C-4AAE-ACCB-4F7FD7D4C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A0E43-E8B6-F343-AEFC-B9CB8F559B8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7447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B0C8-028F-7426-D1C2-9A1C78C8F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b="1" dirty="0">
                <a:solidFill>
                  <a:srgbClr val="0070C0"/>
                </a:solidFill>
              </a:rPr>
              <a:t>Automated Recycling Containers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A3E93-9036-0FD5-509E-1E8673EE0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b="0" i="0" dirty="0">
                <a:solidFill>
                  <a:srgbClr val="0070C0"/>
                </a:solidFill>
                <a:effectLst/>
                <a:latin typeface="Circular"/>
              </a:rPr>
              <a:t>Cisco Meraki Global Hackathon 2022</a:t>
            </a:r>
          </a:p>
          <a:p>
            <a:r>
              <a:rPr lang="en-B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4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D4B2-9991-41E5-7EBD-720E4FB3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rgbClr val="0070C0"/>
                </a:solidFill>
              </a:rPr>
              <a:t>Context</a:t>
            </a:r>
            <a:endParaRPr lang="en-B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CFE84-AA25-3BF1-A53F-FB747B9B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>
                <a:solidFill>
                  <a:srgbClr val="0070C0"/>
                </a:solidFill>
              </a:rPr>
              <a:t>Actual situation: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N</a:t>
            </a:r>
            <a:r>
              <a:rPr lang="en-BE" dirty="0">
                <a:solidFill>
                  <a:srgbClr val="0070C0"/>
                </a:solidFill>
              </a:rPr>
              <a:t>early 50 centers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C</a:t>
            </a:r>
            <a:r>
              <a:rPr lang="en-BE" dirty="0">
                <a:solidFill>
                  <a:srgbClr val="0070C0"/>
                </a:solidFill>
              </a:rPr>
              <a:t>ontainer almost full: employee calls for a truck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C</a:t>
            </a:r>
            <a:r>
              <a:rPr lang="en-BE" dirty="0">
                <a:solidFill>
                  <a:srgbClr val="0070C0"/>
                </a:solidFill>
              </a:rPr>
              <a:t>ontainer full: </a:t>
            </a:r>
            <a:r>
              <a:rPr lang="en-GB" dirty="0">
                <a:solidFill>
                  <a:srgbClr val="0070C0"/>
                </a:solidFill>
              </a:rPr>
              <a:t>users are not allowed to throw away their waste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Ideal situation: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Automatic monitoring of filling rate of containers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Notification on high filling rate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Optimize trucks routes</a:t>
            </a:r>
            <a:r>
              <a:rPr lang="en-BE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BF3FE6-0CFC-0D55-AC1D-814251934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792" y="609155"/>
            <a:ext cx="7259865" cy="588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3 -0.01782 L 0.29779 -0.36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8" y="-175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88C4-090F-D039-6B3D-E90D3C0C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87A5-8F3D-225D-1C67-649E90EA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sz="3200" b="1" dirty="0">
                <a:solidFill>
                  <a:srgbClr val="0070C0"/>
                </a:solidFill>
              </a:rPr>
              <a:t>Increase user satisfaction</a:t>
            </a:r>
            <a:r>
              <a:rPr lang="en-BE" sz="3200" dirty="0">
                <a:solidFill>
                  <a:srgbClr val="0070C0"/>
                </a:solidFill>
              </a:rPr>
              <a:t>: always a container available</a:t>
            </a:r>
          </a:p>
          <a:p>
            <a:endParaRPr lang="en-BE" sz="3200" dirty="0">
              <a:solidFill>
                <a:srgbClr val="0070C0"/>
              </a:solidFill>
            </a:endParaRPr>
          </a:p>
          <a:p>
            <a:r>
              <a:rPr lang="en-GB" sz="3200" b="1" dirty="0">
                <a:solidFill>
                  <a:srgbClr val="0070C0"/>
                </a:solidFill>
              </a:rPr>
              <a:t>S</a:t>
            </a:r>
            <a:r>
              <a:rPr lang="en-BE" sz="3200" b="1" dirty="0">
                <a:solidFill>
                  <a:srgbClr val="0070C0"/>
                </a:solidFill>
              </a:rPr>
              <a:t>ave time and fuel cost</a:t>
            </a:r>
            <a:r>
              <a:rPr lang="en-BE" sz="3200" dirty="0">
                <a:solidFill>
                  <a:srgbClr val="0070C0"/>
                </a:solidFill>
              </a:rPr>
              <a:t>: optimization of trucks routes</a:t>
            </a:r>
          </a:p>
        </p:txBody>
      </p:sp>
    </p:spTree>
    <p:extLst>
      <p:ext uri="{BB962C8B-B14F-4D97-AF65-F5344CB8AC3E}">
        <p14:creationId xmlns:p14="http://schemas.microsoft.com/office/powerpoint/2010/main" val="210833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F4AAFE-3114-2BB7-A6EE-8F32D841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Proposal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AC0E5D-E762-C3E0-D88A-AFBAFC659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GB" dirty="0">
                <a:solidFill>
                  <a:srgbClr val="0070C0"/>
                </a:solidFill>
              </a:rPr>
              <a:t>M</a:t>
            </a:r>
            <a:r>
              <a:rPr lang="en-BE" dirty="0">
                <a:solidFill>
                  <a:srgbClr val="0070C0"/>
                </a:solidFill>
              </a:rPr>
              <a:t>onitoring filling rate with </a:t>
            </a:r>
            <a:br>
              <a:rPr lang="en-BE" dirty="0">
                <a:solidFill>
                  <a:srgbClr val="0070C0"/>
                </a:solidFill>
              </a:rPr>
            </a:br>
            <a:r>
              <a:rPr lang="en-BE" dirty="0">
                <a:solidFill>
                  <a:srgbClr val="0070C0"/>
                </a:solidFill>
              </a:rPr>
              <a:t>Meraki cameras and AI</a:t>
            </a:r>
          </a:p>
          <a:p>
            <a:endParaRPr lang="en-BE" dirty="0">
              <a:solidFill>
                <a:srgbClr val="0070C0"/>
              </a:solidFill>
            </a:endParaRPr>
          </a:p>
          <a:p>
            <a:r>
              <a:rPr lang="en-BE" dirty="0">
                <a:solidFill>
                  <a:srgbClr val="0070C0"/>
                </a:solidFill>
              </a:rPr>
              <a:t>Notification on fullness</a:t>
            </a:r>
          </a:p>
          <a:p>
            <a:endParaRPr lang="en-BE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P</a:t>
            </a:r>
            <a:r>
              <a:rPr lang="en-BE" dirty="0">
                <a:solidFill>
                  <a:srgbClr val="0070C0"/>
                </a:solidFill>
              </a:rPr>
              <a:t>rediction on fullness depending on: </a:t>
            </a:r>
            <a:r>
              <a:rPr lang="en-GB" dirty="0">
                <a:solidFill>
                  <a:srgbClr val="0070C0"/>
                </a:solidFill>
              </a:rPr>
              <a:t>p</a:t>
            </a:r>
            <a:r>
              <a:rPr lang="en-BE" dirty="0">
                <a:solidFill>
                  <a:srgbClr val="0070C0"/>
                </a:solidFill>
              </a:rPr>
              <a:t>ast data, </a:t>
            </a:r>
            <a:r>
              <a:rPr lang="en-GB" dirty="0">
                <a:solidFill>
                  <a:srgbClr val="0070C0"/>
                </a:solidFill>
              </a:rPr>
              <a:t>d</a:t>
            </a:r>
            <a:r>
              <a:rPr lang="en-BE" dirty="0">
                <a:solidFill>
                  <a:srgbClr val="0070C0"/>
                </a:solidFill>
              </a:rPr>
              <a:t>ay of week, </a:t>
            </a:r>
            <a:r>
              <a:rPr lang="en-GB" dirty="0">
                <a:solidFill>
                  <a:srgbClr val="0070C0"/>
                </a:solidFill>
              </a:rPr>
              <a:t>w</a:t>
            </a:r>
            <a:r>
              <a:rPr lang="en-BE" dirty="0">
                <a:solidFill>
                  <a:srgbClr val="0070C0"/>
                </a:solidFill>
              </a:rPr>
              <a:t>eather, </a:t>
            </a:r>
            <a:r>
              <a:rPr lang="en-GB" dirty="0">
                <a:solidFill>
                  <a:srgbClr val="0070C0"/>
                </a:solidFill>
              </a:rPr>
              <a:t>h</a:t>
            </a:r>
            <a:r>
              <a:rPr lang="en-BE" dirty="0">
                <a:solidFill>
                  <a:srgbClr val="0070C0"/>
                </a:solidFill>
              </a:rPr>
              <a:t>olidays period</a:t>
            </a:r>
          </a:p>
          <a:p>
            <a:r>
              <a:rPr lang="en-GB" dirty="0">
                <a:solidFill>
                  <a:srgbClr val="0070C0"/>
                </a:solidFill>
              </a:rPr>
              <a:t>P</a:t>
            </a:r>
            <a:r>
              <a:rPr lang="en-BE" dirty="0">
                <a:solidFill>
                  <a:srgbClr val="0070C0"/>
                </a:solidFill>
              </a:rPr>
              <a:t>riority depending on: </a:t>
            </a:r>
            <a:r>
              <a:rPr lang="en-GB" dirty="0">
                <a:solidFill>
                  <a:srgbClr val="0070C0"/>
                </a:solidFill>
              </a:rPr>
              <a:t>s</a:t>
            </a:r>
            <a:r>
              <a:rPr lang="en-BE" dirty="0">
                <a:solidFill>
                  <a:srgbClr val="0070C0"/>
                </a:solidFill>
              </a:rPr>
              <a:t>peed of filling rate, </a:t>
            </a:r>
            <a:r>
              <a:rPr lang="en-GB" dirty="0">
                <a:solidFill>
                  <a:srgbClr val="0070C0"/>
                </a:solidFill>
              </a:rPr>
              <a:t>n</a:t>
            </a:r>
            <a:r>
              <a:rPr lang="en-BE" dirty="0">
                <a:solidFill>
                  <a:srgbClr val="0070C0"/>
                </a:solidFill>
              </a:rPr>
              <a:t>umber of users/type of waste</a:t>
            </a:r>
          </a:p>
          <a:p>
            <a:pPr marL="457200" lvl="1" indent="0">
              <a:buNone/>
            </a:pP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4E5C2-E066-541B-09BC-9732C6F9364F}"/>
              </a:ext>
            </a:extLst>
          </p:cNvPr>
          <p:cNvSpPr txBox="1"/>
          <p:nvPr/>
        </p:nvSpPr>
        <p:spPr>
          <a:xfrm>
            <a:off x="6916996" y="1985654"/>
            <a:ext cx="4664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Adressed in this hackathon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A1031D-8A21-4011-055A-3F594FD2DA72}"/>
              </a:ext>
            </a:extLst>
          </p:cNvPr>
          <p:cNvCxnSpPr/>
          <p:nvPr/>
        </p:nvCxnSpPr>
        <p:spPr>
          <a:xfrm flipH="1">
            <a:off x="5395451" y="2300747"/>
            <a:ext cx="1401097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4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F5D2-0873-CFEC-53DB-65A89832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Architecture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476E07E1-3AA4-3FEB-29EE-DA7527ADDB13}"/>
              </a:ext>
            </a:extLst>
          </p:cNvPr>
          <p:cNvSpPr/>
          <p:nvPr/>
        </p:nvSpPr>
        <p:spPr>
          <a:xfrm>
            <a:off x="5441088" y="2514600"/>
            <a:ext cx="852616" cy="9082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HDD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0C0F13-B427-DC7A-9576-2FC8FD60D70E}"/>
              </a:ext>
            </a:extLst>
          </p:cNvPr>
          <p:cNvSpPr/>
          <p:nvPr/>
        </p:nvSpPr>
        <p:spPr>
          <a:xfrm>
            <a:off x="2812407" y="2030710"/>
            <a:ext cx="1463027" cy="1876665"/>
          </a:xfrm>
          <a:prstGeom prst="roundRect">
            <a:avLst/>
          </a:prstGeom>
          <a:solidFill>
            <a:srgbClr val="A0D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1. collect images</a:t>
            </a:r>
          </a:p>
          <a:p>
            <a:pPr algn="ctr"/>
            <a:r>
              <a:rPr lang="en-BE" dirty="0">
                <a:solidFill>
                  <a:schemeClr val="tx1"/>
                </a:solidFill>
              </a:rPr>
              <a:t>+ # persons</a:t>
            </a:r>
          </a:p>
          <a:p>
            <a:pPr algn="ctr"/>
            <a:r>
              <a:rPr lang="en-BE" dirty="0">
                <a:solidFill>
                  <a:schemeClr val="tx1"/>
                </a:solidFill>
              </a:rPr>
              <a:t>(API)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FB48F-0465-4F2D-66AF-5381F688B16D}"/>
              </a:ext>
            </a:extLst>
          </p:cNvPr>
          <p:cNvSpPr txBox="1"/>
          <p:nvPr/>
        </p:nvSpPr>
        <p:spPr>
          <a:xfrm>
            <a:off x="497170" y="2014573"/>
            <a:ext cx="206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Meraki camera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76AEAC-64ED-3D01-6A27-90C4ABDD3AF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51529" y="2968708"/>
            <a:ext cx="660878" cy="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37A0BF-365C-61EC-CBE2-8350381A2287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4275434" y="2968710"/>
            <a:ext cx="1165654" cy="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C5B32-5862-75F2-D97B-4610BB8A9E2C}"/>
              </a:ext>
            </a:extLst>
          </p:cNvPr>
          <p:cNvSpPr txBox="1"/>
          <p:nvPr/>
        </p:nvSpPr>
        <p:spPr>
          <a:xfrm>
            <a:off x="4576111" y="244616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.jpeg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4D749B-C529-F13A-CD3B-8AB42C82095B}"/>
              </a:ext>
            </a:extLst>
          </p:cNvPr>
          <p:cNvSpPr/>
          <p:nvPr/>
        </p:nvSpPr>
        <p:spPr>
          <a:xfrm>
            <a:off x="7363817" y="2514599"/>
            <a:ext cx="1463027" cy="908220"/>
          </a:xfrm>
          <a:prstGeom prst="roundRect">
            <a:avLst/>
          </a:prstGeom>
          <a:solidFill>
            <a:srgbClr val="A0D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2. AI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4A287-8AC3-7276-61CB-A0E5D1738AAD}"/>
              </a:ext>
            </a:extLst>
          </p:cNvPr>
          <p:cNvCxnSpPr>
            <a:cxnSpLocks/>
            <a:stCxn id="4" idx="4"/>
            <a:endCxn id="10" idx="1"/>
          </p:cNvCxnSpPr>
          <p:nvPr/>
        </p:nvCxnSpPr>
        <p:spPr>
          <a:xfrm flipV="1">
            <a:off x="6293704" y="2968709"/>
            <a:ext cx="1070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B553B9-0772-7B86-16B3-7982C9ADD3D0}"/>
              </a:ext>
            </a:extLst>
          </p:cNvPr>
          <p:cNvSpPr txBox="1"/>
          <p:nvPr/>
        </p:nvSpPr>
        <p:spPr>
          <a:xfrm>
            <a:off x="6418278" y="2514599"/>
            <a:ext cx="7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.jpeg’s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AC71E0-3B87-0254-9F0A-9872B9848E1C}"/>
              </a:ext>
            </a:extLst>
          </p:cNvPr>
          <p:cNvSpPr/>
          <p:nvPr/>
        </p:nvSpPr>
        <p:spPr>
          <a:xfrm>
            <a:off x="7316453" y="3990327"/>
            <a:ext cx="1557754" cy="908220"/>
          </a:xfrm>
          <a:prstGeom prst="roundRect">
            <a:avLst/>
          </a:prstGeom>
          <a:solidFill>
            <a:srgbClr val="A0D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3. Filling rate</a:t>
            </a:r>
          </a:p>
          <a:p>
            <a:pPr algn="ctr"/>
            <a:r>
              <a:rPr lang="en-BE" dirty="0">
                <a:solidFill>
                  <a:schemeClr val="tx1"/>
                </a:solidFill>
              </a:rPr>
              <a:t>processing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CF5583-6B9D-52EA-AA10-2C89DDBCE534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8095330" y="3422819"/>
            <a:ext cx="1" cy="56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3D605F-45CA-5BFD-19E2-D2672E293897}"/>
              </a:ext>
            </a:extLst>
          </p:cNvPr>
          <p:cNvSpPr txBox="1"/>
          <p:nvPr/>
        </p:nvSpPr>
        <p:spPr>
          <a:xfrm>
            <a:off x="8221261" y="3521907"/>
            <a:ext cx="129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BE" dirty="0"/>
              <a:t>epth maps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8C0D73-C9DA-7CAC-55FA-50877E896845}"/>
              </a:ext>
            </a:extLst>
          </p:cNvPr>
          <p:cNvSpPr/>
          <p:nvPr/>
        </p:nvSpPr>
        <p:spPr>
          <a:xfrm>
            <a:off x="4096670" y="4708279"/>
            <a:ext cx="1463027" cy="908220"/>
          </a:xfrm>
          <a:prstGeom prst="roundRect">
            <a:avLst/>
          </a:prstGeom>
          <a:solidFill>
            <a:srgbClr val="A0D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4. Visualisation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25EF970-A8AB-4830-4A73-4B39031A960E}"/>
              </a:ext>
            </a:extLst>
          </p:cNvPr>
          <p:cNvCxnSpPr>
            <a:stCxn id="4" idx="3"/>
            <a:endCxn id="16" idx="0"/>
          </p:cNvCxnSpPr>
          <p:nvPr/>
        </p:nvCxnSpPr>
        <p:spPr>
          <a:xfrm rot="5400000">
            <a:off x="4705061" y="3545943"/>
            <a:ext cx="1285459" cy="1039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28637B7-8888-139F-7EC5-59B417B091DA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 flipH="1">
            <a:off x="6312646" y="3115863"/>
            <a:ext cx="1463366" cy="2102003"/>
          </a:xfrm>
          <a:prstGeom prst="bentConnector4">
            <a:avLst>
              <a:gd name="adj1" fmla="val -15622"/>
              <a:gd name="adj2" fmla="val 100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89E7F957-1777-A156-D9F1-097B036DC34C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6334742" y="3462726"/>
            <a:ext cx="1475728" cy="487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4D943B-1EB4-F0B3-3C42-D6E7D3AEA5C9}"/>
              </a:ext>
            </a:extLst>
          </p:cNvPr>
          <p:cNvSpPr txBox="1"/>
          <p:nvPr/>
        </p:nvSpPr>
        <p:spPr>
          <a:xfrm>
            <a:off x="6828759" y="5269230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BE" dirty="0"/>
              <a:t>sv: .jpeg filename; filling rate (0%-100%)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328ED1-DCD6-BB45-2FBD-AFE5005F616D}"/>
              </a:ext>
            </a:extLst>
          </p:cNvPr>
          <p:cNvSpPr txBox="1"/>
          <p:nvPr/>
        </p:nvSpPr>
        <p:spPr>
          <a:xfrm>
            <a:off x="4461937" y="3706572"/>
            <a:ext cx="118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.jpeg’s, csv</a:t>
            </a:r>
          </a:p>
        </p:txBody>
      </p:sp>
      <p:pic>
        <p:nvPicPr>
          <p:cNvPr id="22" name="Picture 2" descr="Cisco Meraki Smart Camera Models | Meraki Security Cameras">
            <a:extLst>
              <a:ext uri="{FF2B5EF4-FFF2-40B4-BE49-F238E27FC236}">
                <a16:creationId xmlns:a16="http://schemas.microsoft.com/office/drawing/2014/main" id="{4FEA65AE-AB09-B495-AA1F-01577871C9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48" y="2514599"/>
            <a:ext cx="2311153" cy="104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3539AA-E833-AE6C-2557-94B5B39A48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53" b="17781"/>
          <a:stretch/>
        </p:blipFill>
        <p:spPr>
          <a:xfrm>
            <a:off x="441997" y="3981426"/>
            <a:ext cx="2120652" cy="162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4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730C-95DB-4318-C91B-5EB6F369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Filling rate estimation</a:t>
            </a:r>
          </a:p>
        </p:txBody>
      </p:sp>
      <p:pic>
        <p:nvPicPr>
          <p:cNvPr id="5" name="Picture 4" descr="A picture containing indoor, cluttered&#10;&#10;Description automatically generated">
            <a:extLst>
              <a:ext uri="{FF2B5EF4-FFF2-40B4-BE49-F238E27FC236}">
                <a16:creationId xmlns:a16="http://schemas.microsoft.com/office/drawing/2014/main" id="{499B40B7-404C-07FB-680B-6A335640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0994"/>
            <a:ext cx="4064000" cy="4064000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329AAB7C-CFB7-DB35-3967-17076341D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465" y="2120994"/>
            <a:ext cx="4064000" cy="406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3BFD70-67D1-93D9-C01D-23450F90E9AF}"/>
              </a:ext>
            </a:extLst>
          </p:cNvPr>
          <p:cNvSpPr txBox="1"/>
          <p:nvPr/>
        </p:nvSpPr>
        <p:spPr>
          <a:xfrm>
            <a:off x="1928042" y="1690688"/>
            <a:ext cx="146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solidFill>
                  <a:srgbClr val="0070C0"/>
                </a:solidFill>
              </a:rPr>
              <a:t>Meraki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9284E-FA69-77BE-ED4D-40218C80676E}"/>
              </a:ext>
            </a:extLst>
          </p:cNvPr>
          <p:cNvSpPr txBox="1"/>
          <p:nvPr/>
        </p:nvSpPr>
        <p:spPr>
          <a:xfrm>
            <a:off x="8068551" y="1649409"/>
            <a:ext cx="12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solidFill>
                  <a:srgbClr val="0070C0"/>
                </a:solidFill>
              </a:rPr>
              <a:t>Depth map</a:t>
            </a:r>
          </a:p>
        </p:txBody>
      </p:sp>
    </p:spTree>
    <p:extLst>
      <p:ext uri="{BB962C8B-B14F-4D97-AF65-F5344CB8AC3E}">
        <p14:creationId xmlns:p14="http://schemas.microsoft.com/office/powerpoint/2010/main" val="266893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8909-DDE0-4AD2-F3B2-D06E499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0A25-1381-928D-6DA2-DD2E5CE9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742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196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Circular</vt:lpstr>
      <vt:lpstr>Office Theme</vt:lpstr>
      <vt:lpstr>Automated Recycling Containers Monitoring</vt:lpstr>
      <vt:lpstr>Context</vt:lpstr>
      <vt:lpstr>Motivation</vt:lpstr>
      <vt:lpstr>Proposal</vt:lpstr>
      <vt:lpstr>Architecture</vt:lpstr>
      <vt:lpstr>Filling rate estimation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Recycling forever</dc:title>
  <dc:creator>Pascal Mathis</dc:creator>
  <cp:lastModifiedBy>Pascal Mathis</cp:lastModifiedBy>
  <cp:revision>9</cp:revision>
  <cp:lastPrinted>2022-10-27T13:32:10Z</cp:lastPrinted>
  <dcterms:created xsi:type="dcterms:W3CDTF">2022-10-26T13:21:49Z</dcterms:created>
  <dcterms:modified xsi:type="dcterms:W3CDTF">2022-10-27T13:49:46Z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637e5cc-ed1f-4ad6-a881-35c0f1c6f3d8_Enabled">
    <vt:lpwstr>true</vt:lpwstr>
  </property>
  <property fmtid="{D5CDD505-2E9C-101B-9397-08002B2CF9AE}" pid="3" name="MSIP_Label_4637e5cc-ed1f-4ad6-a881-35c0f1c6f3d8_SetDate">
    <vt:lpwstr>2022-10-27T07:35:14Z</vt:lpwstr>
  </property>
  <property fmtid="{D5CDD505-2E9C-101B-9397-08002B2CF9AE}" pid="4" name="MSIP_Label_4637e5cc-ed1f-4ad6-a881-35c0f1c6f3d8_Method">
    <vt:lpwstr>Standard</vt:lpwstr>
  </property>
  <property fmtid="{D5CDD505-2E9C-101B-9397-08002B2CF9AE}" pid="5" name="MSIP_Label_4637e5cc-ed1f-4ad6-a881-35c0f1c6f3d8_Name">
    <vt:lpwstr>General</vt:lpwstr>
  </property>
  <property fmtid="{D5CDD505-2E9C-101B-9397-08002B2CF9AE}" pid="6" name="MSIP_Label_4637e5cc-ed1f-4ad6-a881-35c0f1c6f3d8_SiteId">
    <vt:lpwstr>e3cf3c98-a978-465f-8254-9d541eeea73c</vt:lpwstr>
  </property>
  <property fmtid="{D5CDD505-2E9C-101B-9397-08002B2CF9AE}" pid="7" name="MSIP_Label_4637e5cc-ed1f-4ad6-a881-35c0f1c6f3d8_ActionId">
    <vt:lpwstr>9f0caeb5-53e9-47e6-ab35-a12e2ac8d215</vt:lpwstr>
  </property>
  <property fmtid="{D5CDD505-2E9C-101B-9397-08002B2CF9AE}" pid="8" name="MSIP_Label_4637e5cc-ed1f-4ad6-a881-35c0f1c6f3d8_ContentBits">
    <vt:lpwstr>0</vt:lpwstr>
  </property>
</Properties>
</file>