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72" r:id="rId4"/>
    <p:sldId id="273" r:id="rId5"/>
    <p:sldId id="284" r:id="rId6"/>
    <p:sldId id="278" r:id="rId7"/>
    <p:sldId id="274" r:id="rId8"/>
    <p:sldId id="283" r:id="rId9"/>
    <p:sldId id="275" r:id="rId10"/>
    <p:sldId id="276" r:id="rId11"/>
    <p:sldId id="285" r:id="rId12"/>
    <p:sldId id="279" r:id="rId13"/>
    <p:sldId id="287" r:id="rId14"/>
    <p:sldId id="288" r:id="rId15"/>
    <p:sldId id="290" r:id="rId16"/>
    <p:sldId id="289" r:id="rId17"/>
    <p:sldId id="280" r:id="rId18"/>
    <p:sldId id="286" r:id="rId19"/>
    <p:sldId id="281" r:id="rId20"/>
    <p:sldId id="282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12"/>
  </p:normalViewPr>
  <p:slideViewPr>
    <p:cSldViewPr snapToGrid="0" snapToObjects="1">
      <p:cViewPr>
        <p:scale>
          <a:sx n="80" d="100"/>
          <a:sy n="80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BE78-138E-4840-8F53-674B8AFFF5B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9359D-6B1B-9142-9857-5406CD80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8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D191-18BA-4F76-B0FE-86FE3AE9D91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BE030-A807-4155-91CE-0AB15AC1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C7F4-E21E-4A28-98E0-85F976E94AA1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BF1C4-8580-4A1A-B71E-2DE646E52F9C}" type="slidenum">
              <a:rPr lang="en-US" smtClean="0"/>
              <a:pPr/>
              <a:t>‹#›</a:t>
            </a:fld>
            <a:r>
              <a:rPr lang="en-US" dirty="0" smtClean="0"/>
              <a:t> /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3AA-5EBB-46FF-8C13-AAFC3C0F8B85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E058-8AFD-4381-9B46-7CD1AF29632D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F9E1-1764-41F6-B96D-D6B5B538A5ED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AE2A-DCF4-479E-A94B-F46F75A9C374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2500-2C3B-4EB2-BE64-C375E36F098E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9314-68A2-47E3-9974-1271EA4E3332}" type="datetime1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DC74-C0BA-43EF-8AA9-7F0B2D36AD58}" type="datetime1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1076-0618-4822-90DD-291418F25021}" type="datetime1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E1F-9B4F-439E-BDB5-A027665F7B84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657-5478-4E04-A64F-D949071A2945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"/>
          <a:stretch>
            <a:fillRect/>
          </a:stretch>
        </p:blipFill>
        <p:spPr bwMode="auto">
          <a:xfrm>
            <a:off x="8056563" y="0"/>
            <a:ext cx="10858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5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6" b="14084"/>
          <a:stretch>
            <a:fillRect/>
          </a:stretch>
        </p:blipFill>
        <p:spPr bwMode="auto">
          <a:xfrm>
            <a:off x="1588" y="3036277"/>
            <a:ext cx="91392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2396" b="140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45E1-8010-48C5-833F-77D47A536DAF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73DE-1F1B-274E-A860-341DBD502F19}" type="slidenum">
              <a:rPr lang="en-US" smtClean="0"/>
              <a:pPr/>
              <a:t>‹#›</a:t>
            </a:fld>
            <a:r>
              <a:rPr lang="en-US" dirty="0" smtClean="0"/>
              <a:t> /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4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XÁC THỰC PIN(ATM)</a:t>
            </a:r>
            <a:br>
              <a:rPr lang="en-US" dirty="0" smtClean="0"/>
            </a:br>
            <a:r>
              <a:rPr lang="en-US" dirty="0" smtClean="0"/>
              <a:t>&amp; HỆ THỐNG QUẢN LÝ 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1C4-8580-4A1A-B71E-2DE646E52F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BLOCK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KMS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Clear Pin Block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TPK_Clear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F52 </a:t>
            </a:r>
            <a:r>
              <a:rPr lang="en-US" dirty="0" err="1" smtClean="0"/>
              <a:t>của</a:t>
            </a:r>
            <a:r>
              <a:rPr lang="en-US" dirty="0" smtClean="0"/>
              <a:t> ISO-8583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HSM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BLOCK ENCRYPTED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4" y="1690689"/>
            <a:ext cx="6880185" cy="48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– Keys </a:t>
            </a:r>
            <a:r>
              <a:rPr lang="en-US" dirty="0" err="1" smtClean="0"/>
              <a:t>Managenent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566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DEK(Data Encryption Key):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encrypt /decrypt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DEK1: Product Manager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smtClean="0"/>
              <a:t>DEK2: Technical Manage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smtClean="0"/>
              <a:t>KEK(Key Encryption Key):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encrypt/decrypt DEK</a:t>
            </a:r>
          </a:p>
          <a:p>
            <a:pPr lvl="1"/>
            <a:r>
              <a:rPr lang="en-US" dirty="0" smtClean="0"/>
              <a:t>KEK1: QC Manager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smtClean="0"/>
              <a:t>KEK2: Operation Manager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API: encrypt, decrypt, </a:t>
            </a:r>
            <a:r>
              <a:rPr lang="en-US" dirty="0" err="1" smtClean="0"/>
              <a:t>reencrypt</a:t>
            </a:r>
            <a:endParaRPr lang="en-US" dirty="0" smtClean="0"/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AES-256</a:t>
            </a:r>
          </a:p>
          <a:p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PCI-DSS</a:t>
            </a:r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DEK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smtClean="0"/>
              <a:t> </a:t>
            </a:r>
            <a:r>
              <a:rPr lang="en-US" smtClean="0"/>
              <a:t>downtime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– </a:t>
            </a:r>
            <a:r>
              <a:rPr lang="en-US" dirty="0" err="1" smtClean="0"/>
              <a:t>Tạo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36" y="1703556"/>
            <a:ext cx="2900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App name</a:t>
            </a:r>
          </a:p>
          <a:p>
            <a:pPr>
              <a:buFontTx/>
              <a:buChar char="-"/>
            </a:pPr>
            <a:r>
              <a:rPr lang="en-US" dirty="0" smtClean="0"/>
              <a:t>App version</a:t>
            </a:r>
          </a:p>
          <a:p>
            <a:pPr>
              <a:buFontTx/>
              <a:buChar char="-"/>
            </a:pPr>
            <a:r>
              <a:rPr lang="en-US" dirty="0" smtClean="0"/>
              <a:t>API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1690689"/>
            <a:ext cx="4935277" cy="4486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3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9" y="1462482"/>
            <a:ext cx="3739417" cy="6368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–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77" y="2863792"/>
            <a:ext cx="2248206" cy="901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3574" y="1462481"/>
            <a:ext cx="462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SBI: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KEK2: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Operation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API Key: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KEY </a:t>
            </a:r>
            <a:r>
              <a:rPr lang="en-US" dirty="0" err="1" smtClean="0"/>
              <a:t>trên</a:t>
            </a:r>
            <a:r>
              <a:rPr lang="en-US" dirty="0" smtClean="0"/>
              <a:t> KMS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plain text: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77" y="3653877"/>
            <a:ext cx="2274707" cy="308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176" y="3878579"/>
            <a:ext cx="2301137" cy="2743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9654" y="2954096"/>
            <a:ext cx="424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SBI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KEKService</a:t>
            </a:r>
            <a:r>
              <a:rPr lang="en-US" dirty="0" smtClean="0"/>
              <a:t>(KEK2,API Key)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KEK1 + Salt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76" y="4187103"/>
            <a:ext cx="1694411" cy="3412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18640" y="3614714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SBI </a:t>
            </a:r>
            <a:r>
              <a:rPr lang="en-US" dirty="0" err="1" smtClean="0"/>
              <a:t>tạo</a:t>
            </a:r>
            <a:r>
              <a:rPr lang="en-US" dirty="0" smtClean="0"/>
              <a:t> KEK = KEK1 + salt + KEK2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177" y="4662447"/>
            <a:ext cx="1786621" cy="3612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18639" y="4041916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SBI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Encrypted DEK </a:t>
            </a:r>
            <a:r>
              <a:rPr lang="en-US" dirty="0" err="1" smtClean="0"/>
              <a:t>từ</a:t>
            </a:r>
            <a:r>
              <a:rPr lang="en-US" dirty="0" smtClean="0"/>
              <a:t> KMS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178" y="5153014"/>
            <a:ext cx="1542586" cy="281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18640" y="4425535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SBI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DEK(AES-256, KEK)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121" y="5566429"/>
            <a:ext cx="1838678" cy="2420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459" y="5806249"/>
            <a:ext cx="1761672" cy="2460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18640" y="4800867"/>
            <a:ext cx="4243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SBI </a:t>
            </a:r>
            <a:r>
              <a:rPr lang="en-US" dirty="0" err="1" smtClean="0"/>
              <a:t>gửi</a:t>
            </a:r>
            <a:r>
              <a:rPr lang="en-US" dirty="0" smtClean="0"/>
              <a:t> (data plain </a:t>
            </a:r>
            <a:r>
              <a:rPr lang="en-US" dirty="0" err="1" smtClean="0"/>
              <a:t>text,DEK</a:t>
            </a:r>
            <a:r>
              <a:rPr lang="en-US" dirty="0" smtClean="0"/>
              <a:t>) </a:t>
            </a:r>
            <a:r>
              <a:rPr lang="en-US" dirty="0" err="1" smtClean="0"/>
              <a:t>lên</a:t>
            </a:r>
            <a:r>
              <a:rPr lang="en-US" dirty="0" smtClean="0"/>
              <a:t> KMS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KMS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encrypted data </a:t>
            </a:r>
            <a:r>
              <a:rPr lang="en-US" dirty="0" err="1" smtClean="0"/>
              <a:t>và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2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7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–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" y="1690689"/>
            <a:ext cx="3681534" cy="4030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2" y="3487783"/>
            <a:ext cx="2027989" cy="809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46" y="4578994"/>
            <a:ext cx="2312328" cy="313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046" y="5001037"/>
            <a:ext cx="2316695" cy="27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9503" y="1971364"/>
            <a:ext cx="462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SBI: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KEK2: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Operation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API Key: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KEY </a:t>
            </a:r>
            <a:r>
              <a:rPr lang="en-US" dirty="0" err="1" smtClean="0"/>
              <a:t>trên</a:t>
            </a:r>
            <a:r>
              <a:rPr lang="en-US" dirty="0" smtClean="0"/>
              <a:t> KMS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</a:t>
            </a:r>
            <a:r>
              <a:rPr lang="en-US" dirty="0" smtClean="0"/>
              <a:t>plain text: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7662" y="3651348"/>
            <a:ext cx="424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SBI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KMSService</a:t>
            </a:r>
            <a:r>
              <a:rPr lang="en-US" dirty="0" smtClean="0"/>
              <a:t> Encrypt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smtClean="0"/>
              <a:t>KMS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7408" y="4297679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Data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8942"/>
            <a:ext cx="3094691" cy="3553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58" y="3644986"/>
            <a:ext cx="1477593" cy="7118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582" y="4616930"/>
            <a:ext cx="1927956" cy="261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83" y="4910452"/>
            <a:ext cx="1927956" cy="232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3087" y="1971364"/>
            <a:ext cx="4621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SBI: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KEK2: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Operation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API Key: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KEY </a:t>
            </a:r>
            <a:r>
              <a:rPr lang="en-US" dirty="0" err="1" smtClean="0"/>
              <a:t>trên</a:t>
            </a:r>
            <a:r>
              <a:rPr lang="en-US" dirty="0" smtClean="0"/>
              <a:t> KMS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encrypted value: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Data encrypted version: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3087" y="4344513"/>
            <a:ext cx="424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SBI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KMSService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22833" y="4990844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Data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15" y="2192084"/>
            <a:ext cx="1891080" cy="2777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07" y="2358414"/>
            <a:ext cx="4363168" cy="238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HOẠT ĐỘNG CỦA SBI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815719"/>
            <a:ext cx="3666321" cy="4354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14" y="2358414"/>
            <a:ext cx="1491564" cy="565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307" y="3639393"/>
            <a:ext cx="1582640" cy="11007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355" y="3822085"/>
            <a:ext cx="1372113" cy="3585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221" y="2923669"/>
            <a:ext cx="571985" cy="7282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999" y="4629729"/>
            <a:ext cx="3081629" cy="676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1802" y="2923670"/>
            <a:ext cx="562553" cy="7639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987" y="4247450"/>
            <a:ext cx="1316128" cy="3438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3323" y="2902202"/>
            <a:ext cx="754436" cy="7854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169" y="3530193"/>
            <a:ext cx="3575662" cy="14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HOẠT ĐỘNG CỦA SBI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1" y="1395389"/>
            <a:ext cx="8321421" cy="51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HOẠT ĐỘNG CỦA SBI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SBI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POS/ATM Simulator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ISO 8583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KMS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Clear TMK &amp; Clear TPK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key </a:t>
            </a:r>
            <a:r>
              <a:rPr lang="en-US" dirty="0" err="1" smtClean="0"/>
              <a:t>giữa</a:t>
            </a:r>
            <a:r>
              <a:rPr lang="en-US" dirty="0" smtClean="0"/>
              <a:t> SBI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KMS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PIN BLOCK ENCRYPTED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HSM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Key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PIN: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LMK – Local Master 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TMK – Terminal Master 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TPK – Terminal PIN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NGÂN HÀNG HỖ 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SBI </a:t>
            </a:r>
            <a:r>
              <a:rPr lang="en-US" dirty="0" err="1" smtClean="0"/>
              <a:t>là</a:t>
            </a:r>
            <a:r>
              <a:rPr lang="en-US" dirty="0" smtClean="0"/>
              <a:t> ATM hay POS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TMK_clear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Terminal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PIN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SBI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Card Account Verification 0đ </a:t>
            </a:r>
            <a:r>
              <a:rPr lang="en-US" dirty="0" err="1" smtClean="0"/>
              <a:t>với</a:t>
            </a:r>
            <a:r>
              <a:rPr lang="en-US" dirty="0" smtClean="0"/>
              <a:t> PIN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0208" y="3353636"/>
            <a:ext cx="7886700" cy="1170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Brush Script MT" panose="03060802040406070304" pitchFamily="66" charset="0"/>
              </a:rPr>
              <a:t>THE END</a:t>
            </a:r>
            <a:endParaRPr lang="en-US" sz="48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LMK – Local Master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Tập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khoá DES được lưu trong HSM.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Tất cả các khoá khác và dữ liệu mà được lưu trong HSM đều được mã hóa bởi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LMK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Bank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TMK – Terminal master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cs typeface="Arial" panose="020B0604020202020204" pitchFamily="34" charset="0"/>
              </a:rPr>
              <a:t>Được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tạo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bởi</a:t>
            </a:r>
            <a:r>
              <a:rPr lang="en-US" dirty="0" smtClean="0">
                <a:cs typeface="Arial" panose="020B0604020202020204" pitchFamily="34" charset="0"/>
              </a:rPr>
              <a:t> LMK</a:t>
            </a:r>
            <a:endParaRPr lang="vi-VN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cs typeface="Arial" panose="020B0604020202020204" pitchFamily="34" charset="0"/>
              </a:rPr>
              <a:t>Dùng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để</a:t>
            </a:r>
            <a:r>
              <a:rPr lang="en-US" dirty="0" smtClean="0">
                <a:cs typeface="Arial" panose="020B0604020202020204" pitchFamily="34" charset="0"/>
              </a:rPr>
              <a:t> data encryption key </a:t>
            </a:r>
            <a:r>
              <a:rPr lang="en-US" dirty="0" err="1" smtClean="0">
                <a:cs typeface="Arial" panose="020B0604020202020204" pitchFamily="34" charset="0"/>
              </a:rPr>
              <a:t>trong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mạng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nội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bộ</a:t>
            </a:r>
            <a:endParaRPr lang="vi-VN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HSM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/>
              <a:t>clear components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Encrypted key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KMS(Keys management service)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Clear Components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smtClean="0"/>
              <a:t>Encrypted key (</a:t>
            </a:r>
            <a:r>
              <a:rPr lang="en-US" dirty="0" err="1" smtClean="0"/>
              <a:t>TMK_encrypt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TMK – Terminal master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2" y="1406249"/>
            <a:ext cx="8553984" cy="50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TMK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25625"/>
            <a:ext cx="803202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Online-AUTH&gt;</a:t>
            </a:r>
            <a:r>
              <a:rPr lang="en-US" dirty="0" err="1"/>
              <a:t>fk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Enter LMK id [0-4]: 0 </a:t>
            </a:r>
          </a:p>
          <a:p>
            <a:pPr marL="0" indent="0">
              <a:buNone/>
            </a:pPr>
            <a:r>
              <a:rPr lang="en-US" dirty="0"/>
              <a:t>Enter key length [1,2,3]: 2 </a:t>
            </a:r>
          </a:p>
          <a:p>
            <a:pPr marL="0" indent="0">
              <a:buNone/>
            </a:pPr>
            <a:r>
              <a:rPr lang="en-US" dirty="0"/>
              <a:t>Enter key type: 002 </a:t>
            </a:r>
          </a:p>
          <a:p>
            <a:pPr marL="0" indent="0">
              <a:buNone/>
            </a:pPr>
            <a:r>
              <a:rPr lang="en-US" dirty="0"/>
              <a:t>Enter key scheme: u </a:t>
            </a:r>
          </a:p>
          <a:p>
            <a:pPr marL="0" indent="0">
              <a:buNone/>
            </a:pPr>
            <a:r>
              <a:rPr lang="en-US" dirty="0"/>
              <a:t>Enter component type [X,H,T,E,S]: x </a:t>
            </a:r>
          </a:p>
          <a:p>
            <a:pPr marL="0" indent="0">
              <a:buNone/>
            </a:pPr>
            <a:r>
              <a:rPr lang="en-US" dirty="0"/>
              <a:t>Enter number of components [1-9]: 1 </a:t>
            </a:r>
          </a:p>
          <a:p>
            <a:pPr marL="0" indent="0">
              <a:buNone/>
            </a:pPr>
            <a:r>
              <a:rPr lang="en-US" dirty="0"/>
              <a:t>Enter component 1: 12341234123412341234123412341234</a:t>
            </a:r>
          </a:p>
          <a:p>
            <a:pPr marL="0" indent="0">
              <a:buNone/>
            </a:pPr>
            <a:r>
              <a:rPr lang="en-US" dirty="0"/>
              <a:t>Encrypted key(TMK): U819339BCB816A7BF7C0FC85F08D11E48 </a:t>
            </a:r>
          </a:p>
          <a:p>
            <a:pPr marL="0" indent="0">
              <a:buNone/>
            </a:pPr>
            <a:r>
              <a:rPr lang="en-US" dirty="0"/>
              <a:t>Key check value: C2F2 2E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TPK – Terminal PIN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cs typeface="Arial" panose="020B0604020202020204" pitchFamily="34" charset="0"/>
              </a:rPr>
              <a:t>Thường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gọi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là</a:t>
            </a:r>
            <a:r>
              <a:rPr lang="en-US" dirty="0" smtClean="0">
                <a:cs typeface="Arial" panose="020B0604020202020204" pitchFamily="34" charset="0"/>
              </a:rPr>
              <a:t> Session Key</a:t>
            </a:r>
            <a:endParaRPr lang="vi-VN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Key </a:t>
            </a:r>
            <a:r>
              <a:rPr lang="en-US" dirty="0" err="1" smtClean="0"/>
              <a:t>giữa</a:t>
            </a:r>
            <a:r>
              <a:rPr lang="en-US" dirty="0" smtClean="0"/>
              <a:t> SBI(standard bank interface)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PIN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TPK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TMK_encrypted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KMS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TPK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TMK_Clear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1357311"/>
            <a:ext cx="8645068" cy="48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BLOCK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090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IBM 3624, VISA 2/3/4, ISO-0/1/2/3, …</a:t>
            </a:r>
          </a:p>
          <a:p>
            <a:r>
              <a:rPr lang="en-US" dirty="0" smtClean="0"/>
              <a:t>Clear PIN BLOCK </a:t>
            </a:r>
            <a:r>
              <a:rPr lang="en-US" dirty="0"/>
              <a:t>= PIN Block </a:t>
            </a:r>
            <a:r>
              <a:rPr lang="en-US" dirty="0" smtClean="0"/>
              <a:t>Format(PAN + PIN + PAD)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73DE-1F1B-274E-A860-341DBD502F1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7" y="2969576"/>
            <a:ext cx="4539887" cy="1314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4577169"/>
            <a:ext cx="4551838" cy="13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BC85DC7E83A44A1D68883AA5A582F" ma:contentTypeVersion="2" ma:contentTypeDescription="Create a new document." ma:contentTypeScope="" ma:versionID="9046affd45cbae8716f453254a196b2e">
  <xsd:schema xmlns:xsd="http://www.w3.org/2001/XMLSchema" xmlns:xs="http://www.w3.org/2001/XMLSchema" xmlns:p="http://schemas.microsoft.com/office/2006/metadata/properties" xmlns:ns2="3bcd2138-6150-4215-95fa-511647a34656" targetNamespace="http://schemas.microsoft.com/office/2006/metadata/properties" ma:root="true" ma:fieldsID="88f9e8283ac5ad33e3c5c2f4d8ff8e48" ns2:_="">
    <xsd:import namespace="3bcd2138-6150-4215-95fa-511647a34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d2138-6150-4215-95fa-511647a34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1BC5B4-CDA9-40AB-9C34-DC8DF66EEA54}"/>
</file>

<file path=customXml/itemProps2.xml><?xml version="1.0" encoding="utf-8"?>
<ds:datastoreItem xmlns:ds="http://schemas.openxmlformats.org/officeDocument/2006/customXml" ds:itemID="{FD90FA66-C530-4B88-8329-7186BB59B737}"/>
</file>

<file path=customXml/itemProps3.xml><?xml version="1.0" encoding="utf-8"?>
<ds:datastoreItem xmlns:ds="http://schemas.openxmlformats.org/officeDocument/2006/customXml" ds:itemID="{6FB02EFD-E110-43DA-8D89-42E029A1EF5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2921</TotalTime>
  <Words>784</Words>
  <Application>Microsoft Office PowerPoint</Application>
  <PresentationFormat>On-screen Show (4:3)</PresentationFormat>
  <Paragraphs>120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Brush Script MT</vt:lpstr>
      <vt:lpstr>Calibri</vt:lpstr>
      <vt:lpstr>Calibri Light</vt:lpstr>
      <vt:lpstr>Wingdings</vt:lpstr>
      <vt:lpstr>Office Theme</vt:lpstr>
      <vt:lpstr>XÁC THỰC PIN(ATM) &amp; HỆ THỐNG QUẢN LÝ KEY</vt:lpstr>
      <vt:lpstr>HSM KEY</vt:lpstr>
      <vt:lpstr>LMK – Local Master Key</vt:lpstr>
      <vt:lpstr>TMK – Terminal master Key</vt:lpstr>
      <vt:lpstr>TMK – Terminal master Key</vt:lpstr>
      <vt:lpstr>TMK – Ví dụ</vt:lpstr>
      <vt:lpstr>TPK – Terminal PIN Key</vt:lpstr>
      <vt:lpstr>Luồng tạo TPK</vt:lpstr>
      <vt:lpstr>PIN BLOCK FORMAT</vt:lpstr>
      <vt:lpstr>PIN BLOCK ENCRYPTED</vt:lpstr>
      <vt:lpstr>PIN BLOCK ENCRYPTED</vt:lpstr>
      <vt:lpstr>KMS – Keys Managenent Service</vt:lpstr>
      <vt:lpstr>KMS – Tạo Key</vt:lpstr>
      <vt:lpstr>KMS – Mã hóa dữ liệu</vt:lpstr>
      <vt:lpstr>KMS – Mã hóa dữ liệu</vt:lpstr>
      <vt:lpstr>KMS – Giải mã dữ liệu</vt:lpstr>
      <vt:lpstr>HOẠT ĐỘNG CỦA SBI</vt:lpstr>
      <vt:lpstr>HOẠT ĐỘNG CỦA SBI</vt:lpstr>
      <vt:lpstr>HOẠT ĐỘNG CỦA SBI</vt:lpstr>
      <vt:lpstr>NGÂN HÀNG HỖ TRỢ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REVIEW</dc:title>
  <dc:creator>cuong nguyen</dc:creator>
  <cp:lastModifiedBy>LAP10855-local</cp:lastModifiedBy>
  <cp:revision>223</cp:revision>
  <dcterms:created xsi:type="dcterms:W3CDTF">2017-04-27T13:55:59Z</dcterms:created>
  <dcterms:modified xsi:type="dcterms:W3CDTF">2017-05-12T03:05:18Z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0x010100DC2BC85DC7E83A44A1D68883AA5A582F</vt:lpwstr>
  </property>
</Properties>
</file>