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56" r:id="rId3"/>
    <p:sldId id="259" r:id="rId4"/>
    <p:sldId id="260"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7" autoAdjust="0"/>
    <p:restoredTop sz="94660"/>
  </p:normalViewPr>
  <p:slideViewPr>
    <p:cSldViewPr snapToGrid="0">
      <p:cViewPr varScale="1">
        <p:scale>
          <a:sx n="103" d="100"/>
          <a:sy n="103" d="100"/>
        </p:scale>
        <p:origin x="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4D386-2521-4928-92CD-0A5FA75D8422}"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01014-EFBF-4D40-9373-B3EFFB4FFBED}" type="slidenum">
              <a:rPr lang="en-US" smtClean="0"/>
              <a:t>‹#›</a:t>
            </a:fld>
            <a:endParaRPr lang="en-US"/>
          </a:p>
        </p:txBody>
      </p:sp>
    </p:spTree>
    <p:extLst>
      <p:ext uri="{BB962C8B-B14F-4D97-AF65-F5344CB8AC3E}">
        <p14:creationId xmlns:p14="http://schemas.microsoft.com/office/powerpoint/2010/main" val="28710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82F2D-83B2-440F-8683-8F07FF020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EB46E9-055D-496F-8E7A-34D121051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7"/>
          <p:cNvSpPr>
            <a:spLocks noGrp="1"/>
          </p:cNvSpPr>
          <p:nvPr>
            <p:ph type="dt" sz="half" idx="10"/>
          </p:nvPr>
        </p:nvSpPr>
        <p:spPr/>
        <p:txBody>
          <a:bodyPr/>
          <a:lstStyle/>
          <a:p>
            <a:fld id="{68A65DC7-8C8F-4510-AFA3-EE982D455B98}" type="datetimeFigureOut">
              <a:rPr lang="en-US" smtClean="0"/>
              <a:t>11/1/17</a:t>
            </a:fld>
            <a:endParaRPr lang="en-US"/>
          </a:p>
        </p:txBody>
      </p:sp>
      <p:sp>
        <p:nvSpPr>
          <p:cNvPr id="9" name="Footer Placeholder 8"/>
          <p:cNvSpPr>
            <a:spLocks noGrp="1"/>
          </p:cNvSpPr>
          <p:nvPr>
            <p:ph type="ftr" sz="quarter" idx="11"/>
          </p:nvPr>
        </p:nvSpPr>
        <p:spPr/>
        <p:txBody>
          <a:bodyPr/>
          <a:lstStyle/>
          <a:p>
            <a:r>
              <a:rPr lang="en-US" dirty="0" err="1" smtClean="0"/>
              <a:t>SMARTnet</a:t>
            </a:r>
            <a:r>
              <a:rPr lang="en-US" dirty="0" smtClean="0"/>
              <a:t> </a:t>
            </a:r>
            <a:r>
              <a:rPr lang="mr-IN" dirty="0" smtClean="0"/>
              <a:t>–</a:t>
            </a:r>
            <a:r>
              <a:rPr lang="en-US" dirty="0" smtClean="0"/>
              <a:t> private and confidential</a:t>
            </a:r>
            <a:endParaRPr lang="en-US" dirty="0"/>
          </a:p>
        </p:txBody>
      </p:sp>
      <p:sp>
        <p:nvSpPr>
          <p:cNvPr id="10" name="Slide Number Placeholder 9"/>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176504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7289C-8773-408C-A54A-36C52A62A7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E91A447-ABC5-4FD2-B9F6-C01BF7FE1E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D6CD78-254B-4952-A3F7-4899E592EFD8}"/>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5" name="Footer Placeholder 4">
            <a:extLst>
              <a:ext uri="{FF2B5EF4-FFF2-40B4-BE49-F238E27FC236}">
                <a16:creationId xmlns:a16="http://schemas.microsoft.com/office/drawing/2014/main" xmlns="" id="{5332E096-6F2A-44E0-AEB9-4520E7E67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59D347-1E69-44DE-BDFF-482217F8F9BC}"/>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348823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57AB71-73BF-4D75-9AA4-C0E6C4FCD5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A3A02B-5DED-4463-A1C9-D6B81DB0A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18E154-85E3-43E8-A343-5D0D3510CA4D}"/>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5" name="Footer Placeholder 4">
            <a:extLst>
              <a:ext uri="{FF2B5EF4-FFF2-40B4-BE49-F238E27FC236}">
                <a16:creationId xmlns:a16="http://schemas.microsoft.com/office/drawing/2014/main" xmlns="" id="{9847DB0A-1763-4B54-9B60-086A2F17A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730F54-6F1F-4D52-8DE5-790D051B2254}"/>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234358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89E4B-5B5A-4E7C-8B42-2F1222EF1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76DB251-3C9E-4153-9733-21842FDECB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3262AEE-62A3-4542-B9F6-7A3D99B8E320}"/>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5" name="Footer Placeholder 4">
            <a:extLst>
              <a:ext uri="{FF2B5EF4-FFF2-40B4-BE49-F238E27FC236}">
                <a16:creationId xmlns:a16="http://schemas.microsoft.com/office/drawing/2014/main" xmlns="" id="{1CF54165-61F8-4840-B127-8141712E4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9A8A7E-6F15-43FC-AAE7-7274F21FCD83}"/>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10411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F90DAD-1FF5-4648-BE43-D9D233DA5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9C1B30A-983C-455C-9C98-7421539D4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AEFC67-7EF8-4D05-B7F2-BA3E6F8CA28E}"/>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5" name="Footer Placeholder 4">
            <a:extLst>
              <a:ext uri="{FF2B5EF4-FFF2-40B4-BE49-F238E27FC236}">
                <a16:creationId xmlns:a16="http://schemas.microsoft.com/office/drawing/2014/main" xmlns="" id="{C736C42A-10AE-440D-AD7C-6CFF805A4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E3E177-117D-4EE7-A23C-B5476E95DFD1}"/>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206038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9F62D-5F22-4B51-A052-54E99CB161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8EA827-13AF-45AD-9A18-E8F125CB69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878CF10-5BF6-457D-9EFD-7AFD381A1F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B77841A-3C92-432A-B364-715A39C8A00C}"/>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6" name="Footer Placeholder 5">
            <a:extLst>
              <a:ext uri="{FF2B5EF4-FFF2-40B4-BE49-F238E27FC236}">
                <a16:creationId xmlns:a16="http://schemas.microsoft.com/office/drawing/2014/main" xmlns="" id="{3A7DD727-9F69-4AE7-AF38-44706DAE0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C2DD03-21F8-4B41-AB20-C85F185E26DF}"/>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302529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4E29-95C3-43A8-A211-3BFC36FA8A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210F298-095D-4BC8-8D6A-DF1F8AEFD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6F36A5C-AA97-4A1D-BE27-F0EB5C276E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B255FE2-E09C-4AE3-A537-CBEE4CB98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9A811A0-09F5-4380-86C1-551BAE4664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F5C243-E1F8-40D5-BCE2-13A4A1D33BED}"/>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8" name="Footer Placeholder 7">
            <a:extLst>
              <a:ext uri="{FF2B5EF4-FFF2-40B4-BE49-F238E27FC236}">
                <a16:creationId xmlns:a16="http://schemas.microsoft.com/office/drawing/2014/main" xmlns="" id="{C661E4E8-D567-466C-80EE-2BC94B6E2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15496CB-21A9-423B-A80D-D6005992C75B}"/>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36197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977CA-392C-4C69-B04A-C402DD461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37BC238-0093-480F-A8D8-FA7999427C34}"/>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4" name="Footer Placeholder 3">
            <a:extLst>
              <a:ext uri="{FF2B5EF4-FFF2-40B4-BE49-F238E27FC236}">
                <a16:creationId xmlns:a16="http://schemas.microsoft.com/office/drawing/2014/main" xmlns="" id="{2EFD5149-F5B9-4CB4-A56A-44FCA556B3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C65421D-7F73-43A0-8E15-F02B821D70B4}"/>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300839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807D547-E33E-4183-8B71-9EFE2B512AEE}"/>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3" name="Footer Placeholder 2">
            <a:extLst>
              <a:ext uri="{FF2B5EF4-FFF2-40B4-BE49-F238E27FC236}">
                <a16:creationId xmlns:a16="http://schemas.microsoft.com/office/drawing/2014/main" xmlns="" id="{87E8FD61-8A60-4709-B7AD-48F07A184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C190FFF-8EBC-493C-9CEF-9248BAAE3FE3}"/>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404464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C58A0-7F5E-495A-B94A-386897121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3B1D731-FB6B-4E74-ACAE-DAA07456F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8F909B7-0290-406D-B889-5BB123810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D451242-AC2C-475D-AE00-E72910E9ED18}"/>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6" name="Footer Placeholder 5">
            <a:extLst>
              <a:ext uri="{FF2B5EF4-FFF2-40B4-BE49-F238E27FC236}">
                <a16:creationId xmlns:a16="http://schemas.microsoft.com/office/drawing/2014/main" xmlns="" id="{24C5BEFD-7CF9-4F9C-BDD0-091F4A223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939024-80E1-4A3B-A3A0-74B6D6C570B8}"/>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100358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C4B93-7349-4ACF-8C77-C4ADC7E96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166F057-A162-417A-9A26-AE9B9F03F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39FB4E-4296-4012-BBF2-42CDA33D0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F665E4E-BBA7-45EE-90CC-3C20F256CD88}"/>
              </a:ext>
            </a:extLst>
          </p:cNvPr>
          <p:cNvSpPr>
            <a:spLocks noGrp="1"/>
          </p:cNvSpPr>
          <p:nvPr>
            <p:ph type="dt" sz="half" idx="10"/>
          </p:nvPr>
        </p:nvSpPr>
        <p:spPr/>
        <p:txBody>
          <a:bodyPr/>
          <a:lstStyle/>
          <a:p>
            <a:fld id="{68A65DC7-8C8F-4510-AFA3-EE982D455B98}" type="datetimeFigureOut">
              <a:rPr lang="en-US" smtClean="0"/>
              <a:t>11/1/17</a:t>
            </a:fld>
            <a:endParaRPr lang="en-US"/>
          </a:p>
        </p:txBody>
      </p:sp>
      <p:sp>
        <p:nvSpPr>
          <p:cNvPr id="6" name="Footer Placeholder 5">
            <a:extLst>
              <a:ext uri="{FF2B5EF4-FFF2-40B4-BE49-F238E27FC236}">
                <a16:creationId xmlns:a16="http://schemas.microsoft.com/office/drawing/2014/main" xmlns="" id="{B0EACF07-9DAE-4681-9F84-3A6DE7ED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E6405F-D12F-4E4D-BE0F-7CFC4FC025FD}"/>
              </a:ext>
            </a:extLst>
          </p:cNvPr>
          <p:cNvSpPr>
            <a:spLocks noGrp="1"/>
          </p:cNvSpPr>
          <p:nvPr>
            <p:ph type="sldNum" sz="quarter" idx="12"/>
          </p:nvPr>
        </p:nvSpPr>
        <p:spPr/>
        <p:txBody>
          <a:bodyPr/>
          <a:lstStyle/>
          <a:p>
            <a:fld id="{49B27A73-277F-4480-B42C-F492ABB77187}" type="slidenum">
              <a:rPr lang="en-US" smtClean="0"/>
              <a:t>‹#›</a:t>
            </a:fld>
            <a:endParaRPr lang="en-US"/>
          </a:p>
        </p:txBody>
      </p:sp>
    </p:spTree>
    <p:extLst>
      <p:ext uri="{BB962C8B-B14F-4D97-AF65-F5344CB8AC3E}">
        <p14:creationId xmlns:p14="http://schemas.microsoft.com/office/powerpoint/2010/main" val="19800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BA00CA9-0BB0-4BAB-97D7-684B24448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6C6E718-F285-4E68-9F1F-1D14CAC4D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5A72A8-E0D3-449E-80C9-0D952F46FA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65DC7-8C8F-4510-AFA3-EE982D455B98}" type="datetimeFigureOut">
              <a:rPr lang="en-US" smtClean="0"/>
              <a:t>11/1/17</a:t>
            </a:fld>
            <a:endParaRPr lang="en-US"/>
          </a:p>
        </p:txBody>
      </p:sp>
      <p:sp>
        <p:nvSpPr>
          <p:cNvPr id="5" name="Footer Placeholder 4">
            <a:extLst>
              <a:ext uri="{FF2B5EF4-FFF2-40B4-BE49-F238E27FC236}">
                <a16:creationId xmlns:a16="http://schemas.microsoft.com/office/drawing/2014/main" xmlns="" id="{CA5040C6-0CA1-4AFB-BD38-D9FFE0E6E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F2E97B4-0467-431B-A24C-9B458FBBC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27A73-277F-4480-B42C-F492ABB77187}" type="slidenum">
              <a:rPr lang="en-US" smtClean="0"/>
              <a:t>‹#›</a:t>
            </a:fld>
            <a:endParaRPr lang="en-US"/>
          </a:p>
        </p:txBody>
      </p:sp>
    </p:spTree>
    <p:extLst>
      <p:ext uri="{BB962C8B-B14F-4D97-AF65-F5344CB8AC3E}">
        <p14:creationId xmlns:p14="http://schemas.microsoft.com/office/powerpoint/2010/main" val="141419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err="1" smtClean="0">
                <a:solidFill>
                  <a:schemeClr val="accent2"/>
                </a:solidFill>
              </a:rPr>
              <a:t>SMARTnet</a:t>
            </a:r>
            <a:r>
              <a:rPr lang="en-US" sz="3600" b="1" dirty="0" smtClean="0">
                <a:solidFill>
                  <a:schemeClr val="accent2"/>
                </a:solidFill>
              </a:rPr>
              <a:t> IT Stack Overview</a:t>
            </a:r>
            <a:endParaRPr lang="en-US" b="1" dirty="0">
              <a:solidFill>
                <a:schemeClr val="accent2"/>
              </a:solidFill>
            </a:endParaRPr>
          </a:p>
        </p:txBody>
      </p:sp>
      <p:pic>
        <p:nvPicPr>
          <p:cNvPr id="5" name="Picture 4">
            <a:extLst>
              <a:ext uri="{FF2B5EF4-FFF2-40B4-BE49-F238E27FC236}">
                <a16:creationId xmlns:a16="http://schemas.microsoft.com/office/drawing/2014/main" xmlns="" id="{A9281FB3-2AD4-4DB0-84B6-DA56A219F7D7}"/>
              </a:ext>
            </a:extLst>
          </p:cNvPr>
          <p:cNvPicPr>
            <a:picLocks noChangeAspect="1"/>
          </p:cNvPicPr>
          <p:nvPr/>
        </p:nvPicPr>
        <p:blipFill>
          <a:blip r:embed="rId2"/>
          <a:stretch>
            <a:fillRect/>
          </a:stretch>
        </p:blipFill>
        <p:spPr>
          <a:xfrm>
            <a:off x="9481077" y="369728"/>
            <a:ext cx="2054530" cy="798645"/>
          </a:xfrm>
          <a:prstGeom prst="rect">
            <a:avLst/>
          </a:prstGeom>
        </p:spPr>
      </p:pic>
      <p:sp>
        <p:nvSpPr>
          <p:cNvPr id="6" name="TextBox 5"/>
          <p:cNvSpPr txBox="1"/>
          <p:nvPr/>
        </p:nvSpPr>
        <p:spPr>
          <a:xfrm>
            <a:off x="593124" y="2421924"/>
            <a:ext cx="8019535" cy="646331"/>
          </a:xfrm>
          <a:prstGeom prst="rect">
            <a:avLst/>
          </a:prstGeom>
          <a:noFill/>
        </p:spPr>
        <p:txBody>
          <a:bodyPr wrap="square" rtlCol="0">
            <a:spAutoFit/>
          </a:bodyPr>
          <a:lstStyle/>
          <a:p>
            <a:r>
              <a:rPr lang="en-US" dirty="0" smtClean="0"/>
              <a:t>November 1.2017</a:t>
            </a:r>
          </a:p>
          <a:p>
            <a:r>
              <a:rPr lang="en-US" dirty="0" err="1" smtClean="0"/>
              <a:t>H.Tischendorf</a:t>
            </a:r>
            <a:endParaRPr lang="en-US" dirty="0"/>
          </a:p>
        </p:txBody>
      </p:sp>
    </p:spTree>
    <p:extLst>
      <p:ext uri="{BB962C8B-B14F-4D97-AF65-F5344CB8AC3E}">
        <p14:creationId xmlns:p14="http://schemas.microsoft.com/office/powerpoint/2010/main" val="132968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11F8548-CCAF-4A49-A6BB-EB07C3EDEB9F}"/>
              </a:ext>
            </a:extLst>
          </p:cNvPr>
          <p:cNvSpPr/>
          <p:nvPr/>
        </p:nvSpPr>
        <p:spPr>
          <a:xfrm>
            <a:off x="930515" y="1722452"/>
            <a:ext cx="3927021" cy="14532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KIOSK NETWORK</a:t>
            </a:r>
          </a:p>
          <a:p>
            <a:r>
              <a:rPr lang="en-US" sz="1600" dirty="0"/>
              <a:t>A robust network of financial access points aimed at the mass market.</a:t>
            </a:r>
          </a:p>
          <a:p>
            <a:r>
              <a:rPr lang="en-US" sz="1600" dirty="0"/>
              <a:t>This network offers financial products of various institutions, including FE Credit</a:t>
            </a:r>
          </a:p>
        </p:txBody>
      </p:sp>
      <p:sp>
        <p:nvSpPr>
          <p:cNvPr id="7" name="Rectangle 6">
            <a:extLst>
              <a:ext uri="{FF2B5EF4-FFF2-40B4-BE49-F238E27FC236}">
                <a16:creationId xmlns:a16="http://schemas.microsoft.com/office/drawing/2014/main" xmlns="" id="{3A380343-2094-4687-AC69-A1E42F6BACC1}"/>
              </a:ext>
            </a:extLst>
          </p:cNvPr>
          <p:cNvSpPr/>
          <p:nvPr/>
        </p:nvSpPr>
        <p:spPr>
          <a:xfrm>
            <a:off x="930515" y="3436951"/>
            <a:ext cx="3927021" cy="14777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MERCHANT NETWORK</a:t>
            </a:r>
          </a:p>
          <a:p>
            <a:r>
              <a:rPr lang="en-US" sz="1600" dirty="0"/>
              <a:t>Gateway for domestic and international      payment acceptance for both online (eCommerce) and offline merchants</a:t>
            </a:r>
          </a:p>
          <a:p>
            <a:endParaRPr lang="en-US" sz="1600" dirty="0"/>
          </a:p>
        </p:txBody>
      </p:sp>
      <p:sp>
        <p:nvSpPr>
          <p:cNvPr id="8" name="Rectangle 7">
            <a:extLst>
              <a:ext uri="{FF2B5EF4-FFF2-40B4-BE49-F238E27FC236}">
                <a16:creationId xmlns:a16="http://schemas.microsoft.com/office/drawing/2014/main" xmlns="" id="{81042555-5A7E-4DD2-8E88-088B6F994968}"/>
              </a:ext>
            </a:extLst>
          </p:cNvPr>
          <p:cNvSpPr/>
          <p:nvPr/>
        </p:nvSpPr>
        <p:spPr>
          <a:xfrm>
            <a:off x="7973571" y="1722452"/>
            <a:ext cx="3946079" cy="1453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a:p>
            <a:pPr algn="ctr"/>
            <a:r>
              <a:rPr lang="en-US" sz="1600" b="1" dirty="0"/>
              <a:t>DIGITAL FINANCIAL SERVICES</a:t>
            </a:r>
          </a:p>
          <a:p>
            <a:pPr algn="r"/>
            <a:r>
              <a:rPr lang="en-US" sz="1600" dirty="0"/>
              <a:t>Offering the mass market access to financial services, including P2P transfer, bill pay, savings and credit, all through an          </a:t>
            </a:r>
            <a:r>
              <a:rPr lang="en-US" sz="1600" dirty="0" err="1"/>
              <a:t>eWallet</a:t>
            </a:r>
            <a:r>
              <a:rPr lang="en-US" sz="1600" dirty="0"/>
              <a:t> application</a:t>
            </a:r>
          </a:p>
          <a:p>
            <a:pPr algn="r"/>
            <a:endParaRPr lang="en-US" sz="1600" dirty="0"/>
          </a:p>
        </p:txBody>
      </p:sp>
      <p:sp>
        <p:nvSpPr>
          <p:cNvPr id="9" name="Rectangle 8">
            <a:extLst>
              <a:ext uri="{FF2B5EF4-FFF2-40B4-BE49-F238E27FC236}">
                <a16:creationId xmlns:a16="http://schemas.microsoft.com/office/drawing/2014/main" xmlns="" id="{EB672017-1B41-4B1E-8CEF-8B974ADB9A67}"/>
              </a:ext>
            </a:extLst>
          </p:cNvPr>
          <p:cNvSpPr/>
          <p:nvPr/>
        </p:nvSpPr>
        <p:spPr>
          <a:xfrm>
            <a:off x="7973571" y="3461141"/>
            <a:ext cx="3946079" cy="1453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a:p>
            <a:pPr algn="ctr"/>
            <a:r>
              <a:rPr lang="en-US" sz="1600" b="1" dirty="0"/>
              <a:t>MOBILE POINT OF SALE</a:t>
            </a:r>
          </a:p>
          <a:p>
            <a:pPr algn="r"/>
            <a:r>
              <a:rPr lang="en-US" sz="1600" dirty="0"/>
              <a:t>Providing customized vendor </a:t>
            </a:r>
            <a:r>
              <a:rPr lang="en-US" sz="1600" dirty="0" err="1"/>
              <a:t>eWallet</a:t>
            </a:r>
            <a:r>
              <a:rPr lang="en-US" sz="1600" dirty="0"/>
              <a:t> solutions to the SME segment in order to reduce transaction friction, velocity of cash and enable behavioral financing</a:t>
            </a:r>
          </a:p>
          <a:p>
            <a:pPr algn="r"/>
            <a:r>
              <a:rPr lang="en-US" sz="1600" dirty="0"/>
              <a:t> </a:t>
            </a:r>
          </a:p>
        </p:txBody>
      </p:sp>
      <p:sp>
        <p:nvSpPr>
          <p:cNvPr id="11" name="Oval 10">
            <a:extLst>
              <a:ext uri="{FF2B5EF4-FFF2-40B4-BE49-F238E27FC236}">
                <a16:creationId xmlns:a16="http://schemas.microsoft.com/office/drawing/2014/main" xmlns="" id="{EFD5C372-56B0-4E07-92B7-7DD0723CF9FC}"/>
              </a:ext>
            </a:extLst>
          </p:cNvPr>
          <p:cNvSpPr/>
          <p:nvPr/>
        </p:nvSpPr>
        <p:spPr>
          <a:xfrm>
            <a:off x="4441161" y="1199936"/>
            <a:ext cx="3967843" cy="429441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C9816E38-E825-4C8F-9FCC-EF4A76A6E58B}"/>
              </a:ext>
            </a:extLst>
          </p:cNvPr>
          <p:cNvSpPr/>
          <p:nvPr/>
        </p:nvSpPr>
        <p:spPr>
          <a:xfrm>
            <a:off x="4718744" y="1722452"/>
            <a:ext cx="3380015" cy="3192233"/>
          </a:xfrm>
          <a:prstGeom prst="ellipse">
            <a:avLst/>
          </a:prstGeom>
          <a:solidFill>
            <a:schemeClr val="bg1"/>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a:p>
            <a:pPr algn="ctr"/>
            <a:endParaRPr lang="en-US" sz="1600" dirty="0">
              <a:solidFill>
                <a:schemeClr val="accent2"/>
              </a:solidFill>
            </a:endParaRPr>
          </a:p>
          <a:p>
            <a:pPr algn="ctr"/>
            <a:endParaRPr lang="en-US" sz="1400" b="1" dirty="0">
              <a:solidFill>
                <a:schemeClr val="accent2"/>
              </a:solidFill>
            </a:endParaRPr>
          </a:p>
          <a:p>
            <a:pPr algn="ctr"/>
            <a:endParaRPr lang="en-US" sz="1400" b="1" dirty="0">
              <a:solidFill>
                <a:schemeClr val="accent2"/>
              </a:solidFill>
            </a:endParaRPr>
          </a:p>
          <a:p>
            <a:pPr algn="ctr"/>
            <a:r>
              <a:rPr lang="en-US" sz="1400" b="1" dirty="0">
                <a:solidFill>
                  <a:schemeClr val="accent2"/>
                </a:solidFill>
              </a:rPr>
              <a:t>SMARTNET CORE PLATFORM</a:t>
            </a:r>
          </a:p>
          <a:p>
            <a:pPr algn="ctr"/>
            <a:r>
              <a:rPr lang="en-US" sz="1400" dirty="0">
                <a:solidFill>
                  <a:schemeClr val="accent2"/>
                </a:solidFill>
              </a:rPr>
              <a:t>Secure, scalable enterprise</a:t>
            </a:r>
          </a:p>
          <a:p>
            <a:pPr algn="ctr"/>
            <a:r>
              <a:rPr lang="en-US" sz="1400" dirty="0">
                <a:solidFill>
                  <a:schemeClr val="accent2"/>
                </a:solidFill>
              </a:rPr>
              <a:t>grade digital solutions including </a:t>
            </a:r>
            <a:r>
              <a:rPr lang="en-US" sz="1400" dirty="0" err="1">
                <a:solidFill>
                  <a:schemeClr val="accent2"/>
                </a:solidFill>
              </a:rPr>
              <a:t>eWallets</a:t>
            </a:r>
            <a:r>
              <a:rPr lang="en-US" sz="1400" dirty="0">
                <a:solidFill>
                  <a:schemeClr val="accent2"/>
                </a:solidFill>
              </a:rPr>
              <a:t>, payment gateway and mobile POS supported by the largest nationwide distribution network </a:t>
            </a:r>
          </a:p>
        </p:txBody>
      </p:sp>
      <p:pic>
        <p:nvPicPr>
          <p:cNvPr id="13" name="Picture 12">
            <a:extLst>
              <a:ext uri="{FF2B5EF4-FFF2-40B4-BE49-F238E27FC236}">
                <a16:creationId xmlns:a16="http://schemas.microsoft.com/office/drawing/2014/main" xmlns="" id="{F54C8DC2-4DF6-4C72-8860-F47D36209F5E}"/>
              </a:ext>
            </a:extLst>
          </p:cNvPr>
          <p:cNvPicPr>
            <a:picLocks noChangeAspect="1"/>
          </p:cNvPicPr>
          <p:nvPr/>
        </p:nvPicPr>
        <p:blipFill>
          <a:blip r:embed="rId2"/>
          <a:stretch>
            <a:fillRect/>
          </a:stretch>
        </p:blipFill>
        <p:spPr>
          <a:xfrm>
            <a:off x="5355557" y="2116303"/>
            <a:ext cx="2052345" cy="798134"/>
          </a:xfrm>
          <a:prstGeom prst="rect">
            <a:avLst/>
          </a:prstGeom>
        </p:spPr>
      </p:pic>
      <p:sp>
        <p:nvSpPr>
          <p:cNvPr id="14" name="Rectangle 13">
            <a:extLst>
              <a:ext uri="{FF2B5EF4-FFF2-40B4-BE49-F238E27FC236}">
                <a16:creationId xmlns:a16="http://schemas.microsoft.com/office/drawing/2014/main" xmlns="" id="{D4EDAFA3-0F27-458D-9302-503E2D105AB1}"/>
              </a:ext>
            </a:extLst>
          </p:cNvPr>
          <p:cNvSpPr/>
          <p:nvPr/>
        </p:nvSpPr>
        <p:spPr>
          <a:xfrm>
            <a:off x="930515" y="5111688"/>
            <a:ext cx="10989135" cy="1004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Our strategy is to leverage the existing and expanding distribution reach through our kiosk network as well as the direct sales and in-store sales networks of FE Credit to become the dominate payment provider in Vietnam. </a:t>
            </a:r>
          </a:p>
        </p:txBody>
      </p:sp>
      <p:sp>
        <p:nvSpPr>
          <p:cNvPr id="17" name="Rectangle 16">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err="1" smtClean="0">
                <a:solidFill>
                  <a:schemeClr val="accent2"/>
                </a:solidFill>
              </a:rPr>
              <a:t>SMARTnet´s</a:t>
            </a:r>
            <a:r>
              <a:rPr lang="en-US" sz="3600" b="1" dirty="0" smtClean="0">
                <a:solidFill>
                  <a:schemeClr val="accent2"/>
                </a:solidFill>
              </a:rPr>
              <a:t> End2End approach</a:t>
            </a:r>
            <a:endParaRPr lang="en-US" b="1" dirty="0">
              <a:solidFill>
                <a:schemeClr val="accent2"/>
              </a:solidFill>
            </a:endParaRPr>
          </a:p>
        </p:txBody>
      </p:sp>
      <p:pic>
        <p:nvPicPr>
          <p:cNvPr id="18" name="Picture 17">
            <a:extLst>
              <a:ext uri="{FF2B5EF4-FFF2-40B4-BE49-F238E27FC236}">
                <a16:creationId xmlns:a16="http://schemas.microsoft.com/office/drawing/2014/main" xmlns="" id="{A9281FB3-2AD4-4DB0-84B6-DA56A219F7D7}"/>
              </a:ext>
            </a:extLst>
          </p:cNvPr>
          <p:cNvPicPr>
            <a:picLocks noChangeAspect="1"/>
          </p:cNvPicPr>
          <p:nvPr/>
        </p:nvPicPr>
        <p:blipFill>
          <a:blip r:embed="rId3"/>
          <a:stretch>
            <a:fillRect/>
          </a:stretch>
        </p:blipFill>
        <p:spPr>
          <a:xfrm>
            <a:off x="9481077" y="369728"/>
            <a:ext cx="2054530" cy="798645"/>
          </a:xfrm>
          <a:prstGeom prst="rect">
            <a:avLst/>
          </a:prstGeom>
        </p:spPr>
      </p:pic>
    </p:spTree>
    <p:extLst>
      <p:ext uri="{BB962C8B-B14F-4D97-AF65-F5344CB8AC3E}">
        <p14:creationId xmlns:p14="http://schemas.microsoft.com/office/powerpoint/2010/main" val="86875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accent2"/>
                </a:solidFill>
              </a:rPr>
              <a:t>Minimum Viable Products (MVPs)</a:t>
            </a:r>
            <a:endParaRPr lang="en-US" b="1" dirty="0">
              <a:solidFill>
                <a:schemeClr val="accent2"/>
              </a:solidFill>
            </a:endParaRPr>
          </a:p>
        </p:txBody>
      </p:sp>
      <p:pic>
        <p:nvPicPr>
          <p:cNvPr id="4" name="Picture 3">
            <a:extLst>
              <a:ext uri="{FF2B5EF4-FFF2-40B4-BE49-F238E27FC236}">
                <a16:creationId xmlns:a16="http://schemas.microsoft.com/office/drawing/2014/main" xmlns="" id="{A9281FB3-2AD4-4DB0-84B6-DA56A219F7D7}"/>
              </a:ext>
            </a:extLst>
          </p:cNvPr>
          <p:cNvPicPr>
            <a:picLocks noChangeAspect="1"/>
          </p:cNvPicPr>
          <p:nvPr/>
        </p:nvPicPr>
        <p:blipFill>
          <a:blip r:embed="rId2"/>
          <a:stretch>
            <a:fillRect/>
          </a:stretch>
        </p:blipFill>
        <p:spPr>
          <a:xfrm>
            <a:off x="9481077" y="369728"/>
            <a:ext cx="2054530" cy="798645"/>
          </a:xfrm>
          <a:prstGeom prst="rect">
            <a:avLst/>
          </a:prstGeom>
        </p:spPr>
      </p:pic>
      <p:sp>
        <p:nvSpPr>
          <p:cNvPr id="3" name="TextBox 2">
            <a:extLst>
              <a:ext uri="{FF2B5EF4-FFF2-40B4-BE49-F238E27FC236}">
                <a16:creationId xmlns:a16="http://schemas.microsoft.com/office/drawing/2014/main" xmlns="" id="{B5B0D415-0823-4811-A753-AD44C7A09BDB}"/>
              </a:ext>
            </a:extLst>
          </p:cNvPr>
          <p:cNvSpPr txBox="1"/>
          <p:nvPr/>
        </p:nvSpPr>
        <p:spPr>
          <a:xfrm>
            <a:off x="349322" y="1367555"/>
            <a:ext cx="11572652" cy="2893100"/>
          </a:xfrm>
          <a:prstGeom prst="rect">
            <a:avLst/>
          </a:prstGeom>
          <a:noFill/>
        </p:spPr>
        <p:txBody>
          <a:bodyPr wrap="square" rtlCol="0">
            <a:spAutoFit/>
          </a:bodyPr>
          <a:lstStyle/>
          <a:p>
            <a:pPr algn="just"/>
            <a:r>
              <a:rPr lang="en-US" sz="1400" dirty="0"/>
              <a:t>We follow </a:t>
            </a:r>
            <a:r>
              <a:rPr lang="en-US" sz="1400" dirty="0"/>
              <a:t>a</a:t>
            </a:r>
            <a:r>
              <a:rPr lang="en-US" sz="1400" dirty="0" smtClean="0"/>
              <a:t> </a:t>
            </a:r>
            <a:r>
              <a:rPr lang="en-US" sz="1400" dirty="0"/>
              <a:t>development </a:t>
            </a:r>
            <a:r>
              <a:rPr lang="en-US" sz="1400" dirty="0" smtClean="0"/>
              <a:t>approach, whereby </a:t>
            </a:r>
            <a:r>
              <a:rPr lang="en-US" sz="1400" dirty="0"/>
              <a:t>a series of Minimum Viable Products (MVPs) are introduced representing the base amount of  sufficient product features to rapidly introduce and bring the product to market in order to assess early adopters.  The final set of product features are developed and/or refined based on the feedback received from the product’s initial users.  The following are brief descriptions of the MVPs envisaged over next 18 months.</a:t>
            </a:r>
          </a:p>
          <a:p>
            <a:pPr algn="just"/>
            <a:endParaRPr lang="en-US" sz="1400" dirty="0"/>
          </a:p>
          <a:p>
            <a:r>
              <a:rPr lang="en-US" sz="1400" dirty="0"/>
              <a:t>MVP 1:	 Base </a:t>
            </a:r>
            <a:r>
              <a:rPr lang="en-US" sz="1400" dirty="0" err="1"/>
              <a:t>SmartPay</a:t>
            </a:r>
            <a:r>
              <a:rPr lang="en-US" sz="1400" dirty="0"/>
              <a:t> </a:t>
            </a:r>
            <a:r>
              <a:rPr lang="en-US" sz="1400" dirty="0" err="1"/>
              <a:t>eWallet</a:t>
            </a:r>
            <a:r>
              <a:rPr lang="en-US" sz="1400" dirty="0"/>
              <a:t> application available in Android and IOS versions with the following core functionality:</a:t>
            </a:r>
          </a:p>
          <a:p>
            <a:pPr marL="1257300" lvl="2" indent="-342900">
              <a:buFont typeface="+mj-lt"/>
              <a:buAutoNum type="arabicPeriod"/>
            </a:pPr>
            <a:r>
              <a:rPr lang="en-US" sz="1200" dirty="0"/>
              <a:t>Minimum functionality as defined by the State Bank of Vietnam for operating an </a:t>
            </a:r>
            <a:r>
              <a:rPr lang="en-US" sz="1200" dirty="0" err="1"/>
              <a:t>eWallet</a:t>
            </a:r>
            <a:r>
              <a:rPr lang="en-US" sz="1200" dirty="0"/>
              <a:t>;</a:t>
            </a:r>
          </a:p>
          <a:p>
            <a:pPr marL="1257300" lvl="2" indent="-342900">
              <a:buFont typeface="+mj-lt"/>
              <a:buAutoNum type="arabicPeriod"/>
            </a:pPr>
            <a:r>
              <a:rPr lang="en-US" sz="1200" dirty="0"/>
              <a:t>Automated </a:t>
            </a:r>
            <a:r>
              <a:rPr lang="en-US" sz="1200" dirty="0" err="1"/>
              <a:t>eWallet</a:t>
            </a:r>
            <a:r>
              <a:rPr lang="en-US" sz="1200" dirty="0"/>
              <a:t> account opening to include wallet establishment with each FE Credit loan being established (POS and Cash);</a:t>
            </a:r>
          </a:p>
          <a:p>
            <a:pPr marL="1257300" lvl="2" indent="-342900">
              <a:buFont typeface="+mj-lt"/>
              <a:buAutoNum type="arabicPeriod"/>
            </a:pPr>
            <a:r>
              <a:rPr lang="en-US" sz="1200" dirty="0"/>
              <a:t>Customer ability to add cash on the wallet at either VP Bank or other FE Credit cash-in service partners;</a:t>
            </a:r>
          </a:p>
          <a:p>
            <a:pPr marL="1257300" lvl="2" indent="-342900">
              <a:buFont typeface="+mj-lt"/>
              <a:buAutoNum type="arabicPeriod"/>
            </a:pPr>
            <a:r>
              <a:rPr lang="en-US" sz="1200" dirty="0"/>
              <a:t>Customer ability to cash out at VP Bank branch;</a:t>
            </a:r>
          </a:p>
          <a:p>
            <a:pPr marL="1257300" lvl="2" indent="-342900">
              <a:buFont typeface="+mj-lt"/>
              <a:buAutoNum type="arabicPeriod"/>
            </a:pPr>
            <a:r>
              <a:rPr lang="en-US" sz="1200" dirty="0"/>
              <a:t>FE Credit Cash loan disbursement on </a:t>
            </a:r>
            <a:r>
              <a:rPr lang="en-US" sz="1200" dirty="0" err="1"/>
              <a:t>eWallet</a:t>
            </a:r>
            <a:r>
              <a:rPr lang="en-US" sz="1200" dirty="0"/>
              <a:t>; and</a:t>
            </a:r>
          </a:p>
          <a:p>
            <a:pPr marL="1257300" lvl="2" indent="-342900">
              <a:buFont typeface="+mj-lt"/>
              <a:buAutoNum type="arabicPeriod"/>
            </a:pPr>
            <a:r>
              <a:rPr lang="en-US" sz="1200" dirty="0" err="1"/>
              <a:t>eWallet</a:t>
            </a:r>
            <a:r>
              <a:rPr lang="en-US" sz="1200" dirty="0"/>
              <a:t> customer ability to repay FE Credit loan, to include loan insights.</a:t>
            </a:r>
          </a:p>
          <a:p>
            <a:pPr lvl="2"/>
            <a:endParaRPr lang="en-US" sz="1200" dirty="0"/>
          </a:p>
          <a:p>
            <a:pPr marL="800100" lvl="1" indent="-342900">
              <a:buFont typeface="+mj-lt"/>
              <a:buAutoNum type="arabicPeriod"/>
            </a:pPr>
            <a:endParaRPr lang="en-US" sz="1400" dirty="0"/>
          </a:p>
        </p:txBody>
      </p:sp>
      <p:sp>
        <p:nvSpPr>
          <p:cNvPr id="6" name="TextBox 5">
            <a:extLst>
              <a:ext uri="{FF2B5EF4-FFF2-40B4-BE49-F238E27FC236}">
                <a16:creationId xmlns:a16="http://schemas.microsoft.com/office/drawing/2014/main" xmlns="" id="{9B104971-37C7-42CB-8956-58ED26D8E5D0}"/>
              </a:ext>
            </a:extLst>
          </p:cNvPr>
          <p:cNvSpPr txBox="1"/>
          <p:nvPr/>
        </p:nvSpPr>
        <p:spPr>
          <a:xfrm>
            <a:off x="349322" y="3825545"/>
            <a:ext cx="11572652" cy="1415772"/>
          </a:xfrm>
          <a:prstGeom prst="rect">
            <a:avLst/>
          </a:prstGeom>
          <a:noFill/>
        </p:spPr>
        <p:txBody>
          <a:bodyPr wrap="square" rtlCol="0">
            <a:spAutoFit/>
          </a:bodyPr>
          <a:lstStyle/>
          <a:p>
            <a:r>
              <a:rPr lang="en-US" sz="1400" dirty="0"/>
              <a:t>MVP 2:	 Domestic payment service available on </a:t>
            </a:r>
            <a:r>
              <a:rPr lang="en-US" sz="1400" dirty="0" err="1"/>
              <a:t>eWallet</a:t>
            </a:r>
            <a:r>
              <a:rPr lang="en-US" sz="1400" dirty="0"/>
              <a:t> and </a:t>
            </a:r>
            <a:r>
              <a:rPr lang="en-US" sz="1400" dirty="0" err="1"/>
              <a:t>SmartNet</a:t>
            </a:r>
            <a:r>
              <a:rPr lang="en-US" sz="1400" dirty="0"/>
              <a:t> Gateway launched for online eCommerce merchants</a:t>
            </a:r>
          </a:p>
          <a:p>
            <a:pPr marL="1257300" lvl="2" indent="-342900">
              <a:buFont typeface="+mj-lt"/>
              <a:buAutoNum type="arabicPeriod"/>
            </a:pPr>
            <a:r>
              <a:rPr lang="en-US" sz="1200" dirty="0"/>
              <a:t>P2P transfers between existing </a:t>
            </a:r>
            <a:r>
              <a:rPr lang="en-US" sz="1200" dirty="0" err="1"/>
              <a:t>SmartPay</a:t>
            </a:r>
            <a:r>
              <a:rPr lang="en-US" sz="1200" dirty="0"/>
              <a:t> </a:t>
            </a:r>
            <a:r>
              <a:rPr lang="en-US" sz="1200" dirty="0" err="1"/>
              <a:t>eWallet</a:t>
            </a:r>
            <a:r>
              <a:rPr lang="en-US" sz="1200" dirty="0"/>
              <a:t> holders;</a:t>
            </a:r>
          </a:p>
          <a:p>
            <a:pPr marL="1257300" lvl="2" indent="-342900">
              <a:buFont typeface="+mj-lt"/>
              <a:buAutoNum type="arabicPeriod"/>
            </a:pPr>
            <a:r>
              <a:rPr lang="en-US" sz="1200" dirty="0"/>
              <a:t>P2P transfers between one existing </a:t>
            </a:r>
            <a:r>
              <a:rPr lang="en-US" sz="1200" dirty="0" err="1"/>
              <a:t>SmartPay</a:t>
            </a:r>
            <a:r>
              <a:rPr lang="en-US" sz="1200" dirty="0"/>
              <a:t> </a:t>
            </a:r>
            <a:r>
              <a:rPr lang="en-US" sz="1200" dirty="0" err="1"/>
              <a:t>eWallet</a:t>
            </a:r>
            <a:r>
              <a:rPr lang="en-US" sz="1200" dirty="0"/>
              <a:t> holder that initiates an automatic </a:t>
            </a:r>
            <a:r>
              <a:rPr lang="en-US" sz="1200" dirty="0" err="1"/>
              <a:t>eWallet</a:t>
            </a:r>
            <a:r>
              <a:rPr lang="en-US" sz="1200" dirty="0"/>
              <a:t> enrollment with the beneficiary; </a:t>
            </a:r>
          </a:p>
          <a:p>
            <a:pPr marL="1257300" lvl="2" indent="-342900">
              <a:buFont typeface="+mj-lt"/>
              <a:buAutoNum type="arabicPeriod"/>
            </a:pPr>
            <a:r>
              <a:rPr lang="en-US" sz="1200" dirty="0"/>
              <a:t>Domestic bill pay, client initiated “push” payments; </a:t>
            </a:r>
          </a:p>
          <a:p>
            <a:pPr marL="1257300" lvl="2" indent="-342900">
              <a:buFont typeface="+mj-lt"/>
              <a:buAutoNum type="arabicPeriod"/>
            </a:pPr>
            <a:r>
              <a:rPr lang="en-US" sz="1200" dirty="0" err="1"/>
              <a:t>SMARTNet</a:t>
            </a:r>
            <a:r>
              <a:rPr lang="en-US" sz="1200" dirty="0"/>
              <a:t> Gateway product to eCommerce merchants with </a:t>
            </a:r>
            <a:r>
              <a:rPr lang="en-US" sz="1200" dirty="0" err="1"/>
              <a:t>eWallet</a:t>
            </a:r>
            <a:r>
              <a:rPr lang="en-US" sz="1200" dirty="0"/>
              <a:t> payment option; and</a:t>
            </a:r>
          </a:p>
          <a:p>
            <a:pPr marL="1257300" lvl="2" indent="-342900">
              <a:buFont typeface="+mj-lt"/>
              <a:buAutoNum type="arabicPeriod"/>
            </a:pPr>
            <a:r>
              <a:rPr lang="en-US" sz="1200" dirty="0"/>
              <a:t>Physical cash replaced with </a:t>
            </a:r>
            <a:r>
              <a:rPr lang="en-US" sz="1200" dirty="0" err="1"/>
              <a:t>eWallet</a:t>
            </a:r>
            <a:r>
              <a:rPr lang="en-US" sz="1200" dirty="0"/>
              <a:t> settlement upon delivery  of goods and services.</a:t>
            </a:r>
          </a:p>
          <a:p>
            <a:pPr lvl="2"/>
            <a:r>
              <a:rPr lang="en-US" sz="1200" dirty="0"/>
              <a:t> </a:t>
            </a:r>
          </a:p>
        </p:txBody>
      </p:sp>
      <p:sp>
        <p:nvSpPr>
          <p:cNvPr id="7" name="TextBox 6">
            <a:extLst>
              <a:ext uri="{FF2B5EF4-FFF2-40B4-BE49-F238E27FC236}">
                <a16:creationId xmlns:a16="http://schemas.microsoft.com/office/drawing/2014/main" xmlns="" id="{BDDDB566-D846-4A7C-812C-218BA5542F8C}"/>
              </a:ext>
            </a:extLst>
          </p:cNvPr>
          <p:cNvSpPr txBox="1"/>
          <p:nvPr/>
        </p:nvSpPr>
        <p:spPr>
          <a:xfrm>
            <a:off x="349322" y="4970610"/>
            <a:ext cx="11572652" cy="861774"/>
          </a:xfrm>
          <a:prstGeom prst="rect">
            <a:avLst/>
          </a:prstGeom>
          <a:noFill/>
        </p:spPr>
        <p:txBody>
          <a:bodyPr wrap="square" rtlCol="0">
            <a:spAutoFit/>
          </a:bodyPr>
          <a:lstStyle/>
          <a:p>
            <a:r>
              <a:rPr lang="en-US" sz="1400" dirty="0"/>
              <a:t>MVP 3:	 Closed-loop </a:t>
            </a:r>
            <a:r>
              <a:rPr lang="en-US" sz="1400" dirty="0" err="1"/>
              <a:t>mPOS</a:t>
            </a:r>
            <a:r>
              <a:rPr lang="en-US" sz="1400" dirty="0"/>
              <a:t> based on merchant </a:t>
            </a:r>
            <a:r>
              <a:rPr lang="en-US" sz="1400" dirty="0" err="1"/>
              <a:t>eWallet</a:t>
            </a:r>
            <a:r>
              <a:rPr lang="en-US" sz="1400" dirty="0"/>
              <a:t> applications for low value/high frequency transactions</a:t>
            </a:r>
          </a:p>
          <a:p>
            <a:pPr marL="1257300" lvl="2" indent="-342900">
              <a:buFont typeface="+mj-lt"/>
              <a:buAutoNum type="arabicPeriod"/>
            </a:pPr>
            <a:r>
              <a:rPr lang="en-US" sz="1200" dirty="0"/>
              <a:t>Automated merchant </a:t>
            </a:r>
            <a:r>
              <a:rPr lang="en-US" sz="1200" dirty="0" err="1"/>
              <a:t>eWallet</a:t>
            </a:r>
            <a:r>
              <a:rPr lang="en-US" sz="1200" dirty="0"/>
              <a:t> account opening; </a:t>
            </a:r>
          </a:p>
          <a:p>
            <a:pPr marL="1257300" lvl="2" indent="-342900">
              <a:buFont typeface="+mj-lt"/>
              <a:buAutoNum type="arabicPeriod"/>
            </a:pPr>
            <a:r>
              <a:rPr lang="en-US" sz="1200" dirty="0"/>
              <a:t>Static and dynamic QR codes; and</a:t>
            </a:r>
          </a:p>
          <a:p>
            <a:pPr marL="1257300" lvl="2" indent="-342900">
              <a:buFont typeface="+mj-lt"/>
              <a:buAutoNum type="arabicPeriod"/>
            </a:pPr>
            <a:r>
              <a:rPr lang="en-US" sz="1200" dirty="0"/>
              <a:t>SMS/USSD OTP authorizations between buyers and sellers.</a:t>
            </a:r>
          </a:p>
        </p:txBody>
      </p:sp>
      <p:sp>
        <p:nvSpPr>
          <p:cNvPr id="8" name="TextBox 7">
            <a:extLst>
              <a:ext uri="{FF2B5EF4-FFF2-40B4-BE49-F238E27FC236}">
                <a16:creationId xmlns:a16="http://schemas.microsoft.com/office/drawing/2014/main" xmlns="" id="{49D8BA02-EF1B-4E52-8C94-6CA9DC1992B5}"/>
              </a:ext>
            </a:extLst>
          </p:cNvPr>
          <p:cNvSpPr txBox="1"/>
          <p:nvPr/>
        </p:nvSpPr>
        <p:spPr>
          <a:xfrm>
            <a:off x="338534" y="5795715"/>
            <a:ext cx="11572652" cy="307777"/>
          </a:xfrm>
          <a:prstGeom prst="rect">
            <a:avLst/>
          </a:prstGeom>
          <a:noFill/>
        </p:spPr>
        <p:txBody>
          <a:bodyPr wrap="square" rtlCol="0">
            <a:spAutoFit/>
          </a:bodyPr>
          <a:lstStyle/>
          <a:p>
            <a:r>
              <a:rPr lang="en-US" sz="1400" dirty="0"/>
              <a:t>MVP 4:	 </a:t>
            </a:r>
            <a:r>
              <a:rPr lang="en-US" sz="1400" dirty="0" err="1"/>
              <a:t>eWallet</a:t>
            </a:r>
            <a:r>
              <a:rPr lang="en-US" sz="1400" dirty="0"/>
              <a:t> “wish-list” </a:t>
            </a:r>
            <a:r>
              <a:rPr lang="en-US" sz="1200" dirty="0"/>
              <a:t>integrated to eCommerce sites and wish-list financing from FE Credit</a:t>
            </a:r>
            <a:endParaRPr lang="en-US" sz="1400" dirty="0"/>
          </a:p>
        </p:txBody>
      </p:sp>
      <p:sp>
        <p:nvSpPr>
          <p:cNvPr id="9" name="TextBox 8">
            <a:extLst>
              <a:ext uri="{FF2B5EF4-FFF2-40B4-BE49-F238E27FC236}">
                <a16:creationId xmlns:a16="http://schemas.microsoft.com/office/drawing/2014/main" xmlns="" id="{C396EC52-17A0-4287-95FB-B8D2B7A00CED}"/>
              </a:ext>
            </a:extLst>
          </p:cNvPr>
          <p:cNvSpPr txBox="1"/>
          <p:nvPr/>
        </p:nvSpPr>
        <p:spPr>
          <a:xfrm>
            <a:off x="338534" y="6176830"/>
            <a:ext cx="11572652" cy="307777"/>
          </a:xfrm>
          <a:prstGeom prst="rect">
            <a:avLst/>
          </a:prstGeom>
          <a:noFill/>
        </p:spPr>
        <p:txBody>
          <a:bodyPr wrap="square" rtlCol="0">
            <a:spAutoFit/>
          </a:bodyPr>
          <a:lstStyle/>
          <a:p>
            <a:r>
              <a:rPr lang="en-US" sz="1400" dirty="0"/>
              <a:t>MVP 5:	 </a:t>
            </a:r>
            <a:r>
              <a:rPr lang="en-US" sz="1400" dirty="0" err="1"/>
              <a:t>mPOS</a:t>
            </a:r>
            <a:r>
              <a:rPr lang="en-US" sz="1400" dirty="0"/>
              <a:t> merchant financing (micro-credit to small to medium size off-line merchants)</a:t>
            </a:r>
          </a:p>
        </p:txBody>
      </p:sp>
    </p:spTree>
    <p:extLst>
      <p:ext uri="{BB962C8B-B14F-4D97-AF65-F5344CB8AC3E}">
        <p14:creationId xmlns:p14="http://schemas.microsoft.com/office/powerpoint/2010/main" val="391035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accent2"/>
                </a:solidFill>
              </a:rPr>
              <a:t>Functional architecture scheme </a:t>
            </a:r>
            <a:r>
              <a:rPr lang="mr-IN" sz="3600" b="1" dirty="0" smtClean="0">
                <a:solidFill>
                  <a:schemeClr val="accent2"/>
                </a:solidFill>
              </a:rPr>
              <a:t>–</a:t>
            </a:r>
            <a:r>
              <a:rPr lang="en-US" sz="3600" b="1" dirty="0" smtClean="0">
                <a:solidFill>
                  <a:schemeClr val="accent2"/>
                </a:solidFill>
              </a:rPr>
              <a:t> Overview I</a:t>
            </a:r>
            <a:endParaRPr lang="en-US" b="1" dirty="0">
              <a:solidFill>
                <a:schemeClr val="accent2"/>
              </a:solidFill>
            </a:endParaRPr>
          </a:p>
        </p:txBody>
      </p:sp>
      <p:pic>
        <p:nvPicPr>
          <p:cNvPr id="3" name="Picture 2">
            <a:extLst>
              <a:ext uri="{FF2B5EF4-FFF2-40B4-BE49-F238E27FC236}">
                <a16:creationId xmlns:a16="http://schemas.microsoft.com/office/drawing/2014/main" xmlns="" id="{A9281FB3-2AD4-4DB0-84B6-DA56A219F7D7}"/>
              </a:ext>
            </a:extLst>
          </p:cNvPr>
          <p:cNvPicPr>
            <a:picLocks noChangeAspect="1"/>
          </p:cNvPicPr>
          <p:nvPr/>
        </p:nvPicPr>
        <p:blipFill>
          <a:blip r:embed="rId2"/>
          <a:stretch>
            <a:fillRect/>
          </a:stretch>
        </p:blipFill>
        <p:spPr>
          <a:xfrm>
            <a:off x="9481077" y="369728"/>
            <a:ext cx="2054530" cy="7986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22" y="1294547"/>
            <a:ext cx="7769067" cy="5490018"/>
          </a:xfrm>
          <a:prstGeom prst="rect">
            <a:avLst/>
          </a:prstGeom>
        </p:spPr>
      </p:pic>
      <p:sp>
        <p:nvSpPr>
          <p:cNvPr id="8" name="TextBox 7"/>
          <p:cNvSpPr txBox="1"/>
          <p:nvPr/>
        </p:nvSpPr>
        <p:spPr>
          <a:xfrm>
            <a:off x="8291384" y="1581665"/>
            <a:ext cx="3630590" cy="4616648"/>
          </a:xfrm>
          <a:prstGeom prst="rect">
            <a:avLst/>
          </a:prstGeom>
          <a:noFill/>
        </p:spPr>
        <p:txBody>
          <a:bodyPr wrap="square" rtlCol="0">
            <a:spAutoFit/>
          </a:bodyPr>
          <a:lstStyle/>
          <a:p>
            <a:r>
              <a:rPr lang="en-US" sz="1400" dirty="0" smtClean="0"/>
              <a:t>Additional Information:</a:t>
            </a:r>
          </a:p>
          <a:p>
            <a:endParaRPr lang="en-US" sz="1400" dirty="0" smtClean="0"/>
          </a:p>
          <a:p>
            <a:r>
              <a:rPr lang="en-US" sz="1400" dirty="0" smtClean="0"/>
              <a:t>ESB will likely be </a:t>
            </a:r>
            <a:r>
              <a:rPr lang="en-US" sz="1400" dirty="0" err="1" smtClean="0"/>
              <a:t>MuleSoft</a:t>
            </a:r>
            <a:r>
              <a:rPr lang="en-US" sz="1400" dirty="0" smtClean="0"/>
              <a:t> or similar, SN is not aiming to go with IBM/MS/Oracle, there will be one ESB, so on functional </a:t>
            </a:r>
            <a:r>
              <a:rPr lang="en-US" sz="1400" dirty="0" err="1" smtClean="0"/>
              <a:t>diagramme</a:t>
            </a:r>
            <a:r>
              <a:rPr lang="en-US" sz="1400" dirty="0" smtClean="0"/>
              <a:t> two ESB´s are drawn just to improve legibility </a:t>
            </a:r>
          </a:p>
          <a:p>
            <a:endParaRPr lang="en-US" sz="1400" dirty="0" smtClean="0"/>
          </a:p>
          <a:p>
            <a:r>
              <a:rPr lang="en-US" sz="1400" dirty="0" smtClean="0"/>
              <a:t>SN  (</a:t>
            </a:r>
            <a:r>
              <a:rPr lang="en-US" sz="1400" dirty="0" err="1" smtClean="0"/>
              <a:t>SMARTnet</a:t>
            </a:r>
            <a:r>
              <a:rPr lang="en-US" sz="1400" dirty="0" smtClean="0"/>
              <a:t>) is using a private cloud environment hosted in Vietnam, utilizing VMWare product stack 6.5, access can be granted via VPN, controlled from SN side, SN might not be allowed to utilize infrastructure outside the country´s perimeter</a:t>
            </a:r>
            <a:br>
              <a:rPr lang="en-US" sz="1400" dirty="0" smtClean="0"/>
            </a:br>
            <a:r>
              <a:rPr lang="en-US" sz="1400" dirty="0" smtClean="0"/>
              <a:t/>
            </a:r>
            <a:br>
              <a:rPr lang="en-US" sz="1400" dirty="0" smtClean="0"/>
            </a:br>
            <a:r>
              <a:rPr lang="en-US" sz="1400" dirty="0" err="1" smtClean="0"/>
              <a:t>OpenWay´s</a:t>
            </a:r>
            <a:r>
              <a:rPr lang="en-US" sz="1400" dirty="0" smtClean="0"/>
              <a:t> WAY4 card processing platform is used to </a:t>
            </a:r>
            <a:r>
              <a:rPr lang="en-US" sz="1400" dirty="0" err="1" smtClean="0"/>
              <a:t>realise</a:t>
            </a:r>
            <a:r>
              <a:rPr lang="en-US" sz="1400" dirty="0" smtClean="0"/>
              <a:t> all card-related and account management functionality</a:t>
            </a:r>
            <a:br>
              <a:rPr lang="en-US" sz="1400" dirty="0" smtClean="0"/>
            </a:br>
            <a:r>
              <a:rPr lang="en-US" sz="1400" dirty="0" smtClean="0"/>
              <a:t/>
            </a:r>
            <a:br>
              <a:rPr lang="en-US" sz="1400" dirty="0" smtClean="0"/>
            </a:br>
            <a:r>
              <a:rPr lang="en-US" sz="1400" dirty="0" smtClean="0"/>
              <a:t>Local gateways to MO, Bank partner(s), merchant aggregators etc. to be defined and implemented near term</a:t>
            </a:r>
            <a:endParaRPr lang="en-US" sz="1400" dirty="0"/>
          </a:p>
        </p:txBody>
      </p:sp>
    </p:spTree>
    <p:extLst>
      <p:ext uri="{BB962C8B-B14F-4D97-AF65-F5344CB8AC3E}">
        <p14:creationId xmlns:p14="http://schemas.microsoft.com/office/powerpoint/2010/main" val="677395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solidFill>
                  <a:schemeClr val="accent2"/>
                </a:solidFill>
              </a:rPr>
              <a:t>Functional architecture scheme </a:t>
            </a:r>
            <a:r>
              <a:rPr lang="mr-IN" sz="3600" b="1" dirty="0" smtClean="0">
                <a:solidFill>
                  <a:schemeClr val="accent2"/>
                </a:solidFill>
              </a:rPr>
              <a:t>–</a:t>
            </a:r>
            <a:r>
              <a:rPr lang="en-US" sz="3600" b="1" dirty="0" smtClean="0">
                <a:solidFill>
                  <a:schemeClr val="accent2"/>
                </a:solidFill>
              </a:rPr>
              <a:t> Overview II</a:t>
            </a:r>
            <a:endParaRPr lang="en-US" b="1" dirty="0">
              <a:solidFill>
                <a:schemeClr val="accent2"/>
              </a:solidFill>
            </a:endParaRPr>
          </a:p>
        </p:txBody>
      </p:sp>
      <p:pic>
        <p:nvPicPr>
          <p:cNvPr id="3" name="Picture 2">
            <a:extLst>
              <a:ext uri="{FF2B5EF4-FFF2-40B4-BE49-F238E27FC236}">
                <a16:creationId xmlns:a16="http://schemas.microsoft.com/office/drawing/2014/main" xmlns="" id="{A9281FB3-2AD4-4DB0-84B6-DA56A219F7D7}"/>
              </a:ext>
            </a:extLst>
          </p:cNvPr>
          <p:cNvPicPr>
            <a:picLocks noChangeAspect="1"/>
          </p:cNvPicPr>
          <p:nvPr/>
        </p:nvPicPr>
        <p:blipFill>
          <a:blip r:embed="rId2"/>
          <a:stretch>
            <a:fillRect/>
          </a:stretch>
        </p:blipFill>
        <p:spPr>
          <a:xfrm>
            <a:off x="9481077" y="369728"/>
            <a:ext cx="2054530" cy="798645"/>
          </a:xfrm>
          <a:prstGeom prst="rect">
            <a:avLst/>
          </a:prstGeom>
        </p:spPr>
      </p:pic>
      <p:sp>
        <p:nvSpPr>
          <p:cNvPr id="8" name="TextBox 7"/>
          <p:cNvSpPr txBox="1"/>
          <p:nvPr/>
        </p:nvSpPr>
        <p:spPr>
          <a:xfrm>
            <a:off x="6415790" y="1581665"/>
            <a:ext cx="5506184" cy="2893100"/>
          </a:xfrm>
          <a:prstGeom prst="rect">
            <a:avLst/>
          </a:prstGeom>
          <a:noFill/>
        </p:spPr>
        <p:txBody>
          <a:bodyPr wrap="square" rtlCol="0">
            <a:spAutoFit/>
          </a:bodyPr>
          <a:lstStyle/>
          <a:p>
            <a:r>
              <a:rPr lang="en-US" sz="1400" dirty="0" smtClean="0"/>
              <a:t>Additional Information:</a:t>
            </a:r>
          </a:p>
          <a:p>
            <a:endParaRPr lang="en-US" sz="1400" dirty="0" smtClean="0"/>
          </a:p>
          <a:p>
            <a:r>
              <a:rPr lang="en-US" sz="1400" dirty="0" smtClean="0"/>
              <a:t>The red dotted line represents the demarcation - functionality that this supposed to be realized by the Wallet Platform provider is represented by the are above the line</a:t>
            </a:r>
          </a:p>
          <a:p>
            <a:endParaRPr lang="en-US" sz="1400" dirty="0"/>
          </a:p>
          <a:p>
            <a:r>
              <a:rPr lang="en-US" sz="1400" dirty="0" smtClean="0"/>
              <a:t>This split is considered as ONE of possible variants, given the idea to minimize the replication of data between SN and Wallet Platform, allowing for performance and efficiency</a:t>
            </a:r>
            <a:br>
              <a:rPr lang="en-US" sz="1400" dirty="0" smtClean="0"/>
            </a:br>
            <a:r>
              <a:rPr lang="en-US" sz="1400" dirty="0" smtClean="0"/>
              <a:t/>
            </a:r>
            <a:br>
              <a:rPr lang="en-US" sz="1400" dirty="0" smtClean="0"/>
            </a:br>
            <a:r>
              <a:rPr lang="en-US" sz="1400" dirty="0" smtClean="0"/>
              <a:t>The Wallet Platform needs to be available for download in the .</a:t>
            </a:r>
            <a:r>
              <a:rPr lang="en-US" sz="1400" dirty="0" err="1" smtClean="0"/>
              <a:t>vn</a:t>
            </a:r>
            <a:r>
              <a:rPr lang="en-US" sz="1400" dirty="0" smtClean="0"/>
              <a:t> Google Play and Apple stores and functionality also shall be optionally available via standard browser interface</a:t>
            </a:r>
          </a:p>
        </p:txBody>
      </p:sp>
      <p:grpSp>
        <p:nvGrpSpPr>
          <p:cNvPr id="19" name="Group 18"/>
          <p:cNvGrpSpPr/>
          <p:nvPr/>
        </p:nvGrpSpPr>
        <p:grpSpPr>
          <a:xfrm>
            <a:off x="257850" y="1470454"/>
            <a:ext cx="5957599" cy="5317044"/>
            <a:chOff x="257850" y="1470454"/>
            <a:chExt cx="5957599" cy="5317044"/>
          </a:xfrm>
        </p:grpSpPr>
        <p:grpSp>
          <p:nvGrpSpPr>
            <p:cNvPr id="17" name="Group 16"/>
            <p:cNvGrpSpPr/>
            <p:nvPr/>
          </p:nvGrpSpPr>
          <p:grpSpPr>
            <a:xfrm>
              <a:off x="257850" y="1470454"/>
              <a:ext cx="5957599" cy="5317044"/>
              <a:chOff x="257850" y="1470454"/>
              <a:chExt cx="5957599" cy="5317044"/>
            </a:xfrm>
          </p:grpSpPr>
          <p:pic>
            <p:nvPicPr>
              <p:cNvPr id="4" name="Picture 3"/>
              <p:cNvPicPr>
                <a:picLocks noChangeAspect="1"/>
              </p:cNvPicPr>
              <p:nvPr/>
            </p:nvPicPr>
            <p:blipFill>
              <a:blip r:embed="rId3"/>
              <a:stretch>
                <a:fillRect/>
              </a:stretch>
            </p:blipFill>
            <p:spPr>
              <a:xfrm>
                <a:off x="257850" y="1470454"/>
                <a:ext cx="5957599" cy="5317044"/>
              </a:xfrm>
              <a:prstGeom prst="rect">
                <a:avLst/>
              </a:prstGeom>
            </p:spPr>
          </p:pic>
          <p:cxnSp>
            <p:nvCxnSpPr>
              <p:cNvPr id="6" name="Straight Connector 5"/>
              <p:cNvCxnSpPr/>
              <p:nvPr/>
            </p:nvCxnSpPr>
            <p:spPr>
              <a:xfrm>
                <a:off x="257850" y="3422822"/>
                <a:ext cx="3350323" cy="12356"/>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608173" y="2533135"/>
                <a:ext cx="2527475" cy="16477"/>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08173" y="2549612"/>
                <a:ext cx="0" cy="885566"/>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81949" y="1470454"/>
                <a:ext cx="709400" cy="553998"/>
              </a:xfrm>
              <a:prstGeom prst="rect">
                <a:avLst/>
              </a:prstGeom>
              <a:solidFill>
                <a:schemeClr val="accent5">
                  <a:lumMod val="40000"/>
                  <a:lumOff val="60000"/>
                </a:schemeClr>
              </a:solidFill>
            </p:spPr>
            <p:txBody>
              <a:bodyPr wrap="square" rtlCol="0">
                <a:spAutoFit/>
              </a:bodyPr>
              <a:lstStyle/>
              <a:p>
                <a:r>
                  <a:rPr lang="en-US" sz="1200" dirty="0" smtClean="0"/>
                  <a:t> Wallet Provider</a:t>
                </a:r>
                <a:r>
                  <a:rPr lang="en-US" dirty="0" smtClean="0"/>
                  <a:t> </a:t>
                </a:r>
                <a:endParaRPr lang="en-US" dirty="0"/>
              </a:p>
            </p:txBody>
          </p:sp>
          <p:sp>
            <p:nvSpPr>
              <p:cNvPr id="16" name="TextBox 15"/>
              <p:cNvSpPr txBox="1"/>
              <p:nvPr/>
            </p:nvSpPr>
            <p:spPr>
              <a:xfrm>
                <a:off x="5426248" y="1470454"/>
                <a:ext cx="709400" cy="553998"/>
              </a:xfrm>
              <a:prstGeom prst="rect">
                <a:avLst/>
              </a:prstGeom>
              <a:solidFill>
                <a:schemeClr val="accent5">
                  <a:lumMod val="40000"/>
                  <a:lumOff val="60000"/>
                </a:schemeClr>
              </a:solidFill>
            </p:spPr>
            <p:txBody>
              <a:bodyPr wrap="square" rtlCol="0">
                <a:spAutoFit/>
              </a:bodyPr>
              <a:lstStyle/>
              <a:p>
                <a:r>
                  <a:rPr lang="en-US" sz="1200" dirty="0" smtClean="0"/>
                  <a:t> Wallet Provider</a:t>
                </a:r>
                <a:r>
                  <a:rPr lang="en-US" dirty="0" smtClean="0"/>
                  <a:t> </a:t>
                </a:r>
                <a:endParaRPr lang="en-US" dirty="0"/>
              </a:p>
            </p:txBody>
          </p:sp>
        </p:grpSp>
        <p:sp>
          <p:nvSpPr>
            <p:cNvPr id="18" name="Rectangle 17"/>
            <p:cNvSpPr/>
            <p:nvPr/>
          </p:nvSpPr>
          <p:spPr>
            <a:xfrm>
              <a:off x="5546361" y="6265889"/>
              <a:ext cx="669088" cy="254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68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B631E20-6D57-4B80-9E56-8EBE4B9D1333}"/>
              </a:ext>
            </a:extLst>
          </p:cNvPr>
          <p:cNvSpPr/>
          <p:nvPr/>
        </p:nvSpPr>
        <p:spPr>
          <a:xfrm>
            <a:off x="349322" y="243556"/>
            <a:ext cx="11572652" cy="105099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3600" b="1" dirty="0" smtClean="0">
                <a:solidFill>
                  <a:schemeClr val="accent2"/>
                </a:solidFill>
              </a:rPr>
              <a:t>RFP </a:t>
            </a:r>
            <a:r>
              <a:rPr lang="mr-IN" sz="3600" b="1" dirty="0" smtClean="0">
                <a:solidFill>
                  <a:schemeClr val="accent2"/>
                </a:solidFill>
              </a:rPr>
              <a:t>–</a:t>
            </a:r>
            <a:r>
              <a:rPr lang="de-AT" sz="3600" b="1" dirty="0" smtClean="0">
                <a:solidFill>
                  <a:schemeClr val="accent2"/>
                </a:solidFill>
              </a:rPr>
              <a:t> </a:t>
            </a:r>
            <a:r>
              <a:rPr lang="de-AT" sz="3600" b="1" dirty="0" err="1" smtClean="0">
                <a:solidFill>
                  <a:schemeClr val="accent2"/>
                </a:solidFill>
              </a:rPr>
              <a:t>What</a:t>
            </a:r>
            <a:r>
              <a:rPr lang="de-AT" sz="3600" b="1" dirty="0" smtClean="0">
                <a:solidFill>
                  <a:schemeClr val="accent2"/>
                </a:solidFill>
              </a:rPr>
              <a:t> </a:t>
            </a:r>
            <a:r>
              <a:rPr lang="de-AT" sz="3600" b="1" dirty="0" err="1" smtClean="0">
                <a:solidFill>
                  <a:schemeClr val="accent2"/>
                </a:solidFill>
              </a:rPr>
              <a:t>SMARTnet</a:t>
            </a:r>
            <a:r>
              <a:rPr lang="de-AT" sz="3600" b="1" dirty="0" smtClean="0">
                <a:solidFill>
                  <a:schemeClr val="accent2"/>
                </a:solidFill>
              </a:rPr>
              <a:t> </a:t>
            </a:r>
            <a:r>
              <a:rPr lang="de-AT" sz="3600" b="1" dirty="0" err="1" smtClean="0">
                <a:solidFill>
                  <a:schemeClr val="accent2"/>
                </a:solidFill>
              </a:rPr>
              <a:t>aims</a:t>
            </a:r>
            <a:r>
              <a:rPr lang="de-AT" sz="3600" b="1" dirty="0" smtClean="0">
                <a:solidFill>
                  <a:schemeClr val="accent2"/>
                </a:solidFill>
              </a:rPr>
              <a:t> </a:t>
            </a:r>
            <a:r>
              <a:rPr lang="de-AT" sz="3600" b="1" dirty="0" err="1" smtClean="0">
                <a:solidFill>
                  <a:schemeClr val="accent2"/>
                </a:solidFill>
              </a:rPr>
              <a:t>to</a:t>
            </a:r>
            <a:r>
              <a:rPr lang="de-AT" sz="3600" b="1" dirty="0" smtClean="0">
                <a:solidFill>
                  <a:schemeClr val="accent2"/>
                </a:solidFill>
              </a:rPr>
              <a:t> </a:t>
            </a:r>
            <a:r>
              <a:rPr lang="de-AT" sz="3600" b="1" dirty="0" err="1" smtClean="0">
                <a:solidFill>
                  <a:schemeClr val="accent2"/>
                </a:solidFill>
              </a:rPr>
              <a:t>understand</a:t>
            </a:r>
            <a:endParaRPr lang="en-US" b="1" dirty="0">
              <a:solidFill>
                <a:schemeClr val="accent2"/>
              </a:solidFill>
            </a:endParaRPr>
          </a:p>
        </p:txBody>
      </p:sp>
      <p:pic>
        <p:nvPicPr>
          <p:cNvPr id="3" name="Picture 2">
            <a:extLst>
              <a:ext uri="{FF2B5EF4-FFF2-40B4-BE49-F238E27FC236}">
                <a16:creationId xmlns:a16="http://schemas.microsoft.com/office/drawing/2014/main" xmlns="" id="{A9281FB3-2AD4-4DB0-84B6-DA56A219F7D7}"/>
              </a:ext>
            </a:extLst>
          </p:cNvPr>
          <p:cNvPicPr>
            <a:picLocks noChangeAspect="1"/>
          </p:cNvPicPr>
          <p:nvPr/>
        </p:nvPicPr>
        <p:blipFill>
          <a:blip r:embed="rId2"/>
          <a:stretch>
            <a:fillRect/>
          </a:stretch>
        </p:blipFill>
        <p:spPr>
          <a:xfrm>
            <a:off x="9481077" y="369728"/>
            <a:ext cx="2054530" cy="798645"/>
          </a:xfrm>
          <a:prstGeom prst="rect">
            <a:avLst/>
          </a:prstGeom>
        </p:spPr>
      </p:pic>
      <p:sp>
        <p:nvSpPr>
          <p:cNvPr id="8" name="TextBox 7"/>
          <p:cNvSpPr txBox="1"/>
          <p:nvPr/>
        </p:nvSpPr>
        <p:spPr>
          <a:xfrm>
            <a:off x="349322" y="1566675"/>
            <a:ext cx="11572652" cy="3970318"/>
          </a:xfrm>
          <a:prstGeom prst="rect">
            <a:avLst/>
          </a:prstGeom>
          <a:noFill/>
        </p:spPr>
        <p:txBody>
          <a:bodyPr wrap="square" rtlCol="0">
            <a:spAutoFit/>
          </a:bodyPr>
          <a:lstStyle/>
          <a:p>
            <a:pPr marL="285750" indent="-285750">
              <a:buFont typeface="Arial" charset="0"/>
              <a:buChar char="•"/>
            </a:pPr>
            <a:r>
              <a:rPr lang="en-US" dirty="0" smtClean="0"/>
              <a:t>How would the Wallet Provider´s solution (WPS) fit our functional MVP roadmap outlined on slide 3?</a:t>
            </a:r>
          </a:p>
          <a:p>
            <a:pPr marL="285750" indent="-285750">
              <a:buFont typeface="Arial" charset="0"/>
              <a:buChar char="•"/>
            </a:pPr>
            <a:r>
              <a:rPr lang="en-US" dirty="0" smtClean="0"/>
              <a:t>How would the WPS integrate into </a:t>
            </a:r>
            <a:r>
              <a:rPr lang="en-US" dirty="0" err="1" smtClean="0"/>
              <a:t>SMARTnet´s</a:t>
            </a:r>
            <a:r>
              <a:rPr lang="en-US" dirty="0" smtClean="0"/>
              <a:t> environment that is currently under deployment ? Are there any showstoppers (e.g. legal issues to provide services into Vietnam, unsupported integration platforms..) ?</a:t>
            </a:r>
          </a:p>
          <a:p>
            <a:pPr marL="285750" indent="-285750">
              <a:buFont typeface="Arial" charset="0"/>
              <a:buChar char="•"/>
            </a:pPr>
            <a:r>
              <a:rPr lang="en-US" dirty="0" smtClean="0"/>
              <a:t>Are there </a:t>
            </a:r>
            <a:r>
              <a:rPr lang="en-US" dirty="0" err="1" smtClean="0"/>
              <a:t>WireFrames</a:t>
            </a:r>
            <a:r>
              <a:rPr lang="en-US" dirty="0" smtClean="0"/>
              <a:t>, templates, pre-made customer workflow diagrams available on WP side that could be shared with SN ?</a:t>
            </a:r>
            <a:br>
              <a:rPr lang="en-US" dirty="0" smtClean="0"/>
            </a:br>
            <a:r>
              <a:rPr lang="en-US" dirty="0" smtClean="0"/>
              <a:t>Customers in our understanding would be users, merchants, dealers </a:t>
            </a:r>
          </a:p>
          <a:p>
            <a:pPr marL="285750" indent="-285750">
              <a:buFont typeface="Arial" charset="0"/>
              <a:buChar char="•"/>
            </a:pPr>
            <a:r>
              <a:rPr lang="en-US" dirty="0" smtClean="0"/>
              <a:t>How would WP address eventual functional gaps resulting of the matching </a:t>
            </a:r>
            <a:r>
              <a:rPr lang="en-US" dirty="0" err="1" smtClean="0"/>
              <a:t>proccess</a:t>
            </a:r>
            <a:r>
              <a:rPr lang="en-US" dirty="0" smtClean="0"/>
              <a:t> and how this would effect overall timeline/budget and expectations to go live with a stripped MVP 1 release?</a:t>
            </a:r>
          </a:p>
          <a:p>
            <a:pPr marL="285750" indent="-285750">
              <a:buFont typeface="Arial" charset="0"/>
              <a:buChar char="•"/>
            </a:pPr>
            <a:r>
              <a:rPr lang="en-US" dirty="0" smtClean="0"/>
              <a:t>How would WP support setting up operational routines to ensure stable service and operations of the integrated platforms, </a:t>
            </a:r>
            <a:r>
              <a:rPr lang="en-US" dirty="0" err="1" smtClean="0"/>
              <a:t>ringfence</a:t>
            </a:r>
            <a:r>
              <a:rPr lang="en-US" dirty="0" smtClean="0"/>
              <a:t> support etc. ?</a:t>
            </a:r>
          </a:p>
          <a:p>
            <a:pPr marL="285750" indent="-285750">
              <a:buFont typeface="Arial" charset="0"/>
              <a:buChar char="•"/>
            </a:pPr>
            <a:r>
              <a:rPr lang="en-US" dirty="0" smtClean="0"/>
              <a:t>How WP could potentially support SN with hands on the ground during discovery and realization phases, special focus would be to go live with a MVP 1 Version within what timeframe depending on both WP and SN roadmaps and infrastructure </a:t>
            </a:r>
            <a:r>
              <a:rPr lang="en-US" dirty="0" err="1" smtClean="0"/>
              <a:t>rampup</a:t>
            </a:r>
            <a:r>
              <a:rPr lang="en-US" smtClean="0"/>
              <a:t> - after </a:t>
            </a:r>
            <a:r>
              <a:rPr lang="en-US" dirty="0" smtClean="0"/>
              <a:t>decision on WPS partner is taken?</a:t>
            </a:r>
          </a:p>
          <a:p>
            <a:pPr marL="285750" indent="-285750">
              <a:buFont typeface="Arial" charset="0"/>
              <a:buChar char="•"/>
            </a:pPr>
            <a:endParaRPr lang="en-US" dirty="0"/>
          </a:p>
        </p:txBody>
      </p:sp>
    </p:spTree>
    <p:extLst>
      <p:ext uri="{BB962C8B-B14F-4D97-AF65-F5344CB8AC3E}">
        <p14:creationId xmlns:p14="http://schemas.microsoft.com/office/powerpoint/2010/main" val="1313593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513</Words>
  <Application>Microsoft Macintosh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Marek Forysiak</dc:creator>
  <cp:lastModifiedBy>Hermann Tischendorf</cp:lastModifiedBy>
  <cp:revision>64</cp:revision>
  <cp:lastPrinted>2017-11-01T10:19:14Z</cp:lastPrinted>
  <dcterms:created xsi:type="dcterms:W3CDTF">2017-10-25T07:07:03Z</dcterms:created>
  <dcterms:modified xsi:type="dcterms:W3CDTF">2017-11-01T10:31:44Z</dcterms:modified>
</cp:coreProperties>
</file>