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70" r:id="rId9"/>
    <p:sldId id="267"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2"/>
    <p:restoredTop sz="92266" autoAdjust="0"/>
  </p:normalViewPr>
  <p:slideViewPr>
    <p:cSldViewPr>
      <p:cViewPr varScale="1">
        <p:scale>
          <a:sx n="149" d="100"/>
          <a:sy n="149" d="100"/>
        </p:scale>
        <p:origin x="101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2015-06-08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145288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extLst>
      <p:ext uri="{BB962C8B-B14F-4D97-AF65-F5344CB8AC3E}">
        <p14:creationId xmlns:p14="http://schemas.microsoft.com/office/powerpoint/2010/main" val="126401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extLst>
      <p:ext uri="{BB962C8B-B14F-4D97-AF65-F5344CB8AC3E}">
        <p14:creationId xmlns:p14="http://schemas.microsoft.com/office/powerpoint/2010/main" val="207378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extLst>
      <p:ext uri="{BB962C8B-B14F-4D97-AF65-F5344CB8AC3E}">
        <p14:creationId xmlns:p14="http://schemas.microsoft.com/office/powerpoint/2010/main" val="1204462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4</a:t>
            </a:fld>
            <a:endParaRPr lang="en-CA"/>
          </a:p>
        </p:txBody>
      </p:sp>
    </p:spTree>
    <p:extLst>
      <p:ext uri="{BB962C8B-B14F-4D97-AF65-F5344CB8AC3E}">
        <p14:creationId xmlns:p14="http://schemas.microsoft.com/office/powerpoint/2010/main" val="121035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extLst>
      <p:ext uri="{BB962C8B-B14F-4D97-AF65-F5344CB8AC3E}">
        <p14:creationId xmlns:p14="http://schemas.microsoft.com/office/powerpoint/2010/main" val="52103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extLst>
      <p:ext uri="{BB962C8B-B14F-4D97-AF65-F5344CB8AC3E}">
        <p14:creationId xmlns:p14="http://schemas.microsoft.com/office/powerpoint/2010/main" val="4061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extLst>
      <p:ext uri="{BB962C8B-B14F-4D97-AF65-F5344CB8AC3E}">
        <p14:creationId xmlns:p14="http://schemas.microsoft.com/office/powerpoint/2010/main" val="73839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extLst>
      <p:ext uri="{BB962C8B-B14F-4D97-AF65-F5344CB8AC3E}">
        <p14:creationId xmlns:p14="http://schemas.microsoft.com/office/powerpoint/2010/main" val="65710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extLst>
      <p:ext uri="{BB962C8B-B14F-4D97-AF65-F5344CB8AC3E}">
        <p14:creationId xmlns:p14="http://schemas.microsoft.com/office/powerpoint/2010/main" val="170774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extLst>
      <p:ext uri="{BB962C8B-B14F-4D97-AF65-F5344CB8AC3E}">
        <p14:creationId xmlns:p14="http://schemas.microsoft.com/office/powerpoint/2010/main" val="137226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12.png"/><Relationship Id="rId6" Type="http://schemas.openxmlformats.org/officeDocument/2006/relationships/image" Target="../media/image13.png"/><Relationship Id="rId7" Type="http://schemas.microsoft.com/office/2007/relationships/hdphoto" Target="../media/hdphoto2.wdp"/><Relationship Id="rId8" Type="http://schemas.microsoft.com/office/2007/relationships/hdphoto" Target="../media/hdphoto3.wdp"/><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err="1" smtClean="0"/>
              <a:t>SkyWay</a:t>
            </a:r>
            <a:r>
              <a:rPr lang="en-CA" dirty="0" smtClean="0"/>
              <a:t> Renewal</a:t>
            </a:r>
            <a:endParaRPr lang="en-CA" dirty="0"/>
          </a:p>
        </p:txBody>
      </p:sp>
      <p:sp>
        <p:nvSpPr>
          <p:cNvPr id="3" name="Subtitle 2"/>
          <p:cNvSpPr>
            <a:spLocks noGrp="1"/>
          </p:cNvSpPr>
          <p:nvPr>
            <p:ph type="subTitle" idx="1"/>
          </p:nvPr>
        </p:nvSpPr>
        <p:spPr/>
        <p:txBody>
          <a:bodyPr/>
          <a:lstStyle/>
          <a:p>
            <a:r>
              <a:rPr lang="en-CA" dirty="0" err="1" smtClean="0"/>
              <a:t>WebCore</a:t>
            </a:r>
            <a:r>
              <a:rPr lang="en-CA" dirty="0" smtClean="0"/>
              <a:t> TU</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295022" y="2271355"/>
            <a:ext cx="2385589" cy="400110"/>
          </a:xfrm>
          <a:prstGeom prst="rect">
            <a:avLst/>
          </a:prstGeom>
          <a:noFill/>
        </p:spPr>
        <p:txBody>
          <a:bodyPr wrap="none" rtlCol="0">
            <a:spAutoFit/>
          </a:bodyPr>
          <a:lstStyle/>
          <a:p>
            <a:r>
              <a:rPr lang="ja-JP" altLang="en-US" sz="2000" dirty="0"/>
              <a:t>サイトコンセプト策定</a:t>
            </a:r>
            <a:endParaRPr lang="en-CA" sz="2000" dirty="0"/>
          </a:p>
        </p:txBody>
      </p:sp>
      <p:sp>
        <p:nvSpPr>
          <p:cNvPr id="12" name="TextBox 11"/>
          <p:cNvSpPr txBox="1"/>
          <p:nvPr/>
        </p:nvSpPr>
        <p:spPr>
          <a:xfrm>
            <a:off x="4314010" y="2281535"/>
            <a:ext cx="1210588" cy="400110"/>
          </a:xfrm>
          <a:prstGeom prst="rect">
            <a:avLst/>
          </a:prstGeom>
          <a:noFill/>
        </p:spPr>
        <p:txBody>
          <a:bodyPr wrap="none" rtlCol="0">
            <a:spAutoFit/>
          </a:bodyPr>
          <a:lstStyle/>
          <a:p>
            <a:r>
              <a:rPr lang="ja-JP" altLang="en-US" sz="2000" dirty="0"/>
              <a:t>画面設計</a:t>
            </a:r>
            <a:endParaRPr lang="en-CA" sz="2000" dirty="0"/>
          </a:p>
        </p:txBody>
      </p:sp>
      <p:sp>
        <p:nvSpPr>
          <p:cNvPr id="13" name="TextBox 12"/>
          <p:cNvSpPr txBox="1"/>
          <p:nvPr/>
        </p:nvSpPr>
        <p:spPr>
          <a:xfrm>
            <a:off x="5999399" y="2222212"/>
            <a:ext cx="1853392" cy="584775"/>
          </a:xfrm>
          <a:prstGeom prst="rect">
            <a:avLst/>
          </a:prstGeom>
          <a:noFill/>
        </p:spPr>
        <p:txBody>
          <a:bodyPr wrap="none" rtlCol="0">
            <a:spAutoFit/>
          </a:bodyPr>
          <a:lstStyle/>
          <a:p>
            <a:r>
              <a:rPr lang="ja-JP" altLang="en-US" sz="1600" dirty="0" smtClean="0"/>
              <a:t>ビジュアルデザイン</a:t>
            </a:r>
            <a:endParaRPr lang="en-US" altLang="ja-JP" sz="1600" dirty="0" smtClean="0"/>
          </a:p>
          <a:p>
            <a:r>
              <a:rPr lang="ja-JP" altLang="en-US" sz="1600" dirty="0" smtClean="0"/>
              <a:t>と</a:t>
            </a:r>
            <a:r>
              <a:rPr lang="ja-JP" altLang="en-US" sz="1600" dirty="0"/>
              <a:t>マークアップ</a:t>
            </a:r>
            <a:endParaRPr lang="en-CA" sz="1600" dirty="0"/>
          </a:p>
        </p:txBody>
      </p:sp>
      <p:sp>
        <p:nvSpPr>
          <p:cNvPr id="14" name="TextBox 13"/>
          <p:cNvSpPr txBox="1"/>
          <p:nvPr/>
        </p:nvSpPr>
        <p:spPr>
          <a:xfrm>
            <a:off x="2042311" y="2895600"/>
            <a:ext cx="1359988" cy="523220"/>
          </a:xfrm>
          <a:prstGeom prst="rect">
            <a:avLst/>
          </a:prstGeom>
          <a:noFill/>
        </p:spPr>
        <p:txBody>
          <a:bodyPr wrap="none" rtlCol="0">
            <a:spAutoFit/>
          </a:bodyPr>
          <a:lstStyle/>
          <a:p>
            <a:r>
              <a:rPr lang="en-CA" sz="2800" dirty="0">
                <a:solidFill>
                  <a:schemeClr val="bg1"/>
                </a:solidFill>
              </a:rPr>
              <a:t>3</a:t>
            </a:r>
            <a:r>
              <a:rPr lang="en-CA" sz="2800" dirty="0" smtClean="0">
                <a:solidFill>
                  <a:schemeClr val="bg1"/>
                </a:solidFill>
              </a:rPr>
              <a:t> </a:t>
            </a:r>
            <a:r>
              <a:rPr lang="en-CA" sz="2800" dirty="0" smtClean="0">
                <a:solidFill>
                  <a:schemeClr val="bg1"/>
                </a:solidFill>
              </a:rPr>
              <a:t>weeks</a:t>
            </a:r>
            <a:endParaRPr lang="en-CA" sz="2800" dirty="0">
              <a:solidFill>
                <a:schemeClr val="bg1"/>
              </a:solidFill>
            </a:endParaRPr>
          </a:p>
        </p:txBody>
      </p:sp>
      <p:sp>
        <p:nvSpPr>
          <p:cNvPr id="15" name="TextBox 14"/>
          <p:cNvSpPr txBox="1"/>
          <p:nvPr/>
        </p:nvSpPr>
        <p:spPr>
          <a:xfrm>
            <a:off x="4368010" y="2895600"/>
            <a:ext cx="1359988" cy="523220"/>
          </a:xfrm>
          <a:prstGeom prst="rect">
            <a:avLst/>
          </a:prstGeom>
          <a:noFill/>
        </p:spPr>
        <p:txBody>
          <a:bodyPr wrap="none" rtlCol="0">
            <a:spAutoFit/>
          </a:bodyPr>
          <a:lstStyle/>
          <a:p>
            <a:r>
              <a:rPr lang="en-CA" altLang="ja-JP" sz="2800" dirty="0">
                <a:solidFill>
                  <a:schemeClr val="bg1"/>
                </a:solidFill>
              </a:rPr>
              <a:t>2 weeks</a:t>
            </a:r>
          </a:p>
        </p:txBody>
      </p:sp>
      <p:sp>
        <p:nvSpPr>
          <p:cNvPr id="16" name="TextBox 15"/>
          <p:cNvSpPr txBox="1"/>
          <p:nvPr/>
        </p:nvSpPr>
        <p:spPr>
          <a:xfrm>
            <a:off x="6219311" y="2933347"/>
            <a:ext cx="1359988" cy="523220"/>
          </a:xfrm>
          <a:prstGeom prst="rect">
            <a:avLst/>
          </a:prstGeom>
          <a:noFill/>
        </p:spPr>
        <p:txBody>
          <a:bodyPr wrap="none" rtlCol="0">
            <a:spAutoFit/>
          </a:bodyPr>
          <a:lstStyle/>
          <a:p>
            <a:r>
              <a:rPr lang="en-CA" altLang="ja-JP" sz="2800" dirty="0">
                <a:solidFill>
                  <a:schemeClr val="bg1"/>
                </a:solidFill>
              </a:rPr>
              <a:t>2 weeks</a:t>
            </a: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extLst>
              <p:ext uri="{D42A27DB-BD31-4B8C-83A1-F6EECF244321}">
                <p14:modId xmlns:p14="http://schemas.microsoft.com/office/powerpoint/2010/main" val="180785147"/>
              </p:ext>
            </p:extLst>
          </p:nvPr>
        </p:nvGraphicFramePr>
        <p:xfrm>
          <a:off x="457200" y="4157880"/>
          <a:ext cx="8229600" cy="1873985"/>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Skill Up</a:t>
                      </a:r>
                      <a:endParaRPr lang="en-CA" sz="2400" dirty="0"/>
                    </a:p>
                  </a:txBody>
                  <a:tcPr marT="108000" marB="108000" anchor="ctr"/>
                </a:tc>
              </a:tr>
              <a:tr h="377825">
                <a:tc>
                  <a:txBody>
                    <a:bodyPr/>
                    <a:lstStyle/>
                    <a:p>
                      <a:endParaRPr lang="en-CA" dirty="0"/>
                    </a:p>
                  </a:txBody>
                  <a:tcPr anchor="ctr"/>
                </a:tc>
                <a:tc>
                  <a:txBody>
                    <a:bodyPr/>
                    <a:lstStyle/>
                    <a:p>
                      <a:endParaRPr lang="ja-JP" altLang="en-US" dirty="0"/>
                    </a:p>
                  </a:txBody>
                  <a:tcPr anchor="ctr"/>
                </a:tc>
              </a:tr>
              <a:tr h="377825">
                <a:tc>
                  <a:txBody>
                    <a:bodyPr/>
                    <a:lstStyle/>
                    <a:p>
                      <a:endParaRPr lang="en-CA" sz="2000" dirty="0"/>
                    </a:p>
                  </a:txBody>
                  <a:tcPr anchor="ctr"/>
                </a:tc>
                <a:tc>
                  <a:txBody>
                    <a:bodyPr/>
                    <a:lstStyle/>
                    <a:p>
                      <a:endParaRPr lang="ja-JP" altLang="en-US"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18288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2416764" y="2449174"/>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447800" y="2909323"/>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306286" y="340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524000" y="47244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1828800" y="5257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828800" y="5715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304800" y="4952999"/>
            <a:ext cx="8686800" cy="1777951"/>
          </a:xfrm>
          <a:prstGeom prst="rect">
            <a:avLst/>
          </a:prstGeom>
          <a:noFill/>
          <a:ln w="12700" cap="flat">
            <a:noFill/>
            <a:miter lim="800000"/>
            <a:headEnd/>
            <a:tailEnd/>
          </a:ln>
        </p:spPr>
      </p:pic>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a:xfrm>
            <a:off x="457200" y="1524000"/>
            <a:ext cx="8229600" cy="4525963"/>
          </a:xfrm>
        </p:spPr>
        <p:txBody>
          <a:bodyPr>
            <a:normAutofit/>
          </a:bodyPr>
          <a:lstStyle/>
          <a:p>
            <a:r>
              <a:rPr lang="en-CA" sz="2400" dirty="0" smtClean="0"/>
              <a:t>To clearly present the purpose and strengths of </a:t>
            </a:r>
            <a:r>
              <a:rPr lang="en-CA" sz="2400" dirty="0" err="1" smtClean="0"/>
              <a:t>SkyWay</a:t>
            </a:r>
            <a:r>
              <a:rPr lang="en-CA" sz="2400" dirty="0" smtClean="0"/>
              <a:t> to developers.</a:t>
            </a:r>
          </a:p>
          <a:p>
            <a:r>
              <a:rPr lang="en-CA" sz="2400" dirty="0" smtClean="0"/>
              <a:t>To revamp the </a:t>
            </a:r>
            <a:r>
              <a:rPr lang="en-CA" sz="2400" dirty="0" err="1" smtClean="0"/>
              <a:t>SkyWay</a:t>
            </a:r>
            <a:r>
              <a:rPr lang="en-CA" sz="2400" dirty="0" smtClean="0"/>
              <a:t> website to a fresh and appealing design</a:t>
            </a:r>
          </a:p>
          <a:p>
            <a:r>
              <a:rPr lang="en-CA" sz="2400" dirty="0" smtClean="0"/>
              <a:t>To present all relevant information in a clear and understandable system/hierarchy</a:t>
            </a:r>
          </a:p>
          <a:p>
            <a:r>
              <a:rPr lang="en-CA" sz="2400" dirty="0" smtClean="0"/>
              <a:t>Create a flexible structure that can accommodate growing contents (iOS, TURN, etc.)</a:t>
            </a:r>
          </a:p>
        </p:txBody>
      </p:sp>
      <p:sp>
        <p:nvSpPr>
          <p:cNvPr id="4" name="TextBox 3"/>
          <p:cNvSpPr txBox="1"/>
          <p:nvPr/>
        </p:nvSpPr>
        <p:spPr>
          <a:xfrm>
            <a:off x="762000" y="5486400"/>
            <a:ext cx="8248155" cy="954107"/>
          </a:xfrm>
          <a:prstGeom prst="rect">
            <a:avLst/>
          </a:prstGeom>
          <a:noFill/>
        </p:spPr>
        <p:txBody>
          <a:bodyPr wrap="none" rtlCol="0">
            <a:spAutoFit/>
          </a:bodyPr>
          <a:lstStyle/>
          <a:p>
            <a:r>
              <a:rPr lang="en-CA" altLang="ja-JP" sz="2800" dirty="0" smtClean="0"/>
              <a:t>To clearly present </a:t>
            </a:r>
            <a:r>
              <a:rPr lang="en-CA" altLang="ja-JP" sz="2800" dirty="0" err="1" smtClean="0"/>
              <a:t>SkyWay’s</a:t>
            </a:r>
            <a:r>
              <a:rPr lang="en-CA" altLang="ja-JP" sz="2800" dirty="0" smtClean="0"/>
              <a:t> strengths and provide</a:t>
            </a:r>
          </a:p>
          <a:p>
            <a:r>
              <a:rPr lang="en-CA" altLang="ja-JP" sz="2800" dirty="0"/>
              <a:t>e</a:t>
            </a:r>
            <a:r>
              <a:rPr lang="en-CA" altLang="ja-JP" sz="2800" dirty="0" smtClean="0"/>
              <a:t>asy access to all the resources that developers will use</a:t>
            </a:r>
            <a:endParaRPr lang="en-CA" altLang="ja-JP"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a:xfrm>
            <a:off x="457200" y="1524000"/>
            <a:ext cx="8229600" cy="5105400"/>
          </a:xfrm>
        </p:spPr>
        <p:txBody>
          <a:bodyPr>
            <a:normAutofit fontScale="92500" lnSpcReduction="20000"/>
          </a:bodyPr>
          <a:lstStyle/>
          <a:p>
            <a:r>
              <a:rPr lang="en-CA" dirty="0" smtClean="0"/>
              <a:t>For </a:t>
            </a:r>
            <a:r>
              <a:rPr lang="en-CA" dirty="0" smtClean="0">
                <a:solidFill>
                  <a:srgbClr val="008000"/>
                </a:solidFill>
              </a:rPr>
              <a:t>independent developers and </a:t>
            </a:r>
            <a:r>
              <a:rPr lang="en-CA" dirty="0" err="1" smtClean="0">
                <a:solidFill>
                  <a:srgbClr val="008000"/>
                </a:solidFill>
              </a:rPr>
              <a:t>startups</a:t>
            </a:r>
            <a:endParaRPr lang="en-CA" dirty="0" smtClean="0">
              <a:solidFill>
                <a:srgbClr val="008000"/>
              </a:solidFill>
            </a:endParaRPr>
          </a:p>
          <a:p>
            <a:r>
              <a:rPr lang="en-CA" dirty="0" smtClean="0"/>
              <a:t>who </a:t>
            </a:r>
            <a:r>
              <a:rPr lang="en-CA" dirty="0" smtClean="0">
                <a:solidFill>
                  <a:srgbClr val="008000"/>
                </a:solidFill>
              </a:rPr>
              <a:t>are interested in developing a </a:t>
            </a:r>
            <a:r>
              <a:rPr lang="en-CA" dirty="0" err="1" smtClean="0">
                <a:solidFill>
                  <a:srgbClr val="008000"/>
                </a:solidFill>
              </a:rPr>
              <a:t>WebRTC</a:t>
            </a:r>
            <a:r>
              <a:rPr lang="en-CA" dirty="0" smtClean="0">
                <a:solidFill>
                  <a:srgbClr val="008000"/>
                </a:solidFill>
              </a:rPr>
              <a:t> service or application</a:t>
            </a:r>
          </a:p>
          <a:p>
            <a:r>
              <a:rPr lang="en-CA" dirty="0" smtClean="0"/>
              <a:t>The </a:t>
            </a:r>
            <a:r>
              <a:rPr lang="en-CA" dirty="0" smtClean="0">
                <a:solidFill>
                  <a:srgbClr val="008000"/>
                </a:solidFill>
              </a:rPr>
              <a:t>NEW </a:t>
            </a:r>
            <a:r>
              <a:rPr lang="en-CA" dirty="0" err="1" smtClean="0">
                <a:solidFill>
                  <a:srgbClr val="008000"/>
                </a:solidFill>
              </a:rPr>
              <a:t>SkyWay</a:t>
            </a:r>
            <a:r>
              <a:rPr lang="en-CA" dirty="0" smtClean="0">
                <a:solidFill>
                  <a:srgbClr val="008000"/>
                </a:solidFill>
              </a:rPr>
              <a:t> website</a:t>
            </a:r>
          </a:p>
          <a:p>
            <a:r>
              <a:rPr lang="en-CA" dirty="0" smtClean="0"/>
              <a:t>is an </a:t>
            </a:r>
            <a:r>
              <a:rPr lang="en-CA" dirty="0" smtClean="0">
                <a:solidFill>
                  <a:srgbClr val="008000"/>
                </a:solidFill>
              </a:rPr>
              <a:t>improved website</a:t>
            </a:r>
          </a:p>
          <a:p>
            <a:r>
              <a:rPr lang="en-CA" dirty="0" smtClean="0"/>
              <a:t>that </a:t>
            </a:r>
            <a:r>
              <a:rPr lang="en-CA" dirty="0" smtClean="0">
                <a:solidFill>
                  <a:srgbClr val="008000"/>
                </a:solidFill>
              </a:rPr>
              <a:t>presents the benefits and features of </a:t>
            </a:r>
            <a:r>
              <a:rPr lang="en-CA" dirty="0" err="1" smtClean="0">
                <a:solidFill>
                  <a:srgbClr val="008000"/>
                </a:solidFill>
              </a:rPr>
              <a:t>SkyWay</a:t>
            </a:r>
            <a:r>
              <a:rPr lang="en-CA" dirty="0" smtClean="0">
                <a:solidFill>
                  <a:srgbClr val="008000"/>
                </a:solidFill>
              </a:rPr>
              <a:t>.</a:t>
            </a:r>
            <a:endParaRPr lang="en-CA" dirty="0" smtClean="0"/>
          </a:p>
          <a:p>
            <a:r>
              <a:rPr lang="en-CA" dirty="0" smtClean="0"/>
              <a:t>Unlike other </a:t>
            </a:r>
            <a:r>
              <a:rPr lang="en-CA" dirty="0" smtClean="0">
                <a:solidFill>
                  <a:srgbClr val="008000"/>
                </a:solidFill>
              </a:rPr>
              <a:t>the current </a:t>
            </a:r>
            <a:r>
              <a:rPr lang="en-CA" dirty="0" err="1" smtClean="0">
                <a:solidFill>
                  <a:srgbClr val="008000"/>
                </a:solidFill>
              </a:rPr>
              <a:t>SkyWay</a:t>
            </a:r>
            <a:r>
              <a:rPr lang="en-CA" dirty="0" smtClean="0">
                <a:solidFill>
                  <a:srgbClr val="008000"/>
                </a:solidFill>
              </a:rPr>
              <a:t> website</a:t>
            </a:r>
          </a:p>
          <a:p>
            <a:r>
              <a:rPr lang="en-CA" dirty="0" smtClean="0"/>
              <a:t>our project </a:t>
            </a:r>
            <a:r>
              <a:rPr lang="en-CA" dirty="0" smtClean="0">
                <a:solidFill>
                  <a:srgbClr val="008000"/>
                </a:solidFill>
              </a:rPr>
              <a:t>clearly explains </a:t>
            </a:r>
            <a:r>
              <a:rPr lang="en-CA" dirty="0" err="1" smtClean="0">
                <a:solidFill>
                  <a:srgbClr val="008000"/>
                </a:solidFill>
              </a:rPr>
              <a:t>SkyWay’s</a:t>
            </a:r>
            <a:r>
              <a:rPr lang="en-CA" dirty="0" smtClean="0">
                <a:solidFill>
                  <a:srgbClr val="008000"/>
                </a:solidFill>
              </a:rPr>
              <a:t> strengths and </a:t>
            </a:r>
            <a:r>
              <a:rPr lang="en-CA" altLang="ja-JP" dirty="0" smtClean="0">
                <a:solidFill>
                  <a:srgbClr val="008000"/>
                </a:solidFill>
              </a:rPr>
              <a:t>houses all </a:t>
            </a:r>
            <a:r>
              <a:rPr lang="en-CA" dirty="0" smtClean="0">
                <a:solidFill>
                  <a:srgbClr val="008000"/>
                </a:solidFill>
              </a:rPr>
              <a:t>essential and useful resources in a well-defined </a:t>
            </a:r>
            <a:r>
              <a:rPr lang="en-CA" dirty="0" smtClean="0">
                <a:solidFill>
                  <a:srgbClr val="008000"/>
                </a:solidFill>
              </a:rPr>
              <a:t>structure.</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447800"/>
            <a:ext cx="3810000" cy="533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2895829" y="1524000"/>
            <a:ext cx="3504742" cy="523220"/>
          </a:xfrm>
          <a:prstGeom prst="rect">
            <a:avLst/>
          </a:prstGeom>
          <a:noFill/>
        </p:spPr>
        <p:txBody>
          <a:bodyPr wrap="none" rtlCol="0">
            <a:spAutoFit/>
          </a:bodyPr>
          <a:lstStyle/>
          <a:p>
            <a:r>
              <a:rPr lang="en-CA" sz="2800" dirty="0" smtClean="0"/>
              <a:t>NEW! </a:t>
            </a:r>
            <a:r>
              <a:rPr lang="en-CA" sz="2800" dirty="0" err="1" smtClean="0"/>
              <a:t>SkyWay</a:t>
            </a:r>
            <a:r>
              <a:rPr lang="en-CA" sz="2800" dirty="0" smtClean="0"/>
              <a:t> Website</a:t>
            </a:r>
            <a:endParaRPr lang="en-CA" sz="2800" dirty="0"/>
          </a:p>
        </p:txBody>
      </p:sp>
      <p:sp>
        <p:nvSpPr>
          <p:cNvPr id="11" name="Rectangle 10"/>
          <p:cNvSpPr/>
          <p:nvPr/>
        </p:nvSpPr>
        <p:spPr>
          <a:xfrm>
            <a:off x="3124200" y="2133600"/>
            <a:ext cx="3048000" cy="1436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806315" y="3653135"/>
            <a:ext cx="3670685" cy="461665"/>
          </a:xfrm>
          <a:prstGeom prst="rect">
            <a:avLst/>
          </a:prstGeom>
          <a:noFill/>
        </p:spPr>
        <p:txBody>
          <a:bodyPr wrap="none" rtlCol="0">
            <a:spAutoFit/>
          </a:bodyPr>
          <a:lstStyle/>
          <a:p>
            <a:r>
              <a:rPr lang="en-CA" sz="2400" dirty="0" smtClean="0"/>
              <a:t>Our new &amp; improved home.</a:t>
            </a:r>
            <a:endParaRPr lang="en-CA" sz="2400" dirty="0"/>
          </a:p>
        </p:txBody>
      </p:sp>
      <p:sp>
        <p:nvSpPr>
          <p:cNvPr id="7" name="TextBox 6"/>
          <p:cNvSpPr txBox="1"/>
          <p:nvPr/>
        </p:nvSpPr>
        <p:spPr>
          <a:xfrm>
            <a:off x="2888275" y="4114800"/>
            <a:ext cx="3436325" cy="646331"/>
          </a:xfrm>
          <a:prstGeom prst="rect">
            <a:avLst/>
          </a:prstGeom>
          <a:noFill/>
        </p:spPr>
        <p:txBody>
          <a:bodyPr wrap="none" rtlCol="0">
            <a:spAutoFit/>
          </a:bodyPr>
          <a:lstStyle/>
          <a:p>
            <a:pPr algn="ctr"/>
            <a:r>
              <a:rPr lang="en-CA" dirty="0" smtClean="0"/>
              <a:t>Find out how </a:t>
            </a:r>
            <a:r>
              <a:rPr lang="en-CA" dirty="0" err="1" smtClean="0"/>
              <a:t>SkyWay</a:t>
            </a:r>
            <a:r>
              <a:rPr lang="en-CA" dirty="0" smtClean="0"/>
              <a:t> will help you</a:t>
            </a:r>
          </a:p>
          <a:p>
            <a:pPr algn="ctr"/>
            <a:r>
              <a:rPr lang="en-CA" dirty="0" smtClean="0"/>
              <a:t>Build your latest great app</a:t>
            </a:r>
            <a:endParaRPr lang="en-CA" dirty="0"/>
          </a:p>
        </p:txBody>
      </p:sp>
      <p:sp>
        <p:nvSpPr>
          <p:cNvPr id="8" name="TextBox 7"/>
          <p:cNvSpPr txBox="1"/>
          <p:nvPr/>
        </p:nvSpPr>
        <p:spPr>
          <a:xfrm>
            <a:off x="2743200" y="4800600"/>
            <a:ext cx="3716915" cy="369332"/>
          </a:xfrm>
          <a:prstGeom prst="rect">
            <a:avLst/>
          </a:prstGeom>
          <a:noFill/>
        </p:spPr>
        <p:txBody>
          <a:bodyPr wrap="none" rtlCol="0">
            <a:spAutoFit/>
          </a:bodyPr>
          <a:lstStyle/>
          <a:p>
            <a:r>
              <a:rPr lang="en-CA" altLang="ja-JP" dirty="0"/>
              <a:t>Learn </a:t>
            </a:r>
            <a:r>
              <a:rPr lang="en-CA" altLang="ja-JP"/>
              <a:t>about </a:t>
            </a:r>
            <a:r>
              <a:rPr lang="en-CA" altLang="ja-JP" smtClean="0"/>
              <a:t>our JS</a:t>
            </a:r>
            <a:r>
              <a:rPr lang="en-CA" altLang="ja-JP" dirty="0"/>
              <a:t>, iOS, Android SDKs</a:t>
            </a:r>
          </a:p>
        </p:txBody>
      </p:sp>
      <p:sp>
        <p:nvSpPr>
          <p:cNvPr id="9" name="TextBox 8"/>
          <p:cNvSpPr txBox="1"/>
          <p:nvPr/>
        </p:nvSpPr>
        <p:spPr>
          <a:xfrm>
            <a:off x="2888275" y="5257800"/>
            <a:ext cx="3436325" cy="646331"/>
          </a:xfrm>
          <a:prstGeom prst="rect">
            <a:avLst/>
          </a:prstGeom>
          <a:noFill/>
        </p:spPr>
        <p:txBody>
          <a:bodyPr wrap="square" rtlCol="0">
            <a:spAutoFit/>
          </a:bodyPr>
          <a:lstStyle/>
          <a:p>
            <a:pPr algn="ctr"/>
            <a:r>
              <a:rPr lang="en-CA" dirty="0" smtClean="0"/>
              <a:t>Easy access to helpful development resources</a:t>
            </a:r>
            <a:endParaRPr lang="en-CA" dirty="0"/>
          </a:p>
        </p:txBody>
      </p:sp>
      <p:pic>
        <p:nvPicPr>
          <p:cNvPr id="3" name="図 2"/>
          <p:cNvPicPr>
            <a:picLocks noChangeAspect="1"/>
          </p:cNvPicPr>
          <p:nvPr/>
        </p:nvPicPr>
        <p:blipFill>
          <a:blip r:embed="rId3"/>
          <a:stretch>
            <a:fillRect/>
          </a:stretch>
        </p:blipFill>
        <p:spPr>
          <a:xfrm>
            <a:off x="3466407" y="3006001"/>
            <a:ext cx="2363583" cy="459509"/>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908" y="2253529"/>
            <a:ext cx="712583" cy="712583"/>
          </a:xfrm>
          <a:prstGeom prst="rect">
            <a:avLst/>
          </a:prstGeom>
        </p:spPr>
      </p:pic>
      <p:sp>
        <p:nvSpPr>
          <p:cNvPr id="13" name="TextBox 8"/>
          <p:cNvSpPr txBox="1"/>
          <p:nvPr/>
        </p:nvSpPr>
        <p:spPr>
          <a:xfrm>
            <a:off x="2929326" y="5983069"/>
            <a:ext cx="3242874" cy="646331"/>
          </a:xfrm>
          <a:prstGeom prst="rect">
            <a:avLst/>
          </a:prstGeom>
          <a:noFill/>
        </p:spPr>
        <p:txBody>
          <a:bodyPr wrap="none" rtlCol="0">
            <a:spAutoFit/>
          </a:bodyPr>
          <a:lstStyle/>
          <a:p>
            <a:pPr algn="ctr"/>
            <a:r>
              <a:rPr lang="en-CA" dirty="0" smtClean="0"/>
              <a:t>Try our demo apps and see what</a:t>
            </a:r>
          </a:p>
          <a:p>
            <a:pPr algn="ctr"/>
            <a:r>
              <a:rPr lang="en-CA" dirty="0"/>
              <a:t>y</a:t>
            </a:r>
            <a:r>
              <a:rPr lang="en-CA" dirty="0" smtClean="0"/>
              <a:t>ou can do with Skyway!</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982945082"/>
              </p:ext>
            </p:extLst>
          </p:nvPr>
        </p:nvGraphicFramePr>
        <p:xfrm>
          <a:off x="381000" y="1219200"/>
          <a:ext cx="8458200" cy="4043680"/>
        </p:xfrm>
        <a:graphic>
          <a:graphicData uri="http://schemas.openxmlformats.org/drawingml/2006/table">
            <a:tbl>
              <a:tblPr firstRow="1" bandRow="1">
                <a:tableStyleId>{5C22544A-7EE6-4342-B048-85BDC9FD1C3A}</a:tableStyleId>
              </a:tblPr>
              <a:tblGrid>
                <a:gridCol w="5029200"/>
                <a:gridCol w="3429000"/>
              </a:tblGrid>
              <a:tr h="370840">
                <a:tc>
                  <a:txBody>
                    <a:bodyPr/>
                    <a:lstStyle/>
                    <a:p>
                      <a:pPr algn="ctr"/>
                      <a:r>
                        <a:rPr lang="en-CA" sz="1400" dirty="0" smtClean="0"/>
                        <a:t>IN</a:t>
                      </a:r>
                      <a:endParaRPr lang="en-CA" sz="1400" dirty="0"/>
                    </a:p>
                  </a:txBody>
                  <a:tcPr/>
                </a:tc>
                <a:tc>
                  <a:txBody>
                    <a:bodyPr/>
                    <a:lstStyle/>
                    <a:p>
                      <a:pPr algn="ctr"/>
                      <a:r>
                        <a:rPr lang="en-CA" sz="1400" dirty="0" smtClean="0"/>
                        <a:t>OUT</a:t>
                      </a:r>
                      <a:endParaRPr lang="en-CA" sz="1400" dirty="0"/>
                    </a:p>
                  </a:txBody>
                  <a:tcPr/>
                </a:tc>
              </a:tr>
              <a:tr h="370840">
                <a:tc>
                  <a:txBody>
                    <a:bodyPr/>
                    <a:lstStyle/>
                    <a:p>
                      <a:r>
                        <a:rPr lang="en-CA" sz="1400" dirty="0" smtClean="0"/>
                        <a:t>Examination</a:t>
                      </a:r>
                      <a:r>
                        <a:rPr lang="en-CA" sz="1400" baseline="0" dirty="0" smtClean="0"/>
                        <a:t> of current situation</a:t>
                      </a:r>
                    </a:p>
                    <a:p>
                      <a:r>
                        <a:rPr lang="en-CA" sz="1400" baseline="0" dirty="0" smtClean="0"/>
                        <a:t>(Design and site stats)</a:t>
                      </a:r>
                      <a:endParaRPr lang="en-CA" sz="1400" dirty="0"/>
                    </a:p>
                  </a:txBody>
                  <a:tcPr/>
                </a:tc>
                <a:tc>
                  <a:txBody>
                    <a:bodyPr/>
                    <a:lstStyle/>
                    <a:p>
                      <a:r>
                        <a:rPr lang="en-CA" sz="1400" dirty="0" smtClean="0"/>
                        <a:t>Creating websites other than </a:t>
                      </a:r>
                      <a:r>
                        <a:rPr lang="en-CA" sz="1400" dirty="0" err="1" smtClean="0"/>
                        <a:t>SkyWay’s</a:t>
                      </a:r>
                      <a:r>
                        <a:rPr lang="en-CA" sz="1400" dirty="0" smtClean="0"/>
                        <a:t>.</a:t>
                      </a:r>
                      <a:endParaRPr lang="en-CA" sz="1400" dirty="0"/>
                    </a:p>
                  </a:txBody>
                  <a:tcPr/>
                </a:tc>
              </a:tr>
              <a:tr h="274320">
                <a:tc>
                  <a:txBody>
                    <a:bodyPr/>
                    <a:lstStyle/>
                    <a:p>
                      <a:r>
                        <a:rPr lang="en-CA" sz="1400" dirty="0" smtClean="0"/>
                        <a:t>Establish </a:t>
                      </a:r>
                      <a:r>
                        <a:rPr lang="en-CA" sz="1400" dirty="0" err="1" smtClean="0"/>
                        <a:t>SkyWay</a:t>
                      </a:r>
                      <a:r>
                        <a:rPr lang="en-CA" sz="1400" baseline="0" dirty="0" smtClean="0"/>
                        <a:t> &amp; </a:t>
                      </a:r>
                      <a:r>
                        <a:rPr lang="en-CA" sz="1400" baseline="0" dirty="0" err="1" smtClean="0"/>
                        <a:t>WebCore</a:t>
                      </a:r>
                      <a:r>
                        <a:rPr lang="en-CA" sz="1400" baseline="0" dirty="0" smtClean="0"/>
                        <a:t> aims</a:t>
                      </a:r>
                      <a:endParaRPr lang="en-CA" sz="1400" dirty="0"/>
                    </a:p>
                  </a:txBody>
                  <a:tcPr/>
                </a:tc>
                <a:tc>
                  <a:txBody>
                    <a:bodyPr/>
                    <a:lstStyle/>
                    <a:p>
                      <a:r>
                        <a:rPr lang="en-CA" sz="1400" dirty="0" smtClean="0"/>
                        <a:t>Dashboard (at least at first)</a:t>
                      </a:r>
                      <a:endParaRPr lang="en-CA" sz="1400" dirty="0"/>
                    </a:p>
                  </a:txBody>
                  <a:tcPr/>
                </a:tc>
              </a:tr>
              <a:tr h="198120">
                <a:tc>
                  <a:txBody>
                    <a:bodyPr/>
                    <a:lstStyle/>
                    <a:p>
                      <a:r>
                        <a:rPr lang="en-CA" sz="1400" dirty="0" smtClean="0"/>
                        <a:t>Examination</a:t>
                      </a:r>
                      <a:r>
                        <a:rPr lang="en-CA" sz="1400" baseline="0" dirty="0" smtClean="0"/>
                        <a:t> of</a:t>
                      </a:r>
                      <a:r>
                        <a:rPr lang="en-CA" sz="1400" dirty="0" smtClean="0"/>
                        <a:t> Competitors/Related Sites</a:t>
                      </a:r>
                      <a:endParaRPr lang="en-CA" sz="1400" dirty="0"/>
                    </a:p>
                  </a:txBody>
                  <a:tcPr/>
                </a:tc>
                <a:tc>
                  <a:txBody>
                    <a:bodyPr/>
                    <a:lstStyle/>
                    <a:p>
                      <a:r>
                        <a:rPr lang="en-CA" sz="1400" dirty="0" err="1" smtClean="0"/>
                        <a:t>Peer.js</a:t>
                      </a:r>
                      <a:r>
                        <a:rPr lang="en-CA" sz="1400" dirty="0" smtClean="0"/>
                        <a:t>, </a:t>
                      </a:r>
                      <a:r>
                        <a:rPr lang="en-CA" sz="1400" dirty="0" err="1" smtClean="0"/>
                        <a:t>skyway.js</a:t>
                      </a:r>
                      <a:endParaRPr lang="en-CA" sz="1400" dirty="0"/>
                    </a:p>
                  </a:txBody>
                  <a:tcPr/>
                </a:tc>
              </a:tr>
              <a:tr h="274320">
                <a:tc>
                  <a:txBody>
                    <a:bodyPr/>
                    <a:lstStyle/>
                    <a:p>
                      <a:r>
                        <a:rPr lang="en-CA" sz="1400" dirty="0" smtClean="0"/>
                        <a:t>User Story</a:t>
                      </a:r>
                      <a:r>
                        <a:rPr lang="en-CA" sz="1400" baseline="0" dirty="0" smtClean="0"/>
                        <a:t> Mapping</a:t>
                      </a:r>
                      <a:endParaRPr lang="en-CA" sz="1400" dirty="0"/>
                    </a:p>
                  </a:txBody>
                  <a:tcPr/>
                </a:tc>
                <a:tc>
                  <a:txBody>
                    <a:bodyPr/>
                    <a:lstStyle/>
                    <a:p>
                      <a:endParaRPr lang="en-CA" sz="1400" dirty="0"/>
                    </a:p>
                  </a:txBody>
                  <a:tcPr/>
                </a:tc>
              </a:tr>
              <a:tr h="274320">
                <a:tc>
                  <a:txBody>
                    <a:bodyPr/>
                    <a:lstStyle/>
                    <a:p>
                      <a:r>
                        <a:rPr lang="en-CA" sz="1400" dirty="0" smtClean="0"/>
                        <a:t>Paper prototyping</a:t>
                      </a:r>
                      <a:endParaRPr lang="en-CA" sz="1400" dirty="0"/>
                    </a:p>
                  </a:txBody>
                  <a:tcPr/>
                </a:tc>
                <a:tc>
                  <a:txBody>
                    <a:bodyPr/>
                    <a:lstStyle/>
                    <a:p>
                      <a:endParaRPr lang="en-CA" sz="1400" dirty="0"/>
                    </a:p>
                  </a:txBody>
                  <a:tcPr/>
                </a:tc>
              </a:tr>
              <a:tr h="274320">
                <a:tc>
                  <a:txBody>
                    <a:bodyPr/>
                    <a:lstStyle/>
                    <a:p>
                      <a:r>
                        <a:rPr lang="en-CA" sz="1400" dirty="0" smtClean="0"/>
                        <a:t>Update the design</a:t>
                      </a:r>
                      <a:r>
                        <a:rPr lang="en-CA" sz="1400" baseline="0" dirty="0" smtClean="0"/>
                        <a:t> of the site (clearly present growing contents)</a:t>
                      </a:r>
                      <a:endParaRPr lang="en-CA" sz="1400" dirty="0"/>
                    </a:p>
                  </a:txBody>
                  <a:tcPr/>
                </a:tc>
                <a:tc>
                  <a:txBody>
                    <a:bodyPr/>
                    <a:lstStyle/>
                    <a:p>
                      <a:endParaRPr lang="en-CA" sz="1400" dirty="0"/>
                    </a:p>
                  </a:txBody>
                  <a:tcPr/>
                </a:tc>
              </a:tr>
              <a:tr h="370840">
                <a:tc>
                  <a:txBody>
                    <a:bodyPr/>
                    <a:lstStyle/>
                    <a:p>
                      <a:r>
                        <a:rPr lang="en-CA" sz="1400" dirty="0" smtClean="0"/>
                        <a:t>Improve the site contents</a:t>
                      </a:r>
                      <a:r>
                        <a:rPr lang="en-CA" sz="1400" baseline="0" dirty="0" smtClean="0"/>
                        <a:t> to explain </a:t>
                      </a:r>
                      <a:r>
                        <a:rPr lang="en-CA" sz="1400" baseline="0" dirty="0" err="1" smtClean="0"/>
                        <a:t>SkyWay’s</a:t>
                      </a:r>
                      <a:r>
                        <a:rPr lang="en-CA" sz="1400" baseline="0" dirty="0" smtClean="0"/>
                        <a:t> strengths and offer easy access to development resources.</a:t>
                      </a:r>
                      <a:endParaRPr lang="en-CA" sz="1400" dirty="0"/>
                    </a:p>
                  </a:txBody>
                  <a:tcPr/>
                </a:tc>
                <a:tc>
                  <a:txBody>
                    <a:bodyPr/>
                    <a:lstStyle/>
                    <a:p>
                      <a:endParaRPr lang="en-CA" sz="1400" dirty="0"/>
                    </a:p>
                  </a:txBody>
                  <a:tcPr/>
                </a:tc>
              </a:tr>
              <a:tr h="370840">
                <a:tc>
                  <a:txBody>
                    <a:bodyPr/>
                    <a:lstStyle/>
                    <a:p>
                      <a:r>
                        <a:rPr lang="en-CA" sz="1400" dirty="0" smtClean="0"/>
                        <a:t>Simple</a:t>
                      </a:r>
                      <a:r>
                        <a:rPr lang="en-CA" sz="1400" baseline="0" dirty="0" smtClean="0"/>
                        <a:t> animation (make site more engaging to users)</a:t>
                      </a:r>
                      <a:endParaRPr lang="en-CA" sz="1400" dirty="0"/>
                    </a:p>
                  </a:txBody>
                  <a:tcPr/>
                </a:tc>
                <a:tc>
                  <a:txBody>
                    <a:bodyPr/>
                    <a:lstStyle/>
                    <a:p>
                      <a:endParaRPr lang="en-CA" sz="1400" dirty="0"/>
                    </a:p>
                  </a:txBody>
                  <a:tcPr/>
                </a:tc>
              </a:tr>
              <a:tr h="370840">
                <a:tc>
                  <a:txBody>
                    <a:bodyPr/>
                    <a:lstStyle/>
                    <a:p>
                      <a:r>
                        <a:rPr lang="en-CA" sz="1400" dirty="0" smtClean="0"/>
                        <a:t>Docs</a:t>
                      </a:r>
                      <a:endParaRPr lang="en-CA" sz="1400" dirty="0"/>
                    </a:p>
                  </a:txBody>
                  <a:tcPr/>
                </a:tc>
                <a:tc>
                  <a:txBody>
                    <a:bodyPr/>
                    <a:lstStyle/>
                    <a:p>
                      <a:endParaRPr lang="en-CA" sz="1400" dirty="0"/>
                    </a:p>
                  </a:txBody>
                  <a:tcPr/>
                </a:tc>
              </a:tr>
              <a:tr h="370840">
                <a:tc>
                  <a:txBody>
                    <a:bodyPr/>
                    <a:lstStyle/>
                    <a:p>
                      <a:r>
                        <a:rPr lang="en-CA" sz="1400" dirty="0" smtClean="0"/>
                        <a:t>Japanese</a:t>
                      </a:r>
                      <a:r>
                        <a:rPr lang="en-CA" sz="1400" baseline="0" dirty="0" smtClean="0"/>
                        <a:t> &amp; English language versions</a:t>
                      </a:r>
                      <a:endParaRPr lang="en-CA" sz="1400" dirty="0"/>
                    </a:p>
                  </a:txBody>
                  <a:tcPr/>
                </a:tc>
                <a:tc>
                  <a:txBody>
                    <a:bodyPr/>
                    <a:lstStyle/>
                    <a:p>
                      <a:endParaRPr lang="en-CA"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07277217"/>
              </p:ext>
            </p:extLst>
          </p:nvPr>
        </p:nvGraphicFramePr>
        <p:xfrm>
          <a:off x="381000" y="5394960"/>
          <a:ext cx="8458200" cy="1310640"/>
        </p:xfrm>
        <a:graphic>
          <a:graphicData uri="http://schemas.openxmlformats.org/drawingml/2006/table">
            <a:tbl>
              <a:tblPr firstRow="1" bandRow="1">
                <a:tableStyleId>{5C22544A-7EE6-4342-B048-85BDC9FD1C3A}</a:tableStyleId>
              </a:tblPr>
              <a:tblGrid>
                <a:gridCol w="8458200"/>
              </a:tblGrid>
              <a:tr h="499839">
                <a:tc>
                  <a:txBody>
                    <a:bodyPr/>
                    <a:lstStyle/>
                    <a:p>
                      <a:pPr algn="ctr"/>
                      <a:r>
                        <a:rPr lang="en-CA" sz="3200" dirty="0" smtClean="0"/>
                        <a:t>UNRESOLVED</a:t>
                      </a:r>
                      <a:endParaRPr lang="en-CA" sz="2000" dirty="0"/>
                    </a:p>
                  </a:txBody>
                  <a:tcPr/>
                </a:tc>
              </a:tr>
              <a:tr h="315688">
                <a:tc>
                  <a:txBody>
                    <a:bodyPr/>
                    <a:lstStyle/>
                    <a:p>
                      <a:r>
                        <a:rPr lang="en-CA" dirty="0" smtClean="0"/>
                        <a:t>Which languages to use (likely HTML, CSS, JS)</a:t>
                      </a:r>
                      <a:endParaRPr lang="en-CA" dirty="0"/>
                    </a:p>
                  </a:txBody>
                  <a:tcPr/>
                </a:tc>
              </a:tr>
              <a:tr h="3156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altLang="ja-JP" dirty="0" smtClean="0"/>
                        <a:t>Which frameworks/</a:t>
                      </a:r>
                      <a:r>
                        <a:rPr lang="en-CA" altLang="ja-JP" baseline="0" dirty="0" smtClean="0"/>
                        <a:t>technologies to use (See tech solution page)</a:t>
                      </a:r>
                      <a:endParaRPr lang="en-CA" altLang="ja-JP" dirty="0" smtClean="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321150" y="2993785"/>
            <a:ext cx="973215" cy="569387"/>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smtClean="0">
                <a:solidFill>
                  <a:schemeClr val="tx1"/>
                </a:solidFill>
                <a:latin typeface="Calibri" charset="0"/>
                <a:cs typeface="Calibri" charset="0"/>
                <a:sym typeface="Calibri" charset="0"/>
              </a:rPr>
              <a:t>Ewan</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3509101" y="4492666"/>
            <a:ext cx="4078424"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Customer Companies</a:t>
            </a:r>
            <a:endParaRPr lang="en-US" sz="3600" dirty="0">
              <a:solidFill>
                <a:schemeClr val="tx1"/>
              </a:solidFill>
              <a:latin typeface="Calibri" charset="0"/>
              <a:cs typeface="Calibri" charset="0"/>
              <a:sym typeface="Calibri" charset="0"/>
            </a:endParaRPr>
          </a:p>
        </p:txBody>
      </p:sp>
      <p:sp>
        <p:nvSpPr>
          <p:cNvPr id="18" name="Rectangle 5"/>
          <p:cNvSpPr>
            <a:spLocks/>
          </p:cNvSpPr>
          <p:nvPr/>
        </p:nvSpPr>
        <p:spPr bwMode="auto">
          <a:xfrm>
            <a:off x="1171539" y="3886200"/>
            <a:ext cx="179337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NTT Com</a:t>
            </a:r>
            <a:endParaRPr lang="en-US" sz="3600" dirty="0">
              <a:solidFill>
                <a:schemeClr val="tx1"/>
              </a:solidFill>
              <a:latin typeface="Calibri" charset="0"/>
              <a:cs typeface="Calibri" charset="0"/>
              <a:sym typeface="Calibri" charset="0"/>
            </a:endParaRPr>
          </a:p>
        </p:txBody>
      </p:sp>
      <p:sp>
        <p:nvSpPr>
          <p:cNvPr id="19" name="Rectangle 6"/>
          <p:cNvSpPr>
            <a:spLocks/>
          </p:cNvSpPr>
          <p:nvPr/>
        </p:nvSpPr>
        <p:spPr bwMode="auto">
          <a:xfrm>
            <a:off x="2379480" y="1625769"/>
            <a:ext cx="1816010"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err="1" smtClean="0">
                <a:solidFill>
                  <a:schemeClr val="tx1"/>
                </a:solidFill>
                <a:latin typeface="Calibri" charset="0"/>
                <a:cs typeface="Calibri" charset="0"/>
                <a:sym typeface="Calibri" charset="0"/>
              </a:rPr>
              <a:t>WebCore</a:t>
            </a:r>
            <a:endParaRPr lang="en-US" sz="3600" dirty="0">
              <a:solidFill>
                <a:schemeClr val="tx1"/>
              </a:solidFill>
              <a:latin typeface="Calibri" charset="0"/>
              <a:cs typeface="Calibri" charset="0"/>
              <a:sym typeface="Calibri" charset="0"/>
            </a:endParaRPr>
          </a:p>
        </p:txBody>
      </p:sp>
      <p:sp>
        <p:nvSpPr>
          <p:cNvPr id="21" name="Rectangle 8"/>
          <p:cNvSpPr>
            <a:spLocks/>
          </p:cNvSpPr>
          <p:nvPr/>
        </p:nvSpPr>
        <p:spPr bwMode="auto">
          <a:xfrm>
            <a:off x="49471" y="6309776"/>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7890217" y="4192698"/>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420813" y="1716173"/>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341128" y="3803565"/>
            <a:ext cx="800100" cy="927100"/>
          </a:xfrm>
          <a:prstGeom prst="rect">
            <a:avLst/>
          </a:prstGeom>
          <a:noFill/>
          <a:ln w="12700" cap="flat">
            <a:noFill/>
            <a:miter lim="800000"/>
            <a:headEnd/>
            <a:tailEnd/>
          </a:ln>
        </p:spPr>
      </p:pic>
      <p:sp>
        <p:nvSpPr>
          <p:cNvPr id="15" name="Rectangle 3"/>
          <p:cNvSpPr>
            <a:spLocks/>
          </p:cNvSpPr>
          <p:nvPr/>
        </p:nvSpPr>
        <p:spPr bwMode="auto">
          <a:xfrm>
            <a:off x="4394151" y="3295734"/>
            <a:ext cx="115416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ja-JP" altLang="en-US" sz="2800" dirty="0" smtClean="0">
                <a:solidFill>
                  <a:schemeClr val="tx1"/>
                </a:solidFill>
                <a:latin typeface="Calibri" charset="0"/>
                <a:cs typeface="Calibri" charset="0"/>
                <a:sym typeface="Calibri" charset="0"/>
              </a:rPr>
              <a:t>大津谷</a:t>
            </a:r>
            <a:endParaRPr lang="en-US" sz="2800" dirty="0">
              <a:solidFill>
                <a:schemeClr val="tx1"/>
              </a:solidFill>
              <a:latin typeface="Calibri" charset="0"/>
              <a:cs typeface="Calibri" charset="0"/>
              <a:sym typeface="Calibri" charset="0"/>
            </a:endParaRPr>
          </a:p>
        </p:txBody>
      </p:sp>
      <p:sp>
        <p:nvSpPr>
          <p:cNvPr id="25" name="Rectangle 4"/>
          <p:cNvSpPr>
            <a:spLocks/>
          </p:cNvSpPr>
          <p:nvPr/>
        </p:nvSpPr>
        <p:spPr bwMode="auto">
          <a:xfrm>
            <a:off x="4394151" y="5246396"/>
            <a:ext cx="4686796"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dirty="0" smtClean="0">
                <a:solidFill>
                  <a:schemeClr val="tx1"/>
                </a:solidFill>
                <a:latin typeface="Calibri" charset="0"/>
                <a:cs typeface="Calibri" charset="0"/>
                <a:sym typeface="Calibri" charset="0"/>
              </a:rPr>
              <a:t>Independent Developers</a:t>
            </a:r>
            <a:endParaRPr lang="en-US" sz="3600" dirty="0">
              <a:solidFill>
                <a:schemeClr val="tx1"/>
              </a:solidFill>
              <a:latin typeface="Calibri" charset="0"/>
              <a:cs typeface="Calibri" charset="0"/>
              <a:sym typeface="Calibri" charset="0"/>
            </a:endParaRPr>
          </a:p>
        </p:txBody>
      </p:sp>
      <p:sp>
        <p:nvSpPr>
          <p:cNvPr id="26" name="Rectangle 6"/>
          <p:cNvSpPr>
            <a:spLocks/>
          </p:cNvSpPr>
          <p:nvPr/>
        </p:nvSpPr>
        <p:spPr bwMode="auto">
          <a:xfrm>
            <a:off x="2508059" y="2297059"/>
            <a:ext cx="913712" cy="630942"/>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600" smtClean="0">
                <a:solidFill>
                  <a:schemeClr val="tx1"/>
                </a:solidFill>
                <a:latin typeface="Calibri" charset="0"/>
                <a:cs typeface="Calibri" charset="0"/>
                <a:sym typeface="Calibri" charset="0"/>
              </a:rPr>
              <a:t>V&amp;V</a:t>
            </a:r>
            <a:endParaRPr lang="en-US" sz="3600" dirty="0">
              <a:solidFill>
                <a:schemeClr val="tx1"/>
              </a:solidFill>
              <a:latin typeface="Calibri" charset="0"/>
              <a:cs typeface="Calibri" charset="0"/>
              <a:sym typeface="Calibri" charset="0"/>
            </a:endParaRPr>
          </a:p>
        </p:txBody>
      </p:sp>
      <p:sp>
        <p:nvSpPr>
          <p:cNvPr id="27" name="Rectangle 6"/>
          <p:cNvSpPr>
            <a:spLocks/>
          </p:cNvSpPr>
          <p:nvPr/>
        </p:nvSpPr>
        <p:spPr bwMode="auto">
          <a:xfrm>
            <a:off x="5992230" y="2139753"/>
            <a:ext cx="1461939" cy="630942"/>
          </a:xfrm>
          <a:prstGeom prst="rect">
            <a:avLst/>
          </a:prstGeom>
          <a:noFill/>
          <a:ln w="12700" cap="rnd">
            <a:noFill/>
            <a:round/>
            <a:headEnd type="none" w="med" len="med"/>
            <a:tailEnd type="none" w="med" len="med"/>
          </a:ln>
        </p:spPr>
        <p:txBody>
          <a:bodyPr wrap="none" lIns="38100" tIns="38100" rIns="38100" bIns="38100">
            <a:spAutoFit/>
          </a:bodyPr>
          <a:lstStyle/>
          <a:p>
            <a:r>
              <a:rPr lang="ja-JP" altLang="en-US" sz="3600" dirty="0"/>
              <a:t>時雨堂</a:t>
            </a:r>
            <a:endParaRPr lang="en-US" sz="3600" dirty="0">
              <a:solidFill>
                <a:schemeClr val="tx1"/>
              </a:solidFill>
              <a:latin typeface="Calibri" charset="0"/>
              <a:cs typeface="Calibri" charset="0"/>
              <a:sym typeface="Calibri" charset="0"/>
            </a:endParaRPr>
          </a:p>
        </p:txBody>
      </p:sp>
      <p:pic>
        <p:nvPicPr>
          <p:cNvPr id="28" name="Picture 9"/>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7630223" y="1252623"/>
            <a:ext cx="800100" cy="927100"/>
          </a:xfrm>
          <a:prstGeom prst="rect">
            <a:avLst/>
          </a:prstGeom>
          <a:noFill/>
          <a:ln w="12700" cap="flat">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56450" y="608504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8" name="Rectangle 7"/>
          <p:cNvSpPr/>
          <p:nvPr/>
        </p:nvSpPr>
        <p:spPr>
          <a:xfrm>
            <a:off x="490172" y="3472543"/>
            <a:ext cx="3242098" cy="315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620770" y="3886870"/>
            <a:ext cx="2959099" cy="2620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4604195" y="6959025"/>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4724399" y="8023553"/>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122190" y="5635840"/>
            <a:ext cx="914401" cy="1059544"/>
          </a:xfrm>
          <a:prstGeom prst="rect">
            <a:avLst/>
          </a:prstGeom>
          <a:noFill/>
          <a:ln w="12700" cap="flat">
            <a:noFill/>
            <a:miter lim="800000"/>
            <a:headEnd/>
            <a:tailEnd/>
          </a:ln>
        </p:spPr>
      </p:pic>
      <p:sp>
        <p:nvSpPr>
          <p:cNvPr id="20" name="TextBox 19"/>
          <p:cNvSpPr txBox="1"/>
          <p:nvPr/>
        </p:nvSpPr>
        <p:spPr>
          <a:xfrm>
            <a:off x="6019799" y="7035225"/>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6019799" y="7797225"/>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5715000" y="0"/>
            <a:ext cx="3760451" cy="3046988"/>
          </a:xfrm>
          <a:prstGeom prst="rect">
            <a:avLst/>
          </a:prstGeom>
          <a:noFill/>
        </p:spPr>
        <p:txBody>
          <a:bodyPr wrap="square" rtlCol="0">
            <a:spAutoFit/>
          </a:bodyPr>
          <a:lstStyle/>
          <a:p>
            <a:r>
              <a:rPr lang="en-CA" sz="2400" b="1" dirty="0" smtClean="0"/>
              <a:t>Technologies:</a:t>
            </a:r>
          </a:p>
          <a:p>
            <a:pPr>
              <a:buFontTx/>
              <a:buChar char="-"/>
            </a:pPr>
            <a:r>
              <a:rPr lang="en-CA" sz="2400" dirty="0" smtClean="0"/>
              <a:t> </a:t>
            </a:r>
            <a:r>
              <a:rPr lang="en-US" altLang="ja-JP" sz="2400" dirty="0" smtClean="0"/>
              <a:t>HTML, CSS, JS</a:t>
            </a:r>
          </a:p>
          <a:p>
            <a:pPr lvl="1">
              <a:buFontTx/>
              <a:buChar char="-"/>
            </a:pPr>
            <a:r>
              <a:rPr lang="en-US" altLang="ja-JP" sz="2400" dirty="0" smtClean="0"/>
              <a:t> Less or Sass?</a:t>
            </a:r>
          </a:p>
          <a:p>
            <a:pPr lvl="1">
              <a:buFontTx/>
              <a:buChar char="-"/>
            </a:pPr>
            <a:r>
              <a:rPr lang="en-US" altLang="ja-JP" sz="2400" dirty="0"/>
              <a:t> </a:t>
            </a:r>
            <a:r>
              <a:rPr lang="en-US" altLang="ja-JP" sz="2400" dirty="0" err="1" smtClean="0"/>
              <a:t>TypeScript</a:t>
            </a:r>
            <a:r>
              <a:rPr lang="en-US" altLang="ja-JP" sz="2400" dirty="0" smtClean="0"/>
              <a:t>?</a:t>
            </a:r>
          </a:p>
          <a:p>
            <a:pPr>
              <a:buFontTx/>
              <a:buChar char="-"/>
            </a:pPr>
            <a:r>
              <a:rPr lang="en-CA" sz="2400" dirty="0" smtClean="0"/>
              <a:t> JQuery, Bootstrap</a:t>
            </a:r>
          </a:p>
          <a:p>
            <a:pPr>
              <a:buFontTx/>
              <a:buChar char="-"/>
            </a:pPr>
            <a:r>
              <a:rPr lang="en-CA" sz="2400" dirty="0" smtClean="0"/>
              <a:t> </a:t>
            </a:r>
            <a:r>
              <a:rPr lang="en-CA" sz="2400" dirty="0" err="1" smtClean="0"/>
              <a:t>GitHub</a:t>
            </a:r>
            <a:r>
              <a:rPr lang="en-CA" sz="2400" dirty="0" smtClean="0"/>
              <a:t> pages, Jekyll?</a:t>
            </a:r>
          </a:p>
          <a:p>
            <a:pPr>
              <a:buFontTx/>
              <a:buChar char="-"/>
            </a:pPr>
            <a:r>
              <a:rPr lang="en-CA" sz="2400" dirty="0" smtClean="0"/>
              <a:t> Gulp, Grunt or </a:t>
            </a:r>
            <a:r>
              <a:rPr lang="en-CA" sz="2400" dirty="0" err="1" smtClean="0"/>
              <a:t>Webpack</a:t>
            </a:r>
            <a:r>
              <a:rPr lang="en-CA" sz="2400" dirty="0" smtClean="0"/>
              <a:t>?</a:t>
            </a:r>
          </a:p>
          <a:p>
            <a:pPr>
              <a:buFontTx/>
              <a:buChar char="-"/>
            </a:pPr>
            <a:r>
              <a:rPr lang="en-CA" sz="2400" dirty="0" smtClean="0"/>
              <a:t> Sketch</a:t>
            </a:r>
          </a:p>
        </p:txBody>
      </p:sp>
      <p:pic>
        <p:nvPicPr>
          <p:cNvPr id="15" name="図 14"/>
          <p:cNvPicPr>
            <a:picLocks noChangeAspect="1"/>
          </p:cNvPicPr>
          <p:nvPr/>
        </p:nvPicPr>
        <p:blipFill>
          <a:blip r:embed="rId6"/>
          <a:stretch>
            <a:fillRect/>
          </a:stretch>
        </p:blipFill>
        <p:spPr>
          <a:xfrm>
            <a:off x="877045" y="4159548"/>
            <a:ext cx="2446548" cy="475638"/>
          </a:xfrm>
          <a:prstGeom prst="rect">
            <a:avLst/>
          </a:prstGeom>
        </p:spPr>
      </p:pic>
      <p:sp>
        <p:nvSpPr>
          <p:cNvPr id="16" name="TextBox 19"/>
          <p:cNvSpPr txBox="1"/>
          <p:nvPr/>
        </p:nvSpPr>
        <p:spPr>
          <a:xfrm>
            <a:off x="6862465" y="3649919"/>
            <a:ext cx="1371600" cy="584775"/>
          </a:xfrm>
          <a:prstGeom prst="rect">
            <a:avLst/>
          </a:prstGeom>
          <a:noFill/>
        </p:spPr>
        <p:txBody>
          <a:bodyPr wrap="square" rtlCol="0">
            <a:spAutoFit/>
          </a:bodyPr>
          <a:lstStyle/>
          <a:p>
            <a:r>
              <a:rPr lang="en-CA" sz="3200" dirty="0" err="1" smtClean="0"/>
              <a:t>GitHub</a:t>
            </a:r>
            <a:endParaRPr lang="en-CA" sz="3200" dirty="0" smtClean="0"/>
          </a:p>
        </p:txBody>
      </p:sp>
      <p:sp>
        <p:nvSpPr>
          <p:cNvPr id="24" name="Can 10"/>
          <p:cNvSpPr/>
          <p:nvPr/>
        </p:nvSpPr>
        <p:spPr>
          <a:xfrm>
            <a:off x="6091636" y="3482339"/>
            <a:ext cx="762001" cy="10134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 name="図形グループ 5"/>
          <p:cNvGrpSpPr/>
          <p:nvPr/>
        </p:nvGrpSpPr>
        <p:grpSpPr>
          <a:xfrm>
            <a:off x="1752600" y="1676400"/>
            <a:ext cx="4754609" cy="2787691"/>
            <a:chOff x="2057400" y="1631909"/>
            <a:chExt cx="4754609" cy="2787691"/>
          </a:xfrm>
        </p:grpSpPr>
        <p:sp>
          <p:nvSpPr>
            <p:cNvPr id="52" name="円弧 51"/>
            <p:cNvSpPr/>
            <p:nvPr/>
          </p:nvSpPr>
          <p:spPr>
            <a:xfrm>
              <a:off x="2057400" y="2688947"/>
              <a:ext cx="4754609" cy="1730653"/>
            </a:xfrm>
            <a:prstGeom prst="arc">
              <a:avLst>
                <a:gd name="adj1" fmla="val 11039885"/>
                <a:gd name="adj2" fmla="val 21232086"/>
              </a:avLst>
            </a:prstGeom>
            <a:ln w="6350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円/楕円 52"/>
            <p:cNvSpPr/>
            <p:nvPr/>
          </p:nvSpPr>
          <p:spPr>
            <a:xfrm>
              <a:off x="3211764" y="1631909"/>
              <a:ext cx="2180343" cy="13640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Cloud 6"/>
            <p:cNvSpPr/>
            <p:nvPr/>
          </p:nvSpPr>
          <p:spPr>
            <a:xfrm>
              <a:off x="3320383" y="1856476"/>
              <a:ext cx="2184097" cy="113952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19"/>
            <p:cNvSpPr txBox="1"/>
            <p:nvPr/>
          </p:nvSpPr>
          <p:spPr>
            <a:xfrm>
              <a:off x="3619738" y="2059454"/>
              <a:ext cx="1585386" cy="584775"/>
            </a:xfrm>
            <a:prstGeom prst="rect">
              <a:avLst/>
            </a:prstGeom>
            <a:noFill/>
          </p:spPr>
          <p:txBody>
            <a:bodyPr wrap="square" rtlCol="0">
              <a:spAutoFit/>
            </a:bodyPr>
            <a:lstStyle/>
            <a:p>
              <a:r>
                <a:rPr lang="en-CA" sz="3200" dirty="0" smtClean="0"/>
                <a:t>Internet</a:t>
              </a:r>
            </a:p>
          </p:txBody>
        </p:sp>
      </p:grpSp>
      <p:sp>
        <p:nvSpPr>
          <p:cNvPr id="35" name="角丸四角形 34"/>
          <p:cNvSpPr/>
          <p:nvPr/>
        </p:nvSpPr>
        <p:spPr>
          <a:xfrm>
            <a:off x="1167185" y="3587586"/>
            <a:ext cx="2099493"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flipH="1">
            <a:off x="3398790" y="3736548"/>
            <a:ext cx="181075" cy="1777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 36"/>
          <p:cNvSpPr/>
          <p:nvPr/>
        </p:nvSpPr>
        <p:spPr>
          <a:xfrm flipH="1">
            <a:off x="615880" y="3582070"/>
            <a:ext cx="419193" cy="1832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p:cNvCxnSpPr>
            <a:stCxn id="37" idx="0"/>
            <a:endCxn id="37" idx="2"/>
          </p:cNvCxnSpPr>
          <p:nvPr/>
        </p:nvCxnSpPr>
        <p:spPr>
          <a:xfrm>
            <a:off x="825476" y="3582070"/>
            <a:ext cx="0" cy="1832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角丸四角形 42"/>
          <p:cNvSpPr/>
          <p:nvPr/>
        </p:nvSpPr>
        <p:spPr>
          <a:xfrm>
            <a:off x="877045" y="4801269"/>
            <a:ext cx="2446548" cy="1475689"/>
          </a:xfrm>
          <a:prstGeom prst="roundRect">
            <a:avLst>
              <a:gd name="adj" fmla="val 8070"/>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角丸四角形 43"/>
          <p:cNvSpPr/>
          <p:nvPr/>
        </p:nvSpPr>
        <p:spPr>
          <a:xfrm>
            <a:off x="1035073" y="4953670"/>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p:cNvSpPr/>
          <p:nvPr/>
        </p:nvSpPr>
        <p:spPr>
          <a:xfrm>
            <a:off x="2649354" y="5636127"/>
            <a:ext cx="534918" cy="519894"/>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1728019" y="4981497"/>
            <a:ext cx="832572"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6"/>
          <p:cNvSpPr/>
          <p:nvPr/>
        </p:nvSpPr>
        <p:spPr>
          <a:xfrm>
            <a:off x="1730909" y="5155054"/>
            <a:ext cx="1440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7"/>
          <p:cNvSpPr/>
          <p:nvPr/>
        </p:nvSpPr>
        <p:spPr>
          <a:xfrm>
            <a:off x="1722005" y="5328533"/>
            <a:ext cx="1152000" cy="823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8"/>
          <p:cNvSpPr/>
          <p:nvPr/>
        </p:nvSpPr>
        <p:spPr>
          <a:xfrm>
            <a:off x="1032183" y="5684118"/>
            <a:ext cx="995008" cy="80537"/>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a:off x="1035073" y="5857675"/>
            <a:ext cx="1296918" cy="80459"/>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1026169" y="6031154"/>
            <a:ext cx="848622" cy="89086"/>
          </a:xfrm>
          <a:prstGeom prst="roundRect">
            <a:avLst>
              <a:gd name="adj" fmla="val 8070"/>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図形グループ 12"/>
          <p:cNvGrpSpPr/>
          <p:nvPr/>
        </p:nvGrpSpPr>
        <p:grpSpPr>
          <a:xfrm>
            <a:off x="4343400" y="5294488"/>
            <a:ext cx="4419600" cy="1411112"/>
            <a:chOff x="4114800" y="5183654"/>
            <a:chExt cx="4419600" cy="1411112"/>
          </a:xfrm>
        </p:grpSpPr>
        <p:sp>
          <p:nvSpPr>
            <p:cNvPr id="3" name="正方形/長方形 2"/>
            <p:cNvSpPr/>
            <p:nvPr/>
          </p:nvSpPr>
          <p:spPr>
            <a:xfrm>
              <a:off x="4114800" y="5183654"/>
              <a:ext cx="4419600" cy="14111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4341151" y="5836198"/>
              <a:ext cx="1373485" cy="607652"/>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err="1" smtClean="0"/>
                <a:t>npm</a:t>
              </a:r>
              <a:endParaRPr kumimoji="1" lang="ja-JP" altLang="en-US" sz="2800" dirty="0"/>
            </a:p>
          </p:txBody>
        </p:sp>
        <p:sp>
          <p:nvSpPr>
            <p:cNvPr id="38" name="角丸四角形 37"/>
            <p:cNvSpPr/>
            <p:nvPr/>
          </p:nvSpPr>
          <p:spPr>
            <a:xfrm>
              <a:off x="6019800" y="5836198"/>
              <a:ext cx="2194696" cy="605424"/>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smtClean="0"/>
                <a:t>Task runner</a:t>
              </a:r>
              <a:endParaRPr kumimoji="1" lang="en-US" altLang="ja-JP" sz="2800" dirty="0" smtClean="0"/>
            </a:p>
          </p:txBody>
        </p:sp>
        <p:sp>
          <p:nvSpPr>
            <p:cNvPr id="40" name="TextBox 19"/>
            <p:cNvSpPr txBox="1"/>
            <p:nvPr/>
          </p:nvSpPr>
          <p:spPr>
            <a:xfrm>
              <a:off x="4724399" y="5226650"/>
              <a:ext cx="3169852" cy="584775"/>
            </a:xfrm>
            <a:prstGeom prst="rect">
              <a:avLst/>
            </a:prstGeom>
            <a:noFill/>
          </p:spPr>
          <p:txBody>
            <a:bodyPr wrap="square" rtlCol="0">
              <a:spAutoFit/>
            </a:bodyPr>
            <a:lstStyle/>
            <a:p>
              <a:r>
                <a:rPr lang="en-CA" sz="3200" dirty="0" smtClean="0"/>
                <a:t>Creation &amp; Design</a:t>
              </a:r>
            </a:p>
          </p:txBody>
        </p:sp>
      </p:grpSp>
      <p:cxnSp>
        <p:nvCxnSpPr>
          <p:cNvPr id="26" name="直線矢印コネクタ 25"/>
          <p:cNvCxnSpPr/>
          <p:nvPr/>
        </p:nvCxnSpPr>
        <p:spPr>
          <a:xfrm flipV="1">
            <a:off x="6472636" y="4522346"/>
            <a:ext cx="1" cy="659254"/>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artisticPhotocopy/>
                    </a14:imgEffect>
                    <a14:imgEffect>
                      <a14:sharpenSoften amount="-100000"/>
                    </a14:imgEffect>
                    <a14:imgEffect>
                      <a14:colorTemperature colorTemp="1500"/>
                    </a14:imgEffect>
                    <a14:imgEffect>
                      <a14:saturation sat="400000"/>
                    </a14:imgEffect>
                    <a14:imgEffect>
                      <a14:brightnessContrast bright="8000" contrast="-18000"/>
                    </a14:imgEffect>
                  </a14:imgLayer>
                </a14:imgProps>
              </a:ext>
            </a:extLst>
          </a:blip>
          <a:srcRect/>
          <a:stretch>
            <a:fillRect/>
          </a:stretch>
        </p:blipFill>
        <p:spPr bwMode="auto">
          <a:xfrm rot="265722">
            <a:off x="2358194" y="1366598"/>
            <a:ext cx="4099670" cy="7293097"/>
          </a:xfrm>
          <a:prstGeom prst="rect">
            <a:avLst/>
          </a:prstGeom>
          <a:noFill/>
          <a:ln w="12700" cap="flat">
            <a:noFill/>
            <a:miter lim="800000"/>
            <a:headEnd/>
            <a:tailEnd/>
          </a:ln>
        </p:spPr>
      </p:pic>
      <p:sp>
        <p:nvSpPr>
          <p:cNvPr id="2" name="Title 1"/>
          <p:cNvSpPr>
            <a:spLocks noGrp="1"/>
          </p:cNvSpPr>
          <p:nvPr>
            <p:ph type="title"/>
          </p:nvPr>
        </p:nvSpPr>
        <p:spPr/>
        <p:txBody>
          <a:bodyPr/>
          <a:lstStyle/>
          <a:p>
            <a:pPr algn="ctr"/>
            <a:r>
              <a:rPr lang="en-CA" dirty="0" smtClean="0"/>
              <a:t>What keeps us up at night</a:t>
            </a:r>
            <a:endParaRPr lang="en-CA" dirty="0"/>
          </a:p>
        </p:txBody>
      </p:sp>
      <p:sp>
        <p:nvSpPr>
          <p:cNvPr id="3" name="Content Placeholder 2"/>
          <p:cNvSpPr>
            <a:spLocks noGrp="1"/>
          </p:cNvSpPr>
          <p:nvPr>
            <p:ph idx="1"/>
          </p:nvPr>
        </p:nvSpPr>
        <p:spPr>
          <a:xfrm>
            <a:off x="457200" y="1371600"/>
            <a:ext cx="8229600" cy="4525963"/>
          </a:xfrm>
        </p:spPr>
        <p:txBody>
          <a:bodyPr/>
          <a:lstStyle/>
          <a:p>
            <a:r>
              <a:rPr lang="en-CA" dirty="0" smtClean="0"/>
              <a:t>That the design process takes much longer than expected</a:t>
            </a:r>
            <a:r>
              <a:rPr lang="en-CA" dirty="0"/>
              <a:t> </a:t>
            </a:r>
            <a:r>
              <a:rPr lang="en-CA" dirty="0" smtClean="0"/>
              <a:t>(unforeseen difficulties)</a:t>
            </a:r>
          </a:p>
          <a:p>
            <a:r>
              <a:rPr lang="en-CA" dirty="0" smtClean="0"/>
              <a:t>The new site is less popular than the current version</a:t>
            </a:r>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5" cstate="print"/>
          <a:srcRect/>
          <a:stretch>
            <a:fillRect/>
          </a:stretch>
        </p:blipFill>
        <p:spPr bwMode="auto">
          <a:xfrm>
            <a:off x="7226300" y="4330700"/>
            <a:ext cx="1206500" cy="2146300"/>
          </a:xfrm>
          <a:prstGeom prst="rect">
            <a:avLst/>
          </a:prstGeom>
          <a:noFill/>
          <a:ln w="12700" cap="flat">
            <a:noFill/>
            <a:miter lim="800000"/>
            <a:headEnd/>
            <a:tailEnd/>
          </a:ln>
        </p:spPr>
      </p:pic>
      <p:pic>
        <p:nvPicPr>
          <p:cNvPr id="7" name="Picture 5"/>
          <p:cNvPicPr>
            <a:picLocks noChangeAspect="1" noChangeArrowheads="1"/>
          </p:cNvPicPr>
          <p:nvPr/>
        </p:nvPicPr>
        <p:blipFill>
          <a:blip r:embed="rId5" cstate="print">
            <a:duotone>
              <a:schemeClr val="accent3">
                <a:shade val="45000"/>
                <a:satMod val="135000"/>
              </a:schemeClr>
              <a:prstClr val="white"/>
            </a:duotone>
          </a:blip>
          <a:srcRect/>
          <a:stretch>
            <a:fillRect/>
          </a:stretch>
        </p:blipFill>
        <p:spPr bwMode="auto">
          <a:xfrm>
            <a:off x="6499119" y="5702300"/>
            <a:ext cx="435482" cy="774700"/>
          </a:xfrm>
          <a:prstGeom prst="rect">
            <a:avLst/>
          </a:prstGeom>
          <a:noFill/>
          <a:ln w="12700" cap="flat">
            <a:noFill/>
            <a:miter lim="800000"/>
            <a:headEnd/>
            <a:tailEnd/>
          </a:ln>
        </p:spPr>
      </p:pic>
      <p:pic>
        <p:nvPicPr>
          <p:cNvPr id="8" name="Picture 5"/>
          <p:cNvPicPr>
            <a:picLocks noChangeAspect="1" noChangeArrowheads="1"/>
          </p:cNvPicPr>
          <p:nvPr/>
        </p:nvPicPr>
        <p:blipFill>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Layer>
                </a14:imgProps>
              </a:ext>
            </a:extLst>
          </a:blip>
          <a:srcRect/>
          <a:stretch>
            <a:fillRect/>
          </a:stretch>
        </p:blipFill>
        <p:spPr bwMode="auto">
          <a:xfrm flipH="1">
            <a:off x="5991726" y="5708650"/>
            <a:ext cx="431388" cy="774700"/>
          </a:xfrm>
          <a:prstGeom prst="rect">
            <a:avLst/>
          </a:prstGeom>
          <a:noFill/>
          <a:ln w="12700" cap="flat">
            <a:noFill/>
            <a:miter lim="800000"/>
            <a:headEnd/>
            <a:tailEnd/>
          </a:ln>
        </p:spPr>
      </p:pic>
      <p:grpSp>
        <p:nvGrpSpPr>
          <p:cNvPr id="16" name="図形グループ 15"/>
          <p:cNvGrpSpPr/>
          <p:nvPr/>
        </p:nvGrpSpPr>
        <p:grpSpPr>
          <a:xfrm flipH="1">
            <a:off x="457199" y="4849481"/>
            <a:ext cx="1288775" cy="1718337"/>
            <a:chOff x="4412975" y="4869376"/>
            <a:chExt cx="1243776" cy="1718337"/>
          </a:xfrm>
        </p:grpSpPr>
        <p:pic>
          <p:nvPicPr>
            <p:cNvPr id="11" name="Picture 5"/>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8">
                      <a14:imgEffect>
                        <a14:colorTemperature colorTemp="11500"/>
                      </a14:imgEffect>
                      <a14:imgEffect>
                        <a14:saturation sat="400000"/>
                      </a14:imgEffect>
                    </a14:imgLayer>
                  </a14:imgProps>
                </a:ext>
              </a:extLst>
            </a:blip>
            <a:srcRect/>
            <a:stretch>
              <a:fillRect/>
            </a:stretch>
          </p:blipFill>
          <p:spPr bwMode="auto">
            <a:xfrm rot="6204010">
              <a:off x="4516318" y="6186744"/>
              <a:ext cx="297626" cy="504311"/>
            </a:xfrm>
            <a:prstGeom prst="rect">
              <a:avLst/>
            </a:prstGeom>
            <a:noFill/>
            <a:ln w="12700" cap="flat">
              <a:noFill/>
              <a:miter lim="800000"/>
              <a:headEnd/>
              <a:tailEnd/>
            </a:ln>
          </p:spPr>
        </p:pic>
        <p:grpSp>
          <p:nvGrpSpPr>
            <p:cNvPr id="4" name="図形グループ 3"/>
            <p:cNvGrpSpPr/>
            <p:nvPr/>
          </p:nvGrpSpPr>
          <p:grpSpPr>
            <a:xfrm rot="735665">
              <a:off x="4720328" y="4869376"/>
              <a:ext cx="936423" cy="1665848"/>
              <a:chOff x="4871345" y="5089156"/>
              <a:chExt cx="783718" cy="1394194"/>
            </a:xfrm>
          </p:grpSpPr>
          <p:pic>
            <p:nvPicPr>
              <p:cNvPr id="10" name="Picture 5"/>
              <p:cNvPicPr>
                <a:picLocks noChangeAspect="1" noChangeArrowheads="1"/>
              </p:cNvPicPr>
              <p:nvPr/>
            </p:nvPicPr>
            <p:blipFill>
              <a:blip r:embed="rId5" cstate="print">
                <a:duotone>
                  <a:schemeClr val="accent4">
                    <a:shade val="45000"/>
                    <a:satMod val="135000"/>
                  </a:schemeClr>
                  <a:prstClr val="white"/>
                </a:duotone>
              </a:blip>
              <a:srcRect/>
              <a:stretch>
                <a:fillRect/>
              </a:stretch>
            </p:blipFill>
            <p:spPr bwMode="auto">
              <a:xfrm rot="14229548">
                <a:off x="4981427" y="5500326"/>
                <a:ext cx="273749" cy="486985"/>
              </a:xfrm>
              <a:prstGeom prst="rect">
                <a:avLst/>
              </a:prstGeom>
              <a:noFill/>
              <a:ln w="12700" cap="flat">
                <a:noFill/>
                <a:miter lim="800000"/>
                <a:headEnd/>
                <a:tailEnd/>
              </a:ln>
            </p:spPr>
          </p:pic>
          <p:pic>
            <p:nvPicPr>
              <p:cNvPr id="9" name="Picture 5"/>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4871345" y="5089156"/>
                <a:ext cx="783718" cy="1394194"/>
              </a:xfrm>
              <a:prstGeom prst="rect">
                <a:avLst/>
              </a:prstGeom>
              <a:noFill/>
              <a:ln w="12700" cap="flat">
                <a:noFill/>
                <a:miter lim="800000"/>
                <a:headEnd/>
                <a:tailEnd/>
              </a:ln>
            </p:spPr>
          </p:pic>
        </p:grpSp>
      </p:grpSp>
      <p:pic>
        <p:nvPicPr>
          <p:cNvPr id="14" name="Picture 5"/>
          <p:cNvPicPr>
            <a:picLocks noChangeAspect="1" noChangeArrowheads="1"/>
          </p:cNvPicPr>
          <p:nvPr/>
        </p:nvPicPr>
        <p:blipFill>
          <a:blip r:embed="rId6" cstate="print">
            <a:duotone>
              <a:schemeClr val="accent6">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flipH="1">
            <a:off x="6389556" y="427463"/>
            <a:ext cx="186523" cy="334963"/>
          </a:xfrm>
          <a:prstGeom prst="rect">
            <a:avLst/>
          </a:prstGeom>
          <a:noFill/>
          <a:ln w="12700" cap="flat">
            <a:noFill/>
            <a:miter lim="800000"/>
            <a:headEnd/>
            <a:tailEnd/>
          </a:ln>
        </p:spPr>
      </p:pic>
      <p:pic>
        <p:nvPicPr>
          <p:cNvPr id="15" name="Picture 5"/>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rcRect/>
          <a:stretch>
            <a:fillRect/>
          </a:stretch>
        </p:blipFill>
        <p:spPr bwMode="auto">
          <a:xfrm rot="9000000">
            <a:off x="-101016" y="-437001"/>
            <a:ext cx="738209" cy="1317738"/>
          </a:xfrm>
          <a:prstGeom prst="rect">
            <a:avLst/>
          </a:prstGeom>
          <a:noFill/>
          <a:ln w="12700" cap="flat">
            <a:noFill/>
            <a:miter lim="800000"/>
            <a:headEnd/>
            <a:tailEnd/>
          </a:ln>
        </p:spPr>
      </p:pic>
    </p:spTree>
    <p:extLst>
      <p:ext uri="{BB962C8B-B14F-4D97-AF65-F5344CB8AC3E}">
        <p14:creationId xmlns:p14="http://schemas.microsoft.com/office/powerpoint/2010/main" val="1560890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066120160"/>
              </p:ext>
            </p:extLst>
          </p:nvPr>
        </p:nvGraphicFramePr>
        <p:xfrm>
          <a:off x="685800" y="1397000"/>
          <a:ext cx="7924800" cy="349504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Ewan</a:t>
                      </a:r>
                      <a:endParaRPr lang="en-CA" dirty="0"/>
                    </a:p>
                  </a:txBody>
                  <a:tcPr/>
                </a:tc>
                <a:tc>
                  <a:txBody>
                    <a:bodyPr/>
                    <a:lstStyle/>
                    <a:p>
                      <a:r>
                        <a:rPr lang="en-CA" dirty="0" smtClean="0"/>
                        <a:t>Interest</a:t>
                      </a:r>
                      <a:r>
                        <a:rPr lang="en-CA" baseline="0" dirty="0" smtClean="0"/>
                        <a:t> in UI/UX Design</a:t>
                      </a:r>
                    </a:p>
                    <a:p>
                      <a:r>
                        <a:rPr lang="en-CA" baseline="0" dirty="0" smtClean="0"/>
                        <a:t>Coding Experience</a:t>
                      </a:r>
                    </a:p>
                    <a:p>
                      <a:r>
                        <a:rPr lang="en-CA" baseline="0" dirty="0" err="1" smtClean="0"/>
                        <a:t>WebCore</a:t>
                      </a:r>
                      <a:r>
                        <a:rPr lang="en-CA" baseline="0" dirty="0" smtClean="0"/>
                        <a:t> TU Member</a:t>
                      </a:r>
                      <a:endParaRPr lang="en-CA" dirty="0" smtClean="0"/>
                    </a:p>
                  </a:txBody>
                  <a:tcPr/>
                </a:tc>
              </a:tr>
              <a:tr h="370840">
                <a:tc>
                  <a:txBody>
                    <a:bodyPr/>
                    <a:lstStyle/>
                    <a:p>
                      <a:r>
                        <a:rPr lang="en-CA" dirty="0" smtClean="0"/>
                        <a:t>0.5</a:t>
                      </a:r>
                      <a:endParaRPr lang="en-CA" dirty="0"/>
                    </a:p>
                  </a:txBody>
                  <a:tcPr/>
                </a:tc>
                <a:tc>
                  <a:txBody>
                    <a:bodyPr/>
                    <a:lstStyle/>
                    <a:p>
                      <a:r>
                        <a:rPr lang="ja-JP" altLang="en-US" dirty="0" smtClean="0"/>
                        <a:t>大津谷さん</a:t>
                      </a:r>
                      <a:endParaRPr lang="en-CA" dirty="0"/>
                    </a:p>
                  </a:txBody>
                  <a:tcPr/>
                </a:tc>
                <a:tc>
                  <a:txBody>
                    <a:bodyPr/>
                    <a:lstStyle/>
                    <a:p>
                      <a:r>
                        <a:rPr lang="en-US" altLang="ja-JP" dirty="0" smtClean="0"/>
                        <a:t>Project Owner</a:t>
                      </a:r>
                    </a:p>
                    <a:p>
                      <a:r>
                        <a:rPr lang="en-CA" dirty="0" smtClean="0"/>
                        <a:t>Provides guidance and direction at update meetings</a:t>
                      </a:r>
                      <a:endParaRPr lang="en-CA" dirty="0"/>
                    </a:p>
                  </a:txBody>
                  <a:tcPr/>
                </a:tc>
              </a:tr>
              <a:tr h="370840">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TotalTime>
  <Words>1054</Words>
  <Application>Microsoft Macintosh PowerPoint</Application>
  <PresentationFormat>画面に合わせる (4:3)</PresentationFormat>
  <Paragraphs>161</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Calibri</vt:lpstr>
      <vt:lpstr>Calibri Bold</vt:lpstr>
      <vt:lpstr>ＭＳ Ｐゴシック</vt:lpstr>
      <vt:lpstr>Wingdings</vt:lpstr>
      <vt:lpstr>Arial</vt:lpstr>
      <vt:lpstr>Office Theme</vt:lpstr>
      <vt:lpstr>SkyWay Renewal</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Microsoft Office User</cp:lastModifiedBy>
  <cp:revision>75</cp:revision>
  <dcterms:created xsi:type="dcterms:W3CDTF">2006-08-16T00:00:00Z</dcterms:created>
  <dcterms:modified xsi:type="dcterms:W3CDTF">2015-06-08T06:11:39Z</dcterms:modified>
</cp:coreProperties>
</file>