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60" r:id="rId5"/>
    <p:sldId id="261" r:id="rId6"/>
    <p:sldId id="262" r:id="rId7"/>
    <p:sldId id="263" r:id="rId8"/>
    <p:sldId id="270" r:id="rId9"/>
    <p:sldId id="267"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6"/>
    <p:restoredTop sz="92342" autoAdjust="0"/>
  </p:normalViewPr>
  <p:slideViewPr>
    <p:cSldViewPr>
      <p:cViewPr>
        <p:scale>
          <a:sx n="118" d="100"/>
          <a:sy n="118" d="100"/>
        </p:scale>
        <p:origin x="1088" y="7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2015-05-27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1452888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extLst>
      <p:ext uri="{BB962C8B-B14F-4D97-AF65-F5344CB8AC3E}">
        <p14:creationId xmlns:p14="http://schemas.microsoft.com/office/powerpoint/2010/main" val="126401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extLst>
      <p:ext uri="{BB962C8B-B14F-4D97-AF65-F5344CB8AC3E}">
        <p14:creationId xmlns:p14="http://schemas.microsoft.com/office/powerpoint/2010/main" val="2073785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extLst>
      <p:ext uri="{BB962C8B-B14F-4D97-AF65-F5344CB8AC3E}">
        <p14:creationId xmlns:p14="http://schemas.microsoft.com/office/powerpoint/2010/main" val="1204462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4</a:t>
            </a:fld>
            <a:endParaRPr lang="en-CA"/>
          </a:p>
        </p:txBody>
      </p:sp>
    </p:spTree>
    <p:extLst>
      <p:ext uri="{BB962C8B-B14F-4D97-AF65-F5344CB8AC3E}">
        <p14:creationId xmlns:p14="http://schemas.microsoft.com/office/powerpoint/2010/main" val="1210359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extLst>
      <p:ext uri="{BB962C8B-B14F-4D97-AF65-F5344CB8AC3E}">
        <p14:creationId xmlns:p14="http://schemas.microsoft.com/office/powerpoint/2010/main" val="521035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extLst>
      <p:ext uri="{BB962C8B-B14F-4D97-AF65-F5344CB8AC3E}">
        <p14:creationId xmlns:p14="http://schemas.microsoft.com/office/powerpoint/2010/main" val="40610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extLst>
      <p:ext uri="{BB962C8B-B14F-4D97-AF65-F5344CB8AC3E}">
        <p14:creationId xmlns:p14="http://schemas.microsoft.com/office/powerpoint/2010/main" val="73839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extLst>
      <p:ext uri="{BB962C8B-B14F-4D97-AF65-F5344CB8AC3E}">
        <p14:creationId xmlns:p14="http://schemas.microsoft.com/office/powerpoint/2010/main" val="657103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extLst>
      <p:ext uri="{BB962C8B-B14F-4D97-AF65-F5344CB8AC3E}">
        <p14:creationId xmlns:p14="http://schemas.microsoft.com/office/powerpoint/2010/main" val="1707746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extLst>
      <p:ext uri="{BB962C8B-B14F-4D97-AF65-F5344CB8AC3E}">
        <p14:creationId xmlns:p14="http://schemas.microsoft.com/office/powerpoint/2010/main" val="137226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1.wdp"/><Relationship Id="rId5" Type="http://schemas.openxmlformats.org/officeDocument/2006/relationships/image" Target="../media/image12.png"/><Relationship Id="rId6" Type="http://schemas.openxmlformats.org/officeDocument/2006/relationships/image" Target="../media/image13.png"/><Relationship Id="rId7" Type="http://schemas.microsoft.com/office/2007/relationships/hdphoto" Target="../media/hdphoto2.wdp"/><Relationship Id="rId8" Type="http://schemas.microsoft.com/office/2007/relationships/hdphoto" Target="../media/hdphoto3.wdp"/><Relationship Id="rId9"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err="1" smtClean="0"/>
              <a:t>SkyWay</a:t>
            </a:r>
            <a:r>
              <a:rPr lang="en-CA" dirty="0" smtClean="0"/>
              <a:t> Renewal</a:t>
            </a:r>
            <a:endParaRPr lang="en-CA" dirty="0"/>
          </a:p>
        </p:txBody>
      </p:sp>
      <p:sp>
        <p:nvSpPr>
          <p:cNvPr id="3" name="Subtitle 2"/>
          <p:cNvSpPr>
            <a:spLocks noGrp="1"/>
          </p:cNvSpPr>
          <p:nvPr>
            <p:ph type="subTitle" idx="1"/>
          </p:nvPr>
        </p:nvSpPr>
        <p:spPr/>
        <p:txBody>
          <a:bodyPr/>
          <a:lstStyle/>
          <a:p>
            <a:r>
              <a:rPr lang="en-CA" dirty="0" err="1" smtClean="0"/>
              <a:t>WebCore</a:t>
            </a:r>
            <a:r>
              <a:rPr lang="en-CA" dirty="0" smtClean="0"/>
              <a:t> TU</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295022" y="2271355"/>
            <a:ext cx="2385589" cy="400110"/>
          </a:xfrm>
          <a:prstGeom prst="rect">
            <a:avLst/>
          </a:prstGeom>
          <a:noFill/>
        </p:spPr>
        <p:txBody>
          <a:bodyPr wrap="none" rtlCol="0">
            <a:spAutoFit/>
          </a:bodyPr>
          <a:lstStyle/>
          <a:p>
            <a:r>
              <a:rPr lang="ja-JP" altLang="en-US" sz="2000" dirty="0"/>
              <a:t>サイトコンセプト策定</a:t>
            </a:r>
            <a:endParaRPr lang="en-CA" sz="2000" dirty="0"/>
          </a:p>
        </p:txBody>
      </p:sp>
      <p:sp>
        <p:nvSpPr>
          <p:cNvPr id="12" name="TextBox 11"/>
          <p:cNvSpPr txBox="1"/>
          <p:nvPr/>
        </p:nvSpPr>
        <p:spPr>
          <a:xfrm>
            <a:off x="4314010" y="2281535"/>
            <a:ext cx="1210588" cy="400110"/>
          </a:xfrm>
          <a:prstGeom prst="rect">
            <a:avLst/>
          </a:prstGeom>
          <a:noFill/>
        </p:spPr>
        <p:txBody>
          <a:bodyPr wrap="none" rtlCol="0">
            <a:spAutoFit/>
          </a:bodyPr>
          <a:lstStyle/>
          <a:p>
            <a:r>
              <a:rPr lang="ja-JP" altLang="en-US" sz="2000" dirty="0"/>
              <a:t>画面設計</a:t>
            </a:r>
            <a:endParaRPr lang="en-CA" sz="2000" dirty="0"/>
          </a:p>
        </p:txBody>
      </p:sp>
      <p:sp>
        <p:nvSpPr>
          <p:cNvPr id="13" name="TextBox 12"/>
          <p:cNvSpPr txBox="1"/>
          <p:nvPr/>
        </p:nvSpPr>
        <p:spPr>
          <a:xfrm>
            <a:off x="5999399" y="2222212"/>
            <a:ext cx="1853392" cy="584775"/>
          </a:xfrm>
          <a:prstGeom prst="rect">
            <a:avLst/>
          </a:prstGeom>
          <a:noFill/>
        </p:spPr>
        <p:txBody>
          <a:bodyPr wrap="none" rtlCol="0">
            <a:spAutoFit/>
          </a:bodyPr>
          <a:lstStyle/>
          <a:p>
            <a:r>
              <a:rPr lang="ja-JP" altLang="en-US" sz="1600" dirty="0" smtClean="0"/>
              <a:t>ビジュアルデザイン</a:t>
            </a:r>
            <a:endParaRPr lang="en-US" altLang="ja-JP" sz="1600" dirty="0" smtClean="0"/>
          </a:p>
          <a:p>
            <a:r>
              <a:rPr lang="ja-JP" altLang="en-US" sz="1600" dirty="0" smtClean="0"/>
              <a:t>と</a:t>
            </a:r>
            <a:r>
              <a:rPr lang="ja-JP" altLang="en-US" sz="1600" dirty="0"/>
              <a:t>マークアップ</a:t>
            </a:r>
            <a:endParaRPr lang="en-CA" sz="1600" dirty="0"/>
          </a:p>
        </p:txBody>
      </p:sp>
      <p:sp>
        <p:nvSpPr>
          <p:cNvPr id="14" name="TextBox 13"/>
          <p:cNvSpPr txBox="1"/>
          <p:nvPr/>
        </p:nvSpPr>
        <p:spPr>
          <a:xfrm>
            <a:off x="2042311" y="2895600"/>
            <a:ext cx="1359988" cy="523220"/>
          </a:xfrm>
          <a:prstGeom prst="rect">
            <a:avLst/>
          </a:prstGeom>
          <a:noFill/>
        </p:spPr>
        <p:txBody>
          <a:bodyPr wrap="none" rtlCol="0">
            <a:spAutoFit/>
          </a:bodyPr>
          <a:lstStyle/>
          <a:p>
            <a:r>
              <a:rPr lang="en-CA" sz="2800" dirty="0" smtClean="0">
                <a:solidFill>
                  <a:schemeClr val="bg1"/>
                </a:solidFill>
              </a:rPr>
              <a:t>2 weeks</a:t>
            </a:r>
            <a:endParaRPr lang="en-CA" sz="2800" dirty="0">
              <a:solidFill>
                <a:schemeClr val="bg1"/>
              </a:solidFill>
            </a:endParaRPr>
          </a:p>
        </p:txBody>
      </p:sp>
      <p:sp>
        <p:nvSpPr>
          <p:cNvPr id="15" name="TextBox 14"/>
          <p:cNvSpPr txBox="1"/>
          <p:nvPr/>
        </p:nvSpPr>
        <p:spPr>
          <a:xfrm>
            <a:off x="4368010" y="2895600"/>
            <a:ext cx="1359988" cy="523220"/>
          </a:xfrm>
          <a:prstGeom prst="rect">
            <a:avLst/>
          </a:prstGeom>
          <a:noFill/>
        </p:spPr>
        <p:txBody>
          <a:bodyPr wrap="none" rtlCol="0">
            <a:spAutoFit/>
          </a:bodyPr>
          <a:lstStyle/>
          <a:p>
            <a:r>
              <a:rPr lang="en-CA" altLang="ja-JP" sz="2800" dirty="0">
                <a:solidFill>
                  <a:schemeClr val="bg1"/>
                </a:solidFill>
              </a:rPr>
              <a:t>2 weeks</a:t>
            </a:r>
            <a:endParaRPr lang="en-CA" altLang="ja-JP" sz="2800" dirty="0">
              <a:solidFill>
                <a:schemeClr val="bg1"/>
              </a:solidFill>
            </a:endParaRPr>
          </a:p>
        </p:txBody>
      </p:sp>
      <p:sp>
        <p:nvSpPr>
          <p:cNvPr id="16" name="TextBox 15"/>
          <p:cNvSpPr txBox="1"/>
          <p:nvPr/>
        </p:nvSpPr>
        <p:spPr>
          <a:xfrm>
            <a:off x="6219311" y="2933347"/>
            <a:ext cx="1359988" cy="523220"/>
          </a:xfrm>
          <a:prstGeom prst="rect">
            <a:avLst/>
          </a:prstGeom>
          <a:noFill/>
        </p:spPr>
        <p:txBody>
          <a:bodyPr wrap="none" rtlCol="0">
            <a:spAutoFit/>
          </a:bodyPr>
          <a:lstStyle/>
          <a:p>
            <a:r>
              <a:rPr lang="en-CA" altLang="ja-JP" sz="2800" dirty="0">
                <a:solidFill>
                  <a:schemeClr val="bg1"/>
                </a:solidFill>
              </a:rPr>
              <a:t>2 weeks</a:t>
            </a:r>
            <a:endParaRPr lang="en-CA" altLang="ja-JP"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1289511154"/>
              </p:ext>
            </p:extLst>
          </p:nvPr>
        </p:nvGraphicFramePr>
        <p:xfrm>
          <a:off x="457200" y="4157880"/>
          <a:ext cx="8229600" cy="20143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1500407" y="2037217"/>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2416764" y="2449174"/>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678492" y="2909323"/>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306286" y="340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2171835" y="5196681"/>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875319" y="564876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srcRect/>
          <a:stretch>
            <a:fillRect/>
          </a:stretch>
        </p:blipFill>
        <p:spPr bwMode="auto">
          <a:xfrm>
            <a:off x="990600" y="4953000"/>
            <a:ext cx="7388225" cy="1512168"/>
          </a:xfrm>
          <a:prstGeom prst="rect">
            <a:avLst/>
          </a:prstGeom>
          <a:noFill/>
          <a:ln w="12700" cap="flat">
            <a:noFill/>
            <a:miter lim="800000"/>
            <a:headEnd/>
            <a:tailEnd/>
          </a:ln>
        </p:spPr>
      </p:pic>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p:txBody>
          <a:bodyPr/>
          <a:lstStyle/>
          <a:p>
            <a:r>
              <a:rPr lang="en-CA" dirty="0" smtClean="0"/>
              <a:t>To revamp the </a:t>
            </a:r>
            <a:r>
              <a:rPr lang="en-CA" dirty="0" err="1" smtClean="0"/>
              <a:t>SkyWay</a:t>
            </a:r>
            <a:r>
              <a:rPr lang="en-CA" dirty="0" smtClean="0"/>
              <a:t> website to a fresh and appealing design</a:t>
            </a:r>
            <a:endParaRPr lang="en-CA" dirty="0" smtClean="0"/>
          </a:p>
          <a:p>
            <a:r>
              <a:rPr lang="en-CA" dirty="0" smtClean="0"/>
              <a:t>To present all relevant information in a clear and understandable system/hierarchy</a:t>
            </a:r>
          </a:p>
        </p:txBody>
      </p:sp>
      <p:sp>
        <p:nvSpPr>
          <p:cNvPr id="4" name="TextBox 3"/>
          <p:cNvSpPr txBox="1"/>
          <p:nvPr/>
        </p:nvSpPr>
        <p:spPr>
          <a:xfrm>
            <a:off x="2321661" y="5354618"/>
            <a:ext cx="4726102" cy="954107"/>
          </a:xfrm>
          <a:prstGeom prst="rect">
            <a:avLst/>
          </a:prstGeom>
          <a:noFill/>
        </p:spPr>
        <p:txBody>
          <a:bodyPr wrap="none" rtlCol="0">
            <a:spAutoFit/>
          </a:bodyPr>
          <a:lstStyle/>
          <a:p>
            <a:r>
              <a:rPr lang="en-CA" altLang="ja-JP" sz="2800" dirty="0"/>
              <a:t>To revamp the </a:t>
            </a:r>
            <a:r>
              <a:rPr lang="en-CA" altLang="ja-JP" sz="2800" dirty="0" err="1"/>
              <a:t>SkyWay</a:t>
            </a:r>
            <a:r>
              <a:rPr lang="en-CA" altLang="ja-JP" sz="2800" dirty="0"/>
              <a:t> </a:t>
            </a:r>
            <a:r>
              <a:rPr lang="en-CA" altLang="ja-JP" sz="2800" dirty="0" smtClean="0"/>
              <a:t>website</a:t>
            </a:r>
          </a:p>
          <a:p>
            <a:r>
              <a:rPr lang="en-CA" altLang="ja-JP" sz="2800" dirty="0" smtClean="0"/>
              <a:t>to </a:t>
            </a:r>
            <a:r>
              <a:rPr lang="en-CA" altLang="ja-JP" sz="2800" dirty="0"/>
              <a:t>a fresh and appealing design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For </a:t>
            </a:r>
            <a:r>
              <a:rPr lang="en-CA" dirty="0" smtClean="0">
                <a:solidFill>
                  <a:srgbClr val="008000"/>
                </a:solidFill>
              </a:rPr>
              <a:t>developers and users</a:t>
            </a:r>
            <a:endParaRPr lang="en-CA" dirty="0" smtClean="0">
              <a:solidFill>
                <a:srgbClr val="008000"/>
              </a:solidFill>
            </a:endParaRPr>
          </a:p>
          <a:p>
            <a:r>
              <a:rPr lang="en-CA" dirty="0" smtClean="0"/>
              <a:t>who </a:t>
            </a:r>
            <a:r>
              <a:rPr lang="en-CA" dirty="0" smtClean="0">
                <a:solidFill>
                  <a:srgbClr val="008000"/>
                </a:solidFill>
              </a:rPr>
              <a:t>are interested in real-time web communication.</a:t>
            </a:r>
            <a:endParaRPr lang="en-CA" dirty="0" smtClean="0">
              <a:solidFill>
                <a:srgbClr val="008000"/>
              </a:solidFill>
            </a:endParaRPr>
          </a:p>
          <a:p>
            <a:r>
              <a:rPr lang="en-CA" dirty="0" smtClean="0"/>
              <a:t>The </a:t>
            </a:r>
            <a:r>
              <a:rPr lang="en-CA" dirty="0" smtClean="0">
                <a:solidFill>
                  <a:srgbClr val="008000"/>
                </a:solidFill>
              </a:rPr>
              <a:t>N</a:t>
            </a:r>
            <a:r>
              <a:rPr lang="en-CA" dirty="0" smtClean="0">
                <a:solidFill>
                  <a:srgbClr val="008000"/>
                </a:solidFill>
              </a:rPr>
              <a:t>EW </a:t>
            </a:r>
            <a:r>
              <a:rPr lang="en-CA" dirty="0" err="1" smtClean="0">
                <a:solidFill>
                  <a:srgbClr val="008000"/>
                </a:solidFill>
              </a:rPr>
              <a:t>SkyWay</a:t>
            </a:r>
            <a:r>
              <a:rPr lang="en-CA" dirty="0" smtClean="0">
                <a:solidFill>
                  <a:srgbClr val="008000"/>
                </a:solidFill>
              </a:rPr>
              <a:t> website</a:t>
            </a:r>
            <a:endParaRPr lang="en-CA" dirty="0" smtClean="0">
              <a:solidFill>
                <a:srgbClr val="008000"/>
              </a:solidFill>
            </a:endParaRPr>
          </a:p>
          <a:p>
            <a:r>
              <a:rPr lang="en-CA" dirty="0" smtClean="0"/>
              <a:t>is a </a:t>
            </a:r>
            <a:r>
              <a:rPr lang="en-CA" dirty="0" smtClean="0">
                <a:solidFill>
                  <a:srgbClr val="008000"/>
                </a:solidFill>
              </a:rPr>
              <a:t>website</a:t>
            </a:r>
            <a:endParaRPr lang="en-CA" dirty="0" smtClean="0">
              <a:solidFill>
                <a:srgbClr val="008000"/>
              </a:solidFill>
            </a:endParaRPr>
          </a:p>
          <a:p>
            <a:r>
              <a:rPr lang="en-CA" dirty="0" smtClean="0"/>
              <a:t>that </a:t>
            </a:r>
            <a:r>
              <a:rPr lang="en-CA" dirty="0" smtClean="0">
                <a:solidFill>
                  <a:srgbClr val="008000"/>
                </a:solidFill>
              </a:rPr>
              <a:t>presents the benefits and features of </a:t>
            </a:r>
            <a:r>
              <a:rPr lang="en-CA" dirty="0" err="1" smtClean="0">
                <a:solidFill>
                  <a:srgbClr val="008000"/>
                </a:solidFill>
              </a:rPr>
              <a:t>SkyWay</a:t>
            </a:r>
            <a:r>
              <a:rPr lang="en-CA" dirty="0" smtClean="0">
                <a:solidFill>
                  <a:srgbClr val="008000"/>
                </a:solidFill>
              </a:rPr>
              <a:t>.</a:t>
            </a:r>
            <a:endParaRPr lang="en-CA" dirty="0" smtClean="0"/>
          </a:p>
          <a:p>
            <a:r>
              <a:rPr lang="en-CA" dirty="0" smtClean="0"/>
              <a:t>Unlike other </a:t>
            </a:r>
            <a:r>
              <a:rPr lang="en-CA" dirty="0" smtClean="0">
                <a:solidFill>
                  <a:srgbClr val="008000"/>
                </a:solidFill>
              </a:rPr>
              <a:t>websites</a:t>
            </a:r>
            <a:endParaRPr lang="en-CA" dirty="0" smtClean="0">
              <a:solidFill>
                <a:srgbClr val="008000"/>
              </a:solidFill>
            </a:endParaRPr>
          </a:p>
          <a:p>
            <a:r>
              <a:rPr lang="en-CA" dirty="0" smtClean="0"/>
              <a:t>our project </a:t>
            </a:r>
            <a:r>
              <a:rPr lang="en-CA" dirty="0" smtClean="0">
                <a:solidFill>
                  <a:srgbClr val="008000"/>
                </a:solidFill>
              </a:rPr>
              <a:t>will be a new website for </a:t>
            </a:r>
            <a:r>
              <a:rPr lang="en-CA" dirty="0" err="1" smtClean="0">
                <a:solidFill>
                  <a:srgbClr val="008000"/>
                </a:solidFill>
              </a:rPr>
              <a:t>SkyWay</a:t>
            </a:r>
            <a:r>
              <a:rPr lang="en-CA" dirty="0" smtClean="0">
                <a:solidFill>
                  <a:srgbClr val="008000"/>
                </a:solidFill>
              </a:rPr>
              <a:t>.</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67000" y="1524000"/>
            <a:ext cx="38100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2895829" y="1808818"/>
            <a:ext cx="3504742" cy="523220"/>
          </a:xfrm>
          <a:prstGeom prst="rect">
            <a:avLst/>
          </a:prstGeom>
          <a:noFill/>
        </p:spPr>
        <p:txBody>
          <a:bodyPr wrap="none" rtlCol="0">
            <a:spAutoFit/>
          </a:bodyPr>
          <a:lstStyle/>
          <a:p>
            <a:r>
              <a:rPr lang="en-CA" sz="2800" dirty="0" smtClean="0"/>
              <a:t>NEW! </a:t>
            </a:r>
            <a:r>
              <a:rPr lang="en-CA" sz="2800" dirty="0" err="1" smtClean="0"/>
              <a:t>SkyWay</a:t>
            </a:r>
            <a:r>
              <a:rPr lang="en-CA" sz="2800" dirty="0" smtClean="0"/>
              <a:t> Website</a:t>
            </a:r>
            <a:endParaRPr lang="en-CA" sz="2800" dirty="0"/>
          </a:p>
        </p:txBody>
      </p:sp>
      <p:sp>
        <p:nvSpPr>
          <p:cNvPr id="11" name="Rectangle 10"/>
          <p:cNvSpPr/>
          <p:nvPr/>
        </p:nvSpPr>
        <p:spPr>
          <a:xfrm>
            <a:off x="3124200" y="2514600"/>
            <a:ext cx="3048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141729" y="4104558"/>
            <a:ext cx="3012941" cy="523220"/>
          </a:xfrm>
          <a:prstGeom prst="rect">
            <a:avLst/>
          </a:prstGeom>
          <a:noFill/>
        </p:spPr>
        <p:txBody>
          <a:bodyPr wrap="none" rtlCol="0">
            <a:spAutoFit/>
          </a:bodyPr>
          <a:lstStyle/>
          <a:p>
            <a:r>
              <a:rPr lang="en-CA" sz="2800" dirty="0" err="1" smtClean="0"/>
              <a:t>SkyWay</a:t>
            </a:r>
            <a:r>
              <a:rPr lang="en-CA" sz="2800" dirty="0" smtClean="0"/>
              <a:t>, but newer.</a:t>
            </a:r>
            <a:endParaRPr lang="en-CA" sz="2800" dirty="0"/>
          </a:p>
        </p:txBody>
      </p:sp>
      <p:sp>
        <p:nvSpPr>
          <p:cNvPr id="7" name="TextBox 6"/>
          <p:cNvSpPr txBox="1"/>
          <p:nvPr/>
        </p:nvSpPr>
        <p:spPr>
          <a:xfrm>
            <a:off x="3561422" y="4658380"/>
            <a:ext cx="2028312" cy="523220"/>
          </a:xfrm>
          <a:prstGeom prst="rect">
            <a:avLst/>
          </a:prstGeom>
          <a:noFill/>
        </p:spPr>
        <p:txBody>
          <a:bodyPr wrap="none" rtlCol="0">
            <a:spAutoFit/>
          </a:bodyPr>
          <a:lstStyle/>
          <a:p>
            <a:r>
              <a:rPr lang="en-CA" sz="2800" dirty="0" smtClean="0"/>
              <a:t>New Design!</a:t>
            </a:r>
            <a:endParaRPr lang="en-CA" sz="2800" dirty="0"/>
          </a:p>
        </p:txBody>
      </p:sp>
      <p:sp>
        <p:nvSpPr>
          <p:cNvPr id="8" name="TextBox 7"/>
          <p:cNvSpPr txBox="1"/>
          <p:nvPr/>
        </p:nvSpPr>
        <p:spPr>
          <a:xfrm>
            <a:off x="3561422" y="5115580"/>
            <a:ext cx="2303964" cy="523220"/>
          </a:xfrm>
          <a:prstGeom prst="rect">
            <a:avLst/>
          </a:prstGeom>
          <a:noFill/>
        </p:spPr>
        <p:txBody>
          <a:bodyPr wrap="none" rtlCol="0">
            <a:spAutoFit/>
          </a:bodyPr>
          <a:lstStyle/>
          <a:p>
            <a:r>
              <a:rPr lang="en-CA" sz="2800" dirty="0" smtClean="0"/>
              <a:t>New Features!</a:t>
            </a:r>
            <a:endParaRPr lang="en-CA" sz="2800" dirty="0"/>
          </a:p>
        </p:txBody>
      </p:sp>
      <p:sp>
        <p:nvSpPr>
          <p:cNvPr id="9" name="TextBox 8"/>
          <p:cNvSpPr txBox="1"/>
          <p:nvPr/>
        </p:nvSpPr>
        <p:spPr>
          <a:xfrm>
            <a:off x="3561422" y="5572780"/>
            <a:ext cx="2148858" cy="523220"/>
          </a:xfrm>
          <a:prstGeom prst="rect">
            <a:avLst/>
          </a:prstGeom>
          <a:noFill/>
        </p:spPr>
        <p:txBody>
          <a:bodyPr wrap="none" rtlCol="0">
            <a:spAutoFit/>
          </a:bodyPr>
          <a:lstStyle/>
          <a:p>
            <a:r>
              <a:rPr lang="en-CA" sz="2800" dirty="0" smtClean="0"/>
              <a:t>New Colours!</a:t>
            </a:r>
            <a:endParaRPr lang="en-CA" sz="2800" dirty="0"/>
          </a:p>
        </p:txBody>
      </p:sp>
      <p:pic>
        <p:nvPicPr>
          <p:cNvPr id="3" name="図 2"/>
          <p:cNvPicPr>
            <a:picLocks noChangeAspect="1"/>
          </p:cNvPicPr>
          <p:nvPr/>
        </p:nvPicPr>
        <p:blipFill>
          <a:blip r:embed="rId3"/>
          <a:stretch>
            <a:fillRect/>
          </a:stretch>
        </p:blipFill>
        <p:spPr>
          <a:xfrm>
            <a:off x="3466407" y="3387001"/>
            <a:ext cx="2363583" cy="459509"/>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908" y="2634529"/>
            <a:ext cx="712583" cy="7125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821319300"/>
              </p:ext>
            </p:extLst>
          </p:nvPr>
        </p:nvGraphicFramePr>
        <p:xfrm>
          <a:off x="381000" y="1295400"/>
          <a:ext cx="8458200" cy="307340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370840">
                <a:tc>
                  <a:txBody>
                    <a:bodyPr/>
                    <a:lstStyle/>
                    <a:p>
                      <a:r>
                        <a:rPr lang="en-CA" dirty="0" smtClean="0"/>
                        <a:t>Examination</a:t>
                      </a:r>
                      <a:r>
                        <a:rPr lang="en-CA" baseline="0" dirty="0" smtClean="0"/>
                        <a:t> of current situation</a:t>
                      </a:r>
                    </a:p>
                    <a:p>
                      <a:r>
                        <a:rPr lang="en-CA" baseline="0" dirty="0" smtClean="0"/>
                        <a:t>(Design and site stats)</a:t>
                      </a:r>
                      <a:endParaRPr lang="en-CA" dirty="0"/>
                    </a:p>
                  </a:txBody>
                  <a:tcPr/>
                </a:tc>
                <a:tc>
                  <a:txBody>
                    <a:bodyPr/>
                    <a:lstStyle/>
                    <a:p>
                      <a:r>
                        <a:rPr lang="en-CA" dirty="0" smtClean="0"/>
                        <a:t>Creating websites other than </a:t>
                      </a:r>
                      <a:r>
                        <a:rPr lang="en-CA" dirty="0" err="1" smtClean="0"/>
                        <a:t>SkyWay’s</a:t>
                      </a:r>
                      <a:r>
                        <a:rPr lang="en-CA" dirty="0" smtClean="0"/>
                        <a:t>.</a:t>
                      </a:r>
                      <a:endParaRPr lang="en-CA" dirty="0"/>
                    </a:p>
                  </a:txBody>
                  <a:tcPr/>
                </a:tc>
              </a:tr>
              <a:tr h="370840">
                <a:tc>
                  <a:txBody>
                    <a:bodyPr/>
                    <a:lstStyle/>
                    <a:p>
                      <a:r>
                        <a:rPr lang="en-CA" dirty="0" smtClean="0"/>
                        <a:t>Establish </a:t>
                      </a:r>
                      <a:r>
                        <a:rPr lang="en-CA" dirty="0" err="1" smtClean="0"/>
                        <a:t>SkyWay</a:t>
                      </a:r>
                      <a:r>
                        <a:rPr lang="en-CA" baseline="0" dirty="0" smtClean="0"/>
                        <a:t> &amp; </a:t>
                      </a:r>
                      <a:r>
                        <a:rPr lang="en-CA" baseline="0" dirty="0" err="1" smtClean="0"/>
                        <a:t>WebCore</a:t>
                      </a:r>
                      <a:r>
                        <a:rPr lang="en-CA" baseline="0" dirty="0" smtClean="0"/>
                        <a:t> aims</a:t>
                      </a:r>
                      <a:endParaRPr lang="en-CA" dirty="0"/>
                    </a:p>
                  </a:txBody>
                  <a:tcPr/>
                </a:tc>
                <a:tc>
                  <a:txBody>
                    <a:bodyPr/>
                    <a:lstStyle/>
                    <a:p>
                      <a:endParaRPr lang="en-CA" dirty="0"/>
                    </a:p>
                  </a:txBody>
                  <a:tcPr/>
                </a:tc>
              </a:tr>
              <a:tr h="370840">
                <a:tc>
                  <a:txBody>
                    <a:bodyPr/>
                    <a:lstStyle/>
                    <a:p>
                      <a:r>
                        <a:rPr lang="en-CA" dirty="0" smtClean="0"/>
                        <a:t>Examination</a:t>
                      </a:r>
                      <a:r>
                        <a:rPr lang="en-CA" baseline="0" dirty="0" smtClean="0"/>
                        <a:t> of</a:t>
                      </a:r>
                      <a:r>
                        <a:rPr lang="en-CA" dirty="0" smtClean="0"/>
                        <a:t> Competitors/Related Sites</a:t>
                      </a:r>
                      <a:endParaRPr lang="en-CA" dirty="0"/>
                    </a:p>
                  </a:txBody>
                  <a:tcPr/>
                </a:tc>
                <a:tc>
                  <a:txBody>
                    <a:bodyPr/>
                    <a:lstStyle/>
                    <a:p>
                      <a:endParaRPr lang="en-CA"/>
                    </a:p>
                  </a:txBody>
                  <a:tcPr/>
                </a:tc>
              </a:tr>
              <a:tr h="370840">
                <a:tc>
                  <a:txBody>
                    <a:bodyPr/>
                    <a:lstStyle/>
                    <a:p>
                      <a:r>
                        <a:rPr lang="en-CA" dirty="0" smtClean="0"/>
                        <a:t>User Story</a:t>
                      </a:r>
                      <a:r>
                        <a:rPr lang="en-CA" baseline="0" dirty="0" smtClean="0"/>
                        <a:t> Mapping</a:t>
                      </a:r>
                      <a:endParaRPr lang="en-CA" dirty="0"/>
                    </a:p>
                  </a:txBody>
                  <a:tcPr/>
                </a:tc>
                <a:tc>
                  <a:txBody>
                    <a:bodyPr/>
                    <a:lstStyle/>
                    <a:p>
                      <a:endParaRPr lang="en-CA"/>
                    </a:p>
                  </a:txBody>
                  <a:tcPr/>
                </a:tc>
              </a:tr>
              <a:tr h="370840">
                <a:tc>
                  <a:txBody>
                    <a:bodyPr/>
                    <a:lstStyle/>
                    <a:p>
                      <a:r>
                        <a:rPr lang="en-CA" dirty="0" smtClean="0"/>
                        <a:t>Paper prototyping</a:t>
                      </a:r>
                      <a:endParaRPr lang="en-CA" dirty="0"/>
                    </a:p>
                  </a:txBody>
                  <a:tcPr/>
                </a:tc>
                <a:tc>
                  <a:txBody>
                    <a:bodyPr/>
                    <a:lstStyle/>
                    <a:p>
                      <a:endParaRPr lang="en-CA"/>
                    </a:p>
                  </a:txBody>
                  <a:tcPr/>
                </a:tc>
              </a:tr>
              <a:tr h="370840">
                <a:tc>
                  <a:txBody>
                    <a:bodyPr/>
                    <a:lstStyle/>
                    <a:p>
                      <a:endParaRPr lang="en-CA" dirty="0"/>
                    </a:p>
                  </a:txBody>
                  <a:tcPr/>
                </a:tc>
                <a:tc>
                  <a:txBody>
                    <a:bodyPr/>
                    <a:lstStyle/>
                    <a:p>
                      <a:endParaRPr lang="en-CA"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27200707"/>
              </p:ext>
            </p:extLst>
          </p:nvPr>
        </p:nvGraphicFramePr>
        <p:xfrm>
          <a:off x="381000" y="4572000"/>
          <a:ext cx="8458200" cy="2042160"/>
        </p:xfrm>
        <a:graphic>
          <a:graphicData uri="http://schemas.openxmlformats.org/drawingml/2006/table">
            <a:tbl>
              <a:tblPr firstRow="1" bandRow="1">
                <a:tableStyleId>{5C22544A-7EE6-4342-B048-85BDC9FD1C3A}</a:tableStyleId>
              </a:tblPr>
              <a:tblGrid>
                <a:gridCol w="8458200"/>
              </a:tblGrid>
              <a:tr h="514293">
                <a:tc>
                  <a:txBody>
                    <a:bodyPr/>
                    <a:lstStyle/>
                    <a:p>
                      <a:pPr algn="ctr"/>
                      <a:r>
                        <a:rPr lang="en-CA" sz="3200" dirty="0" smtClean="0"/>
                        <a:t>UNRESOLVED</a:t>
                      </a:r>
                      <a:endParaRPr lang="en-CA" sz="2000" dirty="0"/>
                    </a:p>
                  </a:txBody>
                  <a:tcPr/>
                </a:tc>
              </a:tr>
              <a:tr h="324817">
                <a:tc>
                  <a:txBody>
                    <a:bodyPr/>
                    <a:lstStyle/>
                    <a:p>
                      <a:r>
                        <a:rPr lang="en-CA" dirty="0" smtClean="0"/>
                        <a:t>Which frameworks/</a:t>
                      </a:r>
                      <a:r>
                        <a:rPr lang="en-CA" baseline="0" dirty="0" smtClean="0"/>
                        <a:t>technologies to use</a:t>
                      </a:r>
                      <a:endParaRPr lang="en-CA" dirty="0"/>
                    </a:p>
                  </a:txBody>
                  <a:tcPr/>
                </a:tc>
              </a:tr>
              <a:tr h="324817">
                <a:tc>
                  <a:txBody>
                    <a:bodyPr/>
                    <a:lstStyle/>
                    <a:p>
                      <a:r>
                        <a:rPr lang="en-CA" dirty="0" smtClean="0"/>
                        <a:t>COLOURS!</a:t>
                      </a:r>
                      <a:endParaRPr lang="en-CA" dirty="0"/>
                    </a:p>
                  </a:txBody>
                  <a:tcPr/>
                </a:tc>
              </a:tr>
              <a:tr h="324817">
                <a:tc>
                  <a:txBody>
                    <a:bodyPr/>
                    <a:lstStyle/>
                    <a:p>
                      <a:endParaRPr lang="en-CA" dirty="0"/>
                    </a:p>
                  </a:txBody>
                  <a:tcPr/>
                </a:tc>
              </a:tr>
              <a:tr h="324817">
                <a:tc>
                  <a:txBody>
                    <a:bodyPr/>
                    <a:lstStyle/>
                    <a:p>
                      <a:endParaRPr lang="en-CA"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321150" y="2993785"/>
            <a:ext cx="973215" cy="569387"/>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smtClean="0">
                <a:solidFill>
                  <a:schemeClr val="tx1"/>
                </a:solidFill>
                <a:latin typeface="Calibri" charset="0"/>
                <a:cs typeface="Calibri" charset="0"/>
                <a:sym typeface="Calibri" charset="0"/>
              </a:rPr>
              <a:t>Ewan</a:t>
            </a:r>
            <a:endParaRPr lang="en-US" sz="2800" dirty="0">
              <a:solidFill>
                <a:schemeClr val="tx1"/>
              </a:solidFill>
              <a:latin typeface="Calibri" charset="0"/>
              <a:cs typeface="Calibri" charset="0"/>
              <a:sym typeface="Calibri" charset="0"/>
            </a:endParaRPr>
          </a:p>
        </p:txBody>
      </p:sp>
      <p:sp>
        <p:nvSpPr>
          <p:cNvPr id="17" name="Rectangle 4"/>
          <p:cNvSpPr>
            <a:spLocks/>
          </p:cNvSpPr>
          <p:nvPr/>
        </p:nvSpPr>
        <p:spPr bwMode="auto">
          <a:xfrm>
            <a:off x="3809386" y="4342154"/>
            <a:ext cx="4078424"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smtClean="0">
                <a:solidFill>
                  <a:schemeClr val="tx1"/>
                </a:solidFill>
                <a:latin typeface="Calibri" charset="0"/>
                <a:cs typeface="Calibri" charset="0"/>
                <a:sym typeface="Calibri" charset="0"/>
              </a:rPr>
              <a:t>Customer Companies</a:t>
            </a:r>
            <a:endParaRPr lang="en-US" sz="3600" dirty="0">
              <a:solidFill>
                <a:schemeClr val="tx1"/>
              </a:solidFill>
              <a:latin typeface="Calibri" charset="0"/>
              <a:cs typeface="Calibri" charset="0"/>
              <a:sym typeface="Calibri" charset="0"/>
            </a:endParaRPr>
          </a:p>
        </p:txBody>
      </p:sp>
      <p:sp>
        <p:nvSpPr>
          <p:cNvPr id="18" name="Rectangle 5"/>
          <p:cNvSpPr>
            <a:spLocks/>
          </p:cNvSpPr>
          <p:nvPr/>
        </p:nvSpPr>
        <p:spPr bwMode="auto">
          <a:xfrm>
            <a:off x="1171539" y="3886200"/>
            <a:ext cx="1793376"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dirty="0" smtClean="0">
                <a:solidFill>
                  <a:schemeClr val="tx1"/>
                </a:solidFill>
                <a:latin typeface="Calibri" charset="0"/>
                <a:cs typeface="Calibri" charset="0"/>
                <a:sym typeface="Calibri" charset="0"/>
              </a:rPr>
              <a:t>NTT Com</a:t>
            </a:r>
            <a:endParaRPr lang="en-US" sz="3600" dirty="0">
              <a:solidFill>
                <a:schemeClr val="tx1"/>
              </a:solidFill>
              <a:latin typeface="Calibri" charset="0"/>
              <a:cs typeface="Calibri" charset="0"/>
              <a:sym typeface="Calibri" charset="0"/>
            </a:endParaRPr>
          </a:p>
        </p:txBody>
      </p:sp>
      <p:sp>
        <p:nvSpPr>
          <p:cNvPr id="19" name="Rectangle 6"/>
          <p:cNvSpPr>
            <a:spLocks/>
          </p:cNvSpPr>
          <p:nvPr/>
        </p:nvSpPr>
        <p:spPr bwMode="auto">
          <a:xfrm>
            <a:off x="2379480" y="1625769"/>
            <a:ext cx="1816010"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dirty="0" err="1" smtClean="0">
                <a:solidFill>
                  <a:schemeClr val="tx1"/>
                </a:solidFill>
                <a:latin typeface="Calibri" charset="0"/>
                <a:cs typeface="Calibri" charset="0"/>
                <a:sym typeface="Calibri" charset="0"/>
              </a:rPr>
              <a:t>WebCore</a:t>
            </a:r>
            <a:endParaRPr lang="en-US" sz="3600" dirty="0">
              <a:solidFill>
                <a:schemeClr val="tx1"/>
              </a:solidFill>
              <a:latin typeface="Calibri" charset="0"/>
              <a:cs typeface="Calibri" charset="0"/>
              <a:sym typeface="Calibri" charset="0"/>
            </a:endParaRPr>
          </a:p>
        </p:txBody>
      </p:sp>
      <p:sp>
        <p:nvSpPr>
          <p:cNvPr id="20" name="Rectangle 7"/>
          <p:cNvSpPr>
            <a:spLocks/>
          </p:cNvSpPr>
          <p:nvPr/>
        </p:nvSpPr>
        <p:spPr bwMode="auto">
          <a:xfrm>
            <a:off x="6415087" y="1716173"/>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892313" y="6146631"/>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7932181" y="4234028"/>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420813" y="1716173"/>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341128" y="3803565"/>
            <a:ext cx="800100" cy="927100"/>
          </a:xfrm>
          <a:prstGeom prst="rect">
            <a:avLst/>
          </a:prstGeom>
          <a:noFill/>
          <a:ln w="12700" cap="flat">
            <a:noFill/>
            <a:miter lim="800000"/>
            <a:headEnd/>
            <a:tailEnd/>
          </a:ln>
        </p:spPr>
      </p:pic>
      <p:sp>
        <p:nvSpPr>
          <p:cNvPr id="15" name="Rectangle 3"/>
          <p:cNvSpPr>
            <a:spLocks/>
          </p:cNvSpPr>
          <p:nvPr/>
        </p:nvSpPr>
        <p:spPr bwMode="auto">
          <a:xfrm>
            <a:off x="4394151" y="3295734"/>
            <a:ext cx="1154162"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ja-JP" altLang="en-US" sz="2800" dirty="0" smtClean="0">
                <a:solidFill>
                  <a:schemeClr val="tx1"/>
                </a:solidFill>
                <a:latin typeface="Calibri" charset="0"/>
                <a:cs typeface="Calibri" charset="0"/>
                <a:sym typeface="Calibri" charset="0"/>
              </a:rPr>
              <a:t>大津谷</a:t>
            </a:r>
            <a:endParaRPr lang="en-US" sz="2800" dirty="0">
              <a:solidFill>
                <a:schemeClr val="tx1"/>
              </a:solidFill>
              <a:latin typeface="Calibri" charset="0"/>
              <a:cs typeface="Calibri" charset="0"/>
              <a:sym typeface="Calibri" charset="0"/>
            </a:endParaRPr>
          </a:p>
        </p:txBody>
      </p:sp>
      <p:sp>
        <p:nvSpPr>
          <p:cNvPr id="25" name="Rectangle 4"/>
          <p:cNvSpPr>
            <a:spLocks/>
          </p:cNvSpPr>
          <p:nvPr/>
        </p:nvSpPr>
        <p:spPr bwMode="auto">
          <a:xfrm>
            <a:off x="3505200" y="5258538"/>
            <a:ext cx="4686796"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dirty="0" smtClean="0">
                <a:solidFill>
                  <a:schemeClr val="tx1"/>
                </a:solidFill>
                <a:latin typeface="Calibri" charset="0"/>
                <a:cs typeface="Calibri" charset="0"/>
                <a:sym typeface="Calibri" charset="0"/>
              </a:rPr>
              <a:t>Independent Developers</a:t>
            </a:r>
            <a:endParaRPr lang="en-US" sz="3600" dirty="0">
              <a:solidFill>
                <a:schemeClr val="tx1"/>
              </a:solidFill>
              <a:latin typeface="Calibri" charset="0"/>
              <a:cs typeface="Calibri" charset="0"/>
              <a:sym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円弧 51"/>
          <p:cNvSpPr/>
          <p:nvPr/>
        </p:nvSpPr>
        <p:spPr>
          <a:xfrm>
            <a:off x="2347094" y="2123838"/>
            <a:ext cx="4754609" cy="1730653"/>
          </a:xfrm>
          <a:prstGeom prst="arc">
            <a:avLst>
              <a:gd name="adj1" fmla="val 11039885"/>
              <a:gd name="adj2" fmla="val 21232086"/>
            </a:avLst>
          </a:prstGeom>
          <a:ln w="635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円/楕円 52"/>
          <p:cNvSpPr/>
          <p:nvPr/>
        </p:nvSpPr>
        <p:spPr>
          <a:xfrm>
            <a:off x="3501458" y="1066800"/>
            <a:ext cx="2180343" cy="1364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pPr algn="ctr"/>
            <a:r>
              <a:rPr lang="en-CA" dirty="0" smtClean="0"/>
              <a:t>Technical solution</a:t>
            </a:r>
            <a:endParaRPr lang="en-CA" dirty="0"/>
          </a:p>
        </p:txBody>
      </p:sp>
      <p:sp>
        <p:nvSpPr>
          <p:cNvPr id="7" name="Cloud 6"/>
          <p:cNvSpPr/>
          <p:nvPr/>
        </p:nvSpPr>
        <p:spPr>
          <a:xfrm>
            <a:off x="3610077" y="1291367"/>
            <a:ext cx="2184097" cy="1139529"/>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90172" y="3124200"/>
            <a:ext cx="3242098" cy="3156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620770" y="3538527"/>
            <a:ext cx="2959099" cy="2620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6197036" y="3820250"/>
            <a:ext cx="762001" cy="10134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4604195" y="6959025"/>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4724399" y="8023553"/>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122190" y="5635840"/>
            <a:ext cx="914401" cy="1059544"/>
          </a:xfrm>
          <a:prstGeom prst="rect">
            <a:avLst/>
          </a:prstGeom>
          <a:noFill/>
          <a:ln w="12700" cap="flat">
            <a:noFill/>
            <a:miter lim="800000"/>
            <a:headEnd/>
            <a:tailEnd/>
          </a:ln>
        </p:spPr>
      </p:pic>
      <p:sp>
        <p:nvSpPr>
          <p:cNvPr id="20" name="TextBox 19"/>
          <p:cNvSpPr txBox="1"/>
          <p:nvPr/>
        </p:nvSpPr>
        <p:spPr>
          <a:xfrm>
            <a:off x="6019799" y="7035225"/>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6019799" y="7797225"/>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119602" y="4854217"/>
            <a:ext cx="2985882" cy="1938992"/>
          </a:xfrm>
          <a:prstGeom prst="rect">
            <a:avLst/>
          </a:prstGeom>
          <a:noFill/>
        </p:spPr>
        <p:txBody>
          <a:bodyPr wrap="none" rtlCol="0">
            <a:spAutoFit/>
          </a:bodyPr>
          <a:lstStyle/>
          <a:p>
            <a:r>
              <a:rPr lang="en-CA" sz="2400" b="1" dirty="0" smtClean="0"/>
              <a:t>Technologies:</a:t>
            </a:r>
          </a:p>
          <a:p>
            <a:pPr>
              <a:buFontTx/>
              <a:buChar char="-"/>
            </a:pPr>
            <a:r>
              <a:rPr lang="en-CA" sz="2400" dirty="0" smtClean="0"/>
              <a:t> </a:t>
            </a:r>
            <a:r>
              <a:rPr lang="en-US" altLang="ja-JP" sz="2400" dirty="0" smtClean="0"/>
              <a:t>HTML, CSS, JS</a:t>
            </a:r>
          </a:p>
          <a:p>
            <a:pPr>
              <a:buFontTx/>
              <a:buChar char="-"/>
            </a:pPr>
            <a:r>
              <a:rPr lang="en-CA" sz="2400" dirty="0" smtClean="0"/>
              <a:t> JQuery, Bootstrap</a:t>
            </a:r>
            <a:endParaRPr lang="en-CA" sz="2400" dirty="0" smtClean="0"/>
          </a:p>
          <a:p>
            <a:pPr>
              <a:buFontTx/>
              <a:buChar char="-"/>
            </a:pPr>
            <a:r>
              <a:rPr lang="en-CA" sz="2400" dirty="0" smtClean="0"/>
              <a:t> </a:t>
            </a:r>
            <a:r>
              <a:rPr lang="en-CA" sz="2400" dirty="0" err="1" smtClean="0"/>
              <a:t>GitHub</a:t>
            </a:r>
            <a:r>
              <a:rPr lang="en-CA" sz="2400" dirty="0" smtClean="0"/>
              <a:t> pages, Jekyll?</a:t>
            </a:r>
          </a:p>
          <a:p>
            <a:pPr>
              <a:buFontTx/>
              <a:buChar char="-"/>
            </a:pPr>
            <a:r>
              <a:rPr lang="en-CA" sz="2400" dirty="0" smtClean="0"/>
              <a:t> Photoshop, Sketch</a:t>
            </a:r>
            <a:endParaRPr lang="en-CA" sz="2400" dirty="0" smtClean="0"/>
          </a:p>
        </p:txBody>
      </p:sp>
      <p:pic>
        <p:nvPicPr>
          <p:cNvPr id="15" name="図 14"/>
          <p:cNvPicPr>
            <a:picLocks noChangeAspect="1"/>
          </p:cNvPicPr>
          <p:nvPr/>
        </p:nvPicPr>
        <p:blipFill>
          <a:blip r:embed="rId6"/>
          <a:stretch>
            <a:fillRect/>
          </a:stretch>
        </p:blipFill>
        <p:spPr>
          <a:xfrm>
            <a:off x="877045" y="3811205"/>
            <a:ext cx="2446548" cy="475638"/>
          </a:xfrm>
          <a:prstGeom prst="rect">
            <a:avLst/>
          </a:prstGeom>
        </p:spPr>
      </p:pic>
      <p:sp>
        <p:nvSpPr>
          <p:cNvPr id="16" name="TextBox 19"/>
          <p:cNvSpPr txBox="1"/>
          <p:nvPr/>
        </p:nvSpPr>
        <p:spPr>
          <a:xfrm>
            <a:off x="6101110" y="2974900"/>
            <a:ext cx="1371600" cy="584775"/>
          </a:xfrm>
          <a:prstGeom prst="rect">
            <a:avLst/>
          </a:prstGeom>
          <a:noFill/>
        </p:spPr>
        <p:txBody>
          <a:bodyPr wrap="square" rtlCol="0">
            <a:spAutoFit/>
          </a:bodyPr>
          <a:lstStyle/>
          <a:p>
            <a:r>
              <a:rPr lang="en-CA" sz="3200" dirty="0" err="1" smtClean="0"/>
              <a:t>GitHub</a:t>
            </a:r>
            <a:endParaRPr lang="en-CA" sz="3200" dirty="0" smtClean="0"/>
          </a:p>
        </p:txBody>
      </p:sp>
      <p:sp>
        <p:nvSpPr>
          <p:cNvPr id="23" name="TextBox 19"/>
          <p:cNvSpPr txBox="1"/>
          <p:nvPr/>
        </p:nvSpPr>
        <p:spPr>
          <a:xfrm>
            <a:off x="7206007" y="3976902"/>
            <a:ext cx="1371600" cy="584775"/>
          </a:xfrm>
          <a:prstGeom prst="rect">
            <a:avLst/>
          </a:prstGeom>
          <a:noFill/>
        </p:spPr>
        <p:txBody>
          <a:bodyPr wrap="square" rtlCol="0">
            <a:spAutoFit/>
          </a:bodyPr>
          <a:lstStyle/>
          <a:p>
            <a:r>
              <a:rPr lang="en-CA" sz="3200" dirty="0" smtClean="0"/>
              <a:t>Other?</a:t>
            </a:r>
            <a:endParaRPr lang="en-CA" sz="3200" dirty="0" smtClean="0"/>
          </a:p>
        </p:txBody>
      </p:sp>
      <p:sp>
        <p:nvSpPr>
          <p:cNvPr id="24" name="Can 10"/>
          <p:cNvSpPr/>
          <p:nvPr/>
        </p:nvSpPr>
        <p:spPr>
          <a:xfrm>
            <a:off x="5206998" y="3092027"/>
            <a:ext cx="762001" cy="10134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19"/>
          <p:cNvSpPr txBox="1"/>
          <p:nvPr/>
        </p:nvSpPr>
        <p:spPr>
          <a:xfrm>
            <a:off x="3909432" y="1494345"/>
            <a:ext cx="1585386" cy="584775"/>
          </a:xfrm>
          <a:prstGeom prst="rect">
            <a:avLst/>
          </a:prstGeom>
          <a:noFill/>
        </p:spPr>
        <p:txBody>
          <a:bodyPr wrap="square" rtlCol="0">
            <a:spAutoFit/>
          </a:bodyPr>
          <a:lstStyle/>
          <a:p>
            <a:r>
              <a:rPr lang="en-CA" sz="3200" smtClean="0"/>
              <a:t>Internet</a:t>
            </a:r>
          </a:p>
        </p:txBody>
      </p:sp>
      <p:sp>
        <p:nvSpPr>
          <p:cNvPr id="35" name="角丸四角形 34"/>
          <p:cNvSpPr/>
          <p:nvPr/>
        </p:nvSpPr>
        <p:spPr>
          <a:xfrm>
            <a:off x="1167185" y="3239243"/>
            <a:ext cx="2099493" cy="1777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角丸四角形 35"/>
          <p:cNvSpPr/>
          <p:nvPr/>
        </p:nvSpPr>
        <p:spPr>
          <a:xfrm flipH="1">
            <a:off x="3398790" y="3239243"/>
            <a:ext cx="181075" cy="1777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角丸四角形 36"/>
          <p:cNvSpPr/>
          <p:nvPr/>
        </p:nvSpPr>
        <p:spPr>
          <a:xfrm flipH="1">
            <a:off x="615880" y="3233727"/>
            <a:ext cx="419193" cy="18324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p:cNvCxnSpPr>
            <a:stCxn id="37" idx="0"/>
            <a:endCxn id="37" idx="2"/>
          </p:cNvCxnSpPr>
          <p:nvPr/>
        </p:nvCxnSpPr>
        <p:spPr>
          <a:xfrm>
            <a:off x="825476" y="3233727"/>
            <a:ext cx="0" cy="18324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角丸四角形 42"/>
          <p:cNvSpPr/>
          <p:nvPr/>
        </p:nvSpPr>
        <p:spPr>
          <a:xfrm>
            <a:off x="877045" y="4452926"/>
            <a:ext cx="2446548" cy="1475689"/>
          </a:xfrm>
          <a:prstGeom prst="roundRect">
            <a:avLst>
              <a:gd name="adj" fmla="val 8070"/>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p:cNvSpPr/>
          <p:nvPr/>
        </p:nvSpPr>
        <p:spPr>
          <a:xfrm>
            <a:off x="1035073" y="4605327"/>
            <a:ext cx="534918" cy="519894"/>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p:cNvSpPr/>
          <p:nvPr/>
        </p:nvSpPr>
        <p:spPr>
          <a:xfrm>
            <a:off x="2649354" y="5287784"/>
            <a:ext cx="534918" cy="519894"/>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1728019" y="4633154"/>
            <a:ext cx="832572" cy="82337"/>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p:cNvSpPr/>
          <p:nvPr/>
        </p:nvSpPr>
        <p:spPr>
          <a:xfrm>
            <a:off x="1730909" y="4806711"/>
            <a:ext cx="1440000" cy="82337"/>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p:cNvSpPr/>
          <p:nvPr/>
        </p:nvSpPr>
        <p:spPr>
          <a:xfrm>
            <a:off x="1722005" y="4980190"/>
            <a:ext cx="1152000" cy="82337"/>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p:cNvSpPr/>
          <p:nvPr/>
        </p:nvSpPr>
        <p:spPr>
          <a:xfrm>
            <a:off x="1032183" y="5335775"/>
            <a:ext cx="995008" cy="80537"/>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a:off x="1035073" y="5509332"/>
            <a:ext cx="1296918" cy="80459"/>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p:cNvSpPr/>
          <p:nvPr/>
        </p:nvSpPr>
        <p:spPr>
          <a:xfrm>
            <a:off x="1026169" y="5682811"/>
            <a:ext cx="848622" cy="89086"/>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artisticPhotocopy/>
                    </a14:imgEffect>
                    <a14:imgEffect>
                      <a14:sharpenSoften amount="-100000"/>
                    </a14:imgEffect>
                    <a14:imgEffect>
                      <a14:colorTemperature colorTemp="1500"/>
                    </a14:imgEffect>
                    <a14:imgEffect>
                      <a14:saturation sat="400000"/>
                    </a14:imgEffect>
                    <a14:imgEffect>
                      <a14:brightnessContrast bright="8000" contrast="-18000"/>
                    </a14:imgEffect>
                  </a14:imgLayer>
                </a14:imgProps>
              </a:ext>
            </a:extLst>
          </a:blip>
          <a:srcRect/>
          <a:stretch>
            <a:fillRect/>
          </a:stretch>
        </p:blipFill>
        <p:spPr bwMode="auto">
          <a:xfrm rot="265722">
            <a:off x="2358194" y="1366598"/>
            <a:ext cx="4099670" cy="7293097"/>
          </a:xfrm>
          <a:prstGeom prst="rect">
            <a:avLst/>
          </a:prstGeom>
          <a:noFill/>
          <a:ln w="12700" cap="flat">
            <a:noFill/>
            <a:miter lim="800000"/>
            <a:headEnd/>
            <a:tailEnd/>
          </a:ln>
        </p:spPr>
      </p:pic>
      <p:sp>
        <p:nvSpPr>
          <p:cNvPr id="2" name="Title 1"/>
          <p:cNvSpPr>
            <a:spLocks noGrp="1"/>
          </p:cNvSpPr>
          <p:nvPr>
            <p:ph type="title"/>
          </p:nvPr>
        </p:nvSpPr>
        <p:spPr/>
        <p:txBody>
          <a:bodyPr/>
          <a:lstStyle/>
          <a:p>
            <a:pPr algn="ctr"/>
            <a:r>
              <a:rPr lang="en-CA" dirty="0" smtClean="0"/>
              <a:t>What keeps us up at night</a:t>
            </a:r>
            <a:endParaRPr lang="en-CA" dirty="0"/>
          </a:p>
        </p:txBody>
      </p:sp>
      <p:sp>
        <p:nvSpPr>
          <p:cNvPr id="3" name="Content Placeholder 2"/>
          <p:cNvSpPr>
            <a:spLocks noGrp="1"/>
          </p:cNvSpPr>
          <p:nvPr>
            <p:ph idx="1"/>
          </p:nvPr>
        </p:nvSpPr>
        <p:spPr>
          <a:xfrm>
            <a:off x="457200" y="1371600"/>
            <a:ext cx="8229600" cy="4525963"/>
          </a:xfrm>
        </p:spPr>
        <p:txBody>
          <a:bodyPr/>
          <a:lstStyle/>
          <a:p>
            <a:r>
              <a:rPr lang="en-CA" dirty="0" smtClean="0"/>
              <a:t>That the design process takes much longer than expected</a:t>
            </a:r>
            <a:r>
              <a:rPr lang="en-CA" dirty="0"/>
              <a:t> </a:t>
            </a:r>
            <a:r>
              <a:rPr lang="en-CA" dirty="0" smtClean="0"/>
              <a:t>(unforeseen difficulties)</a:t>
            </a:r>
          </a:p>
          <a:p>
            <a:r>
              <a:rPr lang="en-CA" dirty="0" smtClean="0"/>
              <a:t>The new site is less popular than the current version</a:t>
            </a:r>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5" cstate="print"/>
          <a:srcRect/>
          <a:stretch>
            <a:fillRect/>
          </a:stretch>
        </p:blipFill>
        <p:spPr bwMode="auto">
          <a:xfrm>
            <a:off x="7226300" y="4330700"/>
            <a:ext cx="1206500" cy="2146300"/>
          </a:xfrm>
          <a:prstGeom prst="rect">
            <a:avLst/>
          </a:prstGeom>
          <a:noFill/>
          <a:ln w="12700" cap="flat">
            <a:noFill/>
            <a:miter lim="800000"/>
            <a:headEnd/>
            <a:tailEnd/>
          </a:ln>
        </p:spPr>
      </p:pic>
      <p:pic>
        <p:nvPicPr>
          <p:cNvPr id="7" name="Picture 5"/>
          <p:cNvPicPr>
            <a:picLocks noChangeAspect="1" noChangeArrowheads="1"/>
          </p:cNvPicPr>
          <p:nvPr/>
        </p:nvPicPr>
        <p:blipFill>
          <a:blip r:embed="rId5" cstate="print">
            <a:duotone>
              <a:schemeClr val="accent3">
                <a:shade val="45000"/>
                <a:satMod val="135000"/>
              </a:schemeClr>
              <a:prstClr val="white"/>
            </a:duotone>
          </a:blip>
          <a:srcRect/>
          <a:stretch>
            <a:fillRect/>
          </a:stretch>
        </p:blipFill>
        <p:spPr bwMode="auto">
          <a:xfrm>
            <a:off x="6499119" y="5702300"/>
            <a:ext cx="435482" cy="774700"/>
          </a:xfrm>
          <a:prstGeom prst="rect">
            <a:avLst/>
          </a:prstGeom>
          <a:noFill/>
          <a:ln w="12700" cap="flat">
            <a:noFill/>
            <a:miter lim="800000"/>
            <a:headEnd/>
            <a:tailEnd/>
          </a:ln>
        </p:spPr>
      </p:pic>
      <p:pic>
        <p:nvPicPr>
          <p:cNvPr id="8" name="Picture 5"/>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11500"/>
                    </a14:imgEffect>
                    <a14:imgEffect>
                      <a14:saturation sat="400000"/>
                    </a14:imgEffect>
                  </a14:imgLayer>
                </a14:imgProps>
              </a:ext>
            </a:extLst>
          </a:blip>
          <a:srcRect/>
          <a:stretch>
            <a:fillRect/>
          </a:stretch>
        </p:blipFill>
        <p:spPr bwMode="auto">
          <a:xfrm flipH="1">
            <a:off x="5991726" y="5708650"/>
            <a:ext cx="431388" cy="774700"/>
          </a:xfrm>
          <a:prstGeom prst="rect">
            <a:avLst/>
          </a:prstGeom>
          <a:noFill/>
          <a:ln w="12700" cap="flat">
            <a:noFill/>
            <a:miter lim="800000"/>
            <a:headEnd/>
            <a:tailEnd/>
          </a:ln>
        </p:spPr>
      </p:pic>
      <p:grpSp>
        <p:nvGrpSpPr>
          <p:cNvPr id="16" name="図形グループ 15"/>
          <p:cNvGrpSpPr/>
          <p:nvPr/>
        </p:nvGrpSpPr>
        <p:grpSpPr>
          <a:xfrm flipH="1">
            <a:off x="457199" y="4849481"/>
            <a:ext cx="1288775" cy="1718337"/>
            <a:chOff x="4412975" y="4869376"/>
            <a:chExt cx="1243776" cy="1718337"/>
          </a:xfrm>
        </p:grpSpPr>
        <p:pic>
          <p:nvPicPr>
            <p:cNvPr id="11" name="Picture 5"/>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8">
                      <a14:imgEffect>
                        <a14:colorTemperature colorTemp="11500"/>
                      </a14:imgEffect>
                      <a14:imgEffect>
                        <a14:saturation sat="400000"/>
                      </a14:imgEffect>
                    </a14:imgLayer>
                  </a14:imgProps>
                </a:ext>
              </a:extLst>
            </a:blip>
            <a:srcRect/>
            <a:stretch>
              <a:fillRect/>
            </a:stretch>
          </p:blipFill>
          <p:spPr bwMode="auto">
            <a:xfrm rot="6204010">
              <a:off x="4516318" y="6186744"/>
              <a:ext cx="297626" cy="504311"/>
            </a:xfrm>
            <a:prstGeom prst="rect">
              <a:avLst/>
            </a:prstGeom>
            <a:noFill/>
            <a:ln w="12700" cap="flat">
              <a:noFill/>
              <a:miter lim="800000"/>
              <a:headEnd/>
              <a:tailEnd/>
            </a:ln>
          </p:spPr>
        </p:pic>
        <p:grpSp>
          <p:nvGrpSpPr>
            <p:cNvPr id="4" name="図形グループ 3"/>
            <p:cNvGrpSpPr/>
            <p:nvPr/>
          </p:nvGrpSpPr>
          <p:grpSpPr>
            <a:xfrm rot="735665">
              <a:off x="4720328" y="4869376"/>
              <a:ext cx="936423" cy="1665848"/>
              <a:chOff x="4871345" y="5089156"/>
              <a:chExt cx="783718" cy="1394194"/>
            </a:xfrm>
          </p:grpSpPr>
          <p:pic>
            <p:nvPicPr>
              <p:cNvPr id="10" name="Picture 5"/>
              <p:cNvPicPr>
                <a:picLocks noChangeAspect="1" noChangeArrowheads="1"/>
              </p:cNvPicPr>
              <p:nvPr/>
            </p:nvPicPr>
            <p:blipFill>
              <a:blip r:embed="rId5" cstate="print">
                <a:duotone>
                  <a:schemeClr val="accent4">
                    <a:shade val="45000"/>
                    <a:satMod val="135000"/>
                  </a:schemeClr>
                  <a:prstClr val="white"/>
                </a:duotone>
              </a:blip>
              <a:srcRect/>
              <a:stretch>
                <a:fillRect/>
              </a:stretch>
            </p:blipFill>
            <p:spPr bwMode="auto">
              <a:xfrm rot="14229548">
                <a:off x="4981427" y="5500326"/>
                <a:ext cx="273749" cy="486985"/>
              </a:xfrm>
              <a:prstGeom prst="rect">
                <a:avLst/>
              </a:prstGeom>
              <a:noFill/>
              <a:ln w="12700" cap="flat">
                <a:noFill/>
                <a:miter lim="800000"/>
                <a:headEnd/>
                <a:tailEnd/>
              </a:ln>
            </p:spPr>
          </p:pic>
          <p:pic>
            <p:nvPicPr>
              <p:cNvPr id="9" name="Picture 5"/>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4871345" y="5089156"/>
                <a:ext cx="783718" cy="1394194"/>
              </a:xfrm>
              <a:prstGeom prst="rect">
                <a:avLst/>
              </a:prstGeom>
              <a:noFill/>
              <a:ln w="12700" cap="flat">
                <a:noFill/>
                <a:miter lim="800000"/>
                <a:headEnd/>
                <a:tailEnd/>
              </a:ln>
            </p:spPr>
          </p:pic>
        </p:grpSp>
      </p:grpSp>
      <p:pic>
        <p:nvPicPr>
          <p:cNvPr id="14" name="Picture 5"/>
          <p:cNvPicPr>
            <a:picLocks noChangeAspect="1" noChangeArrowheads="1"/>
          </p:cNvPicPr>
          <p:nvPr/>
        </p:nvPicPr>
        <p:blipFill>
          <a:blip r:embed="rId6" cstate="print">
            <a:duotone>
              <a:schemeClr val="accent6">
                <a:shade val="45000"/>
                <a:satMod val="135000"/>
              </a:schemeClr>
              <a:prstClr val="white"/>
            </a:duotone>
            <a:extLst>
              <a:ext uri="{BEBA8EAE-BF5A-486C-A8C5-ECC9F3942E4B}">
                <a14:imgProps xmlns:a14="http://schemas.microsoft.com/office/drawing/2010/main">
                  <a14:imgLayer r:embed="rId9">
                    <a14:imgEffect>
                      <a14:colorTemperature colorTemp="11500"/>
                    </a14:imgEffect>
                    <a14:imgEffect>
                      <a14:saturation sat="400000"/>
                    </a14:imgEffect>
                  </a14:imgLayer>
                </a14:imgProps>
              </a:ext>
            </a:extLst>
          </a:blip>
          <a:srcRect/>
          <a:stretch>
            <a:fillRect/>
          </a:stretch>
        </p:blipFill>
        <p:spPr bwMode="auto">
          <a:xfrm flipH="1">
            <a:off x="6389556" y="427463"/>
            <a:ext cx="186523" cy="334963"/>
          </a:xfrm>
          <a:prstGeom prst="rect">
            <a:avLst/>
          </a:prstGeom>
          <a:noFill/>
          <a:ln w="12700" cap="flat">
            <a:noFill/>
            <a:miter lim="800000"/>
            <a:headEnd/>
            <a:tailEnd/>
          </a:ln>
        </p:spPr>
      </p:pic>
      <p:pic>
        <p:nvPicPr>
          <p:cNvPr id="15" name="Picture 5"/>
          <p:cNvPicPr>
            <a:picLocks noChangeAspect="1" noChangeArrowheads="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9">
                    <a14:imgEffect>
                      <a14:colorTemperature colorTemp="11500"/>
                    </a14:imgEffect>
                    <a14:imgEffect>
                      <a14:saturation sat="400000"/>
                    </a14:imgEffect>
                  </a14:imgLayer>
                </a14:imgProps>
              </a:ext>
            </a:extLst>
          </a:blip>
          <a:srcRect/>
          <a:stretch>
            <a:fillRect/>
          </a:stretch>
        </p:blipFill>
        <p:spPr bwMode="auto">
          <a:xfrm rot="9000000">
            <a:off x="-101016" y="-437001"/>
            <a:ext cx="738209" cy="1317738"/>
          </a:xfrm>
          <a:prstGeom prst="rect">
            <a:avLst/>
          </a:prstGeom>
          <a:noFill/>
          <a:ln w="12700" cap="flat">
            <a:noFill/>
            <a:miter lim="800000"/>
            <a:headEnd/>
            <a:tailEnd/>
          </a:ln>
        </p:spPr>
      </p:pic>
    </p:spTree>
    <p:extLst>
      <p:ext uri="{BB962C8B-B14F-4D97-AF65-F5344CB8AC3E}">
        <p14:creationId xmlns:p14="http://schemas.microsoft.com/office/powerpoint/2010/main" val="1560890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066120160"/>
              </p:ext>
            </p:extLst>
          </p:nvPr>
        </p:nvGraphicFramePr>
        <p:xfrm>
          <a:off x="685800" y="1397000"/>
          <a:ext cx="7924800" cy="349504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1</a:t>
                      </a:r>
                      <a:endParaRPr lang="en-CA" dirty="0"/>
                    </a:p>
                  </a:txBody>
                  <a:tcPr/>
                </a:tc>
                <a:tc>
                  <a:txBody>
                    <a:bodyPr/>
                    <a:lstStyle/>
                    <a:p>
                      <a:r>
                        <a:rPr lang="en-CA" dirty="0" smtClean="0"/>
                        <a:t>Ewan</a:t>
                      </a:r>
                      <a:endParaRPr lang="en-CA" dirty="0"/>
                    </a:p>
                  </a:txBody>
                  <a:tcPr/>
                </a:tc>
                <a:tc>
                  <a:txBody>
                    <a:bodyPr/>
                    <a:lstStyle/>
                    <a:p>
                      <a:r>
                        <a:rPr lang="en-CA" dirty="0" smtClean="0"/>
                        <a:t>Interest</a:t>
                      </a:r>
                      <a:r>
                        <a:rPr lang="en-CA" baseline="0" dirty="0" smtClean="0"/>
                        <a:t> in UI/UX Design</a:t>
                      </a:r>
                    </a:p>
                    <a:p>
                      <a:r>
                        <a:rPr lang="en-CA" baseline="0" dirty="0" smtClean="0"/>
                        <a:t>Coding Experience</a:t>
                      </a:r>
                    </a:p>
                    <a:p>
                      <a:r>
                        <a:rPr lang="en-CA" baseline="0" dirty="0" err="1" smtClean="0"/>
                        <a:t>WebCore</a:t>
                      </a:r>
                      <a:r>
                        <a:rPr lang="en-CA" baseline="0" dirty="0" smtClean="0"/>
                        <a:t> TU Member</a:t>
                      </a:r>
                      <a:endParaRPr lang="en-CA" dirty="0" smtClean="0"/>
                    </a:p>
                  </a:txBody>
                  <a:tcPr/>
                </a:tc>
              </a:tr>
              <a:tr h="370840">
                <a:tc>
                  <a:txBody>
                    <a:bodyPr/>
                    <a:lstStyle/>
                    <a:p>
                      <a:r>
                        <a:rPr lang="en-CA" dirty="0" smtClean="0"/>
                        <a:t>0.5</a:t>
                      </a:r>
                      <a:endParaRPr lang="en-CA" dirty="0"/>
                    </a:p>
                  </a:txBody>
                  <a:tcPr/>
                </a:tc>
                <a:tc>
                  <a:txBody>
                    <a:bodyPr/>
                    <a:lstStyle/>
                    <a:p>
                      <a:r>
                        <a:rPr lang="ja-JP" altLang="en-US" dirty="0" smtClean="0"/>
                        <a:t>大津谷さん</a:t>
                      </a:r>
                      <a:endParaRPr lang="en-CA" dirty="0"/>
                    </a:p>
                  </a:txBody>
                  <a:tcPr/>
                </a:tc>
                <a:tc>
                  <a:txBody>
                    <a:bodyPr/>
                    <a:lstStyle/>
                    <a:p>
                      <a:r>
                        <a:rPr lang="en-US" altLang="ja-JP" dirty="0" smtClean="0"/>
                        <a:t>Project Owner</a:t>
                      </a:r>
                    </a:p>
                    <a:p>
                      <a:r>
                        <a:rPr lang="en-CA" dirty="0" smtClean="0"/>
                        <a:t>Provides guidance and direction at update meetings</a:t>
                      </a:r>
                      <a:endParaRPr lang="en-CA" dirty="0"/>
                    </a:p>
                  </a:txBody>
                  <a:tcPr/>
                </a:tc>
              </a:tr>
              <a:tr h="370840">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1645</TotalTime>
  <Words>899</Words>
  <Application>Microsoft Macintosh PowerPoint</Application>
  <PresentationFormat>画面に合わせる (4:3)</PresentationFormat>
  <Paragraphs>145</Paragraphs>
  <Slides>11</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Calibri</vt:lpstr>
      <vt:lpstr>Calibri Bold</vt:lpstr>
      <vt:lpstr>ＭＳ Ｐゴシック</vt:lpstr>
      <vt:lpstr>Wingdings</vt:lpstr>
      <vt:lpstr>Arial</vt:lpstr>
      <vt:lpstr>Office Theme</vt:lpstr>
      <vt:lpstr>SkyWay Renewal</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Microsoft Office User</cp:lastModifiedBy>
  <cp:revision>61</cp:revision>
  <dcterms:created xsi:type="dcterms:W3CDTF">2006-08-16T00:00:00Z</dcterms:created>
  <dcterms:modified xsi:type="dcterms:W3CDTF">2015-05-28T07:03:26Z</dcterms:modified>
</cp:coreProperties>
</file>