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7"/>
  </p:notesMasterIdLst>
  <p:handoutMasterIdLst>
    <p:handoutMasterId r:id="rId88"/>
  </p:handoutMasterIdLst>
  <p:sldIdLst>
    <p:sldId id="747" r:id="rId2"/>
    <p:sldId id="1031" r:id="rId3"/>
    <p:sldId id="729" r:id="rId4"/>
    <p:sldId id="944" r:id="rId5"/>
    <p:sldId id="1029" r:id="rId6"/>
    <p:sldId id="946" r:id="rId7"/>
    <p:sldId id="945" r:id="rId8"/>
    <p:sldId id="950" r:id="rId9"/>
    <p:sldId id="951" r:id="rId10"/>
    <p:sldId id="947" r:id="rId11"/>
    <p:sldId id="948" r:id="rId12"/>
    <p:sldId id="949" r:id="rId13"/>
    <p:sldId id="952" r:id="rId14"/>
    <p:sldId id="954" r:id="rId15"/>
    <p:sldId id="955" r:id="rId16"/>
    <p:sldId id="956" r:id="rId17"/>
    <p:sldId id="953" r:id="rId18"/>
    <p:sldId id="957" r:id="rId19"/>
    <p:sldId id="958" r:id="rId20"/>
    <p:sldId id="959" r:id="rId21"/>
    <p:sldId id="960" r:id="rId22"/>
    <p:sldId id="1030" r:id="rId23"/>
    <p:sldId id="961" r:id="rId24"/>
    <p:sldId id="964" r:id="rId25"/>
    <p:sldId id="962" r:id="rId26"/>
    <p:sldId id="963" r:id="rId27"/>
    <p:sldId id="965" r:id="rId28"/>
    <p:sldId id="966" r:id="rId29"/>
    <p:sldId id="967" r:id="rId30"/>
    <p:sldId id="968" r:id="rId31"/>
    <p:sldId id="972" r:id="rId32"/>
    <p:sldId id="973" r:id="rId33"/>
    <p:sldId id="1033" r:id="rId34"/>
    <p:sldId id="974" r:id="rId35"/>
    <p:sldId id="971" r:id="rId36"/>
    <p:sldId id="975" r:id="rId37"/>
    <p:sldId id="979" r:id="rId38"/>
    <p:sldId id="976" r:id="rId39"/>
    <p:sldId id="977" r:id="rId40"/>
    <p:sldId id="978" r:id="rId41"/>
    <p:sldId id="980" r:id="rId42"/>
    <p:sldId id="981" r:id="rId43"/>
    <p:sldId id="985" r:id="rId44"/>
    <p:sldId id="982" r:id="rId45"/>
    <p:sldId id="983" r:id="rId46"/>
    <p:sldId id="984" r:id="rId47"/>
    <p:sldId id="986" r:id="rId48"/>
    <p:sldId id="987" r:id="rId49"/>
    <p:sldId id="988" r:id="rId50"/>
    <p:sldId id="989" r:id="rId51"/>
    <p:sldId id="990" r:id="rId52"/>
    <p:sldId id="1034" r:id="rId53"/>
    <p:sldId id="991" r:id="rId54"/>
    <p:sldId id="992" r:id="rId55"/>
    <p:sldId id="993" r:id="rId56"/>
    <p:sldId id="994" r:id="rId57"/>
    <p:sldId id="995" r:id="rId58"/>
    <p:sldId id="996" r:id="rId59"/>
    <p:sldId id="1000" r:id="rId60"/>
    <p:sldId id="997" r:id="rId61"/>
    <p:sldId id="998" r:id="rId62"/>
    <p:sldId id="999" r:id="rId63"/>
    <p:sldId id="1001" r:id="rId64"/>
    <p:sldId id="1002" r:id="rId65"/>
    <p:sldId id="1003" r:id="rId66"/>
    <p:sldId id="1004" r:id="rId67"/>
    <p:sldId id="1005" r:id="rId68"/>
    <p:sldId id="1009" r:id="rId69"/>
    <p:sldId id="1011" r:id="rId70"/>
    <p:sldId id="1012" r:id="rId71"/>
    <p:sldId id="1013" r:id="rId72"/>
    <p:sldId id="1010" r:id="rId73"/>
    <p:sldId id="1019" r:id="rId74"/>
    <p:sldId id="1014" r:id="rId75"/>
    <p:sldId id="1018" r:id="rId76"/>
    <p:sldId id="1015" r:id="rId77"/>
    <p:sldId id="1020" r:id="rId78"/>
    <p:sldId id="1021" r:id="rId79"/>
    <p:sldId id="1024" r:id="rId80"/>
    <p:sldId id="1025" r:id="rId81"/>
    <p:sldId id="1022" r:id="rId82"/>
    <p:sldId id="1026" r:id="rId83"/>
    <p:sldId id="1027" r:id="rId84"/>
    <p:sldId id="1032" r:id="rId85"/>
    <p:sldId id="941" r:id="rId86"/>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7601" autoAdjust="0"/>
  </p:normalViewPr>
  <p:slideViewPr>
    <p:cSldViewPr>
      <p:cViewPr varScale="1">
        <p:scale>
          <a:sx n="86" d="100"/>
          <a:sy n="86" d="100"/>
        </p:scale>
        <p:origin x="157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04/04/2022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04/04/2022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a:solidFill>
                  <a:schemeClr val="tx1"/>
                </a:solidFill>
                <a:latin typeface="+mn-lt"/>
                <a:ea typeface="+mn-ea"/>
                <a:cs typeface="+mn-cs"/>
              </a:rPr>
              <a:t>#include "iostream"</a:t>
            </a:r>
          </a:p>
          <a:p>
            <a:r>
              <a:rPr lang="en-US" sz="1200" kern="1200">
                <a:solidFill>
                  <a:schemeClr val="tx1"/>
                </a:solidFill>
                <a:latin typeface="+mn-lt"/>
                <a:ea typeface="+mn-ea"/>
                <a:cs typeface="+mn-cs"/>
              </a:rPr>
              <a:t>#include &lt;ctime&gt;</a:t>
            </a:r>
          </a:p>
          <a:p>
            <a:r>
              <a:rPr lang="en-US" sz="1200" kern="1200">
                <a:solidFill>
                  <a:schemeClr val="tx1"/>
                </a:solidFill>
                <a:latin typeface="+mn-lt"/>
                <a:ea typeface="+mn-ea"/>
                <a:cs typeface="+mn-cs"/>
              </a:rPr>
              <a:t>using namespace std;</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int _tmain(int argc, _TCHAR* argv[])</a:t>
            </a:r>
          </a:p>
          <a:p>
            <a:r>
              <a:rPr lang="en-US" sz="1200" kern="1200">
                <a:solidFill>
                  <a:schemeClr val="tx1"/>
                </a:solidFill>
                <a:latin typeface="+mn-lt"/>
                <a:ea typeface="+mn-ea"/>
                <a:cs typeface="+mn-cs"/>
              </a:rPr>
              <a:t>{</a:t>
            </a:r>
          </a:p>
          <a:p>
            <a:r>
              <a:rPr lang="en-US" sz="1200" kern="1200">
                <a:solidFill>
                  <a:schemeClr val="tx1"/>
                </a:solidFill>
                <a:latin typeface="+mn-lt"/>
                <a:ea typeface="+mn-ea"/>
                <a:cs typeface="+mn-cs"/>
              </a:rPr>
              <a:t>int *a;</a:t>
            </a:r>
          </a:p>
          <a:p>
            <a:r>
              <a:rPr lang="en-US" sz="1200" kern="1200">
                <a:solidFill>
                  <a:schemeClr val="tx1"/>
                </a:solidFill>
                <a:latin typeface="+mn-lt"/>
                <a:ea typeface="+mn-ea"/>
                <a:cs typeface="+mn-cs"/>
              </a:rPr>
              <a:t>int n = 7;</a:t>
            </a:r>
          </a:p>
          <a:p>
            <a:r>
              <a:rPr lang="en-US" sz="1200" kern="1200">
                <a:solidFill>
                  <a:schemeClr val="tx1"/>
                </a:solidFill>
                <a:latin typeface="+mn-lt"/>
                <a:ea typeface="+mn-ea"/>
                <a:cs typeface="+mn-cs"/>
              </a:rPr>
              <a:t>a = new int[7];</a:t>
            </a:r>
          </a:p>
          <a:p>
            <a:r>
              <a:rPr lang="en-US" sz="1200" kern="1200">
                <a:solidFill>
                  <a:schemeClr val="tx1"/>
                </a:solidFill>
                <a:latin typeface="+mn-lt"/>
                <a:ea typeface="+mn-ea"/>
                <a:cs typeface="+mn-cs"/>
              </a:rPr>
              <a:t>srand(time(0));</a:t>
            </a:r>
          </a:p>
          <a:p>
            <a:r>
              <a:rPr lang="nn-NO" sz="1200" kern="1200">
                <a:solidFill>
                  <a:schemeClr val="tx1"/>
                </a:solidFill>
                <a:latin typeface="+mn-lt"/>
                <a:ea typeface="+mn-ea"/>
                <a:cs typeface="+mn-cs"/>
              </a:rPr>
              <a:t>for (int i=0; i&lt;n; i++)</a:t>
            </a:r>
          </a:p>
          <a:p>
            <a:r>
              <a:rPr lang="en-US" sz="1200" kern="1200">
                <a:solidFill>
                  <a:schemeClr val="tx1"/>
                </a:solidFill>
                <a:latin typeface="+mn-lt"/>
                <a:ea typeface="+mn-ea"/>
                <a:cs typeface="+mn-cs"/>
              </a:rPr>
              <a:t>a[i] = rand()%50;</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delete []a;</a:t>
            </a:r>
          </a:p>
          <a:p>
            <a:r>
              <a:rPr lang="en-US" sz="1200" kern="1200">
                <a:solidFill>
                  <a:schemeClr val="tx1"/>
                </a:solidFill>
                <a:latin typeface="+mn-lt"/>
                <a:ea typeface="+mn-ea"/>
                <a:cs typeface="+mn-cs"/>
              </a:rPr>
              <a:t>return 0;</a:t>
            </a:r>
          </a:p>
          <a:p>
            <a:r>
              <a:rPr lang="en-US" sz="1200" kern="120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64321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Khai báo và định nghĩa toán tử thực chất không khác với việc khai báo và định nghĩa một loại hàm bất kỳ nào khác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62417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01974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1754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390030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253959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16472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141114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Ví dụ: không thể thay đổi định nghĩa có sẵn của phép ("+") đối với hai số kiểu int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58193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47212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64330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66563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4259066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908863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r>
              <a:rPr lang="en-US" dirty="0" err="1"/>
              <a:t>Khi</a:t>
            </a:r>
            <a:r>
              <a:rPr lang="en-US" dirty="0"/>
              <a:t> </a:t>
            </a:r>
            <a:r>
              <a:rPr lang="en-US" dirty="0" err="1"/>
              <a:t>có</a:t>
            </a:r>
            <a:r>
              <a:rPr lang="en-US" dirty="0"/>
              <a:t> </a:t>
            </a:r>
            <a:r>
              <a:rPr lang="en-US" dirty="0" err="1"/>
              <a:t>thể</a:t>
            </a:r>
            <a:r>
              <a:rPr lang="en-US" dirty="0"/>
              <a:t> </a:t>
            </a:r>
            <a:r>
              <a:rPr lang="en-US" dirty="0" err="1"/>
              <a:t>định</a:t>
            </a:r>
            <a:r>
              <a:rPr lang="en-US" dirty="0"/>
              <a:t> </a:t>
            </a:r>
            <a:r>
              <a:rPr lang="en-US" dirty="0" err="1"/>
              <a:t>nghĩa</a:t>
            </a:r>
            <a:r>
              <a:rPr lang="en-US" dirty="0"/>
              <a:t> </a:t>
            </a:r>
            <a:r>
              <a:rPr lang="en-US" dirty="0" err="1"/>
              <a:t>bằng</a:t>
            </a:r>
            <a:r>
              <a:rPr lang="en-US" dirty="0"/>
              <a:t> </a:t>
            </a:r>
            <a:r>
              <a:rPr lang="en-US" dirty="0" err="1"/>
              <a:t>hai</a:t>
            </a:r>
            <a:r>
              <a:rPr lang="en-US" dirty="0"/>
              <a:t> </a:t>
            </a:r>
            <a:r>
              <a:rPr lang="en-US" dirty="0" err="1"/>
              <a:t>cách</a:t>
            </a:r>
            <a:r>
              <a:rPr lang="en-US" dirty="0"/>
              <a:t>, </a:t>
            </a:r>
            <a:r>
              <a:rPr lang="en-US" dirty="0" err="1"/>
              <a:t>dùng</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sẽ</a:t>
            </a:r>
            <a:r>
              <a:rPr lang="en-US" dirty="0"/>
              <a:t> </a:t>
            </a:r>
            <a:r>
              <a:rPr lang="en-US" dirty="0" err="1"/>
              <a:t>gọn</a:t>
            </a:r>
            <a:r>
              <a:rPr lang="en-US" dirty="0"/>
              <a:t> </a:t>
            </a:r>
            <a:r>
              <a:rPr lang="en-US" dirty="0" err="1"/>
              <a:t>hơn</a:t>
            </a:r>
            <a:r>
              <a:rPr lang="en-US" dirty="0"/>
              <a:t>. </a:t>
            </a:r>
            <a:r>
              <a:rPr lang="en-US" dirty="0" err="1"/>
              <a:t>Tuy</a:t>
            </a:r>
            <a:r>
              <a:rPr lang="en-US" dirty="0"/>
              <a:t> </a:t>
            </a:r>
            <a:r>
              <a:rPr lang="en-US" dirty="0" err="1"/>
              <a:t>nhiên</a:t>
            </a:r>
            <a:r>
              <a:rPr lang="en-US" dirty="0"/>
              <a:t> </a:t>
            </a:r>
            <a:r>
              <a:rPr lang="en-US" dirty="0" err="1"/>
              <a:t>chọn</a:t>
            </a:r>
            <a:r>
              <a:rPr lang="en-US" dirty="0"/>
              <a:t> </a:t>
            </a:r>
            <a:r>
              <a:rPr lang="en-US" dirty="0" err="1"/>
              <a:t>hàm</a:t>
            </a:r>
            <a:r>
              <a:rPr lang="en-US" dirty="0"/>
              <a:t> </a:t>
            </a:r>
            <a:r>
              <a:rPr lang="en-US" dirty="0" err="1"/>
              <a:t>thành</a:t>
            </a:r>
            <a:r>
              <a:rPr lang="en-US" dirty="0"/>
              <a:t> </a:t>
            </a:r>
            <a:r>
              <a:rPr lang="en-US" dirty="0" err="1"/>
              <a:t>phần</a:t>
            </a:r>
            <a:r>
              <a:rPr lang="en-US" dirty="0"/>
              <a:t> hay </a:t>
            </a:r>
            <a:r>
              <a:rPr lang="en-US" dirty="0" err="1"/>
              <a:t>hàm</a:t>
            </a:r>
            <a:r>
              <a:rPr lang="en-US" dirty="0"/>
              <a:t> </a:t>
            </a:r>
            <a:r>
              <a:rPr lang="en-US" dirty="0" err="1"/>
              <a:t>toàn</a:t>
            </a:r>
            <a:r>
              <a:rPr lang="en-US" dirty="0"/>
              <a:t> </a:t>
            </a:r>
            <a:r>
              <a:rPr lang="en-US" dirty="0" err="1"/>
              <a:t>cục</a:t>
            </a:r>
            <a:r>
              <a:rPr lang="en-US" dirty="0"/>
              <a:t> </a:t>
            </a:r>
            <a:r>
              <a:rPr lang="en-US" dirty="0" err="1"/>
              <a:t>hoàn</a:t>
            </a:r>
            <a:r>
              <a:rPr lang="en-US" dirty="0"/>
              <a:t> </a:t>
            </a:r>
            <a:r>
              <a:rPr lang="en-US" dirty="0" err="1"/>
              <a:t>toàn</a:t>
            </a:r>
            <a:r>
              <a:rPr lang="en-US" dirty="0"/>
              <a:t> </a:t>
            </a:r>
            <a:r>
              <a:rPr lang="en-US" dirty="0" err="1"/>
              <a:t>tùy</a:t>
            </a:r>
            <a:r>
              <a:rPr lang="en-US" dirty="0"/>
              <a:t> </a:t>
            </a:r>
            <a:r>
              <a:rPr lang="en-US" dirty="0" err="1"/>
              <a:t>theo</a:t>
            </a:r>
            <a:r>
              <a:rPr lang="en-US" dirty="0"/>
              <a:t> </a:t>
            </a:r>
            <a:r>
              <a:rPr lang="en-US" dirty="0" err="1"/>
              <a:t>sở</a:t>
            </a:r>
            <a:r>
              <a:rPr lang="en-US" dirty="0"/>
              <a:t> </a:t>
            </a:r>
            <a:r>
              <a:rPr lang="en-US" dirty="0" err="1"/>
              <a:t>thích</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a:t>
            </a:r>
          </a:p>
          <a:p>
            <a:pPr algn="just">
              <a:lnSpc>
                <a:spcPct val="120000"/>
              </a:lnSpc>
            </a:pPr>
            <a:r>
              <a:rPr lang="en-US" dirty="0" err="1"/>
              <a:t>Dùng</a:t>
            </a:r>
            <a:r>
              <a:rPr lang="en-US" dirty="0"/>
              <a:t> </a:t>
            </a:r>
            <a:r>
              <a:rPr lang="en-US" dirty="0" err="1"/>
              <a:t>hàm</a:t>
            </a:r>
            <a:r>
              <a:rPr lang="en-US" dirty="0"/>
              <a:t> </a:t>
            </a:r>
            <a:r>
              <a:rPr lang="en-US" dirty="0" err="1"/>
              <a:t>toàn</a:t>
            </a:r>
            <a:r>
              <a:rPr lang="en-US" dirty="0"/>
              <a:t> </a:t>
            </a:r>
            <a:r>
              <a:rPr lang="en-US" dirty="0" err="1"/>
              <a:t>cục</a:t>
            </a:r>
            <a:r>
              <a:rPr lang="en-US" dirty="0"/>
              <a:t> </a:t>
            </a:r>
            <a:r>
              <a:rPr lang="en-US" dirty="0" err="1">
                <a:solidFill>
                  <a:srgbClr val="0000FF"/>
                </a:solidFill>
              </a:rPr>
              <a:t>thuận</a:t>
            </a:r>
            <a:r>
              <a:rPr lang="en-US" dirty="0">
                <a:solidFill>
                  <a:srgbClr val="0000FF"/>
                </a:solidFill>
              </a:rPr>
              <a:t> </a:t>
            </a:r>
            <a:r>
              <a:rPr lang="en-US" dirty="0" err="1">
                <a:solidFill>
                  <a:srgbClr val="0000FF"/>
                </a:solidFill>
              </a:rPr>
              <a:t>tiện</a:t>
            </a:r>
            <a:r>
              <a:rPr lang="en-US" dirty="0">
                <a:solidFill>
                  <a:srgbClr val="0000FF"/>
                </a:solidFill>
              </a:rPr>
              <a:t> </a:t>
            </a:r>
            <a:r>
              <a:rPr lang="en-US" dirty="0" err="1">
                <a:solidFill>
                  <a:srgbClr val="0000FF"/>
                </a:solidFill>
              </a:rPr>
              <a:t>hơn</a:t>
            </a:r>
            <a:r>
              <a:rPr lang="en-US" dirty="0"/>
              <a:t> </a:t>
            </a:r>
            <a:r>
              <a:rPr lang="en-US" dirty="0" err="1"/>
              <a:t>khi</a:t>
            </a:r>
            <a:r>
              <a:rPr lang="en-US" dirty="0"/>
              <a:t> ta </a:t>
            </a:r>
            <a:r>
              <a:rPr lang="en-US" dirty="0" err="1"/>
              <a:t>có</a:t>
            </a:r>
            <a:r>
              <a:rPr lang="en-US" dirty="0"/>
              <a:t> </a:t>
            </a:r>
            <a:r>
              <a:rPr lang="en-US" dirty="0" err="1"/>
              <a:t>nhu</a:t>
            </a:r>
            <a:r>
              <a:rPr lang="en-US" dirty="0"/>
              <a:t> </a:t>
            </a:r>
            <a:r>
              <a:rPr lang="en-US" dirty="0" err="1"/>
              <a:t>cầu</a:t>
            </a:r>
            <a:r>
              <a:rPr lang="en-US" dirty="0"/>
              <a:t> </a:t>
            </a:r>
            <a:r>
              <a:rPr lang="en-US" dirty="0" err="1">
                <a:solidFill>
                  <a:srgbClr val="0000FF"/>
                </a:solidFill>
              </a:rPr>
              <a:t>chuyển</a:t>
            </a:r>
            <a:r>
              <a:rPr lang="en-US" dirty="0">
                <a:solidFill>
                  <a:srgbClr val="0000FF"/>
                </a:solidFill>
              </a:rPr>
              <a:t> </a:t>
            </a:r>
            <a:r>
              <a:rPr lang="en-US" dirty="0" err="1">
                <a:solidFill>
                  <a:srgbClr val="0000FF"/>
                </a:solidFill>
              </a:rPr>
              <a:t>kiểu</a:t>
            </a:r>
            <a:r>
              <a:rPr lang="en-US" dirty="0">
                <a:solidFill>
                  <a:srgbClr val="0000FF"/>
                </a:solidFill>
              </a:rPr>
              <a:t> ở </a:t>
            </a:r>
            <a:r>
              <a:rPr lang="en-US" dirty="0" err="1">
                <a:solidFill>
                  <a:srgbClr val="0000FF"/>
                </a:solidFill>
              </a:rPr>
              <a:t>toán</a:t>
            </a:r>
            <a:r>
              <a:rPr lang="en-US" dirty="0">
                <a:solidFill>
                  <a:srgbClr val="0000FF"/>
                </a:solidFill>
              </a:rPr>
              <a:t> </a:t>
            </a:r>
            <a:r>
              <a:rPr lang="en-US" dirty="0" err="1">
                <a:solidFill>
                  <a:srgbClr val="0000FF"/>
                </a:solidFill>
              </a:rPr>
              <a:t>hạng</a:t>
            </a:r>
            <a:r>
              <a:rPr lang="en-US" dirty="0">
                <a:solidFill>
                  <a:srgbClr val="0000FF"/>
                </a:solidFill>
              </a:rPr>
              <a:t> </a:t>
            </a:r>
            <a:r>
              <a:rPr lang="en-US" dirty="0" err="1">
                <a:solidFill>
                  <a:srgbClr val="0000FF"/>
                </a:solidFill>
              </a:rPr>
              <a:t>thứ</a:t>
            </a:r>
            <a:r>
              <a:rPr lang="en-US" dirty="0">
                <a:solidFill>
                  <a:srgbClr val="0000FF"/>
                </a:solidFill>
              </a:rPr>
              <a:t> </a:t>
            </a:r>
            <a:r>
              <a:rPr lang="en-US" dirty="0" err="1">
                <a:solidFill>
                  <a:srgbClr val="0000FF"/>
                </a:solidFill>
              </a:rPr>
              <a:t>nhất</a:t>
            </a:r>
            <a:r>
              <a:rPr lang="en-US" dirty="0"/>
              <a:t>.</a:t>
            </a:r>
          </a:p>
          <a:p>
            <a:pPr algn="just">
              <a:lnSpc>
                <a:spcPct val="120000"/>
              </a:lnSpc>
            </a:pPr>
            <a:r>
              <a:rPr lang="en-US" dirty="0" err="1"/>
              <a:t>Các</a:t>
            </a:r>
            <a:r>
              <a:rPr lang="en-US" dirty="0"/>
              <a:t> </a:t>
            </a:r>
            <a:r>
              <a:rPr lang="en-US" dirty="0" err="1"/>
              <a:t>phép</a:t>
            </a:r>
            <a:r>
              <a:rPr lang="en-US" dirty="0"/>
              <a:t> </a:t>
            </a:r>
            <a:r>
              <a:rPr lang="en-US" dirty="0" err="1"/>
              <a:t>toán</a:t>
            </a:r>
            <a:r>
              <a:rPr lang="en-US" dirty="0"/>
              <a:t> =, [], (), </a:t>
            </a:r>
            <a:r>
              <a:rPr lang="en-US" dirty="0">
                <a:sym typeface="Wingdings" pitchFamily="2" charset="2"/>
              </a:rPr>
              <a:t></a:t>
            </a:r>
            <a:r>
              <a:rPr lang="en-US" dirty="0"/>
              <a:t> </a:t>
            </a:r>
            <a:r>
              <a:rPr lang="en-US" dirty="0" err="1"/>
              <a:t>như</a:t>
            </a:r>
            <a:r>
              <a:rPr lang="en-US" dirty="0"/>
              <a:t> </a:t>
            </a:r>
            <a:r>
              <a:rPr lang="en-US" dirty="0" err="1"/>
              <a:t>đã</a:t>
            </a:r>
            <a:r>
              <a:rPr lang="en-US" dirty="0"/>
              <a:t> </a:t>
            </a:r>
            <a:r>
              <a:rPr lang="en-US" dirty="0" err="1"/>
              <a:t>nói</a:t>
            </a:r>
            <a:r>
              <a:rPr lang="en-US" dirty="0"/>
              <a:t> </a:t>
            </a:r>
            <a:r>
              <a:rPr lang="en-US" dirty="0" err="1"/>
              <a:t>trên</a:t>
            </a:r>
            <a:r>
              <a:rPr lang="en-US" dirty="0"/>
              <a:t> </a:t>
            </a:r>
            <a:r>
              <a:rPr lang="en-US" dirty="0" err="1"/>
              <a:t>bắt</a:t>
            </a:r>
            <a:r>
              <a:rPr lang="en-US" dirty="0"/>
              <a:t> </a:t>
            </a:r>
            <a:r>
              <a:rPr lang="en-US" dirty="0" err="1"/>
              <a:t>buộc</a:t>
            </a:r>
            <a:r>
              <a:rPr lang="en-US" dirty="0"/>
              <a:t> </a:t>
            </a:r>
            <a:r>
              <a:rPr lang="en-US" dirty="0" err="1"/>
              <a:t>phải</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là</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vì</a:t>
            </a:r>
            <a:r>
              <a:rPr lang="en-US" dirty="0"/>
              <a:t> </a:t>
            </a:r>
            <a:r>
              <a:rPr lang="en-US" dirty="0" err="1"/>
              <a:t>toán</a:t>
            </a:r>
            <a:r>
              <a:rPr lang="en-US" dirty="0"/>
              <a:t> </a:t>
            </a:r>
            <a:r>
              <a:rPr lang="en-US" dirty="0" err="1"/>
              <a:t>hạng</a:t>
            </a:r>
            <a:r>
              <a:rPr lang="en-US" dirty="0"/>
              <a:t> </a:t>
            </a:r>
            <a:r>
              <a:rPr lang="en-US" dirty="0" err="1"/>
              <a:t>thứ</a:t>
            </a:r>
            <a:r>
              <a:rPr lang="en-US" dirty="0"/>
              <a:t> </a:t>
            </a:r>
            <a:r>
              <a:rPr lang="en-US" dirty="0" err="1"/>
              <a:t>nhất</a:t>
            </a:r>
            <a:r>
              <a:rPr lang="en-US" dirty="0"/>
              <a:t> </a:t>
            </a:r>
            <a:r>
              <a:rPr lang="en-US" dirty="0" err="1"/>
              <a:t>phải</a:t>
            </a:r>
            <a:r>
              <a:rPr lang="en-US" dirty="0"/>
              <a:t> </a:t>
            </a:r>
            <a:r>
              <a:rPr lang="en-US" dirty="0" err="1"/>
              <a:t>là</a:t>
            </a:r>
            <a:r>
              <a:rPr lang="en-US" dirty="0"/>
              <a:t> value.</a:t>
            </a:r>
          </a:p>
          <a:p>
            <a:pPr algn="just">
              <a:lnSpc>
                <a:spcPct val="120000"/>
              </a:lnSpc>
            </a:pPr>
            <a:r>
              <a:rPr lang="en-US" dirty="0" err="1"/>
              <a:t>Khi</a:t>
            </a:r>
            <a:r>
              <a:rPr lang="en-US" dirty="0"/>
              <a:t> </a:t>
            </a:r>
            <a:r>
              <a:rPr lang="en-US" dirty="0" err="1"/>
              <a:t>định</a:t>
            </a:r>
            <a:r>
              <a:rPr lang="en-US" dirty="0"/>
              <a:t> </a:t>
            </a:r>
            <a:r>
              <a:rPr lang="en-US" dirty="0" err="1"/>
              <a:t>nghĩa</a:t>
            </a:r>
            <a:r>
              <a:rPr lang="en-US" dirty="0"/>
              <a:t> </a:t>
            </a:r>
            <a:r>
              <a:rPr lang="en-US" dirty="0" err="1"/>
              <a:t>phép</a:t>
            </a:r>
            <a:r>
              <a:rPr lang="en-US" dirty="0"/>
              <a:t> </a:t>
            </a:r>
            <a:r>
              <a:rPr lang="en-US" dirty="0" err="1"/>
              <a:t>toán</a:t>
            </a:r>
            <a:r>
              <a:rPr lang="en-US" dirty="0"/>
              <a:t> </a:t>
            </a:r>
            <a:r>
              <a:rPr lang="en-US" dirty="0" err="1"/>
              <a:t>có</a:t>
            </a:r>
            <a:r>
              <a:rPr lang="en-US" dirty="0"/>
              <a:t> </a:t>
            </a:r>
            <a:r>
              <a:rPr lang="en-US" dirty="0" err="1">
                <a:solidFill>
                  <a:srgbClr val="0000FF"/>
                </a:solidFill>
              </a:rPr>
              <a:t>toán</a:t>
            </a:r>
            <a:r>
              <a:rPr lang="en-US" dirty="0">
                <a:solidFill>
                  <a:srgbClr val="0000FF"/>
                </a:solidFill>
              </a:rPr>
              <a:t> </a:t>
            </a:r>
            <a:r>
              <a:rPr lang="en-US" dirty="0" err="1">
                <a:solidFill>
                  <a:srgbClr val="0000FF"/>
                </a:solidFill>
              </a:rPr>
              <a:t>hạng</a:t>
            </a:r>
            <a:r>
              <a:rPr lang="en-US" dirty="0">
                <a:solidFill>
                  <a:srgbClr val="0000FF"/>
                </a:solidFill>
              </a:rPr>
              <a:t> </a:t>
            </a:r>
            <a:r>
              <a:rPr lang="en-US" dirty="0" err="1">
                <a:solidFill>
                  <a:srgbClr val="0000FF"/>
                </a:solidFill>
              </a:rPr>
              <a:t>thứ</a:t>
            </a:r>
            <a:r>
              <a:rPr lang="en-US" dirty="0">
                <a:solidFill>
                  <a:srgbClr val="0000FF"/>
                </a:solidFill>
              </a:rPr>
              <a:t> </a:t>
            </a:r>
            <a:r>
              <a:rPr lang="en-US" dirty="0" err="1">
                <a:solidFill>
                  <a:srgbClr val="0000FF"/>
                </a:solidFill>
              </a:rPr>
              <a:t>nhất</a:t>
            </a:r>
            <a:r>
              <a:rPr lang="en-US" dirty="0">
                <a:solidFill>
                  <a:srgbClr val="0000FF"/>
                </a:solidFill>
              </a:rPr>
              <a:t> </a:t>
            </a:r>
            <a:r>
              <a:rPr lang="en-US" dirty="0" err="1">
                <a:solidFill>
                  <a:srgbClr val="0000FF"/>
                </a:solidFill>
              </a:rPr>
              <a:t>thuộc</a:t>
            </a:r>
            <a:r>
              <a:rPr lang="en-US" dirty="0">
                <a:solidFill>
                  <a:srgbClr val="0000FF"/>
                </a:solidFill>
              </a:rPr>
              <a:t> </a:t>
            </a:r>
            <a:r>
              <a:rPr lang="en-US" dirty="0" err="1">
                <a:solidFill>
                  <a:srgbClr val="0000FF"/>
                </a:solidFill>
              </a:rPr>
              <a:t>lớp</a:t>
            </a:r>
            <a:r>
              <a:rPr lang="en-US" dirty="0">
                <a:solidFill>
                  <a:srgbClr val="0000FF"/>
                </a:solidFill>
              </a:rPr>
              <a:t> </a:t>
            </a:r>
            <a:r>
              <a:rPr lang="en-US" dirty="0" err="1">
                <a:solidFill>
                  <a:srgbClr val="0000FF"/>
                </a:solidFill>
              </a:rPr>
              <a:t>đang</a:t>
            </a:r>
            <a:r>
              <a:rPr lang="en-US" dirty="0">
                <a:solidFill>
                  <a:srgbClr val="0000FF"/>
                </a:solidFill>
              </a:rPr>
              <a:t> </a:t>
            </a:r>
            <a:r>
              <a:rPr lang="en-US" dirty="0" err="1">
                <a:solidFill>
                  <a:srgbClr val="0000FF"/>
                </a:solidFill>
              </a:rPr>
              <a:t>xét</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hoặc</a:t>
            </a:r>
            <a:r>
              <a:rPr lang="en-US" dirty="0"/>
              <a:t> </a:t>
            </a:r>
            <a:r>
              <a:rPr lang="en-US" dirty="0" err="1"/>
              <a:t>hàm</a:t>
            </a:r>
            <a:r>
              <a:rPr lang="en-US" dirty="0"/>
              <a:t> </a:t>
            </a:r>
            <a:r>
              <a:rPr lang="en-US" dirty="0" err="1"/>
              <a:t>toàn</a:t>
            </a:r>
            <a:r>
              <a:rPr lang="en-US" dirty="0"/>
              <a:t> </a:t>
            </a:r>
            <a:r>
              <a:rPr lang="en-US" dirty="0" err="1"/>
              <a:t>cục</a:t>
            </a:r>
            <a:r>
              <a:rPr lang="en-US" dirty="0"/>
              <a:t>. </a:t>
            </a:r>
          </a:p>
          <a:p>
            <a:pPr algn="just">
              <a:lnSpc>
                <a:spcPct val="120000"/>
              </a:lnSpc>
            </a:pPr>
            <a:r>
              <a:rPr lang="en-US" dirty="0" err="1"/>
              <a:t>Tuy</a:t>
            </a:r>
            <a:r>
              <a:rPr lang="en-US" dirty="0"/>
              <a:t> </a:t>
            </a:r>
            <a:r>
              <a:rPr lang="en-US" dirty="0" err="1"/>
              <a:t>nhiên</a:t>
            </a:r>
            <a:r>
              <a:rPr lang="en-US" dirty="0"/>
              <a:t>, </a:t>
            </a:r>
            <a:r>
              <a:rPr lang="en-US" dirty="0" err="1"/>
              <a:t>nếu</a:t>
            </a:r>
            <a:r>
              <a:rPr lang="en-US" dirty="0"/>
              <a:t> </a:t>
            </a:r>
            <a:r>
              <a:rPr lang="en-US" dirty="0" err="1"/>
              <a:t>toán</a:t>
            </a:r>
            <a:r>
              <a:rPr lang="en-US" dirty="0"/>
              <a:t> </a:t>
            </a:r>
            <a:r>
              <a:rPr lang="en-US" dirty="0" err="1"/>
              <a:t>hạng</a:t>
            </a:r>
            <a:r>
              <a:rPr lang="en-US" dirty="0"/>
              <a:t> </a:t>
            </a:r>
            <a:r>
              <a:rPr lang="en-US" dirty="0" err="1"/>
              <a:t>thứ</a:t>
            </a:r>
            <a:r>
              <a:rPr lang="en-US" dirty="0"/>
              <a:t> </a:t>
            </a:r>
            <a:r>
              <a:rPr lang="en-US" dirty="0" err="1"/>
              <a:t>nhất</a:t>
            </a:r>
            <a:r>
              <a:rPr lang="en-US" dirty="0"/>
              <a:t> </a:t>
            </a:r>
            <a:r>
              <a:rPr lang="en-US" dirty="0" err="1"/>
              <a:t>không</a:t>
            </a:r>
            <a:r>
              <a:rPr lang="en-US" dirty="0"/>
              <a:t> </a:t>
            </a:r>
            <a:r>
              <a:rPr lang="en-US" dirty="0" err="1"/>
              <a:t>thuộc</a:t>
            </a:r>
            <a:r>
              <a:rPr lang="en-US" dirty="0"/>
              <a:t> </a:t>
            </a:r>
            <a:r>
              <a:rPr lang="en-US" dirty="0" err="1"/>
              <a:t>lớp</a:t>
            </a:r>
            <a:r>
              <a:rPr lang="en-US" dirty="0"/>
              <a:t> </a:t>
            </a:r>
            <a:r>
              <a:rPr lang="en-US" dirty="0" err="1"/>
              <a:t>đang</a:t>
            </a:r>
            <a:r>
              <a:rPr lang="en-US" dirty="0"/>
              <a:t> </a:t>
            </a:r>
            <a:r>
              <a:rPr lang="en-US" dirty="0" err="1"/>
              <a:t>xét</a:t>
            </a:r>
            <a:r>
              <a:rPr lang="en-US" dirty="0"/>
              <a:t> </a:t>
            </a:r>
            <a:r>
              <a:rPr lang="en-US" dirty="0" err="1"/>
              <a:t>thì</a:t>
            </a:r>
            <a:r>
              <a:rPr lang="en-US" dirty="0"/>
              <a:t> </a:t>
            </a:r>
            <a:r>
              <a:rPr lang="en-US" dirty="0" err="1"/>
              <a:t>phải</a:t>
            </a:r>
            <a:r>
              <a:rPr lang="en-US" dirty="0"/>
              <a:t> </a:t>
            </a:r>
            <a:r>
              <a:rPr lang="en-US" dirty="0" err="1"/>
              <a:t>định</a:t>
            </a:r>
            <a:r>
              <a:rPr lang="en-US" dirty="0"/>
              <a:t> </a:t>
            </a:r>
            <a:r>
              <a:rPr lang="en-US" dirty="0" err="1"/>
              <a:t>nghĩa</a:t>
            </a:r>
            <a:r>
              <a:rPr lang="en-US" dirty="0"/>
              <a:t> </a:t>
            </a:r>
            <a:r>
              <a:rPr lang="en-US" dirty="0" err="1"/>
              <a:t>bằng</a:t>
            </a:r>
            <a:r>
              <a:rPr lang="en-US" dirty="0"/>
              <a:t> </a:t>
            </a:r>
            <a:r>
              <a:rPr lang="en-US" dirty="0" err="1"/>
              <a:t>hàm</a:t>
            </a:r>
            <a:r>
              <a:rPr lang="en-US" dirty="0"/>
              <a:t> </a:t>
            </a:r>
            <a:r>
              <a:rPr lang="en-US" dirty="0" err="1"/>
              <a:t>toàn</a:t>
            </a:r>
            <a:r>
              <a:rPr lang="en-US" dirty="0"/>
              <a:t> </a:t>
            </a:r>
            <a:r>
              <a:rPr lang="en-US" dirty="0" err="1"/>
              <a:t>cục</a:t>
            </a:r>
            <a:r>
              <a:rPr lang="en-US" dirty="0"/>
              <a:t>.</a:t>
            </a:r>
          </a:p>
          <a:p>
            <a:pPr algn="just">
              <a:lnSpc>
                <a:spcPct val="120000"/>
              </a:lnSpc>
            </a:pPr>
            <a:r>
              <a:rPr lang="en-US" dirty="0" err="1"/>
              <a:t>Trường</a:t>
            </a:r>
            <a:r>
              <a:rPr lang="en-US" dirty="0"/>
              <a:t> </a:t>
            </a:r>
            <a:r>
              <a:rPr lang="en-US" dirty="0" err="1"/>
              <a:t>hợp</a:t>
            </a:r>
            <a:r>
              <a:rPr lang="en-US" dirty="0"/>
              <a:t> </a:t>
            </a:r>
            <a:r>
              <a:rPr lang="en-US" dirty="0" err="1"/>
              <a:t>thông</a:t>
            </a:r>
            <a:r>
              <a:rPr lang="en-US" dirty="0"/>
              <a:t> </a:t>
            </a:r>
            <a:r>
              <a:rPr lang="en-US" dirty="0" err="1"/>
              <a:t>dụng</a:t>
            </a:r>
            <a:r>
              <a:rPr lang="en-US" dirty="0"/>
              <a:t> </a:t>
            </a:r>
            <a:r>
              <a:rPr lang="en-US" dirty="0" err="1"/>
              <a:t>là</a:t>
            </a:r>
            <a:r>
              <a:rPr lang="en-US" dirty="0"/>
              <a:t> </a:t>
            </a:r>
            <a:r>
              <a:rPr lang="en-US" dirty="0" err="1"/>
              <a:t>định</a:t>
            </a:r>
            <a:r>
              <a:rPr lang="en-US" dirty="0"/>
              <a:t> </a:t>
            </a:r>
            <a:r>
              <a:rPr lang="en-US" dirty="0" err="1"/>
              <a:t>nghĩa</a:t>
            </a:r>
            <a:r>
              <a:rPr lang="en-US" dirty="0"/>
              <a:t> </a:t>
            </a:r>
            <a:r>
              <a:rPr lang="en-US" dirty="0" err="1"/>
              <a:t>phép</a:t>
            </a:r>
            <a:r>
              <a:rPr lang="en-US" dirty="0"/>
              <a:t> </a:t>
            </a:r>
            <a:r>
              <a:rPr lang="en-US" dirty="0" err="1"/>
              <a:t>toán</a:t>
            </a:r>
            <a:r>
              <a:rPr lang="en-US" dirty="0"/>
              <a:t> &lt;&lt; </a:t>
            </a:r>
            <a:r>
              <a:rPr lang="en-US" dirty="0" err="1"/>
              <a:t>và</a:t>
            </a:r>
            <a:r>
              <a:rPr lang="en-US" dirty="0"/>
              <a:t> &gt;&gt;.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15394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r>
              <a:rPr lang="en-US" sz="1200">
                <a:solidFill>
                  <a:srgbClr val="FF0303"/>
                </a:solidFill>
              </a:rPr>
              <a:t>3 + a; // 3.operator + (a): SAI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010427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04050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392264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4137211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803995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870427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36923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659437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Ta có thể học theo cách chuyển kiểu từ số nguyên sang số thực để chuyển từ số nguyên sang phân số.</a:t>
            </a:r>
            <a:endParaRPr lang="en-US"/>
          </a:p>
          <a:p>
            <a:pPr lvl="1"/>
            <a:r>
              <a:rPr lang="en-US" sz="1400" b="1">
                <a:latin typeface="Times New Roman" pitchFamily="18" charset="0"/>
                <a:cs typeface="Times New Roman" pitchFamily="18" charset="0"/>
              </a:rPr>
              <a:t>PhanSo a = 3; 	// PhanSo a = PhanSo(3);</a:t>
            </a:r>
          </a:p>
          <a:p>
            <a:pPr lvl="1"/>
            <a:r>
              <a:rPr lang="en-US" sz="1400" b="1">
                <a:latin typeface="Times New Roman" pitchFamily="18" charset="0"/>
                <a:cs typeface="Times New Roman" pitchFamily="18" charset="0"/>
              </a:rPr>
              <a:t>		// Hay PhanSo a(3);</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74538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latin typeface="Times New Roman" pitchFamily="18" charset="0"/>
                <a:cs typeface="Times New Roman" pitchFamily="18" charset="0"/>
              </a:rPr>
              <a:t>Việc tạo phân số từ số nguyên chính là phép gọi phương thức thiết lập.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50551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013185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218817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Ta có thể giảm số phép toán cần định nghĩa từ 3 xuống 1 bằng cách dùng hàm toàn cục</a:t>
            </a:r>
          </a:p>
          <a:p>
            <a:pPr>
              <a:buFontTx/>
              <a:buChar char="-"/>
            </a:pPr>
            <a:r>
              <a:rPr lang="en-US"/>
              <a:t>Khi đó cơ chế chuyển kiểu có thể được thực hiện cho cả hai toán hạng</a:t>
            </a:r>
          </a:p>
          <a:p>
            <a:r>
              <a:rPr lang="vi-VN">
                <a:latin typeface="Times New Roman" pitchFamily="18" charset="0"/>
                <a:cs typeface="Times New Roman" pitchFamily="18" charset="0"/>
              </a:rPr>
              <a:t>Ta dùng chuyển kiểu bằng phương thức thiết lập khi thoả hai điều kiện sau:</a:t>
            </a:r>
          </a:p>
          <a:p>
            <a:pPr lvl="1"/>
            <a:r>
              <a:rPr lang="vi-VN">
                <a:latin typeface="Times New Roman" pitchFamily="18" charset="0"/>
                <a:cs typeface="Times New Roman" pitchFamily="18" charset="0"/>
              </a:rPr>
              <a:t>Chuyển từ kiểu đã có (số nguyên)</a:t>
            </a:r>
            <a:r>
              <a:rPr lang="en-US">
                <a:latin typeface="Times New Roman" pitchFamily="18" charset="0"/>
                <a:cs typeface="Times New Roman" pitchFamily="18" charset="0"/>
              </a:rPr>
              <a:t> </a:t>
            </a:r>
            <a:r>
              <a:rPr lang="vi-VN">
                <a:latin typeface="Times New Roman" pitchFamily="18" charset="0"/>
                <a:cs typeface="Times New Roman" pitchFamily="18" charset="0"/>
              </a:rPr>
              <a:t>sang kiểu đang định nghĩa (phân số).</a:t>
            </a:r>
          </a:p>
          <a:p>
            <a:pPr lvl="1"/>
            <a:r>
              <a:rPr lang="vi-VN">
                <a:latin typeface="Times New Roman" pitchFamily="18" charset="0"/>
                <a:cs typeface="Times New Roman" pitchFamily="18" charset="0"/>
              </a:rPr>
              <a:t>Có quan hệ </a:t>
            </a:r>
            <a:r>
              <a:rPr lang="vi-VN" b="1">
                <a:latin typeface="Times New Roman" pitchFamily="18" charset="0"/>
                <a:cs typeface="Times New Roman" pitchFamily="18" charset="0"/>
              </a:rPr>
              <a:t>là một </a:t>
            </a:r>
            <a:r>
              <a:rPr lang="vi-VN">
                <a:latin typeface="Times New Roman" pitchFamily="18" charset="0"/>
                <a:cs typeface="Times New Roman" pitchFamily="18" charset="0"/>
              </a:rPr>
              <a:t>từ kiểu đã có sang kiểu đang định nghĩa (một số nguyên là một phân số).</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383566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Các ví dụ dùng chuyển kiểu bằng phương thức thiết lập bao gồm: Chuyển từ số thực sang số phức, char * sang String, số thực sang điểm trong mặt phẳng.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782139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latin typeface="Arial" pitchFamily="34" charset="0"/>
                <a:cs typeface="Arial" pitchFamily="34" charset="0"/>
              </a:rPr>
              <a:t>Phương thức thiết lập với một tham số sẽ dẫn đến cơ chế chuyển kiểu tự động có thể không mong muốn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932868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830370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29117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400987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1164670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Sự</a:t>
            </a:r>
            <a:r>
              <a:rPr lang="en-US" baseline="0"/>
              <a:t>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69018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85889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atin typeface="Times New Roman" pitchFamily="18" charset="0"/>
                <a:cs typeface="Times New Roman" pitchFamily="18" charset="0"/>
              </a:rPr>
              <a:t>Lưu ý rằng hiện tượng nhập nhằng không xảy ra khi thực hiện phép toán số học mà ngôn ngữ cung cấp</a:t>
            </a:r>
            <a:endParaRPr lang="en-US">
              <a:latin typeface="Times New Roman" pitchFamily="18" charset="0"/>
              <a:cs typeface="Times New Roman" pitchFamily="18" charset="0"/>
            </a:endParaRPr>
          </a:p>
          <a:p>
            <a:r>
              <a:rPr lang="en-US"/>
              <a:t>void main() {</a:t>
            </a:r>
          </a:p>
          <a:p>
            <a:r>
              <a:rPr lang="en-US"/>
              <a:t>	int a = 3, b = 7;</a:t>
            </a:r>
          </a:p>
          <a:p>
            <a:r>
              <a:rPr lang="en-US"/>
              <a:t>	double r = 3.2, s = 6.3;</a:t>
            </a:r>
          </a:p>
          <a:p>
            <a:r>
              <a:rPr lang="en-US"/>
              <a:t>	cout &lt;&lt; a+b &lt;&lt; "\n";	  // Ok</a:t>
            </a:r>
          </a:p>
          <a:p>
            <a:r>
              <a:rPr lang="en-US"/>
              <a:t>	cout &lt;&lt; r+s &lt;&lt; "\n";	  // Ok</a:t>
            </a:r>
          </a:p>
          <a:p>
            <a:r>
              <a:rPr lang="en-US"/>
              <a:t>	cout &lt;&lt; a+r &lt;&lt; "\n";	  // Ok: double(a)+r</a:t>
            </a:r>
          </a:p>
          <a:p>
            <a:r>
              <a:rPr lang="en-US"/>
              <a:t>	cout &lt;&lt; Sum(a,b) &lt;&lt; "\n"; // Ok Sum(int, int)</a:t>
            </a:r>
          </a:p>
          <a:p>
            <a:r>
              <a:rPr lang="en-US"/>
              <a:t>	cout &lt;&lt; Sum(r,s) &lt;&lt; "\n";  // Ok Sum(double, double)</a:t>
            </a:r>
          </a:p>
          <a:p>
            <a:r>
              <a:rPr lang="en-US"/>
              <a:t>	cout &lt;&lt; Sum(a,r) &lt;&lt; "\n";</a:t>
            </a:r>
            <a:r>
              <a:rPr lang="en-US" baseline="0"/>
              <a:t> </a:t>
            </a:r>
            <a:r>
              <a:rPr lang="en-US"/>
              <a:t>//Nhap nhang, Sum(int, int) hay Sum(double, double)</a:t>
            </a:r>
          </a:p>
          <a:p>
            <a:r>
              <a:rPr lang="en-US"/>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89563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2278716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882717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594086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void main() {</a:t>
            </a:r>
          </a:p>
          <a:p>
            <a:r>
              <a:rPr lang="en-US"/>
              <a:t>	PhanSo a(2,3), b(3,4), c;</a:t>
            </a:r>
          </a:p>
          <a:p>
            <a:r>
              <a:rPr lang="en-US"/>
              <a:t>	cout &lt;&lt; sqrt(a) &lt;&lt; “\n”;  // Ok</a:t>
            </a:r>
          </a:p>
          <a:p>
            <a:r>
              <a:rPr lang="en-US"/>
              <a:t>	c = a + b;	// Ok</a:t>
            </a:r>
          </a:p>
          <a:p>
            <a:r>
              <a:rPr lang="en-US"/>
              <a:t>	c = a + 2;	// Nhap nhang</a:t>
            </a:r>
          </a:p>
          <a:p>
            <a:r>
              <a:rPr lang="en-US"/>
              <a:t>	c = 2 + a;	// Nhap nhang </a:t>
            </a:r>
          </a:p>
          <a:p>
            <a:r>
              <a:rPr lang="en-US"/>
              <a:t>	double r = 2.5 + a; // Nhap nhang</a:t>
            </a:r>
          </a:p>
          <a:p>
            <a:r>
              <a:rPr lang="en-US"/>
              <a:t>	r = a + 2.5; // Nhap nhang</a:t>
            </a:r>
          </a:p>
          <a:p>
            <a:r>
              <a:rPr lang="en-US"/>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118539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atin typeface="Times New Roman" pitchFamily="18" charset="0"/>
                <a:cs typeface="Times New Roman" pitchFamily="18" charset="0"/>
              </a:rPr>
              <a:t>Để tránh hiện tượng nhập nhằng như trên, ta chuyển kiểu một cách tường minh</a:t>
            </a:r>
            <a:r>
              <a:rPr lang="en-US"/>
              <a:t>.</a:t>
            </a:r>
          </a:p>
          <a:p>
            <a:r>
              <a:rPr lang="en-US"/>
              <a:t>Các</a:t>
            </a:r>
            <a:r>
              <a:rPr lang="en-US" baseline="0"/>
              <a:t> câu lệnh màu đỏ đều bị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2155275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7786197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370618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2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Đây là một mở rộng đáng kể của C++ so với C</a:t>
            </a:r>
            <a:endParaRPr lang="en-US" sz="1200">
              <a:solidFill>
                <a:schemeClr val="tx1">
                  <a:lumMod val="95000"/>
                  <a:lumOff val="5000"/>
                </a:schemeClr>
              </a:solidFill>
              <a:latin typeface="Arial" pitchFamily="34" charset="0"/>
              <a:cs typeface="Arial" pitchFamily="34" charset="0"/>
            </a:endParaRPr>
          </a:p>
          <a:p>
            <a:pPr marL="0" marR="0" indent="0" algn="just" defTabSz="914400" rtl="0" eaLnBrk="1" fontAlgn="auto" latinLnBrk="0" hangingPunct="1">
              <a:lnSpc>
                <a:spcPct val="12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C/C++ đã cài đặt sẵn các toán tử cho các kiểu dữ liệu cơ sở (int, float…)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99154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483677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Phần tài nguyên (cũ) của aa bị mất dấu không thể giải phóng, phần tài nguyên của a bị chia sẻ với aa (mới).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538093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Phần tài nguyên (cũ) của aa bị mất dấu không thể giải phóng, phần tài nguyên của a bị chia sẻ với aa (mới).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2716346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956263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Thao tác dọn dẹp tương đương phương thức hủy bỏ và thao tác sao chép tương đương phương thức thiết lập sao chép.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5824396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latin typeface="Times New Roman" pitchFamily="18" charset="0"/>
                <a:cs typeface="Times New Roman" pitchFamily="18" charset="0"/>
              </a:rPr>
              <a:t>Khi có phép gán được định nghĩa như trên, đoạn chương trình kể trên cho xuất liệu</a:t>
            </a:r>
            <a:r>
              <a:rPr lang="en-US">
                <a:latin typeface="Times New Roman" pitchFamily="18" charset="0"/>
                <a:cs typeface="Times New Roman" pitchFamily="18" charset="0"/>
              </a:rPr>
              <a:t> như</a:t>
            </a:r>
            <a:r>
              <a:rPr lang="en-US" baseline="0">
                <a:latin typeface="Times New Roman" pitchFamily="18" charset="0"/>
                <a:cs typeface="Times New Roman" pitchFamily="18" charset="0"/>
              </a:rPr>
              <a:t> trên.</a:t>
            </a:r>
          </a:p>
          <a:p>
            <a:r>
              <a:rPr lang="vi-VN"/>
              <a:t>Phần tài nguyên (cũ) của aa được giải phóng, và được tạo tài nguyên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847983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Lớp istream (dòng dữ liệu nhập) định nghĩa phép toán &gt;&gt; áp dụng cho các kiểu dữ liệu cơ bản (số nguyên, số thực, char*,…)</a:t>
            </a:r>
            <a:endParaRPr lang="en-US"/>
          </a:p>
          <a:p>
            <a:endParaRPr lang="en-US"/>
          </a:p>
          <a:p>
            <a:r>
              <a:rPr lang="vi-VN"/>
              <a:t>Phép dịch bit được ký hiệu: &gt;&gt; (dịch phải) hoặc &lt;&lt; (dịch trái)(trong c++) shl(dịch trái); shr(dịch phải) Ví dụ: 5 &gt;&gt; 1 = 2(5 shr 1); 2 &gt;&gt; 1 = 1(2 shr 1); 1 &gt;&gt; 1 = 0;</a:t>
            </a:r>
          </a:p>
          <a:p>
            <a:r>
              <a:rPr lang="vi-VN"/>
              <a:t>Giải thích: 5b = 0101 sau khi dịch 1 trở thành 0010 (=2d) và cứ tiếp tục như vậy.</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40930215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19291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30718850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latin typeface="Times New Roman" pitchFamily="18" charset="0"/>
                <a:cs typeface="Times New Roman" pitchFamily="18" charset="0"/>
              </a:rPr>
              <a:t>Tương tự, ta có thể áp dụng phép toán &gt;&gt; với toán hạng thứ nhất thuộc lớp istream (ví dụ cin), toán hạng thứ hai là tham chiếu đến kiểu cơ bản hoặc con trỏ (nguyên, thực, char *).</a:t>
            </a:r>
            <a:endParaRPr lang="en-US" sz="120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227138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8767339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583816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1198337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739807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Thông thường ta khai báo hai phép toán trên là hàm bạn của lớp để có thể truy xuất dữ liệu trực tiếp.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38029851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2578561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2527517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a:latin typeface="Times New Roman" pitchFamily="18" charset="0"/>
                <a:cs typeface="Times New Roman" pitchFamily="18" charset="0"/>
              </a:rPr>
              <a:t>Phép toán &lt;&lt; và &gt;&gt; cũng có thể được định nghĩa với toán hạng thứ nhất thuộc lớp đang xét, không thuộc lớp ostream hoặc istream.</a:t>
            </a:r>
            <a:endParaRPr lang="en-US">
              <a:latin typeface="Times New Roman" pitchFamily="18" charset="0"/>
              <a:cs typeface="Times New Roman" pitchFamily="18" charset="0"/>
            </a:endParaRPr>
          </a:p>
          <a:p>
            <a:pPr eaLnBrk="1" hangingPunct="1">
              <a:buFontTx/>
              <a:buChar char="-"/>
            </a:pPr>
            <a:r>
              <a:rPr lang="vi-VN">
                <a:latin typeface="Times New Roman" pitchFamily="18" charset="0"/>
                <a:cs typeface="Times New Roman" pitchFamily="18" charset="0"/>
              </a:rPr>
              <a:t>Trong trường hợp đó, ta dùng hàm thành phần. Kiểu trả về là chính đối tượng ở vế trái để có thể thực hiện phép toán liên tiếp.</a:t>
            </a:r>
            <a:endParaRPr lang="en-US">
              <a:latin typeface="Times New Roman" pitchFamily="18" charset="0"/>
              <a:cs typeface="Times New Roman" pitchFamily="18" charset="0"/>
            </a:endParaRPr>
          </a:p>
          <a:p>
            <a:pPr eaLnBrk="1" hangingPunct="1">
              <a:buFontTx/>
              <a:buChar char="-"/>
            </a:pPr>
            <a:r>
              <a:rPr lang="vi-VN">
                <a:latin typeface="Times New Roman" pitchFamily="18" charset="0"/>
                <a:cs typeface="Times New Roman" pitchFamily="18" charset="0"/>
              </a:rPr>
              <a:t>Các ví dụ về sử dụng phép toán trên theo cách này là các lớp Stack, Tập hợp, Danh sách, Mảng, Tập tin…</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18027950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200">
                <a:latin typeface="Times New Roman" pitchFamily="18" charset="0"/>
                <a:cs typeface="Times New Roman" pitchFamily="18" charset="0"/>
              </a:rPr>
              <a:t>Kết quả trả về là tham chiếu để phần tử trả về có thể đứng ở bên trái của phép toán gán (lvalue)</a:t>
            </a:r>
            <a:r>
              <a:rPr lang="en-US" sz="120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2066019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400">
                <a:latin typeface="Times New Roman" pitchFamily="18" charset="0"/>
                <a:cs typeface="Times New Roman" pitchFamily="18" charset="0"/>
              </a:rPr>
              <a:t>Ta có thể cải tiến để phép toán trên có thể được sử dụng an toàn khi chỉ số không hợp lệ</a:t>
            </a:r>
            <a:r>
              <a:rPr lang="en-US" sz="1400"/>
              <a:t>:</a:t>
            </a:r>
          </a:p>
          <a:p>
            <a:pPr eaLnBrk="1" hangingPunct="1"/>
            <a:r>
              <a:rPr lang="en-US" sz="1100" b="1">
                <a:latin typeface="Courier New" pitchFamily="49" charset="0"/>
              </a:rPr>
              <a:t>	char *a = “Dai hoc Tu nhien”;</a:t>
            </a:r>
          </a:p>
          <a:p>
            <a:pPr lvl="1" eaLnBrk="1" hangingPunct="1"/>
            <a:r>
              <a:rPr lang="en-US" sz="1100" b="1">
                <a:latin typeface="Courier New" pitchFamily="49" charset="0"/>
              </a:rPr>
              <a:t>	a[300] = ‘H’;	// Nguy hiem</a:t>
            </a:r>
          </a:p>
          <a:p>
            <a:pPr lvl="1" eaLnBrk="1" hangingPunct="1"/>
            <a:r>
              <a:rPr lang="en-US" sz="1100" b="1">
                <a:latin typeface="Courier New" pitchFamily="49" charset="0"/>
              </a:rPr>
              <a:t>	String aa(“Dai hoc Tu nhien”);</a:t>
            </a:r>
          </a:p>
          <a:p>
            <a:pPr lvl="1" eaLnBrk="1" hangingPunct="1"/>
            <a:r>
              <a:rPr lang="en-US" sz="1100" b="1">
                <a:latin typeface="Courier New" pitchFamily="49" charset="0"/>
              </a:rPr>
              <a:t>	aa[300] = ‘H’;	// Nguy hiem, nhung co the sua</a:t>
            </a:r>
          </a:p>
          <a:p>
            <a:pPr lvl="1" eaLnBrk="1" hangingPunct="1"/>
            <a:r>
              <a:rPr lang="vi-VN">
                <a:latin typeface="Times New Roman" pitchFamily="18" charset="0"/>
                <a:cs typeface="Times New Roman" pitchFamily="18" charset="0"/>
              </a:rPr>
              <a:t>Sử dụng phép toán trên như giá trị trái (lvalue) với chỉ số không hợp lệ thường gây ra những lỗi khó tìm và sửa. Ta có thể khắc phục bằng cách kiểm tra</a:t>
            </a:r>
            <a:r>
              <a:rPr lang="en-US"/>
              <a:t>.</a:t>
            </a:r>
          </a:p>
          <a:p>
            <a:endParaRPr lang="en-US"/>
          </a:p>
          <a:p>
            <a:pPr>
              <a:buFontTx/>
              <a:buNone/>
              <a:tabLst>
                <a:tab pos="855663" algn="l"/>
              </a:tabLst>
            </a:pPr>
            <a:r>
              <a:rPr lang="en-US"/>
              <a:t>	</a:t>
            </a:r>
            <a:r>
              <a:rPr lang="en-US" sz="1200">
                <a:latin typeface="Courier New" pitchFamily="49" charset="0"/>
              </a:rPr>
              <a:t>char &amp; operator[](int i) {</a:t>
            </a:r>
          </a:p>
          <a:p>
            <a:pPr>
              <a:buFontTx/>
              <a:buNone/>
              <a:tabLst>
                <a:tab pos="855663" algn="l"/>
              </a:tabLst>
            </a:pPr>
            <a:r>
              <a:rPr lang="en-US" sz="1200">
                <a:latin typeface="Courier New" pitchFamily="49" charset="0"/>
              </a:rPr>
              <a:t>		  return (i &gt;= 0 &amp;&amp; i &lt; strlen(p)) ? p[i] : c;</a:t>
            </a:r>
          </a:p>
          <a:p>
            <a:pPr>
              <a:buFontTx/>
              <a:buNone/>
              <a:tabLst>
                <a:tab pos="855663" algn="l"/>
              </a:tabLst>
            </a:pPr>
            <a:r>
              <a:rPr lang="en-US" sz="1200">
                <a:latin typeface="Courier New" pitchFamily="49" charset="0"/>
              </a:rPr>
              <a:t>	}</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39655647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Tuy nhiên sử dụng phép toán [</a:t>
            </a:r>
            <a:r>
              <a:rPr lang="en-US" sz="1200">
                <a:solidFill>
                  <a:schemeClr val="tx1">
                    <a:lumMod val="95000"/>
                    <a:lumOff val="5000"/>
                  </a:schemeClr>
                </a:solidFill>
                <a:latin typeface="Arial" pitchFamily="34" charset="0"/>
                <a:cs typeface="Arial" pitchFamily="34" charset="0"/>
              </a:rPr>
              <a:t> </a:t>
            </a:r>
            <a:r>
              <a:rPr lang="vi-VN" sz="1200">
                <a:solidFill>
                  <a:schemeClr val="tx1">
                    <a:lumMod val="95000"/>
                    <a:lumOff val="5000"/>
                  </a:schemeClr>
                </a:solidFill>
                <a:latin typeface="Arial" pitchFamily="34" charset="0"/>
                <a:cs typeface="Arial" pitchFamily="34" charset="0"/>
              </a:rPr>
              <a:t>] như trên là không hợp lệ đối với đối tượng hằng.</a:t>
            </a:r>
          </a:p>
          <a:p>
            <a:r>
              <a:rPr lang="en-US"/>
              <a:t>void main() {</a:t>
            </a:r>
          </a:p>
          <a:p>
            <a:r>
              <a:rPr lang="en-US"/>
              <a:t>	String a("Nguyen van A");</a:t>
            </a:r>
          </a:p>
          <a:p>
            <a:r>
              <a:rPr lang="en-US"/>
              <a:t>	const String aa("Dai Hoc Tu Nhien");</a:t>
            </a:r>
          </a:p>
          <a:p>
            <a:r>
              <a:rPr lang="en-US"/>
              <a:t>	cout &lt;&lt; a[7] &lt;&lt; "\n";</a:t>
            </a:r>
          </a:p>
          <a:p>
            <a:r>
              <a:rPr lang="en-US"/>
              <a:t>	a[7] = 'V';</a:t>
            </a:r>
          </a:p>
          <a:p>
            <a:r>
              <a:rPr lang="en-US"/>
              <a:t>	cout &lt;&lt; a[7] &lt;&lt; "\n";</a:t>
            </a:r>
          </a:p>
          <a:p>
            <a:r>
              <a:rPr lang="en-US"/>
              <a:t>	cout &lt;&lt; aa[4] &lt;&lt; "\n";	// Bao Loi</a:t>
            </a:r>
          </a:p>
          <a:p>
            <a:r>
              <a:rPr lang="en-US"/>
              <a:t>	aa[4] = 'L';		// Bao Loi</a:t>
            </a:r>
          </a:p>
          <a:p>
            <a:r>
              <a:rPr lang="en-US"/>
              <a:t>	cout &lt;&lt; aa[4] &lt;&lt; "\n";	// Bao Loi</a:t>
            </a:r>
          </a:p>
          <a:p>
            <a:r>
              <a:rPr lang="en-US"/>
              <a:t>	cout &lt;&lt; aa &lt;&lt; "\n";</a:t>
            </a:r>
          </a:p>
          <a:p>
            <a:r>
              <a:rPr lang="en-US"/>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170241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toán tử được chia thành hai loại theo số toán hạng nó chấp nhận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Toán tử đơn (toán tử một ngôi) </a:t>
            </a:r>
            <a:r>
              <a:rPr lang="vi-VN" sz="2400">
                <a:latin typeface="Arial" pitchFamily="34" charset="0"/>
                <a:cs typeface="Arial" pitchFamily="34" charset="0"/>
              </a:rPr>
              <a:t>nhận một toán hạng</a:t>
            </a: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Toán tử đôi (toán tử hai ngôi) </a:t>
            </a:r>
            <a:r>
              <a:rPr lang="vi-VN" sz="2400">
                <a:latin typeface="Arial" pitchFamily="34" charset="0"/>
                <a:cs typeface="Arial" pitchFamily="34" charset="0"/>
              </a:rPr>
              <a:t>nhận hai toán hạng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toán tử đơn lại được chia thành hai loại:</a:t>
            </a: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Toán tử trước</a:t>
            </a:r>
            <a:r>
              <a:rPr lang="vi-VN" sz="2400">
                <a:latin typeface="Arial" pitchFamily="34" charset="0"/>
                <a:cs typeface="Arial" pitchFamily="34" charset="0"/>
              </a:rPr>
              <a:t> đặt trước toán hạng</a:t>
            </a:r>
          </a:p>
          <a:p>
            <a:pPr lvl="1" algn="just">
              <a:lnSpc>
                <a:spcPct val="130000"/>
              </a:lnSpc>
              <a:spcBef>
                <a:spcPts val="300"/>
              </a:spcBef>
              <a:spcAft>
                <a:spcPts val="300"/>
              </a:spcAft>
              <a:buFont typeface="Wingdings" pitchFamily="2" charset="2"/>
              <a:buChar char="§"/>
            </a:pPr>
            <a:r>
              <a:rPr lang="vi-VN" sz="2400">
                <a:solidFill>
                  <a:srgbClr val="0066FF"/>
                </a:solidFill>
                <a:latin typeface="Arial" pitchFamily="34" charset="0"/>
                <a:cs typeface="Arial" pitchFamily="34" charset="0"/>
              </a:rPr>
              <a:t>Toán tử sau </a:t>
            </a:r>
            <a:r>
              <a:rPr lang="vi-VN" sz="2400">
                <a:latin typeface="Arial" pitchFamily="34" charset="0"/>
                <a:cs typeface="Arial" pitchFamily="34" charset="0"/>
              </a:rPr>
              <a:t>đặt sau toán hạng</a:t>
            </a:r>
            <a:endParaRPr lang="en-US" sz="2400">
              <a:solidFill>
                <a:srgbClr val="0000FF"/>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303566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a:solidFill>
                  <a:schemeClr val="tx1">
                    <a:lumMod val="95000"/>
                    <a:lumOff val="5000"/>
                  </a:schemeClr>
                </a:solidFill>
                <a:latin typeface="Arial" pitchFamily="34" charset="0"/>
                <a:cs typeface="Arial" pitchFamily="34" charset="0"/>
              </a:rPr>
              <a:t>Lỗi trên được khắc phục bằng cách định nghĩa một phiên bản áp dụng cho đối tượng hằng.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extLst>
      <p:ext uri="{BB962C8B-B14F-4D97-AF65-F5344CB8AC3E}">
        <p14:creationId xmlns:p14="http://schemas.microsoft.com/office/powerpoint/2010/main" val="40446441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extLst>
      <p:ext uri="{BB962C8B-B14F-4D97-AF65-F5344CB8AC3E}">
        <p14:creationId xmlns:p14="http://schemas.microsoft.com/office/powerpoint/2010/main" val="22025575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Phép toán gọi hàm cho phép có thể có số tham số bất kỳ, vì vậy thuận tiện khi ta muốn truy xuất phần tử của các đối tượng thuộc loại mảng hai hay nhiều chiều hơn.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extLst>
      <p:ext uri="{BB962C8B-B14F-4D97-AF65-F5344CB8AC3E}">
        <p14:creationId xmlns:p14="http://schemas.microsoft.com/office/powerpoint/2010/main" val="11357222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extLst>
      <p:ext uri="{BB962C8B-B14F-4D97-AF65-F5344CB8AC3E}">
        <p14:creationId xmlns:p14="http://schemas.microsoft.com/office/powerpoint/2010/main" val="22032622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extLst>
      <p:ext uri="{BB962C8B-B14F-4D97-AF65-F5344CB8AC3E}">
        <p14:creationId xmlns:p14="http://schemas.microsoft.com/office/powerpoint/2010/main" val="21989812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extLst>
      <p:ext uri="{BB962C8B-B14F-4D97-AF65-F5344CB8AC3E}">
        <p14:creationId xmlns:p14="http://schemas.microsoft.com/office/powerpoint/2010/main" val="12268129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extLst>
      <p:ext uri="{BB962C8B-B14F-4D97-AF65-F5344CB8AC3E}">
        <p14:creationId xmlns:p14="http://schemas.microsoft.com/office/powerpoint/2010/main" val="38130669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extLst>
      <p:ext uri="{BB962C8B-B14F-4D97-AF65-F5344CB8AC3E}">
        <p14:creationId xmlns:p14="http://schemas.microsoft.com/office/powerpoint/2010/main" val="25376690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Khi chỉ định nghĩa một phiên bản của phép toán ++ (hay --</a:t>
            </a:r>
            <a:r>
              <a:rPr lang="en-US" sz="1200">
                <a:solidFill>
                  <a:schemeClr val="tx1">
                    <a:lumMod val="95000"/>
                    <a:lumOff val="5000"/>
                  </a:schemeClr>
                </a:solidFill>
                <a:latin typeface="Arial" pitchFamily="34" charset="0"/>
                <a:cs typeface="Arial" pitchFamily="34" charset="0"/>
              </a:rPr>
              <a:t>),</a:t>
            </a:r>
            <a:r>
              <a:rPr lang="vi-VN" sz="120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a:solidFill>
                  <a:schemeClr val="tx1">
                    <a:lumMod val="95000"/>
                    <a:lumOff val="5000"/>
                  </a:schemeClr>
                </a:solidFill>
                <a:latin typeface="Arial" pitchFamily="34" charset="0"/>
                <a:cs typeface="Arial" pitchFamily="34" charset="0"/>
              </a:rPr>
              <a:t>ị</a:t>
            </a:r>
            <a:r>
              <a:rPr lang="vi-VN" sz="1200">
                <a:solidFill>
                  <a:schemeClr val="tx1">
                    <a:lumMod val="95000"/>
                    <a:lumOff val="5000"/>
                  </a:schemeClr>
                </a:solidFill>
                <a:latin typeface="Arial" pitchFamily="34" charset="0"/>
                <a:cs typeface="Arial" pitchFamily="34" charset="0"/>
              </a:rPr>
              <a:t> ngữ</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extLst>
      <p:ext uri="{BB962C8B-B14F-4D97-AF65-F5344CB8AC3E}">
        <p14:creationId xmlns:p14="http://schemas.microsoft.com/office/powerpoint/2010/main" val="16114699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Khi chỉ định nghĩa một phiên bản của phép toán ++ (hay --</a:t>
            </a:r>
            <a:r>
              <a:rPr lang="en-US" sz="1200">
                <a:solidFill>
                  <a:schemeClr val="tx1">
                    <a:lumMod val="95000"/>
                    <a:lumOff val="5000"/>
                  </a:schemeClr>
                </a:solidFill>
                <a:latin typeface="Arial" pitchFamily="34" charset="0"/>
                <a:cs typeface="Arial" pitchFamily="34" charset="0"/>
              </a:rPr>
              <a:t>),</a:t>
            </a:r>
            <a:r>
              <a:rPr lang="vi-VN" sz="120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a:solidFill>
                  <a:schemeClr val="tx1">
                    <a:lumMod val="95000"/>
                    <a:lumOff val="5000"/>
                  </a:schemeClr>
                </a:solidFill>
                <a:latin typeface="Arial" pitchFamily="34" charset="0"/>
                <a:cs typeface="Arial" pitchFamily="34" charset="0"/>
              </a:rPr>
              <a:t>ị</a:t>
            </a:r>
            <a:r>
              <a:rPr lang="vi-VN" sz="1200">
                <a:solidFill>
                  <a:schemeClr val="tx1">
                    <a:lumMod val="95000"/>
                    <a:lumOff val="5000"/>
                  </a:schemeClr>
                </a:solidFill>
                <a:latin typeface="Arial" pitchFamily="34" charset="0"/>
                <a:cs typeface="Arial" pitchFamily="34" charset="0"/>
              </a:rPr>
              <a:t> ngữ</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extLst>
      <p:ext uri="{BB962C8B-B14F-4D97-AF65-F5344CB8AC3E}">
        <p14:creationId xmlns:p14="http://schemas.microsoft.com/office/powerpoint/2010/main" val="108788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solidFill>
                  <a:srgbClr val="FF3300"/>
                </a:solidFill>
                <a:latin typeface="Arial" pitchFamily="34" charset="0"/>
                <a:cs typeface="Arial" pitchFamily="34" charset="0"/>
              </a:rPr>
              <a:t>Toán tử chỉ mục ("[…]") </a:t>
            </a:r>
            <a:r>
              <a:rPr lang="vi-VN">
                <a:solidFill>
                  <a:schemeClr val="tx1">
                    <a:lumMod val="95000"/>
                    <a:lumOff val="5000"/>
                  </a:schemeClr>
                </a:solidFill>
                <a:latin typeface="Arial" pitchFamily="34" charset="0"/>
                <a:cs typeface="Arial" pitchFamily="34" charset="0"/>
              </a:rPr>
              <a:t>là toán tử đôi, mặc dù một trong hai toán hạng nằm trong ngoặc: arg1[arg2]</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270185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Khi chỉ định nghĩa một phiên bản của phép toán ++ (hay --</a:t>
            </a:r>
            <a:r>
              <a:rPr lang="en-US" sz="1200">
                <a:solidFill>
                  <a:schemeClr val="tx1">
                    <a:lumMod val="95000"/>
                    <a:lumOff val="5000"/>
                  </a:schemeClr>
                </a:solidFill>
                <a:latin typeface="Arial" pitchFamily="34" charset="0"/>
                <a:cs typeface="Arial" pitchFamily="34" charset="0"/>
              </a:rPr>
              <a:t>),</a:t>
            </a:r>
            <a:r>
              <a:rPr lang="vi-VN" sz="120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a:solidFill>
                  <a:schemeClr val="tx1">
                    <a:lumMod val="95000"/>
                    <a:lumOff val="5000"/>
                  </a:schemeClr>
                </a:solidFill>
                <a:latin typeface="Arial" pitchFamily="34" charset="0"/>
                <a:cs typeface="Arial" pitchFamily="34" charset="0"/>
              </a:rPr>
              <a:t>ị</a:t>
            </a:r>
            <a:r>
              <a:rPr lang="vi-VN" sz="1200">
                <a:solidFill>
                  <a:schemeClr val="tx1">
                    <a:lumMod val="95000"/>
                    <a:lumOff val="5000"/>
                  </a:schemeClr>
                </a:solidFill>
                <a:latin typeface="Arial" pitchFamily="34" charset="0"/>
                <a:cs typeface="Arial" pitchFamily="34" charset="0"/>
              </a:rPr>
              <a:t> ngữ</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extLst>
      <p:ext uri="{BB962C8B-B14F-4D97-AF65-F5344CB8AC3E}">
        <p14:creationId xmlns:p14="http://schemas.microsoft.com/office/powerpoint/2010/main" val="38098853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extLst>
      <p:ext uri="{BB962C8B-B14F-4D97-AF65-F5344CB8AC3E}">
        <p14:creationId xmlns:p14="http://schemas.microsoft.com/office/powerpoint/2010/main" val="31153508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extLst>
      <p:ext uri="{BB962C8B-B14F-4D97-AF65-F5344CB8AC3E}">
        <p14:creationId xmlns:p14="http://schemas.microsoft.com/office/powerpoint/2010/main" val="42540669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83</a:t>
            </a:fld>
            <a:endParaRPr lang="en-US"/>
          </a:p>
        </p:txBody>
      </p:sp>
    </p:spTree>
    <p:extLst>
      <p:ext uri="{BB962C8B-B14F-4D97-AF65-F5344CB8AC3E}">
        <p14:creationId xmlns:p14="http://schemas.microsoft.com/office/powerpoint/2010/main" val="36500296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84</a:t>
            </a:fld>
            <a:endParaRPr lang="en-US"/>
          </a:p>
        </p:txBody>
      </p:sp>
    </p:spTree>
    <p:extLst>
      <p:ext uri="{BB962C8B-B14F-4D97-AF65-F5344CB8AC3E}">
        <p14:creationId xmlns:p14="http://schemas.microsoft.com/office/powerpoint/2010/main" val="721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5994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04/04/2022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04/04/2022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04/04/2022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04/04/2022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04/04/2022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04/04/2022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04/04/2022</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04/04/2022</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04/04/2022</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04/04/2022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04/04/2022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04/04/2022</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a.operator@(b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mailto:aa.operator@(int)" TargetMode="External"/><Relationship Id="rId4" Type="http://schemas.openxmlformats.org/officeDocument/2006/relationships/hyperlink" Target="mailto:aa.operato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a:t>OVERLOAD TOÁN TỬ VÀ HÀM</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1143000"/>
          </a:xfrm>
        </p:spPr>
        <p:txBody>
          <a:bodyPr>
            <a:normAutofit/>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Operator Overloading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Sử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dụng</a:t>
            </a:r>
            <a:r>
              <a:rPr lang="vi-VN" sz="2800" dirty="0">
                <a:solidFill>
                  <a:schemeClr val="tx1">
                    <a:lumMod val="95000"/>
                    <a:lumOff val="5000"/>
                  </a:schemeClr>
                </a:solidFill>
                <a:latin typeface="Arial" pitchFamily="34" charset="0"/>
                <a:cs typeface="Arial" pitchFamily="34" charset="0"/>
              </a:rPr>
              <a:t> tên </a:t>
            </a:r>
            <a:r>
              <a:rPr lang="vi-VN" sz="2800" dirty="0" err="1">
                <a:solidFill>
                  <a:schemeClr val="tx1">
                    <a:lumMod val="95000"/>
                    <a:lumOff val="5000"/>
                  </a:schemeClr>
                </a:solidFill>
                <a:latin typeface="Arial" pitchFamily="34" charset="0"/>
                <a:cs typeface="Arial" pitchFamily="34" charset="0"/>
              </a:rPr>
              <a:t>hàm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a:solidFill>
                  <a:srgbClr val="FF3300"/>
                </a:solidFill>
                <a:latin typeface="Arial" pitchFamily="34" charset="0"/>
                <a:cs typeface="Arial" pitchFamily="34" charset="0"/>
              </a:rPr>
              <a:t>“</a:t>
            </a:r>
            <a:r>
              <a:rPr lang="vi-VN" sz="2800" dirty="0" err="1">
                <a:solidFill>
                  <a:srgbClr val="FF3300"/>
                </a:solidFill>
                <a:latin typeface="Arial" pitchFamily="34" charset="0"/>
                <a:cs typeface="Arial" pitchFamily="34" charset="0"/>
              </a:rPr>
              <a:t>operator</a:t>
            </a:r>
            <a:r>
              <a:rPr lang="vi-VN" sz="2800" dirty="0">
                <a:solidFill>
                  <a:srgbClr val="FF3300"/>
                </a:solidFill>
                <a:latin typeface="Arial" pitchFamily="34" charset="0"/>
                <a:cs typeface="Arial" pitchFamily="34" charset="0"/>
              </a:rPr>
              <a:t>@” </a:t>
            </a:r>
            <a:r>
              <a:rPr lang="vi-VN" sz="2800" dirty="0">
                <a:solidFill>
                  <a:schemeClr val="tx1">
                    <a:lumMod val="95000"/>
                    <a:lumOff val="5000"/>
                  </a:schemeClr>
                </a:solidFill>
                <a:latin typeface="Arial" pitchFamily="34" charset="0"/>
                <a:cs typeface="Arial" pitchFamily="34" charset="0"/>
              </a:rPr>
              <a:t>cho </a:t>
            </a:r>
            <a:r>
              <a:rPr lang="vi-VN" sz="2800" dirty="0" err="1">
                <a:solidFill>
                  <a:srgbClr val="0000FF"/>
                </a:solidFill>
                <a:latin typeface="Arial" pitchFamily="34" charset="0"/>
                <a:cs typeface="Arial" pitchFamily="34" charset="0"/>
              </a:rPr>
              <a:t>toán</a:t>
            </a:r>
            <a:r>
              <a:rPr lang="vi-VN" sz="2800" dirty="0">
                <a:solidFill>
                  <a:srgbClr val="0000FF"/>
                </a:solidFill>
                <a:latin typeface="Arial" pitchFamily="34" charset="0"/>
                <a:cs typeface="Arial" pitchFamily="34" charset="0"/>
              </a:rPr>
              <a:t> </a:t>
            </a:r>
            <a:r>
              <a:rPr lang="vi-VN" sz="2800" dirty="0" err="1">
                <a:solidFill>
                  <a:srgbClr val="0000FF"/>
                </a:solidFill>
                <a:latin typeface="Arial" pitchFamily="34" charset="0"/>
                <a:cs typeface="Arial" pitchFamily="34" charset="0"/>
              </a:rPr>
              <a:t>tử</a:t>
            </a:r>
            <a:r>
              <a:rPr lang="vi-VN" sz="2800" dirty="0">
                <a:solidFill>
                  <a:srgbClr val="0000FF"/>
                </a:solidFill>
                <a:latin typeface="Arial" pitchFamily="34" charset="0"/>
                <a:cs typeface="Arial" pitchFamily="34" charset="0"/>
              </a:rPr>
              <a:t> “@”</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 </a:t>
            </a:r>
            <a:r>
              <a:rPr lang="en-US" sz="2400" dirty="0">
                <a:solidFill>
                  <a:srgbClr val="0066FF"/>
                </a:solidFill>
                <a:latin typeface="Arial" pitchFamily="34" charset="0"/>
                <a:cs typeface="Arial" pitchFamily="34" charset="0"/>
              </a:rPr>
              <a:t>operator+</a:t>
            </a:r>
            <a:endParaRPr lang="vi-VN" sz="2400" dirty="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err="1">
                <a:solidFill>
                  <a:srgbClr val="002060"/>
                </a:solidFill>
                <a:latin typeface="Arial" pitchFamily="34" charset="0"/>
                <a:cs typeface="Arial" pitchFamily="34" charset="0"/>
              </a:rPr>
              <a:t>Số</a:t>
            </a:r>
            <a:r>
              <a:rPr lang="vi-VN" sz="2800" dirty="0">
                <a:solidFill>
                  <a:srgbClr val="002060"/>
                </a:solidFill>
                <a:latin typeface="Arial" pitchFamily="34" charset="0"/>
                <a:cs typeface="Arial" pitchFamily="34" charset="0"/>
              </a:rPr>
              <a:t> </a:t>
            </a:r>
            <a:r>
              <a:rPr lang="vi-VN" sz="2800" dirty="0" err="1">
                <a:solidFill>
                  <a:srgbClr val="002060"/>
                </a:solidFill>
                <a:latin typeface="Arial" pitchFamily="34" charset="0"/>
                <a:cs typeface="Arial" pitchFamily="34" charset="0"/>
              </a:rPr>
              <a:t>lượng</a:t>
            </a:r>
            <a:r>
              <a:rPr lang="vi-VN" sz="2800" dirty="0">
                <a:solidFill>
                  <a:srgbClr val="002060"/>
                </a:solidFill>
                <a:latin typeface="Arial" pitchFamily="34" charset="0"/>
                <a:cs typeface="Arial" pitchFamily="34" charset="0"/>
              </a:rPr>
              <a:t> tham </a:t>
            </a:r>
            <a:r>
              <a:rPr lang="vi-VN" sz="2800" dirty="0" err="1">
                <a:solidFill>
                  <a:srgbClr val="002060"/>
                </a:solidFill>
                <a:latin typeface="Arial" pitchFamily="34" charset="0"/>
                <a:cs typeface="Arial" pitchFamily="34" charset="0"/>
              </a:rPr>
              <a:t>số</a:t>
            </a:r>
            <a:r>
              <a:rPr lang="vi-VN" sz="2800" dirty="0">
                <a:solidFill>
                  <a:srgbClr val="002060"/>
                </a:solidFill>
                <a:latin typeface="Arial" pitchFamily="34" charset="0"/>
                <a:cs typeface="Arial" pitchFamily="34" charset="0"/>
              </a:rPr>
              <a:t> </a:t>
            </a:r>
            <a:r>
              <a:rPr lang="vi-VN" sz="2800" dirty="0" err="1">
                <a:solidFill>
                  <a:srgbClr val="002060"/>
                </a:solidFill>
                <a:latin typeface="Arial" pitchFamily="34" charset="0"/>
                <a:cs typeface="Arial" pitchFamily="34" charset="0"/>
              </a:rPr>
              <a:t>tại</a:t>
            </a:r>
            <a:r>
              <a:rPr lang="vi-VN" sz="2800" dirty="0">
                <a:solidFill>
                  <a:srgbClr val="002060"/>
                </a:solidFill>
                <a:latin typeface="Arial" pitchFamily="34" charset="0"/>
                <a:cs typeface="Arial" pitchFamily="34" charset="0"/>
              </a:rPr>
              <a:t> khai </a:t>
            </a:r>
            <a:r>
              <a:rPr lang="vi-VN" sz="2800" dirty="0" err="1">
                <a:solidFill>
                  <a:srgbClr val="002060"/>
                </a:solidFill>
                <a:latin typeface="Arial" pitchFamily="34" charset="0"/>
                <a:cs typeface="Arial" pitchFamily="34" charset="0"/>
              </a:rPr>
              <a:t>báo</a:t>
            </a:r>
            <a:r>
              <a:rPr lang="vi-VN" sz="2800" dirty="0">
                <a:solidFill>
                  <a:srgbClr val="002060"/>
                </a:solidFill>
                <a:latin typeface="Arial" pitchFamily="34" charset="0"/>
                <a:cs typeface="Arial" pitchFamily="34" charset="0"/>
              </a:rPr>
              <a:t> </a:t>
            </a:r>
            <a:r>
              <a:rPr lang="en-US" sz="2800" dirty="0" err="1">
                <a:solidFill>
                  <a:srgbClr val="002060"/>
                </a:solidFill>
                <a:latin typeface="Arial" pitchFamily="34" charset="0"/>
                <a:cs typeface="Arial" pitchFamily="34" charset="0"/>
              </a:rPr>
              <a:t>hàm</a:t>
            </a:r>
            <a:r>
              <a:rPr lang="en-US" sz="2800" dirty="0">
                <a:solidFill>
                  <a:srgbClr val="002060"/>
                </a:solidFill>
                <a:latin typeface="Arial" pitchFamily="34" charset="0"/>
                <a:cs typeface="Arial" pitchFamily="34" charset="0"/>
              </a:rPr>
              <a:t> </a:t>
            </a:r>
            <a:r>
              <a:rPr lang="vi-VN" sz="2800" dirty="0" err="1">
                <a:solidFill>
                  <a:srgbClr val="002060"/>
                </a:solidFill>
                <a:latin typeface="Arial" pitchFamily="34" charset="0"/>
                <a:cs typeface="Arial" pitchFamily="34" charset="0"/>
              </a:rPr>
              <a:t>phụ</a:t>
            </a:r>
            <a:r>
              <a:rPr lang="vi-VN" sz="2800" dirty="0">
                <a:solidFill>
                  <a:srgbClr val="002060"/>
                </a:solidFill>
                <a:latin typeface="Arial" pitchFamily="34" charset="0"/>
                <a:cs typeface="Arial" pitchFamily="34" charset="0"/>
              </a:rPr>
              <a:t> </a:t>
            </a:r>
            <a:r>
              <a:rPr lang="vi-VN" sz="2800" dirty="0" err="1">
                <a:solidFill>
                  <a:srgbClr val="002060"/>
                </a:solidFill>
                <a:latin typeface="Arial" pitchFamily="34" charset="0"/>
                <a:cs typeface="Arial" pitchFamily="34" charset="0"/>
              </a:rPr>
              <a:t>thuộc</a:t>
            </a:r>
            <a:r>
              <a:rPr lang="vi-VN" sz="2800" dirty="0">
                <a:solidFill>
                  <a:srgbClr val="002060"/>
                </a:solidFill>
                <a:latin typeface="Arial" pitchFamily="34" charset="0"/>
                <a:cs typeface="Arial" pitchFamily="34" charset="0"/>
              </a:rPr>
              <a:t> hai </a:t>
            </a:r>
            <a:r>
              <a:rPr lang="vi-VN" sz="2800" dirty="0" err="1">
                <a:solidFill>
                  <a:srgbClr val="002060"/>
                </a:solidFill>
                <a:latin typeface="Arial" pitchFamily="34" charset="0"/>
                <a:cs typeface="Arial" pitchFamily="34" charset="0"/>
              </a:rPr>
              <a:t>yếu</a:t>
            </a:r>
            <a:r>
              <a:rPr lang="vi-VN" sz="2800" dirty="0">
                <a:solidFill>
                  <a:srgbClr val="002060"/>
                </a:solidFill>
                <a:latin typeface="Arial" pitchFamily="34" charset="0"/>
                <a:cs typeface="Arial" pitchFamily="34" charset="0"/>
              </a:rPr>
              <a:t> </a:t>
            </a:r>
            <a:r>
              <a:rPr lang="vi-VN" sz="2800" dirty="0" err="1">
                <a:solidFill>
                  <a:srgbClr val="002060"/>
                </a:solidFill>
                <a:latin typeface="Arial" pitchFamily="34" charset="0"/>
                <a:cs typeface="Arial" pitchFamily="34" charset="0"/>
              </a:rPr>
              <a:t>tố</a:t>
            </a:r>
            <a:r>
              <a:rPr lang="vi-VN" sz="2800" dirty="0">
                <a:solidFill>
                  <a:srgbClr val="002060"/>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tử</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tử</a:t>
            </a:r>
            <a:r>
              <a:rPr lang="vi-VN" sz="2400" dirty="0">
                <a:solidFill>
                  <a:schemeClr val="tx1">
                    <a:lumMod val="95000"/>
                    <a:lumOff val="5000"/>
                  </a:schemeClr>
                </a:solidFill>
                <a:latin typeface="Arial" pitchFamily="34" charset="0"/>
                <a:cs typeface="Arial" pitchFamily="34" charset="0"/>
              </a:rPr>
              <a:t> đơn hay đôi</a:t>
            </a: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tử</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được</a:t>
            </a:r>
            <a:r>
              <a:rPr lang="vi-VN" sz="2400" dirty="0">
                <a:solidFill>
                  <a:schemeClr val="tx1">
                    <a:lumMod val="95000"/>
                    <a:lumOff val="5000"/>
                  </a:schemeClr>
                </a:solidFill>
                <a:latin typeface="Arial" pitchFamily="34" charset="0"/>
                <a:cs typeface="Arial" pitchFamily="34" charset="0"/>
              </a:rPr>
              <a:t> khai </a:t>
            </a:r>
            <a:r>
              <a:rPr lang="vi-VN" sz="2400" dirty="0" err="1">
                <a:solidFill>
                  <a:schemeClr val="tx1">
                    <a:lumMod val="95000"/>
                    <a:lumOff val="5000"/>
                  </a:schemeClr>
                </a:solidFill>
                <a:latin typeface="Arial" pitchFamily="34" charset="0"/>
                <a:cs typeface="Arial" pitchFamily="34" charset="0"/>
              </a:rPr>
              <a:t>báo</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phương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thức</a:t>
            </a:r>
            <a:r>
              <a:rPr lang="en-US"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toàn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cục</a:t>
            </a:r>
            <a:r>
              <a:rPr lang="vi-VN" sz="2400" dirty="0">
                <a:solidFill>
                  <a:schemeClr val="tx1">
                    <a:lumMod val="95000"/>
                    <a:lumOff val="5000"/>
                  </a:schemeClr>
                </a:solidFill>
                <a:latin typeface="Arial" pitchFamily="34" charset="0"/>
                <a:cs typeface="Arial" pitchFamily="34" charset="0"/>
              </a:rPr>
              <a:t> hay phương </a:t>
            </a:r>
            <a:r>
              <a:rPr lang="vi-VN" sz="2400" dirty="0" err="1">
                <a:solidFill>
                  <a:schemeClr val="tx1">
                    <a:lumMod val="95000"/>
                    <a:lumOff val="5000"/>
                  </a:schemeClr>
                </a:solidFill>
                <a:latin typeface="Arial" pitchFamily="34" charset="0"/>
                <a:cs typeface="Arial" pitchFamily="34" charset="0"/>
              </a:rPr>
              <a:t>thức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của</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endParaRPr lang="en-US" sz="2400" dirty="0">
              <a:solidFill>
                <a:schemeClr val="tx1">
                  <a:lumMod val="95000"/>
                  <a:lumOff val="5000"/>
                </a:schemeClr>
              </a:solidFill>
              <a:latin typeface="Arial" pitchFamily="34" charset="0"/>
              <a:cs typeface="Arial" pitchFamily="34" charset="0"/>
            </a:endParaRPr>
          </a:p>
          <a:p>
            <a:pPr marL="457200" lvl="1" indent="0" algn="just">
              <a:lnSpc>
                <a:spcPct val="130000"/>
              </a:lnSpc>
              <a:spcBef>
                <a:spcPts val="300"/>
              </a:spcBef>
              <a:spcAft>
                <a:spcPts val="300"/>
              </a:spcAft>
              <a:buNone/>
            </a:pPr>
            <a:r>
              <a:rPr lang="en-US" sz="2400" dirty="0">
                <a:solidFill>
                  <a:schemeClr val="tx1">
                    <a:lumMod val="95000"/>
                    <a:lumOff val="5000"/>
                  </a:schemeClr>
                </a:solidFill>
                <a:latin typeface="Arial" pitchFamily="34" charset="0"/>
                <a:cs typeface="Arial" pitchFamily="34" charset="0"/>
              </a:rPr>
              <a:t>2/3 + 5 – 6/5 = ?</a:t>
            </a:r>
            <a:endParaRPr lang="vi-VN" sz="24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Operator Overloading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TextBox 7"/>
          <p:cNvSpPr txBox="1"/>
          <p:nvPr/>
        </p:nvSpPr>
        <p:spPr>
          <a:xfrm>
            <a:off x="37878" y="1900535"/>
            <a:ext cx="9044464" cy="1246495"/>
          </a:xfrm>
          <a:prstGeom prst="rect">
            <a:avLst/>
          </a:prstGeom>
          <a:noFill/>
        </p:spPr>
        <p:txBody>
          <a:bodyPr wrap="none" rtlCol="0">
            <a:spAutoFit/>
          </a:bodyPr>
          <a:lstStyle/>
          <a:p>
            <a:r>
              <a:rPr lang="en-US" sz="2500" dirty="0" err="1"/>
              <a:t>aa@bb</a:t>
            </a:r>
            <a:r>
              <a:rPr lang="en-US" sz="2500" dirty="0"/>
              <a:t> 	</a:t>
            </a:r>
            <a:r>
              <a:rPr lang="en-US" sz="2500" dirty="0">
                <a:sym typeface="Wingdings" pitchFamily="2" charset="2"/>
              </a:rPr>
              <a:t> </a:t>
            </a:r>
            <a:r>
              <a:rPr lang="en-US" sz="2500" dirty="0" err="1">
                <a:sym typeface="Wingdings" pitchFamily="2" charset="2"/>
                <a:hlinkClick r:id="rId3"/>
              </a:rPr>
              <a:t>aa.operator</a:t>
            </a:r>
            <a:r>
              <a:rPr lang="en-US" sz="2500" dirty="0">
                <a:sym typeface="Wingdings" pitchFamily="2" charset="2"/>
                <a:hlinkClick r:id="rId3"/>
              </a:rPr>
              <a:t>@(bb)</a:t>
            </a:r>
            <a:r>
              <a:rPr lang="en-US" sz="2500" dirty="0">
                <a:sym typeface="Wingdings" pitchFamily="2" charset="2"/>
              </a:rPr>
              <a:t>	</a:t>
            </a:r>
            <a:r>
              <a:rPr lang="en-US" sz="2500" dirty="0" err="1">
                <a:sym typeface="Wingdings" pitchFamily="2" charset="2"/>
              </a:rPr>
              <a:t>hoặc</a:t>
            </a:r>
            <a:r>
              <a:rPr lang="en-US" sz="2500" dirty="0">
                <a:sym typeface="Wingdings" pitchFamily="2" charset="2"/>
              </a:rPr>
              <a:t> </a:t>
            </a:r>
            <a:r>
              <a:rPr lang="en-US" sz="2500" dirty="0">
                <a:solidFill>
                  <a:srgbClr val="0000C0"/>
                </a:solidFill>
                <a:sym typeface="Wingdings" pitchFamily="2" charset="2"/>
              </a:rPr>
              <a:t>operator@(</a:t>
            </a:r>
            <a:r>
              <a:rPr lang="en-US" sz="2500" dirty="0" err="1">
                <a:solidFill>
                  <a:srgbClr val="0000C0"/>
                </a:solidFill>
                <a:sym typeface="Wingdings" pitchFamily="2" charset="2"/>
              </a:rPr>
              <a:t>aa,bb</a:t>
            </a:r>
            <a:r>
              <a:rPr lang="en-US" sz="2500" dirty="0">
                <a:solidFill>
                  <a:srgbClr val="0000C0"/>
                </a:solidFill>
                <a:sym typeface="Wingdings" pitchFamily="2" charset="2"/>
              </a:rPr>
              <a:t>)</a:t>
            </a:r>
          </a:p>
          <a:p>
            <a:r>
              <a:rPr lang="en-US" sz="2500" dirty="0">
                <a:sym typeface="Wingdings" pitchFamily="2" charset="2"/>
              </a:rPr>
              <a:t>@aa 		</a:t>
            </a:r>
            <a:r>
              <a:rPr lang="en-US" sz="2500" dirty="0">
                <a:sym typeface="Wingdings" pitchFamily="2" charset="2"/>
                <a:hlinkClick r:id="rId3"/>
              </a:rPr>
              <a:t> </a:t>
            </a:r>
            <a:r>
              <a:rPr lang="en-US" sz="2500" dirty="0" err="1">
                <a:sym typeface="Wingdings" pitchFamily="2" charset="2"/>
                <a:hlinkClick r:id="rId4"/>
              </a:rPr>
              <a:t>aa.operator</a:t>
            </a:r>
            <a:r>
              <a:rPr lang="en-US" sz="2500" dirty="0">
                <a:sym typeface="Wingdings" pitchFamily="2" charset="2"/>
                <a:hlinkClick r:id="rId4"/>
              </a:rPr>
              <a:t>@()</a:t>
            </a:r>
            <a:r>
              <a:rPr lang="en-US" sz="2500" dirty="0">
                <a:sym typeface="Wingdings" pitchFamily="2" charset="2"/>
              </a:rPr>
              <a:t>	 	</a:t>
            </a:r>
            <a:r>
              <a:rPr lang="en-US" sz="2500" dirty="0" err="1">
                <a:sym typeface="Wingdings" pitchFamily="2" charset="2"/>
              </a:rPr>
              <a:t>hoặc</a:t>
            </a:r>
            <a:r>
              <a:rPr lang="en-US" sz="2500" dirty="0">
                <a:sym typeface="Wingdings" pitchFamily="2" charset="2"/>
              </a:rPr>
              <a:t> </a:t>
            </a:r>
            <a:r>
              <a:rPr lang="en-US" sz="2500" dirty="0">
                <a:solidFill>
                  <a:srgbClr val="0000C0"/>
                </a:solidFill>
                <a:sym typeface="Wingdings" pitchFamily="2" charset="2"/>
              </a:rPr>
              <a:t>operator@(aa)</a:t>
            </a:r>
          </a:p>
          <a:p>
            <a:r>
              <a:rPr lang="en-US" sz="2500" dirty="0">
                <a:sym typeface="Wingdings" pitchFamily="2" charset="2"/>
              </a:rPr>
              <a:t>aa@		</a:t>
            </a:r>
            <a:r>
              <a:rPr lang="en-US" sz="2500" dirty="0">
                <a:sym typeface="Wingdings" pitchFamily="2" charset="2"/>
                <a:hlinkClick r:id="rId3"/>
              </a:rPr>
              <a:t> </a:t>
            </a:r>
            <a:r>
              <a:rPr lang="en-US" sz="2500" dirty="0" err="1">
                <a:sym typeface="Wingdings" pitchFamily="2" charset="2"/>
                <a:hlinkClick r:id="rId5"/>
              </a:rPr>
              <a:t>aa.operator</a:t>
            </a:r>
            <a:r>
              <a:rPr lang="en-US" sz="2500" dirty="0">
                <a:sym typeface="Wingdings" pitchFamily="2" charset="2"/>
                <a:hlinkClick r:id="rId5"/>
              </a:rPr>
              <a:t>@(int)</a:t>
            </a:r>
            <a:r>
              <a:rPr lang="en-US" sz="2500" dirty="0">
                <a:sym typeface="Wingdings" pitchFamily="2" charset="2"/>
              </a:rPr>
              <a:t>	</a:t>
            </a:r>
            <a:r>
              <a:rPr lang="en-US" sz="2500" dirty="0" err="1">
                <a:sym typeface="Wingdings" pitchFamily="2" charset="2"/>
              </a:rPr>
              <a:t>hoặc</a:t>
            </a:r>
            <a:r>
              <a:rPr lang="en-US" sz="2500" dirty="0">
                <a:sym typeface="Wingdings" pitchFamily="2" charset="2"/>
              </a:rPr>
              <a:t> </a:t>
            </a:r>
            <a:r>
              <a:rPr lang="en-US" sz="2500" dirty="0">
                <a:solidFill>
                  <a:srgbClr val="0000C0"/>
                </a:solidFill>
                <a:sym typeface="Wingdings" pitchFamily="2" charset="2"/>
              </a:rPr>
              <a:t>operator@(</a:t>
            </a:r>
            <a:r>
              <a:rPr lang="en-US" sz="2500" dirty="0" err="1">
                <a:solidFill>
                  <a:srgbClr val="0000C0"/>
                </a:solidFill>
                <a:sym typeface="Wingdings" pitchFamily="2" charset="2"/>
              </a:rPr>
              <a:t>aa,int</a:t>
            </a:r>
            <a:r>
              <a:rPr lang="en-US" sz="2500" dirty="0">
                <a:solidFill>
                  <a:srgbClr val="0000C0"/>
                </a:solidFill>
                <a:sym typeface="Wingdings" pitchFamily="2" charset="2"/>
              </a:rPr>
              <a:t>)</a:t>
            </a:r>
            <a:endParaRPr lang="en-US" sz="2500" dirty="0">
              <a:solidFill>
                <a:srgbClr val="0000C0"/>
              </a:solidFill>
            </a:endParaRPr>
          </a:p>
        </p:txBody>
      </p:sp>
      <p:sp>
        <p:nvSpPr>
          <p:cNvPr id="9" name="TextBox 8"/>
          <p:cNvSpPr txBox="1"/>
          <p:nvPr/>
        </p:nvSpPr>
        <p:spPr>
          <a:xfrm>
            <a:off x="533400" y="3881735"/>
            <a:ext cx="3657600" cy="461665"/>
          </a:xfrm>
          <a:prstGeom prst="rect">
            <a:avLst/>
          </a:prstGeom>
          <a:solidFill>
            <a:schemeClr val="accent5">
              <a:lumMod val="90000"/>
            </a:schemeClr>
          </a:solidFill>
        </p:spPr>
        <p:txBody>
          <a:bodyPr wrap="square" rtlCol="0">
            <a:spAutoFit/>
          </a:bodyPr>
          <a:lstStyle/>
          <a:p>
            <a:pPr algn="ctr"/>
            <a:r>
              <a:rPr lang="en-US" sz="2400"/>
              <a:t>Phương thức của lớp</a:t>
            </a:r>
          </a:p>
        </p:txBody>
      </p:sp>
      <p:sp>
        <p:nvSpPr>
          <p:cNvPr id="10" name="TextBox 9"/>
          <p:cNvSpPr txBox="1"/>
          <p:nvPr/>
        </p:nvSpPr>
        <p:spPr>
          <a:xfrm>
            <a:off x="5638800" y="3881735"/>
            <a:ext cx="2514600" cy="461665"/>
          </a:xfrm>
          <a:prstGeom prst="rect">
            <a:avLst/>
          </a:prstGeom>
          <a:solidFill>
            <a:schemeClr val="accent5">
              <a:lumMod val="90000"/>
            </a:schemeClr>
          </a:solidFill>
        </p:spPr>
        <p:txBody>
          <a:bodyPr wrap="square" rtlCol="0">
            <a:spAutoFit/>
          </a:bodyPr>
          <a:lstStyle/>
          <a:p>
            <a:pPr algn="ctr"/>
            <a:r>
              <a:rPr lang="en-US" sz="2400"/>
              <a:t>Hàm toàn cục</a:t>
            </a:r>
          </a:p>
        </p:txBody>
      </p:sp>
      <p:cxnSp>
        <p:nvCxnSpPr>
          <p:cNvPr id="11" name="Straight Arrow Connector 10"/>
          <p:cNvCxnSpPr>
            <a:stCxn id="9" idx="0"/>
          </p:cNvCxnSpPr>
          <p:nvPr/>
        </p:nvCxnSpPr>
        <p:spPr>
          <a:xfrm flipV="1">
            <a:off x="2362200" y="3119735"/>
            <a:ext cx="381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0"/>
          </p:cNvCxnSpPr>
          <p:nvPr/>
        </p:nvCxnSpPr>
        <p:spPr>
          <a:xfrm flipH="1" flipV="1">
            <a:off x="6705600" y="3043535"/>
            <a:ext cx="1905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FF"/>
                </a:solidFill>
              </a:rPr>
              <a:t>long</a:t>
            </a:r>
            <a:r>
              <a:rPr lang="en-US" sz="2400" b="0" dirty="0">
                <a:solidFill>
                  <a:srgbClr val="000000"/>
                </a:solidFill>
              </a:rPr>
              <a:t> USCLN(</a:t>
            </a:r>
            <a:r>
              <a:rPr lang="en-US" sz="2400" b="0" dirty="0">
                <a:solidFill>
                  <a:srgbClr val="0000FF"/>
                </a:solidFill>
              </a:rPr>
              <a:t>long </a:t>
            </a:r>
            <a:r>
              <a:rPr lang="en-US" sz="2400" b="0" dirty="0">
                <a:solidFill>
                  <a:srgbClr val="000000"/>
                </a:solidFill>
              </a:rPr>
              <a:t>x, </a:t>
            </a:r>
            <a:r>
              <a:rPr lang="en-US" sz="2400" b="0" dirty="0">
                <a:solidFill>
                  <a:srgbClr val="0000FF"/>
                </a:solidFill>
              </a:rPr>
              <a:t>long</a:t>
            </a:r>
            <a:r>
              <a:rPr lang="en-US" sz="2400" b="0" dirty="0">
                <a:solidFill>
                  <a:srgbClr val="000000"/>
                </a:solidFill>
              </a:rPr>
              <a:t> y){</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long</a:t>
            </a:r>
            <a:r>
              <a:rPr lang="en-US" sz="2400" b="0" dirty="0">
                <a:solidFill>
                  <a:srgbClr val="000000"/>
                </a:solidFill>
              </a:rPr>
              <a:t> r;</a:t>
            </a:r>
          </a:p>
          <a:p>
            <a:pPr marL="342900" indent="-342900">
              <a:spcBef>
                <a:spcPct val="20000"/>
              </a:spcBef>
              <a:buFont typeface="Wingdings" pitchFamily="2" charset="2"/>
              <a:buNone/>
            </a:pPr>
            <a:r>
              <a:rPr lang="en-US" sz="2400" b="0" dirty="0">
                <a:solidFill>
                  <a:srgbClr val="000000"/>
                </a:solidFill>
              </a:rPr>
              <a:t>	x = abs(x);</a:t>
            </a:r>
          </a:p>
          <a:p>
            <a:pPr marL="342900" indent="-342900">
              <a:spcBef>
                <a:spcPct val="20000"/>
              </a:spcBef>
              <a:buFont typeface="Wingdings" pitchFamily="2" charset="2"/>
              <a:buNone/>
            </a:pPr>
            <a:r>
              <a:rPr lang="en-US" sz="2400" b="0" dirty="0">
                <a:solidFill>
                  <a:srgbClr val="000000"/>
                </a:solidFill>
              </a:rPr>
              <a:t>	y = abs(y);</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if</a:t>
            </a:r>
            <a:r>
              <a:rPr lang="en-US" sz="2400" b="0" dirty="0">
                <a:solidFill>
                  <a:srgbClr val="000000"/>
                </a:solidFill>
              </a:rPr>
              <a:t> (x == 0 || y == 0) </a:t>
            </a:r>
            <a:r>
              <a:rPr lang="en-US" sz="2400" b="0" dirty="0">
                <a:solidFill>
                  <a:srgbClr val="0000FF"/>
                </a:solidFill>
              </a:rPr>
              <a:t>return</a:t>
            </a:r>
            <a:r>
              <a:rPr lang="en-US" sz="2400" b="0" dirty="0">
                <a:solidFill>
                  <a:srgbClr val="000000"/>
                </a:solidFill>
              </a:rPr>
              <a:t> 1;</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while</a:t>
            </a:r>
            <a:r>
              <a:rPr lang="en-US" sz="2400" b="0" dirty="0">
                <a:solidFill>
                  <a:srgbClr val="000000"/>
                </a:solidFill>
              </a:rPr>
              <a:t> ((r = x % y) != 0){</a:t>
            </a:r>
          </a:p>
          <a:p>
            <a:pPr marL="342900" indent="-342900">
              <a:spcBef>
                <a:spcPct val="20000"/>
              </a:spcBef>
              <a:buFont typeface="Wingdings" pitchFamily="2" charset="2"/>
              <a:buNone/>
            </a:pPr>
            <a:r>
              <a:rPr lang="en-US" sz="2400" b="0" dirty="0">
                <a:solidFill>
                  <a:srgbClr val="000000"/>
                </a:solidFill>
              </a:rPr>
              <a:t>		x = y;</a:t>
            </a:r>
          </a:p>
          <a:p>
            <a:pPr marL="342900" indent="-342900">
              <a:spcBef>
                <a:spcPct val="20000"/>
              </a:spcBef>
              <a:buFont typeface="Wingdings" pitchFamily="2" charset="2"/>
              <a:buNone/>
            </a:pPr>
            <a:r>
              <a:rPr lang="en-US" sz="2400" b="0" dirty="0">
                <a:solidFill>
                  <a:srgbClr val="000000"/>
                </a:solidFill>
              </a:rPr>
              <a:t>		y = r;</a:t>
            </a:r>
          </a:p>
          <a:p>
            <a:pPr marL="342900" indent="-342900">
              <a:spcBef>
                <a:spcPct val="20000"/>
              </a:spcBef>
              <a:buFont typeface="Wingdings" pitchFamily="2" charset="2"/>
              <a:buNone/>
            </a:pP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return</a:t>
            </a:r>
            <a:r>
              <a:rPr lang="en-US" sz="2400" b="0" dirty="0">
                <a:solidFill>
                  <a:srgbClr val="000000"/>
                </a:solidFill>
              </a:rPr>
              <a:t> y;</a:t>
            </a:r>
          </a:p>
          <a:p>
            <a:pPr marL="342900" indent="-342900">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dirty="0">
                <a:solidFill>
                  <a:srgbClr val="0000FF"/>
                </a:solidFill>
              </a:rPr>
              <a:t>class</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void</a:t>
            </a:r>
            <a:r>
              <a:rPr lang="en-US" sz="2000" b="0" dirty="0">
                <a:solidFill>
                  <a:srgbClr val="000000"/>
                </a:solidFill>
              </a:rPr>
              <a:t> </a:t>
            </a:r>
            <a:r>
              <a:rPr lang="en-US" sz="2000" b="0" dirty="0" err="1">
                <a:solidFill>
                  <a:srgbClr val="000000"/>
                </a:solidFill>
              </a:rPr>
              <a:t>UocLuoc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public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 { </a:t>
            </a:r>
          </a:p>
          <a:p>
            <a:pPr marL="342900" indent="-342900">
              <a:spcBef>
                <a:spcPct val="20000"/>
              </a:spcBef>
              <a:buFont typeface="Wingdings" pitchFamily="2" charset="2"/>
              <a:buNone/>
            </a:pPr>
            <a:r>
              <a:rPr lang="en-US" sz="2000" b="0" dirty="0">
                <a:solidFill>
                  <a:srgbClr val="000000"/>
                </a:solidFill>
              </a:rPr>
              <a:t>		Set(</a:t>
            </a:r>
            <a:r>
              <a:rPr lang="en-US" sz="2000" b="0" dirty="0" err="1">
                <a:solidFill>
                  <a:srgbClr val="000000"/>
                </a:solidFill>
              </a:rPr>
              <a:t>t,m</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void</a:t>
            </a:r>
            <a:r>
              <a:rPr lang="en-US" sz="2000" b="0" dirty="0">
                <a:solidFill>
                  <a:srgbClr val="000000"/>
                </a:solidFill>
              </a:rPr>
              <a:t> Set(</a:t>
            </a:r>
            <a:r>
              <a:rPr lang="en-US" sz="2000" b="0" dirty="0">
                <a:solidFill>
                  <a:srgbClr val="0000FF"/>
                </a:solidFill>
              </a:rPr>
              <a:t>long</a:t>
            </a:r>
            <a:r>
              <a:rPr lang="en-US" sz="2000" b="0" dirty="0">
                <a:solidFill>
                  <a:srgbClr val="000000"/>
                </a:solidFill>
              </a:rPr>
              <a:t> t,</a:t>
            </a:r>
            <a:r>
              <a:rPr lang="en-US" sz="2000" b="0" dirty="0">
                <a:solidFill>
                  <a:srgbClr val="0000FF"/>
                </a:solidFill>
              </a:rPr>
              <a:t> long</a:t>
            </a:r>
            <a:r>
              <a:rPr lang="en-US" sz="2000" b="0" dirty="0">
                <a:solidFill>
                  <a:srgbClr val="000000"/>
                </a:solidFill>
              </a:rPr>
              <a:t> m);</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LayTu</a:t>
            </a:r>
            <a:r>
              <a:rPr lang="en-US" sz="2000" b="0" dirty="0">
                <a:solidFill>
                  <a:srgbClr val="000000"/>
                </a:solidFill>
              </a:rPr>
              <a:t>()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return</a:t>
            </a:r>
            <a:r>
              <a:rPr lang="en-US" sz="2000" b="0" dirty="0">
                <a:solidFill>
                  <a:srgbClr val="000000"/>
                </a:solidFill>
              </a:rPr>
              <a:t> </a:t>
            </a:r>
            <a:r>
              <a:rPr lang="en-US" sz="2000" b="0" dirty="0" err="1">
                <a:solidFill>
                  <a:srgbClr val="000000"/>
                </a:solidFill>
              </a:rPr>
              <a:t>tu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LayMau</a:t>
            </a:r>
            <a:r>
              <a:rPr lang="en-US" sz="2000" b="0" dirty="0">
                <a:solidFill>
                  <a:srgbClr val="000000"/>
                </a:solidFill>
              </a:rPr>
              <a:t>()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return</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p>
        </p:txBody>
      </p:sp>
    </p:spTree>
    <p:extLst>
      <p:ext uri="{BB962C8B-B14F-4D97-AF65-F5344CB8AC3E}">
        <p14:creationId xmlns:p14="http://schemas.microsoft.com/office/powerpoint/2010/main" val="102981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00"/>
                </a:solidFill>
              </a:rPr>
              <a:t>PhanSo</a:t>
            </a:r>
            <a:r>
              <a:rPr lang="en-US" sz="2400" b="0" dirty="0">
                <a:solidFill>
                  <a:srgbClr val="000000"/>
                </a:solidFill>
              </a:rPr>
              <a:t> Cong(</a:t>
            </a:r>
            <a:r>
              <a:rPr lang="en-US" sz="2400" b="0" dirty="0" err="1">
                <a:solidFill>
                  <a:srgbClr val="000000"/>
                </a:solidFill>
              </a:rPr>
              <a:t>PhanSo</a:t>
            </a:r>
            <a:r>
              <a:rPr lang="en-US" sz="2400" b="0" dirty="0">
                <a:solidFill>
                  <a:srgbClr val="000000"/>
                </a:solidFill>
              </a:rPr>
              <a:t> b) </a:t>
            </a:r>
            <a:r>
              <a:rPr lang="en-US" sz="2400" b="0" dirty="0">
                <a:solidFill>
                  <a:srgbClr val="0000FF"/>
                </a:solidFill>
              </a:rPr>
              <a:t>const</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00"/>
                </a:solidFill>
              </a:rPr>
              <a:t>PhanSo</a:t>
            </a:r>
            <a:r>
              <a:rPr lang="en-US" sz="2400" b="0" dirty="0">
                <a:solidFill>
                  <a:srgbClr val="000000"/>
                </a:solidFill>
              </a:rPr>
              <a:t> </a:t>
            </a:r>
            <a:r>
              <a:rPr lang="en-US" sz="2400" b="0" dirty="0">
                <a:solidFill>
                  <a:srgbClr val="0000FF"/>
                </a:solidFill>
              </a:rPr>
              <a:t>operator</a:t>
            </a:r>
            <a:r>
              <a:rPr lang="en-US" sz="2400" b="0" dirty="0">
                <a:solidFill>
                  <a:srgbClr val="000000"/>
                </a:solidFill>
              </a:rPr>
              <a:t> </a:t>
            </a:r>
            <a:r>
              <a:rPr lang="en-US" sz="2400" b="0" dirty="0">
                <a:solidFill>
                  <a:srgbClr val="FF0303"/>
                </a:solidFill>
              </a:rPr>
              <a:t>+</a:t>
            </a:r>
            <a:r>
              <a:rPr lang="en-US" sz="2400" b="0" dirty="0">
                <a:solidFill>
                  <a:srgbClr val="000000"/>
                </a:solidFill>
              </a:rPr>
              <a:t> (</a:t>
            </a:r>
            <a:r>
              <a:rPr lang="en-US" sz="2400" b="0" dirty="0" err="1">
                <a:solidFill>
                  <a:srgbClr val="000000"/>
                </a:solidFill>
              </a:rPr>
              <a:t>PhanSo</a:t>
            </a:r>
            <a:r>
              <a:rPr lang="en-US" sz="2400" b="0" dirty="0">
                <a:solidFill>
                  <a:srgbClr val="000000"/>
                </a:solidFill>
              </a:rPr>
              <a:t> b) </a:t>
            </a:r>
            <a:r>
              <a:rPr lang="en-US" sz="2400" b="0" dirty="0">
                <a:solidFill>
                  <a:srgbClr val="0000FF"/>
                </a:solidFill>
              </a:rPr>
              <a:t>const</a:t>
            </a:r>
            <a:r>
              <a:rPr lang="en-US" sz="2400" b="0" dirty="0">
                <a:solidFill>
                  <a:srgbClr val="000000"/>
                </a:solidFill>
              </a:rPr>
              <a:t>;</a:t>
            </a:r>
          </a:p>
          <a:p>
            <a:pPr marL="342900" indent="-342900">
              <a:spcBef>
                <a:spcPct val="20000"/>
              </a:spcBef>
              <a:buFont typeface="Wingdings" pitchFamily="2" charset="2"/>
              <a:buNone/>
            </a:pPr>
            <a:endParaRPr lang="en-US" sz="2400" b="0" dirty="0">
              <a:solidFill>
                <a:srgbClr val="000000"/>
              </a:solidFill>
            </a:endParaRPr>
          </a:p>
          <a:p>
            <a:pPr marL="342900" indent="-342900">
              <a:spcBef>
                <a:spcPct val="20000"/>
              </a:spcBef>
              <a:buFont typeface="Wingdings" pitchFamily="2" charset="2"/>
              <a:buNone/>
            </a:pPr>
            <a:r>
              <a:rPr lang="en-US" sz="2400" b="0" dirty="0">
                <a:solidFill>
                  <a:srgbClr val="000000"/>
                </a:solidFill>
              </a:rPr>
              <a:t>	</a:t>
            </a:r>
            <a:r>
              <a:rPr lang="en-US" sz="2400" b="0" dirty="0" err="1">
                <a:solidFill>
                  <a:srgbClr val="000000"/>
                </a:solidFill>
              </a:rPr>
              <a:t>PhanSo</a:t>
            </a:r>
            <a:r>
              <a:rPr lang="en-US" sz="2400" b="0" dirty="0">
                <a:solidFill>
                  <a:srgbClr val="000000"/>
                </a:solidFill>
              </a:rPr>
              <a:t> </a:t>
            </a:r>
            <a:r>
              <a:rPr lang="en-US" sz="2400" b="0" dirty="0">
                <a:solidFill>
                  <a:srgbClr val="0000FF"/>
                </a:solidFill>
              </a:rPr>
              <a:t>operator</a:t>
            </a:r>
            <a:r>
              <a:rPr lang="en-US" sz="2400" b="0" dirty="0">
                <a:solidFill>
                  <a:srgbClr val="FF0303"/>
                </a:solidFill>
              </a:rPr>
              <a:t> -</a:t>
            </a:r>
            <a:r>
              <a:rPr lang="en-US" sz="2400" b="0" dirty="0">
                <a:solidFill>
                  <a:srgbClr val="000000"/>
                </a:solidFill>
              </a:rPr>
              <a:t> () </a:t>
            </a:r>
            <a:r>
              <a:rPr lang="en-US" sz="2400" b="0" dirty="0">
                <a:solidFill>
                  <a:srgbClr val="0000FF"/>
                </a:solidFill>
              </a:rPr>
              <a:t>const</a:t>
            </a: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return</a:t>
            </a:r>
            <a:r>
              <a:rPr lang="en-US" sz="2400" b="0" dirty="0">
                <a:solidFill>
                  <a:srgbClr val="000000"/>
                </a:solidFill>
              </a:rPr>
              <a:t> </a:t>
            </a:r>
            <a:r>
              <a:rPr lang="en-US" sz="2400" b="0" dirty="0" err="1">
                <a:solidFill>
                  <a:srgbClr val="000000"/>
                </a:solidFill>
              </a:rPr>
              <a:t>PhanSo</a:t>
            </a:r>
            <a:r>
              <a:rPr lang="en-US" sz="2400" b="0" dirty="0">
                <a:solidFill>
                  <a:srgbClr val="000000"/>
                </a:solidFill>
              </a:rPr>
              <a:t>(-</a:t>
            </a:r>
            <a:r>
              <a:rPr lang="en-US" sz="2400" b="0" dirty="0" err="1">
                <a:solidFill>
                  <a:srgbClr val="000000"/>
                </a:solidFill>
              </a:rPr>
              <a:t>tu</a:t>
            </a:r>
            <a:r>
              <a:rPr lang="en-US" sz="2400" b="0" dirty="0">
                <a:solidFill>
                  <a:srgbClr val="000000"/>
                </a:solidFill>
              </a:rPr>
              <a:t>, </a:t>
            </a:r>
            <a:r>
              <a:rPr lang="en-US" sz="2400" b="0" dirty="0" err="1">
                <a:solidFill>
                  <a:srgbClr val="000000"/>
                </a:solidFill>
              </a:rPr>
              <a:t>mau</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bool</a:t>
            </a:r>
            <a:r>
              <a:rPr lang="en-US" sz="2400" b="0" dirty="0">
                <a:solidFill>
                  <a:srgbClr val="000000"/>
                </a:solidFill>
              </a:rPr>
              <a:t> </a:t>
            </a:r>
            <a:r>
              <a:rPr lang="en-US" sz="2400" b="0" dirty="0">
                <a:solidFill>
                  <a:srgbClr val="0000FF"/>
                </a:solidFill>
              </a:rPr>
              <a:t>operator</a:t>
            </a:r>
            <a:r>
              <a:rPr lang="en-US" sz="2400" b="0" dirty="0">
                <a:solidFill>
                  <a:srgbClr val="000000"/>
                </a:solidFill>
              </a:rPr>
              <a:t> </a:t>
            </a:r>
            <a:r>
              <a:rPr lang="en-US" sz="2400" b="0" dirty="0">
                <a:solidFill>
                  <a:srgbClr val="FF0303"/>
                </a:solidFill>
              </a:rPr>
              <a:t>== </a:t>
            </a:r>
            <a:r>
              <a:rPr lang="en-US" sz="2400" b="0" dirty="0">
                <a:solidFill>
                  <a:srgbClr val="000000"/>
                </a:solidFill>
              </a:rPr>
              <a:t>(</a:t>
            </a:r>
            <a:r>
              <a:rPr lang="en-US" sz="2400" b="0" dirty="0" err="1">
                <a:solidFill>
                  <a:srgbClr val="000000"/>
                </a:solidFill>
              </a:rPr>
              <a:t>PhanSo</a:t>
            </a:r>
            <a:r>
              <a:rPr lang="en-US" sz="2400" b="0" dirty="0">
                <a:solidFill>
                  <a:srgbClr val="000000"/>
                </a:solidFill>
              </a:rPr>
              <a:t> b) </a:t>
            </a:r>
            <a:r>
              <a:rPr lang="en-US" sz="2400" b="0" dirty="0">
                <a:solidFill>
                  <a:srgbClr val="0000FF"/>
                </a:solidFill>
              </a:rPr>
              <a:t>const</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bool</a:t>
            </a:r>
            <a:r>
              <a:rPr lang="en-US" sz="2400" b="0" dirty="0">
                <a:solidFill>
                  <a:srgbClr val="000000"/>
                </a:solidFill>
              </a:rPr>
              <a:t> </a:t>
            </a:r>
            <a:r>
              <a:rPr lang="en-US" sz="2400" b="0" dirty="0">
                <a:solidFill>
                  <a:srgbClr val="0000FF"/>
                </a:solidFill>
              </a:rPr>
              <a:t>operator</a:t>
            </a:r>
            <a:r>
              <a:rPr lang="en-US" sz="2400" b="0" dirty="0">
                <a:solidFill>
                  <a:srgbClr val="000000"/>
                </a:solidFill>
              </a:rPr>
              <a:t> </a:t>
            </a:r>
            <a:r>
              <a:rPr lang="en-US" sz="2400" b="0" dirty="0">
                <a:solidFill>
                  <a:srgbClr val="FF0303"/>
                </a:solidFill>
              </a:rPr>
              <a:t>!=</a:t>
            </a:r>
            <a:r>
              <a:rPr lang="en-US" sz="2400" b="0" dirty="0">
                <a:solidFill>
                  <a:srgbClr val="000000"/>
                </a:solidFill>
              </a:rPr>
              <a:t> (</a:t>
            </a:r>
            <a:r>
              <a:rPr lang="en-US" sz="2400" b="0" dirty="0" err="1">
                <a:solidFill>
                  <a:srgbClr val="000000"/>
                </a:solidFill>
              </a:rPr>
              <a:t>PhanSo</a:t>
            </a:r>
            <a:r>
              <a:rPr lang="en-US" sz="2400" b="0" dirty="0">
                <a:solidFill>
                  <a:srgbClr val="000000"/>
                </a:solidFill>
              </a:rPr>
              <a:t> b) </a:t>
            </a:r>
            <a:r>
              <a:rPr lang="en-US" sz="2400" b="0" dirty="0">
                <a:solidFill>
                  <a:srgbClr val="0000FF"/>
                </a:solidFill>
              </a:rPr>
              <a:t>const</a:t>
            </a:r>
            <a:r>
              <a:rPr lang="en-US" sz="2400" b="0" dirty="0">
                <a:solidFill>
                  <a:srgbClr val="000000"/>
                </a:solidFill>
              </a:rPr>
              <a:t>; 	</a:t>
            </a:r>
          </a:p>
          <a:p>
            <a:pPr marL="342900" indent="-342900">
              <a:spcBef>
                <a:spcPct val="20000"/>
              </a:spcBef>
              <a:buFont typeface="Wingdings" pitchFamily="2" charset="2"/>
              <a:buNone/>
            </a:pPr>
            <a:r>
              <a:rPr lang="en-US" sz="2400" b="0" dirty="0">
                <a:solidFill>
                  <a:srgbClr val="000000"/>
                </a:solidFill>
              </a:rPr>
              <a:t>	</a:t>
            </a:r>
            <a:r>
              <a:rPr lang="en-US" sz="2400" b="0" dirty="0">
                <a:solidFill>
                  <a:srgbClr val="0000FF"/>
                </a:solidFill>
              </a:rPr>
              <a:t>void</a:t>
            </a:r>
            <a:r>
              <a:rPr lang="en-US" sz="2400" b="0" dirty="0">
                <a:solidFill>
                  <a:srgbClr val="000000"/>
                </a:solidFill>
              </a:rPr>
              <a:t> </a:t>
            </a:r>
            <a:r>
              <a:rPr lang="en-US" sz="2400" b="0" dirty="0" err="1">
                <a:solidFill>
                  <a:srgbClr val="000000"/>
                </a:solidFill>
              </a:rPr>
              <a:t>Xuat</a:t>
            </a:r>
            <a:r>
              <a:rPr lang="en-US" sz="2400" b="0" dirty="0">
                <a:solidFill>
                  <a:srgbClr val="000000"/>
                </a:solidFill>
              </a:rPr>
              <a:t>() </a:t>
            </a:r>
            <a:r>
              <a:rPr lang="en-US" sz="2400" b="0" dirty="0">
                <a:solidFill>
                  <a:srgbClr val="0000FF"/>
                </a:solidFill>
              </a:rPr>
              <a:t>const</a:t>
            </a:r>
            <a:r>
              <a:rPr lang="en-US" sz="2400" b="0" dirty="0">
                <a:solidFill>
                  <a:srgbClr val="000000"/>
                </a:solidFill>
              </a:rPr>
              <a:t>;</a:t>
            </a:r>
          </a:p>
          <a:p>
            <a:pPr marL="342900" indent="-342900">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dirty="0">
                <a:solidFill>
                  <a:srgbClr val="0000FF"/>
                </a:solidFill>
              </a:rPr>
              <a:t>void</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err="1">
                <a:solidFill>
                  <a:srgbClr val="000000"/>
                </a:solidFill>
              </a:rPr>
              <a:t>UocLuoc</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usc</a:t>
            </a:r>
            <a:r>
              <a:rPr lang="en-US" sz="2000" b="0" dirty="0">
                <a:solidFill>
                  <a:srgbClr val="000000"/>
                </a:solidFill>
              </a:rPr>
              <a:t> = USCLN(</a:t>
            </a:r>
            <a:r>
              <a:rPr lang="en-US" sz="2000" b="0" dirty="0" err="1">
                <a:solidFill>
                  <a:srgbClr val="000000"/>
                </a:solidFill>
              </a:rPr>
              <a:t>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tu</a:t>
            </a:r>
            <a:r>
              <a:rPr lang="en-US" sz="2000" b="0" dirty="0">
                <a:solidFill>
                  <a:srgbClr val="000000"/>
                </a:solidFill>
              </a:rPr>
              <a:t> /= </a:t>
            </a:r>
            <a:r>
              <a:rPr lang="en-US" sz="2000" b="0" dirty="0" err="1">
                <a:solidFill>
                  <a:srgbClr val="000000"/>
                </a:solidFill>
              </a:rPr>
              <a:t>usc</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mau</a:t>
            </a:r>
            <a:r>
              <a:rPr lang="en-US" sz="2000" b="0" dirty="0">
                <a:solidFill>
                  <a:srgbClr val="000000"/>
                </a:solidFill>
              </a:rPr>
              <a:t> /= </a:t>
            </a:r>
            <a:r>
              <a:rPr lang="en-US" sz="2000" b="0" dirty="0" err="1">
                <a:solidFill>
                  <a:srgbClr val="000000"/>
                </a:solidFill>
              </a:rPr>
              <a:t>usc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if</a:t>
            </a:r>
            <a:r>
              <a:rPr lang="en-US" sz="2000" b="0" dirty="0">
                <a:solidFill>
                  <a:srgbClr val="000000"/>
                </a:solidFill>
              </a:rPr>
              <a:t> (</a:t>
            </a:r>
            <a:r>
              <a:rPr lang="en-US" sz="2000" b="0" dirty="0" err="1">
                <a:solidFill>
                  <a:srgbClr val="000000"/>
                </a:solidFill>
              </a:rPr>
              <a:t>mau</a:t>
            </a:r>
            <a:r>
              <a:rPr lang="en-US" sz="2000" b="0" dirty="0">
                <a:solidFill>
                  <a:srgbClr val="000000"/>
                </a:solidFill>
              </a:rPr>
              <a:t> &lt; 0) </a:t>
            </a:r>
            <a:r>
              <a:rPr lang="en-US" sz="2000" b="0" dirty="0" err="1">
                <a:solidFill>
                  <a:srgbClr val="000000"/>
                </a:solidFill>
              </a:rPr>
              <a:t>mau</a:t>
            </a:r>
            <a:r>
              <a:rPr lang="en-US" sz="2000" b="0" dirty="0">
                <a:solidFill>
                  <a:srgbClr val="000000"/>
                </a:solidFill>
              </a:rPr>
              <a:t> = -</a:t>
            </a:r>
            <a:r>
              <a:rPr lang="en-US" sz="2000" b="0" dirty="0" err="1">
                <a:solidFill>
                  <a:srgbClr val="000000"/>
                </a:solidFill>
              </a:rPr>
              <a:t>mau</a:t>
            </a:r>
            <a:r>
              <a:rPr lang="en-US" sz="2000" b="0" dirty="0">
                <a:solidFill>
                  <a:srgbClr val="000000"/>
                </a:solidFill>
              </a:rPr>
              <a:t>, </a:t>
            </a:r>
            <a:r>
              <a:rPr lang="en-US" sz="2000" b="0" dirty="0" err="1">
                <a:solidFill>
                  <a:srgbClr val="000000"/>
                </a:solidFill>
              </a:rPr>
              <a:t>tu</a:t>
            </a:r>
            <a:r>
              <a:rPr lang="en-US" sz="2000" b="0" dirty="0">
                <a:solidFill>
                  <a:srgbClr val="000000"/>
                </a:solidFill>
              </a:rPr>
              <a:t> = -</a:t>
            </a:r>
            <a:r>
              <a:rPr lang="en-US" sz="2000" b="0" dirty="0" err="1">
                <a:solidFill>
                  <a:srgbClr val="000000"/>
                </a:solidFill>
              </a:rPr>
              <a:t>tu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if</a:t>
            </a:r>
            <a:r>
              <a:rPr lang="en-US" sz="2000" b="0" dirty="0">
                <a:solidFill>
                  <a:srgbClr val="000000"/>
                </a:solidFill>
              </a:rPr>
              <a:t> (</a:t>
            </a:r>
            <a:r>
              <a:rPr lang="en-US" sz="2000" b="0" dirty="0" err="1">
                <a:solidFill>
                  <a:srgbClr val="000000"/>
                </a:solidFill>
              </a:rPr>
              <a:t>tu</a:t>
            </a:r>
            <a:r>
              <a:rPr lang="en-US" sz="2000" b="0" dirty="0">
                <a:solidFill>
                  <a:srgbClr val="000000"/>
                </a:solidFill>
              </a:rPr>
              <a:t> == 0) </a:t>
            </a:r>
            <a:r>
              <a:rPr lang="en-US" sz="2000" b="0" dirty="0" err="1">
                <a:solidFill>
                  <a:srgbClr val="0000FF"/>
                </a:solidFill>
              </a:rPr>
              <a:t>mau</a:t>
            </a:r>
            <a:r>
              <a:rPr lang="en-US" sz="2000" b="0" dirty="0">
                <a:solidFill>
                  <a:srgbClr val="000000"/>
                </a:solidFill>
              </a:rPr>
              <a:t> = 1;</a:t>
            </a:r>
          </a:p>
          <a:p>
            <a:pPr marL="342900" indent="-342900">
              <a:spcBef>
                <a:spcPct val="20000"/>
              </a:spcBef>
              <a:buFont typeface="Wingdings" pitchFamily="2" charset="2"/>
              <a:buNone/>
            </a:pP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void</a:t>
            </a:r>
            <a:r>
              <a:rPr lang="en-US" sz="2000" b="0" dirty="0">
                <a:solidFill>
                  <a:srgbClr val="000000"/>
                </a:solidFill>
              </a:rPr>
              <a:t> </a:t>
            </a:r>
            <a:r>
              <a:rPr lang="en-US" sz="2000" b="0" dirty="0" err="1">
                <a:solidFill>
                  <a:srgbClr val="000000"/>
                </a:solidFill>
              </a:rPr>
              <a:t>PhanSo</a:t>
            </a:r>
            <a:r>
              <a:rPr lang="en-US" sz="2000" b="0" dirty="0">
                <a:solidFill>
                  <a:srgbClr val="000000"/>
                </a:solidFill>
              </a:rPr>
              <a:t>::Set(</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if</a:t>
            </a:r>
            <a:r>
              <a:rPr lang="en-US" sz="2000" b="0" dirty="0">
                <a:solidFill>
                  <a:srgbClr val="000000"/>
                </a:solidFill>
              </a:rPr>
              <a:t> (m) {</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tu</a:t>
            </a:r>
            <a:r>
              <a:rPr lang="en-US" sz="2000" b="0" dirty="0">
                <a:solidFill>
                  <a:srgbClr val="000000"/>
                </a:solidFill>
              </a:rPr>
              <a:t> = t;		</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mau</a:t>
            </a:r>
            <a:r>
              <a:rPr lang="en-US" sz="2000" b="0" dirty="0">
                <a:solidFill>
                  <a:srgbClr val="000000"/>
                </a:solidFill>
              </a:rPr>
              <a:t> = m;</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UocLuoc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 Lớp PhanSo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dirty="0" err="1">
                <a:solidFill>
                  <a:srgbClr val="000000"/>
                </a:solidFill>
              </a:rPr>
              <a:t>PhanSo</a:t>
            </a:r>
            <a:r>
              <a:rPr lang="en-US" sz="2000" b="0" dirty="0">
                <a:solidFill>
                  <a:srgbClr val="000000"/>
                </a:solidFill>
              </a:rPr>
              <a:t> </a:t>
            </a:r>
            <a:r>
              <a:rPr lang="en-US" sz="2000" b="0" dirty="0" err="1">
                <a:solidFill>
                  <a:srgbClr val="000000"/>
                </a:solidFill>
              </a:rPr>
              <a:t>PhanSo</a:t>
            </a:r>
            <a:r>
              <a:rPr lang="en-US" sz="2000" b="0" dirty="0">
                <a:solidFill>
                  <a:srgbClr val="000000"/>
                </a:solidFill>
              </a:rPr>
              <a:t>::Cong(</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return</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err="1">
                <a:solidFill>
                  <a:srgbClr val="000000"/>
                </a:solidFill>
              </a:rPr>
              <a:t>tu</a:t>
            </a:r>
            <a:r>
              <a:rPr lang="en-US" sz="2000" b="0" dirty="0">
                <a:solidFill>
                  <a:srgbClr val="000000"/>
                </a:solidFill>
              </a:rPr>
              <a:t>*</a:t>
            </a:r>
            <a:r>
              <a:rPr lang="en-US" sz="2000" b="0" dirty="0" err="1">
                <a:solidFill>
                  <a:srgbClr val="000000"/>
                </a:solidFill>
              </a:rPr>
              <a:t>b.mau</a:t>
            </a:r>
            <a:r>
              <a:rPr lang="en-US" sz="2000" b="0" dirty="0">
                <a:solidFill>
                  <a:srgbClr val="000000"/>
                </a:solidFill>
              </a:rPr>
              <a:t> + </a:t>
            </a:r>
            <a:r>
              <a:rPr lang="en-US" sz="2000" b="0" dirty="0" err="1">
                <a:solidFill>
                  <a:srgbClr val="000000"/>
                </a:solidFill>
              </a:rPr>
              <a:t>mau</a:t>
            </a:r>
            <a:r>
              <a:rPr lang="en-US" sz="2000" b="0" dirty="0">
                <a:solidFill>
                  <a:srgbClr val="000000"/>
                </a:solidFill>
              </a:rPr>
              <a:t>*</a:t>
            </a:r>
            <a:r>
              <a:rPr lang="en-US" sz="2000" b="0" dirty="0" err="1">
                <a:solidFill>
                  <a:srgbClr val="000000"/>
                </a:solidFill>
              </a:rPr>
              <a:t>b.tu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r>
              <a:rPr lang="en-US" sz="2000" b="0" dirty="0" err="1">
                <a:solidFill>
                  <a:srgbClr val="000000"/>
                </a:solidFill>
              </a:rPr>
              <a:t>b.mau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a:t>
            </a:r>
          </a:p>
          <a:p>
            <a:pPr marL="342900" indent="-342900">
              <a:spcBef>
                <a:spcPct val="20000"/>
              </a:spcBef>
              <a:buFont typeface="Wingdings" pitchFamily="2" charset="2"/>
              <a:buNone/>
            </a:pPr>
            <a:r>
              <a:rPr lang="en-US" sz="2000" b="0" dirty="0" err="1">
                <a:solidFill>
                  <a:srgbClr val="000000"/>
                </a:solidFill>
              </a:rPr>
              <a:t>PhanSo</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a:solidFill>
                  <a:srgbClr val="FF0303"/>
                </a:solidFill>
              </a:rPr>
              <a:t>operator +</a:t>
            </a:r>
            <a:r>
              <a:rPr lang="en-US" sz="2000" b="0" dirty="0">
                <a:solidFill>
                  <a:srgbClr val="000000"/>
                </a:solidFill>
              </a:rPr>
              <a:t>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return</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err="1">
                <a:solidFill>
                  <a:srgbClr val="000000"/>
                </a:solidFill>
              </a:rPr>
              <a:t>tu</a:t>
            </a:r>
            <a:r>
              <a:rPr lang="en-US" sz="2000" b="0" dirty="0">
                <a:solidFill>
                  <a:srgbClr val="000000"/>
                </a:solidFill>
              </a:rPr>
              <a:t>*</a:t>
            </a:r>
            <a:r>
              <a:rPr lang="en-US" sz="2000" b="0" dirty="0" err="1">
                <a:solidFill>
                  <a:srgbClr val="000000"/>
                </a:solidFill>
              </a:rPr>
              <a:t>b.mau</a:t>
            </a:r>
            <a:r>
              <a:rPr lang="en-US" sz="2000" b="0" dirty="0">
                <a:solidFill>
                  <a:srgbClr val="000000"/>
                </a:solidFill>
              </a:rPr>
              <a:t> + </a:t>
            </a:r>
            <a:r>
              <a:rPr lang="en-US" sz="2000" b="0" dirty="0" err="1">
                <a:solidFill>
                  <a:srgbClr val="000000"/>
                </a:solidFill>
              </a:rPr>
              <a:t>mau</a:t>
            </a:r>
            <a:r>
              <a:rPr lang="en-US" sz="2000" b="0" dirty="0">
                <a:solidFill>
                  <a:srgbClr val="000000"/>
                </a:solidFill>
              </a:rPr>
              <a:t>*</a:t>
            </a:r>
            <a:r>
              <a:rPr lang="en-US" sz="2000" b="0" dirty="0" err="1">
                <a:solidFill>
                  <a:srgbClr val="000000"/>
                </a:solidFill>
              </a:rPr>
              <a:t>b.tu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r>
              <a:rPr lang="en-US" sz="2000" b="0" dirty="0" err="1">
                <a:solidFill>
                  <a:srgbClr val="000000"/>
                </a:solidFill>
              </a:rPr>
              <a:t>b.mau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bool</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a:solidFill>
                  <a:srgbClr val="FF0303"/>
                </a:solidFill>
              </a:rPr>
              <a:t>operator ==</a:t>
            </a:r>
            <a:r>
              <a:rPr lang="en-US" sz="2000" b="0" dirty="0">
                <a:solidFill>
                  <a:srgbClr val="000000"/>
                </a:solidFill>
              </a:rPr>
              <a:t>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return</a:t>
            </a:r>
            <a:r>
              <a:rPr lang="en-US" sz="2000" b="0" dirty="0">
                <a:solidFill>
                  <a:srgbClr val="000000"/>
                </a:solidFill>
              </a:rPr>
              <a:t> </a:t>
            </a:r>
            <a:r>
              <a:rPr lang="en-US" sz="2000" b="0" dirty="0" err="1">
                <a:solidFill>
                  <a:srgbClr val="000000"/>
                </a:solidFill>
              </a:rPr>
              <a:t>tu</a:t>
            </a:r>
            <a:r>
              <a:rPr lang="en-US" sz="2000" b="0" dirty="0">
                <a:solidFill>
                  <a:srgbClr val="000000"/>
                </a:solidFill>
              </a:rPr>
              <a:t>*</a:t>
            </a:r>
            <a:r>
              <a:rPr lang="en-US" sz="2000" b="0" dirty="0" err="1">
                <a:solidFill>
                  <a:srgbClr val="000000"/>
                </a:solidFill>
              </a:rPr>
              <a:t>b.mau</a:t>
            </a:r>
            <a:r>
              <a:rPr lang="en-US" sz="2000" b="0" dirty="0">
                <a:solidFill>
                  <a:srgbClr val="000000"/>
                </a:solidFill>
              </a:rPr>
              <a:t> == </a:t>
            </a:r>
            <a:r>
              <a:rPr lang="en-US" sz="2000" b="0" dirty="0" err="1">
                <a:solidFill>
                  <a:srgbClr val="000000"/>
                </a:solidFill>
              </a:rPr>
              <a:t>mau</a:t>
            </a:r>
            <a:r>
              <a:rPr lang="en-US" sz="2000" b="0" dirty="0">
                <a:solidFill>
                  <a:srgbClr val="000000"/>
                </a:solidFill>
              </a:rPr>
              <a:t>*</a:t>
            </a:r>
            <a:r>
              <a:rPr lang="en-US" sz="2000" b="0" dirty="0" err="1">
                <a:solidFill>
                  <a:srgbClr val="000000"/>
                </a:solidFill>
              </a:rPr>
              <a:t>b.tu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void</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r>
              <a:rPr lang="en-US" sz="2000" b="0" dirty="0" err="1">
                <a:solidFill>
                  <a:srgbClr val="000000"/>
                </a:solidFill>
              </a:rPr>
              <a:t>Xuat</a:t>
            </a:r>
            <a:r>
              <a:rPr lang="en-US" sz="2000" b="0" dirty="0">
                <a:solidFill>
                  <a:srgbClr val="000000"/>
                </a:solidFill>
              </a:rPr>
              <a:t>() </a:t>
            </a:r>
            <a:r>
              <a:rPr lang="en-US" sz="2000" b="0" dirty="0">
                <a:solidFill>
                  <a:srgbClr val="0000FF"/>
                </a:solidFill>
              </a:rPr>
              <a:t>const</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cout</a:t>
            </a:r>
            <a:r>
              <a:rPr lang="en-US" sz="2000" b="0" dirty="0">
                <a:solidFill>
                  <a:srgbClr val="000000"/>
                </a:solidFill>
              </a:rPr>
              <a:t> &lt;&lt; </a:t>
            </a:r>
            <a:r>
              <a:rPr lang="en-US" sz="2000" b="0" dirty="0" err="1">
                <a:solidFill>
                  <a:srgbClr val="000000"/>
                </a:solidFill>
              </a:rPr>
              <a:t>tu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if</a:t>
            </a:r>
            <a:r>
              <a:rPr lang="en-US" sz="2000" b="0" dirty="0">
                <a:solidFill>
                  <a:srgbClr val="000000"/>
                </a:solidFill>
              </a:rPr>
              <a:t> (</a:t>
            </a:r>
            <a:r>
              <a:rPr lang="en-US" sz="2000" b="0" dirty="0" err="1">
                <a:solidFill>
                  <a:srgbClr val="000000"/>
                </a:solidFill>
              </a:rPr>
              <a:t>tu</a:t>
            </a:r>
            <a:r>
              <a:rPr lang="en-US" sz="2000" b="0" dirty="0">
                <a:solidFill>
                  <a:srgbClr val="000000"/>
                </a:solidFill>
              </a:rPr>
              <a:t> != 0 &amp;&amp; </a:t>
            </a:r>
            <a:r>
              <a:rPr lang="en-US" sz="2000" b="0" dirty="0" err="1">
                <a:solidFill>
                  <a:srgbClr val="000000"/>
                </a:solidFill>
              </a:rPr>
              <a:t>mau</a:t>
            </a:r>
            <a:r>
              <a:rPr lang="en-US" sz="2000" b="0" dirty="0">
                <a:solidFill>
                  <a:srgbClr val="000000"/>
                </a:solidFill>
              </a:rPr>
              <a:t> != 1)</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cout</a:t>
            </a:r>
            <a:r>
              <a:rPr lang="en-US" sz="2000" b="0" dirty="0">
                <a:solidFill>
                  <a:srgbClr val="000000"/>
                </a:solidFill>
              </a:rPr>
              <a:t> &lt;&lt; "/" &lt;&lt;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Hạn chế của overload toán tử</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Không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tạo</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hoặc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hợp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sẵn</a:t>
            </a:r>
            <a:r>
              <a:rPr lang="vi-VN" sz="2800" dirty="0">
                <a:solidFill>
                  <a:schemeClr val="tx1">
                    <a:lumMod val="95000"/>
                    <a:lumOff val="5000"/>
                  </a:schemeClr>
                </a:solidFill>
                <a:latin typeface="Arial" pitchFamily="34" charset="0"/>
                <a:cs typeface="Arial" pitchFamily="34" charset="0"/>
              </a:rPr>
              <a:t> theo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trước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đó</a:t>
            </a:r>
            <a:r>
              <a:rPr lang="vi-VN" sz="2800" dirty="0">
                <a:solidFill>
                  <a:schemeClr val="tx1">
                    <a:lumMod val="95000"/>
                    <a:lumOff val="5000"/>
                  </a:schemeClr>
                </a:solidFill>
                <a:latin typeface="Arial" pitchFamily="34" charset="0"/>
                <a:cs typeface="Arial" pitchFamily="34" charset="0"/>
              </a:rPr>
              <a:t> chưa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Không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thay </a:t>
            </a:r>
            <a:r>
              <a:rPr lang="vi-VN" sz="2800" dirty="0" err="1">
                <a:solidFill>
                  <a:schemeClr val="tx1">
                    <a:lumMod val="95000"/>
                    <a:lumOff val="5000"/>
                  </a:schemeClr>
                </a:solidFill>
                <a:latin typeface="Arial" pitchFamily="34" charset="0"/>
                <a:cs typeface="Arial" pitchFamily="34" charset="0"/>
              </a:rPr>
              <a:t>đổi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thứ</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tự</a:t>
            </a:r>
            <a:r>
              <a:rPr lang="vi-VN" sz="2800" dirty="0">
                <a:solidFill>
                  <a:schemeClr val="tx1">
                    <a:lumMod val="95000"/>
                    <a:lumOff val="5000"/>
                  </a:schemeClr>
                </a:solidFill>
                <a:latin typeface="Arial" pitchFamily="34" charset="0"/>
                <a:cs typeface="Arial" pitchFamily="34" charset="0"/>
              </a:rPr>
              <a:t> ưu tiên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Không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tạo</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cú</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pháp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mới</a:t>
            </a:r>
            <a:r>
              <a:rPr lang="vi-VN" sz="2800" dirty="0">
                <a:solidFill>
                  <a:schemeClr val="tx1">
                    <a:lumMod val="95000"/>
                    <a:lumOff val="5000"/>
                  </a:schemeClr>
                </a:solidFill>
                <a:latin typeface="Arial" pitchFamily="34" charset="0"/>
                <a:cs typeface="Arial" pitchFamily="34" charset="0"/>
              </a:rPr>
              <a:t> cho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Không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lại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sẵn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endParaRPr lang="vi-VN"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Một số ràng buộc của phép toán</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rgbClr val="0066FF"/>
                </a:solidFill>
                <a:latin typeface="Arial" pitchFamily="34" charset="0"/>
                <a:cs typeface="Arial" pitchFamily="34" charset="0"/>
              </a:rPr>
              <a:t>Hầu</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hết</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các</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phép</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toán</a:t>
            </a:r>
            <a:r>
              <a:rPr lang="vi-VN" sz="2800" dirty="0">
                <a:solidFill>
                  <a:srgbClr val="0066FF"/>
                </a:solidFill>
                <a:latin typeface="Arial" pitchFamily="34" charset="0"/>
                <a:cs typeface="Arial" pitchFamily="34" charset="0"/>
              </a:rPr>
              <a:t> không </a:t>
            </a:r>
            <a:r>
              <a:rPr lang="vi-VN" sz="2800" dirty="0" err="1">
                <a:solidFill>
                  <a:srgbClr val="0066FF"/>
                </a:solidFill>
                <a:latin typeface="Arial" pitchFamily="34" charset="0"/>
                <a:cs typeface="Arial" pitchFamily="34" charset="0"/>
              </a:rPr>
              <a:t>ràng</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buộc</a:t>
            </a:r>
            <a:r>
              <a:rPr lang="vi-VN" sz="2800" dirty="0">
                <a:solidFill>
                  <a:srgbClr val="0066FF"/>
                </a:solidFill>
                <a:latin typeface="Arial" pitchFamily="34" charset="0"/>
                <a:cs typeface="Arial" pitchFamily="34" charset="0"/>
              </a:rPr>
              <a:t> ý </a:t>
            </a:r>
            <a:r>
              <a:rPr lang="vi-VN" sz="2800" dirty="0" err="1">
                <a:solidFill>
                  <a:srgbClr val="0066FF"/>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chỉ</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trường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hợp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biệt</a:t>
            </a:r>
            <a:r>
              <a:rPr lang="vi-VN" sz="2800" dirty="0">
                <a:solidFill>
                  <a:schemeClr val="tx1">
                    <a:lumMod val="95000"/>
                    <a:lumOff val="5000"/>
                  </a:schemeClr>
                </a:solidFill>
                <a:latin typeface="Arial" pitchFamily="34" charset="0"/>
                <a:cs typeface="Arial" pitchFamily="34" charset="0"/>
              </a:rPr>
              <a:t> như  </a:t>
            </a:r>
            <a:r>
              <a:rPr lang="vi-VN" sz="2800" dirty="0" err="1">
                <a:solidFill>
                  <a:srgbClr val="FF3300"/>
                </a:solidFill>
                <a:latin typeface="Arial" pitchFamily="34" charset="0"/>
                <a:cs typeface="Arial" pitchFamily="34" charset="0"/>
              </a:rPr>
              <a:t>operator</a:t>
            </a:r>
            <a:r>
              <a:rPr lang="vi-VN" sz="2800" dirty="0">
                <a:solidFill>
                  <a:srgbClr val="FF3300"/>
                </a:solidFill>
                <a:latin typeface="Arial" pitchFamily="34" charset="0"/>
                <a:cs typeface="Arial" pitchFamily="34" charset="0"/>
              </a:rPr>
              <a:t> =, </a:t>
            </a:r>
            <a:r>
              <a:rPr lang="vi-VN" sz="2800" dirty="0" err="1">
                <a:solidFill>
                  <a:srgbClr val="FF3300"/>
                </a:solidFill>
                <a:latin typeface="Arial" pitchFamily="34" charset="0"/>
                <a:cs typeface="Arial" pitchFamily="34" charset="0"/>
              </a:rPr>
              <a:t>operator</a:t>
            </a:r>
            <a:r>
              <a:rPr lang="vi-VN" sz="2800" dirty="0">
                <a:solidFill>
                  <a:srgbClr val="FF3300"/>
                </a:solidFill>
                <a:latin typeface="Arial" pitchFamily="34" charset="0"/>
                <a:cs typeface="Arial" pitchFamily="34" charset="0"/>
              </a:rPr>
              <a:t> [], </a:t>
            </a:r>
            <a:r>
              <a:rPr lang="vi-VN" sz="2800" dirty="0" err="1">
                <a:solidFill>
                  <a:srgbClr val="FF3300"/>
                </a:solidFill>
                <a:latin typeface="Arial" pitchFamily="34" charset="0"/>
                <a:cs typeface="Arial" pitchFamily="34" charset="0"/>
              </a:rPr>
              <a:t>operator</a:t>
            </a:r>
            <a:r>
              <a:rPr lang="vi-VN" sz="2800" dirty="0">
                <a:solidFill>
                  <a:srgbClr val="FF3300"/>
                </a:solidFill>
                <a:latin typeface="Arial" pitchFamily="34" charset="0"/>
                <a:cs typeface="Arial" pitchFamily="34" charset="0"/>
              </a:rPr>
              <a:t> (), </a:t>
            </a:r>
            <a:r>
              <a:rPr lang="vi-VN" sz="2800" dirty="0" err="1">
                <a:solidFill>
                  <a:srgbClr val="FF3300"/>
                </a:solidFill>
                <a:latin typeface="Arial" pitchFamily="34" charset="0"/>
                <a:cs typeface="Arial" pitchFamily="34" charset="0"/>
              </a:rPr>
              <a:t>operator</a:t>
            </a:r>
            <a:r>
              <a:rPr lang="vi-VN" sz="2800" dirty="0">
                <a:solidFill>
                  <a:srgbClr val="FF3300"/>
                </a:solidFill>
                <a:latin typeface="Arial" pitchFamily="34" charset="0"/>
                <a:cs typeface="Arial" pitchFamily="34" charset="0"/>
              </a:rPr>
              <a:t> -&gt; </a:t>
            </a:r>
            <a:r>
              <a:rPr lang="vi-VN" sz="2800" dirty="0" err="1">
                <a:solidFill>
                  <a:schemeClr val="tx1">
                    <a:lumMod val="95000"/>
                    <a:lumOff val="5000"/>
                  </a:schemeClr>
                </a:solidFill>
                <a:latin typeface="Arial" pitchFamily="34" charset="0"/>
                <a:cs typeface="Arial" pitchFamily="34" charset="0"/>
              </a:rPr>
              <a:t>đòi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hỏi</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phải</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được</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định</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nghĩa</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là</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hàm</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thành</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phần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hạng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thứ</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nhất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đối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tượng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trái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lvalue</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Ta </a:t>
            </a:r>
            <a:r>
              <a:rPr lang="vi-VN" sz="2800" dirty="0" err="1">
                <a:solidFill>
                  <a:schemeClr val="tx1">
                    <a:lumMod val="95000"/>
                    <a:lumOff val="5000"/>
                  </a:schemeClr>
                </a:solidFill>
                <a:latin typeface="Arial" pitchFamily="34" charset="0"/>
                <a:cs typeface="Arial" pitchFamily="34" charset="0"/>
              </a:rPr>
              <a:t>phải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chủ</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động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 -=, *=,… </a:t>
            </a:r>
            <a:r>
              <a:rPr lang="vi-VN" sz="2800" dirty="0" err="1">
                <a:solidFill>
                  <a:schemeClr val="tx1">
                    <a:lumMod val="95000"/>
                    <a:lumOff val="5000"/>
                  </a:schemeClr>
                </a:solidFill>
                <a:latin typeface="Arial" pitchFamily="34" charset="0"/>
                <a:cs typeface="Arial" pitchFamily="34" charset="0"/>
              </a:rPr>
              <a:t>dù</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đã</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gán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Lưu ý khi định nghĩa lại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Tôn trọng ý nghĩa của toán tử gốc</a:t>
            </a:r>
            <a:r>
              <a:rPr lang="vi-VN" sz="2800">
                <a:solidFill>
                  <a:schemeClr val="tx1">
                    <a:lumMod val="95000"/>
                    <a:lumOff val="5000"/>
                  </a:schemeClr>
                </a:solidFill>
                <a:latin typeface="Arial" pitchFamily="34" charset="0"/>
                <a:cs typeface="Arial" pitchFamily="34" charset="0"/>
              </a:rPr>
              <a:t>, cung cấp chức năng mà người dùng mong đợi/chấp nhận</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Cố gắng tái sử dụng mã nguồn một cách tối đa</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ta định nghĩa hàm thành phần có tên đặc biệt bắt đầu bằng từ </a:t>
            </a:r>
            <a:r>
              <a:rPr lang="en-US" sz="2800">
                <a:solidFill>
                  <a:schemeClr val="tx1">
                    <a:lumMod val="95000"/>
                    <a:lumOff val="5000"/>
                  </a:schemeClr>
                </a:solidFill>
                <a:latin typeface="Arial" pitchFamily="34" charset="0"/>
                <a:cs typeface="Arial" pitchFamily="34" charset="0"/>
              </a:rPr>
              <a:t>khóa </a:t>
            </a:r>
            <a:r>
              <a:rPr lang="vi-VN" sz="2800">
                <a:solidFill>
                  <a:srgbClr val="0000FF"/>
                </a:solidFill>
                <a:latin typeface="Arial" pitchFamily="34" charset="0"/>
                <a:cs typeface="Arial" pitchFamily="34" charset="0"/>
              </a:rPr>
              <a:t>operator</a:t>
            </a:r>
            <a:r>
              <a:rPr lang="vi-VN" sz="2800">
                <a:solidFill>
                  <a:schemeClr val="tx1">
                    <a:lumMod val="95000"/>
                    <a:lumOff val="5000"/>
                  </a:schemeClr>
                </a:solidFill>
                <a:latin typeface="Arial" pitchFamily="34" charset="0"/>
                <a:cs typeface="Arial" pitchFamily="34" charset="0"/>
              </a:rPr>
              <a:t> theo sau bởi tên phép toán cần định nghĩa. Sau khi định nghĩa phép toán, ta có thể dùng theo giao diện tự nhiên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Giới thiệu</a:t>
            </a:r>
            <a:endParaRPr lang="vi-VN" sz="240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Các toán tử của C++</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Các toán tử overload được</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Cú pháp Operator Overloading</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Chuyển kiểu </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Sự nhập nhằng</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Phép toán &lt;&lt; và &gt;&gt;</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Phép toán lấy phần tử mảng: [ ]</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Phép toán gọi hàm: ()</a:t>
            </a:r>
          </a:p>
          <a:p>
            <a:pPr algn="just">
              <a:lnSpc>
                <a:spcPct val="12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Phép toán tăng và giảm: ++ và --</a:t>
            </a: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98884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Hàm thành phần và hàm toàn cục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định nghĩa phép toán bằng </a:t>
            </a:r>
            <a:r>
              <a:rPr lang="vi-VN" sz="2800">
                <a:solidFill>
                  <a:srgbClr val="0000FF"/>
                </a:solidFill>
                <a:latin typeface="Arial" pitchFamily="34" charset="0"/>
                <a:cs typeface="Arial" pitchFamily="34" charset="0"/>
              </a:rPr>
              <a:t>hàm thành phần</a:t>
            </a:r>
            <a:r>
              <a:rPr lang="vi-VN" sz="2800">
                <a:solidFill>
                  <a:schemeClr val="tx1">
                    <a:lumMod val="95000"/>
                    <a:lumOff val="5000"/>
                  </a:schemeClr>
                </a:solidFill>
                <a:latin typeface="Arial" pitchFamily="34" charset="0"/>
                <a:cs typeface="Arial" pitchFamily="34" charset="0"/>
              </a:rPr>
              <a:t>, </a:t>
            </a:r>
            <a:r>
              <a:rPr lang="vi-VN" sz="2800">
                <a:solidFill>
                  <a:srgbClr val="FF3300"/>
                </a:solidFill>
                <a:latin typeface="Arial" pitchFamily="34" charset="0"/>
                <a:cs typeface="Arial" pitchFamily="34" charset="0"/>
              </a:rPr>
              <a:t>số tham số ít hơn số ngôi một </a:t>
            </a:r>
            <a:r>
              <a:rPr lang="vi-VN" sz="2800">
                <a:solidFill>
                  <a:schemeClr val="tx1">
                    <a:lumMod val="95000"/>
                    <a:lumOff val="5000"/>
                  </a:schemeClr>
                </a:solidFill>
                <a:latin typeface="Arial" pitchFamily="34" charset="0"/>
                <a:cs typeface="Arial" pitchFamily="34" charset="0"/>
              </a:rPr>
              <a:t>vì đã có một tham số ngầm định là đối tượng gọi phép toán (toán hạng thứ nhất). Phép toán 2 ngôi cần 1 tham số và phép toán 1 ngôi không có tham số: </a:t>
            </a:r>
          </a:p>
          <a:p>
            <a:pPr lvl="1" algn="just">
              <a:lnSpc>
                <a:spcPct val="130000"/>
              </a:lnSpc>
              <a:spcBef>
                <a:spcPts val="300"/>
              </a:spcBef>
              <a:spcAft>
                <a:spcPts val="300"/>
              </a:spcAft>
              <a:buNone/>
            </a:pPr>
            <a:r>
              <a:rPr lang="en-US">
                <a:solidFill>
                  <a:srgbClr val="FF0000"/>
                </a:solidFill>
                <a:latin typeface="Arial" pitchFamily="34" charset="0"/>
                <a:cs typeface="Arial" pitchFamily="34" charset="0"/>
              </a:rPr>
              <a:t>a - b;		// a.operator -(b);</a:t>
            </a:r>
          </a:p>
          <a:p>
            <a:pPr lvl="1" algn="just">
              <a:lnSpc>
                <a:spcPct val="130000"/>
              </a:lnSpc>
              <a:spcBef>
                <a:spcPts val="300"/>
              </a:spcBef>
              <a:spcAft>
                <a:spcPts val="300"/>
              </a:spcAft>
              <a:buNone/>
            </a:pPr>
            <a:r>
              <a:rPr lang="en-US">
                <a:solidFill>
                  <a:srgbClr val="FF0000"/>
                </a:solidFill>
                <a:latin typeface="Arial" pitchFamily="34" charset="0"/>
                <a:cs typeface="Arial" pitchFamily="34" charset="0"/>
              </a:rPr>
              <a:t>-a; 		// a.operator –();</a:t>
            </a:r>
            <a:endParaRPr lang="vi-VN">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Hàm thành phần và hàm toàn cục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định nghĩa phép toán bằng </a:t>
            </a:r>
            <a:r>
              <a:rPr lang="vi-VN" sz="2800">
                <a:solidFill>
                  <a:srgbClr val="FF0000"/>
                </a:solidFill>
                <a:latin typeface="Arial" pitchFamily="34" charset="0"/>
                <a:cs typeface="Arial" pitchFamily="34" charset="0"/>
              </a:rPr>
              <a:t>hàm toàn cục</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số tham số bằng số ngôi</a:t>
            </a:r>
            <a:r>
              <a:rPr lang="vi-VN" sz="2800">
                <a:solidFill>
                  <a:schemeClr val="tx1">
                    <a:lumMod val="95000"/>
                    <a:lumOff val="5000"/>
                  </a:schemeClr>
                </a:solidFill>
                <a:latin typeface="Arial" pitchFamily="34" charset="0"/>
                <a:cs typeface="Arial" pitchFamily="34" charset="0"/>
              </a:rPr>
              <a:t>, Phép toán 2 ngôi cần 2 tham số và phép toán một ngôi cần một tham số:</a:t>
            </a:r>
          </a:p>
          <a:p>
            <a:pPr lvl="1" algn="just">
              <a:lnSpc>
                <a:spcPct val="130000"/>
              </a:lnSpc>
              <a:spcBef>
                <a:spcPts val="300"/>
              </a:spcBef>
              <a:spcAft>
                <a:spcPts val="300"/>
              </a:spcAft>
              <a:buNone/>
            </a:pPr>
            <a:r>
              <a:rPr lang="vi-VN">
                <a:solidFill>
                  <a:srgbClr val="FF0000"/>
                </a:solidFill>
                <a:latin typeface="Arial" pitchFamily="34" charset="0"/>
                <a:cs typeface="Arial" pitchFamily="34" charset="0"/>
              </a:rPr>
              <a:t>a - b;	</a:t>
            </a:r>
            <a:r>
              <a:rPr lang="en-US">
                <a:solidFill>
                  <a:srgbClr val="FF0000"/>
                </a:solidFill>
                <a:latin typeface="Arial" pitchFamily="34" charset="0"/>
                <a:cs typeface="Arial" pitchFamily="34" charset="0"/>
              </a:rPr>
              <a:t>	</a:t>
            </a:r>
            <a:r>
              <a:rPr lang="vi-VN">
                <a:solidFill>
                  <a:srgbClr val="FF0000"/>
                </a:solidFill>
                <a:latin typeface="Arial" pitchFamily="34" charset="0"/>
                <a:cs typeface="Arial" pitchFamily="34" charset="0"/>
              </a:rPr>
              <a:t>// operator -(a,b);</a:t>
            </a:r>
          </a:p>
          <a:p>
            <a:pPr lvl="1" algn="just">
              <a:lnSpc>
                <a:spcPct val="130000"/>
              </a:lnSpc>
              <a:spcBef>
                <a:spcPts val="300"/>
              </a:spcBef>
              <a:spcAft>
                <a:spcPts val="300"/>
              </a:spcAft>
              <a:buNone/>
            </a:pPr>
            <a:r>
              <a:rPr lang="vi-VN">
                <a:solidFill>
                  <a:srgbClr val="FF0000"/>
                </a:solidFill>
                <a:latin typeface="Arial" pitchFamily="34" charset="0"/>
                <a:cs typeface="Arial" pitchFamily="34" charset="0"/>
              </a:rPr>
              <a:t>-a; 	</a:t>
            </a:r>
            <a:r>
              <a:rPr lang="en-US">
                <a:solidFill>
                  <a:srgbClr val="FF0000"/>
                </a:solidFill>
                <a:latin typeface="Arial" pitchFamily="34" charset="0"/>
                <a:cs typeface="Arial" pitchFamily="34" charset="0"/>
              </a:rPr>
              <a:t>	</a:t>
            </a:r>
            <a:r>
              <a:rPr lang="vi-VN">
                <a:solidFill>
                  <a:srgbClr val="FF0000"/>
                </a:solidFill>
                <a:latin typeface="Arial" pitchFamily="34" charset="0"/>
                <a:cs typeface="Arial" pitchFamily="34" charset="0"/>
              </a:rPr>
              <a:t>// a.operator –();</a:t>
            </a:r>
            <a:endParaRPr lang="en-US">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a:effectLst>
                  <a:outerShdw blurRad="38100" dist="38100" dir="2700000" algn="tl">
                    <a:srgbClr val="000000">
                      <a:alpha val="43137"/>
                    </a:srgbClr>
                  </a:outerShdw>
                </a:effectLst>
                <a:latin typeface="Arial" pitchFamily="34" charset="0"/>
                <a:cs typeface="Arial" pitchFamily="34" charset="0"/>
              </a:rPr>
              <a:t>Hàm thành phần và hàm toàn cục</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Dùng hàm </a:t>
            </a:r>
            <a:r>
              <a:rPr lang="en-US" sz="2800">
                <a:latin typeface="Arial" pitchFamily="34" charset="0"/>
                <a:cs typeface="Arial" pitchFamily="34" charset="0"/>
              </a:rPr>
              <a:t>thành phần hay hàm toàn cục?</a:t>
            </a:r>
          </a:p>
          <a:p>
            <a:pPr algn="just">
              <a:lnSpc>
                <a:spcPct val="130000"/>
              </a:lnSpc>
              <a:spcBef>
                <a:spcPts val="300"/>
              </a:spcBef>
              <a:spcAft>
                <a:spcPts val="300"/>
              </a:spcAft>
              <a:buFont typeface="Wingdings" pitchFamily="2" charset="2"/>
              <a:buChar char="v"/>
            </a:pPr>
            <a:endParaRPr lang="vi-VN" sz="2800">
              <a:latin typeface="Arial" pitchFamily="34" charset="0"/>
              <a:cs typeface="Arial" pitchFamily="34" charset="0"/>
            </a:endParaRPr>
          </a:p>
          <a:p>
            <a:pPr algn="just">
              <a:lnSpc>
                <a:spcPct val="130000"/>
              </a:lnSpc>
              <a:spcBef>
                <a:spcPts val="0"/>
              </a:spcBef>
              <a:buFont typeface="Wingdings" pitchFamily="2" charset="2"/>
              <a:buChar char="v"/>
            </a:pPr>
            <a:r>
              <a:rPr lang="en-US" sz="2800">
                <a:solidFill>
                  <a:schemeClr val="tx1">
                    <a:lumMod val="95000"/>
                    <a:lumOff val="5000"/>
                  </a:schemeClr>
                </a:solidFill>
                <a:latin typeface="Arial" pitchFamily="34" charset="0"/>
                <a:cs typeface="Arial" pitchFamily="34" charset="0"/>
              </a:rPr>
              <a:t>C</a:t>
            </a:r>
            <a:r>
              <a:rPr lang="vi-VN" sz="2800">
                <a:solidFill>
                  <a:schemeClr val="tx1">
                    <a:lumMod val="95000"/>
                    <a:lumOff val="5000"/>
                  </a:schemeClr>
                </a:solidFill>
                <a:latin typeface="Arial" pitchFamily="34" charset="0"/>
                <a:cs typeface="Arial" pitchFamily="34" charset="0"/>
              </a:rPr>
              <a:t>ác phép toán =, [</a:t>
            </a:r>
            <a:r>
              <a:rPr lang="en-US" sz="280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sym typeface="Wingdings" pitchFamily="2" charset="2"/>
              </a:rPr>
              <a:t>, định nghĩa hàm toàn cục được không</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0"/>
              </a:spcBef>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a:solidFill>
                  <a:schemeClr val="tx1">
                    <a:lumMod val="95000"/>
                    <a:lumOff val="5000"/>
                  </a:schemeClr>
                </a:solidFill>
                <a:latin typeface="Arial" pitchFamily="34" charset="0"/>
                <a:cs typeface="Arial" pitchFamily="34" charset="0"/>
              </a:rPr>
              <a:t>N</a:t>
            </a:r>
            <a:r>
              <a:rPr lang="vi-VN" sz="2800">
                <a:solidFill>
                  <a:schemeClr val="tx1">
                    <a:lumMod val="95000"/>
                    <a:lumOff val="5000"/>
                  </a:schemeClr>
                </a:solidFill>
                <a:latin typeface="Arial" pitchFamily="34" charset="0"/>
                <a:cs typeface="Arial" pitchFamily="34" charset="0"/>
              </a:rPr>
              <a:t>ếu toán hạng thứ nhất không thuộc lớp đang xét</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91783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minh họa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9"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PhanSo a(2,3), b(4,1);</a:t>
            </a:r>
          </a:p>
          <a:p>
            <a:pPr marL="342900" indent="-342900">
              <a:lnSpc>
                <a:spcPct val="105000"/>
              </a:lnSpc>
              <a:spcBef>
                <a:spcPct val="20000"/>
              </a:spcBef>
              <a:buFont typeface="Wingdings" pitchFamily="2" charset="2"/>
              <a:buNone/>
            </a:pPr>
            <a:r>
              <a:rPr lang="en-US" sz="2000" b="0">
                <a:solidFill>
                  <a:srgbClr val="000000"/>
                </a:solidFill>
              </a:rPr>
              <a:t>a + b; // a.operator + (b)</a:t>
            </a:r>
          </a:p>
          <a:p>
            <a:pPr marL="342900" indent="-342900">
              <a:lnSpc>
                <a:spcPct val="105000"/>
              </a:lnSpc>
              <a:spcBef>
                <a:spcPct val="20000"/>
              </a:spcBef>
              <a:buFont typeface="Wingdings" pitchFamily="2" charset="2"/>
              <a:buNone/>
            </a:pPr>
            <a:r>
              <a:rPr lang="en-US" sz="2000" b="0">
                <a:solidFill>
                  <a:srgbClr val="000000"/>
                </a:solidFill>
              </a:rPr>
              <a:t>a + 5; // a.operator + (5)</a:t>
            </a:r>
          </a:p>
          <a:p>
            <a:pPr marL="342900" indent="-342900">
              <a:lnSpc>
                <a:spcPct val="105000"/>
              </a:lnSpc>
              <a:spcBef>
                <a:spcPct val="20000"/>
              </a:spcBef>
              <a:buFont typeface="Wingdings" pitchFamily="2" charset="2"/>
              <a:buNone/>
            </a:pPr>
            <a:r>
              <a:rPr lang="en-US" sz="2000" b="0">
                <a:solidFill>
                  <a:srgbClr val="FF0303"/>
                </a:solidFill>
              </a:rPr>
              <a:t>3 + a; // 3.operator + (a): ???</a:t>
            </a:r>
          </a:p>
        </p:txBody>
      </p:sp>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minh họa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 </a:t>
            </a:r>
            <a:r>
              <a:rPr lang="en-US" sz="2000" b="0">
                <a:solidFill>
                  <a:srgbClr val="0000FF"/>
                </a:solidFill>
              </a:rPr>
              <a:t>return</a:t>
            </a:r>
            <a:r>
              <a:rPr lang="en-US" sz="2000" b="0">
                <a:solidFill>
                  <a:srgbClr val="000000"/>
                </a:solidFill>
              </a:rPr>
              <a:t> 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PhanSo(a*b.mau+b.tu, b.mau); }</a:t>
            </a: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 a.operator + (b): Ok</a:t>
            </a:r>
          </a:p>
          <a:p>
            <a:pPr marL="342900" indent="-342900">
              <a:spcBef>
                <a:spcPct val="20000"/>
              </a:spcBef>
              <a:buFont typeface="Wingdings" pitchFamily="2" charset="2"/>
              <a:buNone/>
            </a:pPr>
            <a:r>
              <a:rPr lang="en-US" sz="2000" b="0">
                <a:solidFill>
                  <a:srgbClr val="000000"/>
                </a:solidFill>
              </a:rPr>
              <a:t>c = a + 5; // a.operator + (5): Ok</a:t>
            </a:r>
          </a:p>
          <a:p>
            <a:pPr marL="342900" indent="-342900">
              <a:spcBef>
                <a:spcPct val="20000"/>
              </a:spcBef>
              <a:buFont typeface="Wingdings" pitchFamily="2" charset="2"/>
              <a:buNone/>
            </a:pPr>
            <a:r>
              <a:rPr lang="en-US" sz="2000" b="0">
                <a:solidFill>
                  <a:srgbClr val="FF0303"/>
                </a:solidFill>
              </a:rPr>
              <a:t>c = 3 + a; // operator + (3,a): Ok</a:t>
            </a:r>
          </a:p>
        </p:txBody>
      </p:sp>
    </p:spTree>
    <p:extLst>
      <p:ext uri="{BB962C8B-B14F-4D97-AF65-F5344CB8AC3E}">
        <p14:creationId xmlns:p14="http://schemas.microsoft.com/office/powerpoint/2010/main" val="102981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(type conversions)</a:t>
            </a:r>
          </a:p>
        </p:txBody>
      </p:sp>
      <p:sp>
        <p:nvSpPr>
          <p:cNvPr id="3" name="Content Placeholder 2"/>
          <p:cNvSpPr>
            <a:spLocks noGrp="1"/>
          </p:cNvSpPr>
          <p:nvPr>
            <p:ph idx="1"/>
          </p:nvPr>
        </p:nvSpPr>
        <p:spPr>
          <a:xfrm>
            <a:off x="457200" y="1447800"/>
            <a:ext cx="8382000" cy="4925144"/>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Về mặt khái niệm, ta có thể thực hiện </a:t>
            </a:r>
            <a:r>
              <a:rPr lang="vi-VN" sz="2800">
                <a:solidFill>
                  <a:srgbClr val="FF3300"/>
                </a:solidFill>
                <a:latin typeface="Arial" pitchFamily="34" charset="0"/>
                <a:cs typeface="Arial" pitchFamily="34" charset="0"/>
              </a:rPr>
              <a:t>trộn lẫn </a:t>
            </a:r>
            <a:r>
              <a:rPr lang="vi-VN" sz="2800">
                <a:solidFill>
                  <a:schemeClr val="tx1">
                    <a:lumMod val="95000"/>
                    <a:lumOff val="5000"/>
                  </a:schemeClr>
                </a:solidFill>
                <a:latin typeface="Arial" pitchFamily="34" charset="0"/>
                <a:cs typeface="Arial" pitchFamily="34" charset="0"/>
              </a:rPr>
              <a:t>phân số và số nguyên trong các phép toán số học và quan hệ.</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Chẳng hạn có thể cộng </a:t>
            </a:r>
            <a:r>
              <a:rPr lang="vi-VN" sz="2800">
                <a:solidFill>
                  <a:srgbClr val="FF3300"/>
                </a:solidFill>
                <a:latin typeface="Arial" pitchFamily="34" charset="0"/>
                <a:cs typeface="Arial" pitchFamily="34" charset="0"/>
              </a:rPr>
              <a:t>phân số và phân số, phân số và số nguyên, số nguyên và phân số</a:t>
            </a:r>
            <a:r>
              <a:rPr lang="vi-VN" sz="2800">
                <a:solidFill>
                  <a:schemeClr val="tx1">
                    <a:lumMod val="95000"/>
                    <a:lumOff val="5000"/>
                  </a:schemeClr>
                </a:solidFill>
                <a:latin typeface="Arial" pitchFamily="34" charset="0"/>
                <a:cs typeface="Arial" pitchFamily="34" charset="0"/>
              </a:rPr>
              <a:t>. Điều đó cũng đúng cho các phép toán khác như trừ, nhân, chia, so sánh. Nghĩa là ta có nhu cầu định nghĩa phép toán +,-,*,/,&lt;,&gt;,==,!=,&lt;=,&gt;= cho phân số và số nguyên.</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cách định nghĩa các hàm như trên cho phép toán + và làm tương tự cho các phép toán còn lại ta có thể thao tác trên phân số và số nguyên.</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dirty="0">
                <a:solidFill>
                  <a:srgbClr val="0000FF"/>
                </a:solidFill>
              </a:rPr>
              <a:t>class</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public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 {Set(</a:t>
            </a:r>
            <a:r>
              <a:rPr lang="en-US" sz="2000" b="0" dirty="0" err="1">
                <a:solidFill>
                  <a:srgbClr val="000000"/>
                </a:solidFill>
              </a:rPr>
              <a:t>t,m</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void</a:t>
            </a:r>
            <a:r>
              <a:rPr lang="en-US" sz="2000" b="0" dirty="0">
                <a:solidFill>
                  <a:srgbClr val="000000"/>
                </a:solidFill>
              </a:rPr>
              <a:t> Set (</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long</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friend</a:t>
            </a: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int</a:t>
            </a:r>
            <a:r>
              <a:rPr lang="en-US" sz="2000" b="0" dirty="0">
                <a:solidFill>
                  <a:srgbClr val="000000"/>
                </a:solidFill>
              </a:rPr>
              <a:t> a, </a:t>
            </a:r>
            <a:r>
              <a:rPr lang="en-US" sz="2000" b="0" dirty="0" err="1">
                <a:solidFill>
                  <a:srgbClr val="000000"/>
                </a:solidFill>
              </a:rPr>
              <a:t>PhanSo</a:t>
            </a:r>
            <a:r>
              <a:rPr lang="en-US" sz="2000" b="0" dirty="0">
                <a:solidFill>
                  <a:srgbClr val="000000"/>
                </a:solidFill>
              </a:rPr>
              <a:t> b);</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long</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friend</a:t>
            </a: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int</a:t>
            </a:r>
            <a:r>
              <a:rPr lang="en-US" sz="2000" b="0" dirty="0">
                <a:solidFill>
                  <a:srgbClr val="000000"/>
                </a:solidFill>
              </a:rPr>
              <a:t> a, </a:t>
            </a:r>
            <a:r>
              <a:rPr lang="en-US" sz="2000" b="0" dirty="0" err="1">
                <a:solidFill>
                  <a:srgbClr val="000000"/>
                </a:solidFill>
              </a:rPr>
              <a:t>PhanSo</a:t>
            </a:r>
            <a:r>
              <a:rPr lang="en-US" sz="2000" b="0" dirty="0">
                <a:solidFill>
                  <a:srgbClr val="000000"/>
                </a:solidFill>
              </a:rPr>
              <a:t> b);</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long</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friend</a:t>
            </a: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int</a:t>
            </a:r>
            <a:r>
              <a:rPr lang="en-US" sz="2000" b="0" dirty="0">
                <a:solidFill>
                  <a:srgbClr val="000000"/>
                </a:solidFill>
              </a:rPr>
              <a:t> a, </a:t>
            </a:r>
            <a:r>
              <a:rPr lang="en-US" sz="2000" b="0" dirty="0" err="1">
                <a:solidFill>
                  <a:srgbClr val="000000"/>
                </a:solidFill>
              </a:rPr>
              <a:t>PhanSo</a:t>
            </a:r>
            <a:r>
              <a:rPr lang="en-US" sz="2000" b="0" dirty="0">
                <a:solidFill>
                  <a:srgbClr val="000000"/>
                </a:solidFill>
              </a:rPr>
              <a:t> b);</a:t>
            </a:r>
          </a:p>
        </p:txBody>
      </p:sp>
    </p:spTree>
    <p:extLst>
      <p:ext uri="{BB962C8B-B14F-4D97-AF65-F5344CB8AC3E}">
        <p14:creationId xmlns:p14="http://schemas.microsoft.com/office/powerpoint/2010/main" val="102981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a:solidFill>
                  <a:srgbClr val="0000FF"/>
                </a:solidFill>
              </a:rPr>
              <a:t>long</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a:t>
            </a: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4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Với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khai </a:t>
            </a:r>
            <a:r>
              <a:rPr lang="vi-VN" sz="2800" dirty="0" err="1">
                <a:solidFill>
                  <a:schemeClr val="tx1">
                    <a:lumMod val="95000"/>
                    <a:lumOff val="5000"/>
                  </a:schemeClr>
                </a:solidFill>
                <a:latin typeface="Arial" pitchFamily="34" charset="0"/>
                <a:cs typeface="Arial" pitchFamily="34" charset="0"/>
              </a:rPr>
              <a:t>báo</a:t>
            </a:r>
            <a:r>
              <a:rPr lang="vi-VN" sz="2800" dirty="0">
                <a:solidFill>
                  <a:schemeClr val="tx1">
                    <a:lumMod val="95000"/>
                    <a:lumOff val="5000"/>
                  </a:schemeClr>
                </a:solidFill>
                <a:latin typeface="Arial" pitchFamily="34" charset="0"/>
                <a:cs typeface="Arial" pitchFamily="34" charset="0"/>
              </a:rPr>
              <a:t> như trên, ta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dụng</a:t>
            </a:r>
            <a:r>
              <a:rPr lang="vi-VN" sz="2800" dirty="0">
                <a:solidFill>
                  <a:schemeClr val="tx1">
                    <a:lumMod val="95000"/>
                    <a:lumOff val="5000"/>
                  </a:schemeClr>
                </a:solidFill>
                <a:latin typeface="Arial" pitchFamily="34" charset="0"/>
                <a:cs typeface="Arial" pitchFamily="34" charset="0"/>
              </a:rPr>
              <a:t> </a:t>
            </a:r>
            <a:r>
              <a:rPr lang="vi-VN" sz="2800" dirty="0">
                <a:solidFill>
                  <a:srgbClr val="FF3300"/>
                </a:solidFill>
                <a:latin typeface="Arial" pitchFamily="34" charset="0"/>
                <a:cs typeface="Arial" pitchFamily="34" charset="0"/>
              </a:rPr>
              <a:t>phân </a:t>
            </a:r>
            <a:r>
              <a:rPr lang="vi-VN" sz="2800" dirty="0" err="1">
                <a:solidFill>
                  <a:srgbClr val="FF3300"/>
                </a:solidFill>
                <a:latin typeface="Arial" pitchFamily="34" charset="0"/>
                <a:cs typeface="Arial" pitchFamily="34" charset="0"/>
              </a:rPr>
              <a:t>số</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và</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số</a:t>
            </a:r>
            <a:r>
              <a:rPr lang="vi-VN" sz="2800" dirty="0">
                <a:solidFill>
                  <a:srgbClr val="FF3300"/>
                </a:solidFill>
                <a:latin typeface="Arial" pitchFamily="34" charset="0"/>
                <a:cs typeface="Arial" pitchFamily="34" charset="0"/>
              </a:rPr>
              <a:t> nguyên </a:t>
            </a:r>
            <a:r>
              <a:rPr lang="vi-VN" sz="2800" dirty="0" err="1">
                <a:solidFill>
                  <a:srgbClr val="FF3300"/>
                </a:solidFill>
                <a:latin typeface="Arial" pitchFamily="34" charset="0"/>
                <a:cs typeface="Arial" pitchFamily="34" charset="0"/>
              </a:rPr>
              <a:t>lẫn</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lộn</a:t>
            </a:r>
            <a:r>
              <a:rPr lang="vi-VN" sz="2800" dirty="0">
                <a:solidFill>
                  <a:srgbClr val="FF3300"/>
                </a:solidFill>
                <a:latin typeface="Arial" pitchFamily="34" charset="0"/>
                <a:cs typeface="Arial" pitchFamily="34" charset="0"/>
              </a:rPr>
              <a:t> </a:t>
            </a:r>
            <a:r>
              <a:rPr lang="vi-VN" sz="2800" dirty="0">
                <a:solidFill>
                  <a:schemeClr val="tx1">
                    <a:lumMod val="95000"/>
                    <a:lumOff val="5000"/>
                  </a:schemeClr>
                </a:solidFill>
                <a:latin typeface="Arial" pitchFamily="34" charset="0"/>
                <a:cs typeface="Arial" pitchFamily="34" charset="0"/>
              </a:rPr>
              <a:t>trong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biểu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thức</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Ví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None/>
            </a:pPr>
            <a:r>
              <a:rPr lang="vi-VN" sz="2400" dirty="0" err="1">
                <a:solidFill>
                  <a:srgbClr val="0000FF"/>
                </a:solidFill>
                <a:latin typeface="Arial" pitchFamily="34" charset="0"/>
                <a:cs typeface="Arial" pitchFamily="34" charset="0"/>
              </a:rPr>
              <a:t>void</a:t>
            </a:r>
            <a:r>
              <a:rPr lang="vi-VN" sz="2400" dirty="0">
                <a:latin typeface="Arial" pitchFamily="34" charset="0"/>
                <a:cs typeface="Arial" pitchFamily="34" charset="0"/>
              </a:rPr>
              <a:t> </a:t>
            </a:r>
            <a:r>
              <a:rPr lang="vi-VN" sz="2400" dirty="0" err="1">
                <a:latin typeface="Arial" pitchFamily="34" charset="0"/>
                <a:cs typeface="Arial" pitchFamily="34" charset="0"/>
              </a:rPr>
              <a:t>main</a:t>
            </a:r>
            <a:r>
              <a:rPr lang="vi-VN" sz="2400" dirty="0">
                <a:latin typeface="Arial" pitchFamily="34" charset="0"/>
                <a:cs typeface="Arial" pitchFamily="34" charset="0"/>
              </a:rPr>
              <a:t>() {</a:t>
            </a:r>
          </a:p>
          <a:p>
            <a:pPr lvl="1" algn="just">
              <a:lnSpc>
                <a:spcPct val="130000"/>
              </a:lnSpc>
              <a:spcBef>
                <a:spcPts val="300"/>
              </a:spcBef>
              <a:spcAft>
                <a:spcPts val="300"/>
              </a:spcAft>
              <a:buNone/>
            </a:pPr>
            <a:r>
              <a:rPr lang="vi-VN" sz="2400" dirty="0">
                <a:latin typeface="Arial" pitchFamily="34" charset="0"/>
                <a:cs typeface="Arial" pitchFamily="34" charset="0"/>
              </a:rPr>
              <a:t>		</a:t>
            </a:r>
            <a:r>
              <a:rPr lang="vi-VN" sz="2400" dirty="0" err="1">
                <a:latin typeface="Arial" pitchFamily="34" charset="0"/>
                <a:cs typeface="Arial" pitchFamily="34" charset="0"/>
              </a:rPr>
              <a:t>PhanSo</a:t>
            </a:r>
            <a:r>
              <a:rPr lang="vi-VN" sz="2400" dirty="0">
                <a:latin typeface="Arial" pitchFamily="34" charset="0"/>
                <a:cs typeface="Arial" pitchFamily="34" charset="0"/>
              </a:rPr>
              <a:t> </a:t>
            </a:r>
            <a:r>
              <a:rPr lang="en-US" sz="2400" dirty="0">
                <a:latin typeface="Arial" pitchFamily="34" charset="0"/>
                <a:cs typeface="Arial" pitchFamily="34" charset="0"/>
              </a:rPr>
              <a:t> </a:t>
            </a:r>
            <a:r>
              <a:rPr lang="vi-VN" sz="2400" dirty="0">
                <a:latin typeface="Arial" pitchFamily="34" charset="0"/>
                <a:cs typeface="Arial" pitchFamily="34" charset="0"/>
              </a:rPr>
              <a:t>a(2,3), b(1,4), c(3,1), d(2,5);</a:t>
            </a:r>
          </a:p>
          <a:p>
            <a:pPr lvl="1" algn="just">
              <a:lnSpc>
                <a:spcPct val="130000"/>
              </a:lnSpc>
              <a:spcBef>
                <a:spcPts val="300"/>
              </a:spcBef>
              <a:spcAft>
                <a:spcPts val="300"/>
              </a:spcAft>
              <a:buNone/>
            </a:pPr>
            <a:r>
              <a:rPr lang="vi-VN" sz="2400" dirty="0">
                <a:latin typeface="Arial" pitchFamily="34" charset="0"/>
                <a:cs typeface="Arial" pitchFamily="34" charset="0"/>
              </a:rPr>
              <a:t>		a = b * -c;</a:t>
            </a:r>
          </a:p>
          <a:p>
            <a:pPr lvl="1" algn="just">
              <a:lnSpc>
                <a:spcPct val="130000"/>
              </a:lnSpc>
              <a:spcBef>
                <a:spcPts val="300"/>
              </a:spcBef>
              <a:spcAft>
                <a:spcPts val="300"/>
              </a:spcAft>
              <a:buNone/>
            </a:pPr>
            <a:r>
              <a:rPr lang="vi-VN" sz="2400" dirty="0">
                <a:latin typeface="Arial" pitchFamily="34" charset="0"/>
                <a:cs typeface="Arial" pitchFamily="34" charset="0"/>
              </a:rPr>
              <a:t>		c = (b+2) * 2/a;</a:t>
            </a:r>
          </a:p>
          <a:p>
            <a:pPr lvl="1" algn="just">
              <a:lnSpc>
                <a:spcPct val="130000"/>
              </a:lnSpc>
              <a:spcBef>
                <a:spcPts val="300"/>
              </a:spcBef>
              <a:spcAft>
                <a:spcPts val="300"/>
              </a:spcAft>
              <a:buNone/>
            </a:pPr>
            <a:r>
              <a:rPr lang="vi-VN" sz="2400" dirty="0">
                <a:latin typeface="Arial" pitchFamily="34" charset="0"/>
                <a:cs typeface="Arial" pitchFamily="34" charset="0"/>
              </a:rPr>
              <a:t>		d = a/3 + (b*c-2)/5;</a:t>
            </a:r>
          </a:p>
          <a:p>
            <a:pPr lvl="1" algn="just">
              <a:lnSpc>
                <a:spcPct val="130000"/>
              </a:lnSpc>
              <a:spcBef>
                <a:spcPts val="300"/>
              </a:spcBef>
              <a:spcAft>
                <a:spcPts val="300"/>
              </a:spcAft>
              <a:buNone/>
            </a:pPr>
            <a:r>
              <a:rPr lang="vi-VN" sz="2400" dirty="0">
                <a:latin typeface="Arial" pitchFamily="34" charset="0"/>
                <a:cs typeface="Arial" pitchFamily="34" charset="0"/>
              </a:rPr>
              <a:t>	}</a:t>
            </a:r>
            <a:endParaRPr lang="en-US" sz="24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a:solidFill>
                  <a:schemeClr val="tx1">
                    <a:lumMod val="95000"/>
                    <a:lumOff val="5000"/>
                  </a:schemeClr>
                </a:solidFill>
                <a:latin typeface="Arial" pitchFamily="34" charset="0"/>
                <a:cs typeface="Arial" pitchFamily="34" charset="0"/>
              </a:rPr>
              <a:t>cách </a:t>
            </a:r>
            <a:r>
              <a:rPr lang="vi-VN" sz="2800">
                <a:solidFill>
                  <a:schemeClr val="tx1">
                    <a:lumMod val="95000"/>
                    <a:lumOff val="5000"/>
                  </a:schemeClr>
                </a:solidFill>
                <a:latin typeface="Arial" pitchFamily="34" charset="0"/>
                <a:cs typeface="Arial" pitchFamily="34" charset="0"/>
              </a:rPr>
              <a:t>viết </a:t>
            </a:r>
            <a:r>
              <a:rPr lang="vi-VN" sz="2800">
                <a:solidFill>
                  <a:srgbClr val="0070C0"/>
                </a:solidFill>
                <a:latin typeface="Arial" pitchFamily="34" charset="0"/>
                <a:cs typeface="Arial" pitchFamily="34" charset="0"/>
              </a:rPr>
              <a:t>các hàm tương tự nhau</a:t>
            </a:r>
            <a:r>
              <a:rPr lang="vi-VN" sz="2800">
                <a:solidFill>
                  <a:schemeClr val="tx1">
                    <a:lumMod val="95000"/>
                    <a:lumOff val="5000"/>
                  </a:schemeClr>
                </a:solidFill>
                <a:latin typeface="Arial" pitchFamily="34" charset="0"/>
                <a:cs typeface="Arial" pitchFamily="34" charset="0"/>
              </a:rPr>
              <a:t> </a:t>
            </a:r>
            <a:r>
              <a:rPr lang="vi-VN" sz="2800">
                <a:solidFill>
                  <a:srgbClr val="FF0000"/>
                </a:solidFill>
                <a:latin typeface="Arial" pitchFamily="34" charset="0"/>
                <a:cs typeface="Arial" pitchFamily="34" charset="0"/>
              </a:rPr>
              <a:t>lặp đi lặp lại</a:t>
            </a:r>
            <a:r>
              <a:rPr lang="vi-VN" sz="2800">
                <a:solidFill>
                  <a:schemeClr val="tx1">
                    <a:lumMod val="95000"/>
                    <a:lumOff val="5000"/>
                  </a:schemeClr>
                </a:solidFill>
                <a:latin typeface="Arial" pitchFamily="34" charset="0"/>
                <a:cs typeface="Arial" pitchFamily="34" charset="0"/>
              </a:rPr>
              <a:t> như vậy là cách tiếp cận gây mệt mỏi và dễ sai sót.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học theo cách chuyển kiểu ngầm định mà C++ áp dụng cho các kiểu dữ liệu có sẵn</a:t>
            </a:r>
          </a:p>
          <a:p>
            <a:pPr lvl="1" algn="just">
              <a:lnSpc>
                <a:spcPct val="130000"/>
              </a:lnSpc>
              <a:spcBef>
                <a:spcPts val="300"/>
              </a:spcBef>
              <a:spcAft>
                <a:spcPts val="300"/>
              </a:spcAft>
              <a:buNone/>
            </a:pPr>
            <a:r>
              <a:rPr lang="fr-FR" sz="2400">
                <a:solidFill>
                  <a:srgbClr val="0000FF"/>
                </a:solidFill>
                <a:latin typeface="Arial" pitchFamily="34" charset="0"/>
                <a:cs typeface="Arial" pitchFamily="34" charset="0"/>
              </a:rPr>
              <a:t>double </a:t>
            </a:r>
            <a:r>
              <a:rPr lang="fr-FR" sz="2400">
                <a:latin typeface="Arial" pitchFamily="34" charset="0"/>
                <a:cs typeface="Arial" pitchFamily="34" charset="0"/>
              </a:rPr>
              <a:t>r = 2;		</a:t>
            </a:r>
            <a:r>
              <a:rPr lang="fr-FR" sz="2400">
                <a:solidFill>
                  <a:srgbClr val="008000"/>
                </a:solidFill>
                <a:latin typeface="Arial" pitchFamily="34" charset="0"/>
                <a:cs typeface="Arial" pitchFamily="34" charset="0"/>
              </a:rPr>
              <a:t>// double r = double(2);</a:t>
            </a:r>
          </a:p>
          <a:p>
            <a:pPr lvl="1" algn="just">
              <a:lnSpc>
                <a:spcPct val="130000"/>
              </a:lnSpc>
              <a:spcBef>
                <a:spcPts val="300"/>
              </a:spcBef>
              <a:spcAft>
                <a:spcPts val="300"/>
              </a:spcAft>
              <a:buNone/>
            </a:pPr>
            <a:r>
              <a:rPr lang="fr-FR" sz="2400">
                <a:solidFill>
                  <a:srgbClr val="0000FF"/>
                </a:solidFill>
                <a:latin typeface="Arial" pitchFamily="34" charset="0"/>
                <a:cs typeface="Arial" pitchFamily="34" charset="0"/>
              </a:rPr>
              <a:t>double </a:t>
            </a:r>
            <a:r>
              <a:rPr lang="fr-FR" sz="2400">
                <a:latin typeface="Arial" pitchFamily="34" charset="0"/>
                <a:cs typeface="Arial" pitchFamily="34" charset="0"/>
              </a:rPr>
              <a:t>s = r + 3; 	</a:t>
            </a:r>
            <a:r>
              <a:rPr lang="fr-FR" sz="2400">
                <a:solidFill>
                  <a:srgbClr val="008000"/>
                </a:solidFill>
                <a:latin typeface="Arial" pitchFamily="34" charset="0"/>
                <a:cs typeface="Arial" pitchFamily="34" charset="0"/>
              </a:rPr>
              <a:t>// double s = r + double(3);</a:t>
            </a:r>
          </a:p>
          <a:p>
            <a:pPr lvl="1" algn="just">
              <a:lnSpc>
                <a:spcPct val="130000"/>
              </a:lnSpc>
              <a:spcBef>
                <a:spcPts val="300"/>
              </a:spcBef>
              <a:spcAft>
                <a:spcPts val="300"/>
              </a:spcAft>
              <a:buNone/>
            </a:pPr>
            <a:r>
              <a:rPr lang="fr-FR" sz="2400">
                <a:latin typeface="Arial" pitchFamily="34" charset="0"/>
                <a:cs typeface="Arial" pitchFamily="34" charset="0"/>
              </a:rPr>
              <a:t>cout &lt;&lt; sqrt(9); 		</a:t>
            </a:r>
            <a:r>
              <a:rPr lang="fr-FR" sz="2400">
                <a:solidFill>
                  <a:srgbClr val="008000"/>
                </a:solidFill>
                <a:latin typeface="Arial" pitchFamily="34" charset="0"/>
                <a:cs typeface="Arial" pitchFamily="34" charset="0"/>
              </a:rPr>
              <a:t>// cout &lt;&lt; sqrt(double(9));</a:t>
            </a:r>
            <a:endParaRPr lang="en-US" sz="2400">
              <a:solidFill>
                <a:srgbClr val="008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Xét ví dụ sau: Giả sử có lớp </a:t>
            </a:r>
            <a:r>
              <a:rPr lang="en-US" sz="2800">
                <a:solidFill>
                  <a:srgbClr val="0070C0"/>
                </a:solidFill>
                <a:latin typeface="Arial" pitchFamily="34" charset="0"/>
                <a:cs typeface="Arial" pitchFamily="34" charset="0"/>
              </a:rPr>
              <a:t>PhanSo</a:t>
            </a:r>
            <a:r>
              <a:rPr lang="en-US" sz="2800">
                <a:solidFill>
                  <a:schemeClr val="tx1">
                    <a:lumMod val="95000"/>
                    <a:lumOff val="5000"/>
                  </a:schemeClr>
                </a:solidFill>
                <a:latin typeface="Arial" pitchFamily="34" charset="0"/>
                <a:cs typeface="Arial" pitchFamily="34" charset="0"/>
              </a:rPr>
              <a:t> cung cấp các thao tác </a:t>
            </a:r>
            <a:r>
              <a:rPr lang="en-US" sz="2800">
                <a:solidFill>
                  <a:srgbClr val="0070C0"/>
                </a:solidFill>
                <a:latin typeface="Arial" pitchFamily="34" charset="0"/>
                <a:cs typeface="Arial" pitchFamily="34" charset="0"/>
              </a:rPr>
              <a:t>Set, Cong, Tru, Nhan, Chia</a:t>
            </a:r>
            <a:endParaRPr lang="vi-VN" sz="280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2"/>
          <p:cNvSpPr>
            <a:spLocks noChangeArrowheads="1"/>
          </p:cNvSpPr>
          <p:nvPr/>
        </p:nvSpPr>
        <p:spPr bwMode="auto">
          <a:xfrm>
            <a:off x="914400" y="2819400"/>
            <a:ext cx="7696200" cy="1600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dirty="0" err="1">
                <a:solidFill>
                  <a:schemeClr val="tx1">
                    <a:lumMod val="95000"/>
                    <a:lumOff val="5000"/>
                  </a:schemeClr>
                </a:solidFill>
              </a:rPr>
              <a:t>PhanSo</a:t>
            </a:r>
            <a:r>
              <a:rPr lang="en-US" sz="2400" b="0" dirty="0">
                <a:solidFill>
                  <a:schemeClr val="tx1">
                    <a:lumMod val="95000"/>
                    <a:lumOff val="5000"/>
                  </a:schemeClr>
                </a:solidFill>
              </a:rPr>
              <a:t> A, B, C, D, E;</a:t>
            </a:r>
          </a:p>
          <a:p>
            <a:pPr marL="342900" indent="-342900">
              <a:lnSpc>
                <a:spcPct val="120000"/>
              </a:lnSpc>
              <a:spcBef>
                <a:spcPct val="20000"/>
              </a:spcBef>
              <a:buFont typeface="Wingdings" pitchFamily="2" charset="2"/>
              <a:buNone/>
            </a:pPr>
            <a:r>
              <a:rPr lang="en-US" sz="2400" b="0" dirty="0" err="1">
                <a:solidFill>
                  <a:schemeClr val="tx1">
                    <a:lumMod val="95000"/>
                    <a:lumOff val="5000"/>
                  </a:schemeClr>
                </a:solidFill>
              </a:rPr>
              <a:t>C.Set</a:t>
            </a:r>
            <a:r>
              <a:rPr lang="en-US" sz="2400" b="0" dirty="0">
                <a:solidFill>
                  <a:schemeClr val="tx1">
                    <a:lumMod val="95000"/>
                    <a:lumOff val="5000"/>
                  </a:schemeClr>
                </a:solidFill>
              </a:rPr>
              <a:t>(</a:t>
            </a:r>
            <a:r>
              <a:rPr lang="en-US" sz="2400" b="0" dirty="0" err="1">
                <a:solidFill>
                  <a:schemeClr val="tx1">
                    <a:lumMod val="95000"/>
                    <a:lumOff val="5000"/>
                  </a:schemeClr>
                </a:solidFill>
              </a:rPr>
              <a:t>A.Cong</a:t>
            </a:r>
            <a:r>
              <a:rPr lang="en-US" sz="2400" b="0" dirty="0">
                <a:solidFill>
                  <a:schemeClr val="tx1">
                    <a:lumMod val="95000"/>
                    <a:lumOff val="5000"/>
                  </a:schemeClr>
                </a:solidFill>
              </a:rPr>
              <a:t>(B));  //  C =  A </a:t>
            </a:r>
            <a:r>
              <a:rPr lang="en-US" sz="2400" b="0">
                <a:solidFill>
                  <a:schemeClr val="tx1">
                    <a:lumMod val="95000"/>
                    <a:lumOff val="5000"/>
                  </a:schemeClr>
                </a:solidFill>
              </a:rPr>
              <a:t>+ B</a:t>
            </a:r>
            <a:endParaRPr lang="en-US" sz="2400" b="0" dirty="0">
              <a:solidFill>
                <a:schemeClr val="tx1">
                  <a:lumMod val="95000"/>
                  <a:lumOff val="5000"/>
                </a:schemeClr>
              </a:solidFill>
            </a:endParaRPr>
          </a:p>
          <a:p>
            <a:pPr marL="342900" indent="-342900">
              <a:lnSpc>
                <a:spcPct val="120000"/>
              </a:lnSpc>
              <a:spcBef>
                <a:spcPct val="20000"/>
              </a:spcBef>
              <a:buFont typeface="Wingdings" pitchFamily="2" charset="2"/>
              <a:buNone/>
            </a:pPr>
            <a:r>
              <a:rPr lang="en-US" sz="2400" b="0" dirty="0" err="1">
                <a:solidFill>
                  <a:schemeClr val="tx1">
                    <a:lumMod val="95000"/>
                    <a:lumOff val="5000"/>
                  </a:schemeClr>
                </a:solidFill>
              </a:rPr>
              <a:t>E.Set</a:t>
            </a:r>
            <a:r>
              <a:rPr lang="en-US" sz="2400" b="0" dirty="0">
                <a:solidFill>
                  <a:schemeClr val="tx1">
                    <a:lumMod val="95000"/>
                    <a:lumOff val="5000"/>
                  </a:schemeClr>
                </a:solidFill>
              </a:rPr>
              <a:t>(</a:t>
            </a:r>
            <a:r>
              <a:rPr lang="en-US" sz="2400" b="0" dirty="0" err="1">
                <a:solidFill>
                  <a:schemeClr val="tx1">
                    <a:lumMod val="95000"/>
                    <a:lumOff val="5000"/>
                  </a:schemeClr>
                </a:solidFill>
              </a:rPr>
              <a:t>D.Cong</a:t>
            </a:r>
            <a:r>
              <a:rPr lang="en-US" sz="2400" b="0" dirty="0">
                <a:solidFill>
                  <a:schemeClr val="tx1">
                    <a:lumMod val="95000"/>
                    <a:lumOff val="5000"/>
                  </a:schemeClr>
                </a:solidFill>
              </a:rPr>
              <a:t>(C)); // E = D + C</a:t>
            </a:r>
          </a:p>
        </p:txBody>
      </p:sp>
      <p:sp>
        <p:nvSpPr>
          <p:cNvPr id="8" name="Explosion 1 7"/>
          <p:cNvSpPr/>
          <p:nvPr/>
        </p:nvSpPr>
        <p:spPr>
          <a:xfrm>
            <a:off x="1219200" y="4648200"/>
            <a:ext cx="72390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0000"/>
                </a:solidFill>
              </a:rPr>
              <a:t>E = A + B  + D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bằng 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cần tính toán một biểu thức, nếu kiểu dữ liệu chưa hoàn toàn khớp, trình biên dịch sẽ tìm cách chuyển kiểu.</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Trong một biểu thức số học, nếu có sự tham gia của một toán hạng </a:t>
            </a:r>
            <a:r>
              <a:rPr lang="en-US" sz="2400">
                <a:latin typeface="Arial" pitchFamily="34" charset="0"/>
                <a:cs typeface="Arial" pitchFamily="34" charset="0"/>
              </a:rPr>
              <a:t>là số </a:t>
            </a:r>
            <a:r>
              <a:rPr lang="vi-VN" sz="2400">
                <a:latin typeface="Arial" pitchFamily="34" charset="0"/>
                <a:cs typeface="Arial" pitchFamily="34" charset="0"/>
              </a:rPr>
              <a:t>thực, các thành phần khác sẽ được chuyển sang số thực.</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Các trường hợp khác chuyển kiểu được thực hiện theo nguyên tắc nâng cấp (int sang long, float sang double</a:t>
            </a:r>
            <a:r>
              <a:rPr lang="en-US" sz="2400">
                <a:latin typeface="Arial" pitchFamily="34" charset="0"/>
                <a:cs typeface="Arial" pitchFamily="34" charset="0"/>
              </a:rPr>
              <a:t>,</a:t>
            </a:r>
            <a:r>
              <a:rPr lang="vi-VN" sz="2400">
                <a:latin typeface="Arial" pitchFamily="34" charset="0"/>
                <a:cs typeface="Arial" pitchFamily="34" charset="0"/>
              </a:rPr>
              <a:t>…).</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bằng 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Như vậy ta</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cần </a:t>
            </a:r>
            <a:r>
              <a:rPr lang="vi-VN" sz="2800">
                <a:solidFill>
                  <a:schemeClr val="tx1">
                    <a:lumMod val="95000"/>
                    <a:lumOff val="5000"/>
                  </a:schemeClr>
                </a:solidFill>
                <a:latin typeface="Arial" pitchFamily="34" charset="0"/>
                <a:cs typeface="Arial" pitchFamily="34" charset="0"/>
              </a:rPr>
              <a:t>xây dựng một phương thức thiết lập để tạo một phân số với tham số là số nguyên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762000" y="256189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dirty="0">
                <a:solidFill>
                  <a:srgbClr val="0000FF"/>
                </a:solidFill>
              </a:rPr>
              <a:t>class</a:t>
            </a:r>
            <a:r>
              <a:rPr lang="en-US" sz="2000" b="0" dirty="0">
                <a:solidFill>
                  <a:srgbClr val="000000"/>
                </a:solidFill>
              </a:rPr>
              <a:t> </a:t>
            </a:r>
            <a:r>
              <a:rPr lang="en-US" sz="2000" b="0" dirty="0" err="1">
                <a:solidFill>
                  <a:srgbClr val="000000"/>
                </a:solidFill>
              </a:rPr>
              <a:t>PhanSo</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long</a:t>
            </a:r>
            <a:r>
              <a:rPr lang="en-US" sz="2000" b="0" dirty="0">
                <a:solidFill>
                  <a:srgbClr val="000000"/>
                </a:solidFill>
              </a:rPr>
              <a:t> </a:t>
            </a:r>
            <a:r>
              <a:rPr lang="en-US" sz="2000" b="0" dirty="0" err="1">
                <a:solidFill>
                  <a:srgbClr val="000000"/>
                </a:solidFill>
              </a:rPr>
              <a:t>tu</a:t>
            </a:r>
            <a:r>
              <a:rPr lang="en-US" sz="2000" b="0" dirty="0">
                <a:solidFill>
                  <a:srgbClr val="000000"/>
                </a:solidFill>
              </a:rPr>
              <a:t>, </a:t>
            </a:r>
            <a:r>
              <a:rPr lang="en-US" sz="2000" b="0" dirty="0" err="1">
                <a:solidFill>
                  <a:srgbClr val="000000"/>
                </a:solidFill>
              </a:rPr>
              <a:t>mau</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FF"/>
                </a:solidFill>
              </a:rPr>
              <a:t>public</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 { Set(</a:t>
            </a:r>
            <a:r>
              <a:rPr lang="en-US" sz="2000" b="0" dirty="0" err="1">
                <a:solidFill>
                  <a:srgbClr val="000000"/>
                </a:solidFill>
              </a:rPr>
              <a:t>t,m</a:t>
            </a:r>
            <a:r>
              <a:rPr lang="en-US" sz="2000" b="0" dirty="0">
                <a:solidFill>
                  <a:srgbClr val="000000"/>
                </a:solidFill>
              </a:rPr>
              <a:t>); }</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FF0303"/>
                </a:solidFill>
              </a:rPr>
              <a:t>PhanSo</a:t>
            </a:r>
            <a:r>
              <a:rPr lang="en-US" sz="2000" b="0" dirty="0">
                <a:solidFill>
                  <a:srgbClr val="FF0303"/>
                </a:solidFill>
              </a:rPr>
              <a:t> (long t)</a:t>
            </a:r>
            <a:r>
              <a:rPr lang="en-US" sz="2000" b="0" dirty="0">
                <a:solidFill>
                  <a:srgbClr val="000000"/>
                </a:solidFill>
              </a:rPr>
              <a:t> </a:t>
            </a:r>
            <a:r>
              <a:rPr lang="en-US" sz="2000" b="0" dirty="0">
                <a:solidFill>
                  <a:srgbClr val="FF0303"/>
                </a:solidFill>
              </a:rPr>
              <a:t>{ Set(t,1); }</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void</a:t>
            </a:r>
            <a:r>
              <a:rPr lang="en-US" sz="2000" b="0" dirty="0">
                <a:solidFill>
                  <a:srgbClr val="000000"/>
                </a:solidFill>
              </a:rPr>
              <a:t> Set( </a:t>
            </a:r>
            <a:r>
              <a:rPr lang="en-US" sz="2000" b="0" dirty="0">
                <a:solidFill>
                  <a:srgbClr val="0000FF"/>
                </a:solidFill>
              </a:rPr>
              <a:t>long</a:t>
            </a:r>
            <a:r>
              <a:rPr lang="en-US" sz="2000" b="0" dirty="0">
                <a:solidFill>
                  <a:srgbClr val="000000"/>
                </a:solidFill>
              </a:rPr>
              <a:t> t, </a:t>
            </a:r>
            <a:r>
              <a:rPr lang="en-US" sz="2000" b="0" dirty="0">
                <a:solidFill>
                  <a:srgbClr val="0000FF"/>
                </a:solidFill>
              </a:rPr>
              <a:t>long</a:t>
            </a:r>
            <a:r>
              <a:rPr lang="en-US" sz="2000" b="0" dirty="0">
                <a:solidFill>
                  <a:srgbClr val="000000"/>
                </a:solidFill>
              </a:rPr>
              <a:t> m);</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friend</a:t>
            </a: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int</a:t>
            </a:r>
            <a:r>
              <a:rPr lang="en-US" sz="2000" b="0" dirty="0">
                <a:solidFill>
                  <a:srgbClr val="000000"/>
                </a:solidFill>
              </a:rPr>
              <a:t> a, </a:t>
            </a:r>
            <a:r>
              <a:rPr lang="en-US" sz="2000" b="0" dirty="0" err="1">
                <a:solidFill>
                  <a:srgbClr val="000000"/>
                </a:solidFill>
              </a:rPr>
              <a:t>PhanSo</a:t>
            </a:r>
            <a:r>
              <a:rPr lang="en-US" sz="2000" b="0" dirty="0">
                <a:solidFill>
                  <a:srgbClr val="000000"/>
                </a:solidFill>
              </a:rPr>
              <a:t> b);</a:t>
            </a:r>
          </a:p>
          <a:p>
            <a:pPr marL="342900" indent="-342900">
              <a:spcBef>
                <a:spcPct val="20000"/>
              </a:spcBef>
              <a:buFont typeface="Wingdings" pitchFamily="2" charset="2"/>
              <a:buNone/>
            </a:pP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err="1">
                <a:solidFill>
                  <a:srgbClr val="000000"/>
                </a:solidFill>
              </a:rPr>
              <a:t>PhanSo</a:t>
            </a:r>
            <a:r>
              <a:rPr lang="en-US" sz="2000" b="0" dirty="0">
                <a:solidFill>
                  <a:srgbClr val="000000"/>
                </a:solidFill>
              </a:rPr>
              <a:t> b) </a:t>
            </a:r>
            <a:r>
              <a:rPr lang="en-US" sz="2000" b="0" dirty="0">
                <a:solidFill>
                  <a:srgbClr val="0000FF"/>
                </a:solidFill>
              </a:rPr>
              <a:t>const</a:t>
            </a:r>
            <a:r>
              <a:rPr lang="en-US" sz="2000" b="0" dirty="0">
                <a:solidFill>
                  <a:srgbClr val="000000"/>
                </a:solidFill>
              </a:rPr>
              <a:t>;</a:t>
            </a:r>
          </a:p>
          <a:p>
            <a:pPr marL="342900" indent="-342900">
              <a:spcBef>
                <a:spcPct val="20000"/>
              </a:spcBef>
              <a:buFont typeface="Wingdings" pitchFamily="2" charset="2"/>
              <a:buNone/>
            </a:pPr>
            <a:r>
              <a:rPr lang="en-US" sz="2000" b="0" dirty="0">
                <a:solidFill>
                  <a:srgbClr val="000000"/>
                </a:solidFill>
              </a:rPr>
              <a:t>	</a:t>
            </a:r>
            <a:r>
              <a:rPr lang="en-US" sz="2000" b="0" dirty="0">
                <a:solidFill>
                  <a:srgbClr val="0000FF"/>
                </a:solidFill>
              </a:rPr>
              <a:t>friend</a:t>
            </a:r>
            <a:r>
              <a:rPr lang="en-US" sz="2000" b="0" dirty="0">
                <a:solidFill>
                  <a:srgbClr val="000000"/>
                </a:solidFill>
              </a:rPr>
              <a:t> </a:t>
            </a:r>
            <a:r>
              <a:rPr lang="en-US" sz="2000" b="0" dirty="0" err="1">
                <a:solidFill>
                  <a:srgbClr val="000000"/>
                </a:solidFill>
              </a:rPr>
              <a:t>PhanSo</a:t>
            </a:r>
            <a:r>
              <a:rPr lang="en-US" sz="2000" b="0" dirty="0">
                <a:solidFill>
                  <a:srgbClr val="000000"/>
                </a:solidFill>
              </a:rPr>
              <a:t> operator - (</a:t>
            </a:r>
            <a:r>
              <a:rPr lang="en-US" sz="2000" b="0" dirty="0">
                <a:solidFill>
                  <a:srgbClr val="0000FF"/>
                </a:solidFill>
              </a:rPr>
              <a:t>int</a:t>
            </a:r>
            <a:r>
              <a:rPr lang="en-US" sz="2000" b="0" dirty="0">
                <a:solidFill>
                  <a:srgbClr val="000000"/>
                </a:solidFill>
              </a:rPr>
              <a:t> a, </a:t>
            </a:r>
            <a:r>
              <a:rPr lang="en-US" sz="2000" b="0" dirty="0" err="1">
                <a:solidFill>
                  <a:srgbClr val="000000"/>
                </a:solidFill>
              </a:rPr>
              <a:t>PhanSo</a:t>
            </a:r>
            <a:r>
              <a:rPr lang="en-US" sz="2000" b="0" dirty="0">
                <a:solidFill>
                  <a:srgbClr val="000000"/>
                </a:solidFill>
              </a:rPr>
              <a:t> b); //…</a:t>
            </a:r>
          </a:p>
          <a:p>
            <a:pPr marL="342900" indent="-342900">
              <a:spcBef>
                <a:spcPct val="20000"/>
              </a:spcBef>
              <a:buFont typeface="Wingdings" pitchFamily="2" charset="2"/>
              <a:buNone/>
            </a:pPr>
            <a:r>
              <a:rPr lang="en-US" sz="20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bằng 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có thể </a:t>
            </a:r>
            <a:r>
              <a:rPr lang="vi-VN" sz="2800">
                <a:solidFill>
                  <a:srgbClr val="0000FF"/>
                </a:solidFill>
                <a:latin typeface="Arial" pitchFamily="34" charset="0"/>
                <a:cs typeface="Arial" pitchFamily="34" charset="0"/>
              </a:rPr>
              <a:t>giảm bớt việc khai báo và định nghĩa phép toán + phân số với số nguyên</a:t>
            </a:r>
            <a:r>
              <a:rPr lang="vi-VN" sz="2800">
                <a:solidFill>
                  <a:schemeClr val="tx1">
                    <a:lumMod val="95000"/>
                    <a:lumOff val="5000"/>
                  </a:schemeClr>
                </a:solidFill>
                <a:latin typeface="Arial" pitchFamily="34" charset="0"/>
                <a:cs typeface="Arial" pitchFamily="34" charset="0"/>
              </a:rPr>
              <a:t>, cơ chế chuyển kiểu tự động cho phép thực hiện thao tác cộng đó</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762000" y="3733800"/>
            <a:ext cx="8077200" cy="2667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dirty="0">
                <a:solidFill>
                  <a:srgbClr val="000000"/>
                </a:solidFill>
              </a:rPr>
              <a:t>//...</a:t>
            </a:r>
          </a:p>
          <a:p>
            <a:pPr marL="342900" indent="-342900">
              <a:spcBef>
                <a:spcPts val="0"/>
              </a:spcBef>
              <a:buFont typeface="Wingdings" pitchFamily="2" charset="2"/>
              <a:buNone/>
            </a:pPr>
            <a:r>
              <a:rPr lang="en-US" sz="2400" b="0" dirty="0" err="1">
                <a:solidFill>
                  <a:srgbClr val="000000"/>
                </a:solidFill>
              </a:rPr>
              <a:t>PhanSo</a:t>
            </a:r>
            <a:r>
              <a:rPr lang="en-US" sz="2400" b="0" dirty="0">
                <a:solidFill>
                  <a:srgbClr val="000000"/>
                </a:solidFill>
              </a:rPr>
              <a:t> a(2,3), b(4,1), c(0); </a:t>
            </a:r>
          </a:p>
          <a:p>
            <a:pPr marL="342900" indent="-342900">
              <a:spcBef>
                <a:spcPts val="0"/>
              </a:spcBef>
              <a:buFont typeface="Wingdings" pitchFamily="2" charset="2"/>
              <a:buNone/>
            </a:pPr>
            <a:r>
              <a:rPr lang="en-US" sz="2400" b="0" dirty="0" err="1">
                <a:solidFill>
                  <a:srgbClr val="000000"/>
                </a:solidFill>
              </a:rPr>
              <a:t>PhanSo</a:t>
            </a:r>
            <a:r>
              <a:rPr lang="en-US" sz="2400" b="0" dirty="0">
                <a:solidFill>
                  <a:srgbClr val="000000"/>
                </a:solidFill>
              </a:rPr>
              <a:t> d = 5;</a:t>
            </a:r>
          </a:p>
          <a:p>
            <a:pPr marL="342900" indent="-342900">
              <a:spcBef>
                <a:spcPts val="0"/>
              </a:spcBef>
              <a:buFont typeface="Wingdings" pitchFamily="2" charset="2"/>
              <a:buNone/>
            </a:pPr>
            <a:r>
              <a:rPr lang="en-US" sz="2400" b="0" dirty="0">
                <a:solidFill>
                  <a:srgbClr val="000000"/>
                </a:solidFill>
              </a:rPr>
              <a:t>// </a:t>
            </a:r>
            <a:r>
              <a:rPr lang="en-US" sz="2400" b="0" dirty="0" err="1">
                <a:solidFill>
                  <a:srgbClr val="000000"/>
                </a:solidFill>
              </a:rPr>
              <a:t>PhanSo</a:t>
            </a:r>
            <a:r>
              <a:rPr lang="en-US" sz="2400" b="0" dirty="0">
                <a:solidFill>
                  <a:srgbClr val="000000"/>
                </a:solidFill>
              </a:rPr>
              <a:t> d = </a:t>
            </a:r>
            <a:r>
              <a:rPr lang="en-US" sz="2400" b="0" dirty="0" err="1">
                <a:solidFill>
                  <a:srgbClr val="FF0303"/>
                </a:solidFill>
              </a:rPr>
              <a:t>PhanSo</a:t>
            </a:r>
            <a:r>
              <a:rPr lang="en-US" sz="2400" b="0" dirty="0">
                <a:solidFill>
                  <a:srgbClr val="FF0303"/>
                </a:solidFill>
              </a:rPr>
              <a:t>(5)</a:t>
            </a:r>
            <a:r>
              <a:rPr lang="en-US" sz="2400" b="0" dirty="0">
                <a:solidFill>
                  <a:srgbClr val="000000"/>
                </a:solidFill>
              </a:rPr>
              <a:t>; // </a:t>
            </a:r>
            <a:r>
              <a:rPr lang="en-US" sz="2400" b="0" dirty="0" err="1">
                <a:solidFill>
                  <a:srgbClr val="FF0303"/>
                </a:solidFill>
              </a:rPr>
              <a:t>PhanSo</a:t>
            </a:r>
            <a:r>
              <a:rPr lang="en-US" sz="2400" b="0" dirty="0">
                <a:solidFill>
                  <a:srgbClr val="FF0303"/>
                </a:solidFill>
              </a:rPr>
              <a:t> d(5)</a:t>
            </a:r>
            <a:r>
              <a:rPr lang="en-US" sz="2400" b="0" dirty="0">
                <a:solidFill>
                  <a:srgbClr val="000000"/>
                </a:solidFill>
              </a:rPr>
              <a:t>;</a:t>
            </a:r>
          </a:p>
          <a:p>
            <a:pPr marL="342900" indent="-342900">
              <a:spcBef>
                <a:spcPts val="0"/>
              </a:spcBef>
              <a:buFont typeface="Wingdings" pitchFamily="2" charset="2"/>
              <a:buNone/>
            </a:pPr>
            <a:r>
              <a:rPr lang="en-US" sz="2400" b="0" dirty="0">
                <a:solidFill>
                  <a:srgbClr val="000000"/>
                </a:solidFill>
              </a:rPr>
              <a:t>c = a + b; 	// c = </a:t>
            </a:r>
            <a:r>
              <a:rPr lang="en-US" sz="2400" b="0" dirty="0" err="1">
                <a:solidFill>
                  <a:srgbClr val="000000"/>
                </a:solidFill>
              </a:rPr>
              <a:t>a.operator</a:t>
            </a:r>
            <a:r>
              <a:rPr lang="en-US" sz="2400" b="0" dirty="0">
                <a:solidFill>
                  <a:srgbClr val="000000"/>
                </a:solidFill>
              </a:rPr>
              <a:t> + b</a:t>
            </a:r>
          </a:p>
          <a:p>
            <a:pPr marL="342900" indent="-342900">
              <a:spcBef>
                <a:spcPts val="0"/>
              </a:spcBef>
              <a:buFont typeface="Wingdings" pitchFamily="2" charset="2"/>
              <a:buNone/>
            </a:pPr>
            <a:r>
              <a:rPr lang="en-US" sz="2400" b="0" dirty="0">
                <a:solidFill>
                  <a:srgbClr val="000000"/>
                </a:solidFill>
              </a:rPr>
              <a:t>c = a + 5; 	// c = </a:t>
            </a:r>
            <a:r>
              <a:rPr lang="en-US" sz="2400" b="0" dirty="0" err="1">
                <a:solidFill>
                  <a:srgbClr val="000000"/>
                </a:solidFill>
              </a:rPr>
              <a:t>a.operator</a:t>
            </a:r>
            <a:r>
              <a:rPr lang="en-US" sz="2400" b="0" dirty="0">
                <a:solidFill>
                  <a:srgbClr val="000000"/>
                </a:solidFill>
              </a:rPr>
              <a:t> + </a:t>
            </a:r>
            <a:r>
              <a:rPr lang="en-US" sz="2400" b="0" dirty="0" err="1">
                <a:solidFill>
                  <a:srgbClr val="000000"/>
                </a:solidFill>
              </a:rPr>
              <a:t>PhanSo</a:t>
            </a:r>
            <a:r>
              <a:rPr lang="en-US" sz="2400" b="0" dirty="0">
                <a:solidFill>
                  <a:srgbClr val="000000"/>
                </a:solidFill>
              </a:rPr>
              <a:t>(5)</a:t>
            </a:r>
          </a:p>
          <a:p>
            <a:pPr marL="342900" indent="-342900">
              <a:spcBef>
                <a:spcPts val="0"/>
              </a:spcBef>
              <a:buFont typeface="Wingdings" pitchFamily="2" charset="2"/>
              <a:buNone/>
            </a:pPr>
            <a:r>
              <a:rPr lang="en-US" sz="2400" b="0" dirty="0">
                <a:solidFill>
                  <a:srgbClr val="000000"/>
                </a:solidFill>
              </a:rPr>
              <a:t>c = 3 + a; 	// c = operator + (3,a)</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bằng 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có thể giảm việc định nghĩa 3 phép toán còn 2</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thiết lập với một tham số là số nguyên như trên hàm ý rằng một số nguyên là một phân số, có thể chuyển kiểu ngầm định từ số nguyên sang phân số.</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Có cách nào để đơn giản hơn, mỗi phép toán phải định nghĩa 2 hàm thành phần tương ứng?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77489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Chuyển kiểu bằng 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giảm số phép toán cần định nghĩa từ 3 xuống 1 bằng cách dùng hàm toàn cục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762000" y="2575034"/>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PhanSo{</a:t>
            </a:r>
          </a:p>
          <a:p>
            <a:pPr marL="342900" indent="-342900">
              <a:spcBef>
                <a:spcPct val="20000"/>
              </a:spcBef>
              <a:buFont typeface="Wingdings" pitchFamily="2" charset="2"/>
              <a:buNone/>
            </a:pPr>
            <a:r>
              <a:rPr lang="en-US" sz="2200" b="0">
                <a:solidFill>
                  <a:srgbClr val="000000"/>
                </a:solidFill>
              </a:rPr>
              <a:t>	long tu, mau;</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PhanSo (</a:t>
            </a:r>
            <a:r>
              <a:rPr lang="en-US" sz="2200" b="0">
                <a:solidFill>
                  <a:srgbClr val="0000FF"/>
                </a:solidFill>
              </a:rPr>
              <a:t>long</a:t>
            </a:r>
            <a:r>
              <a:rPr lang="en-US" sz="2200" b="0">
                <a:solidFill>
                  <a:srgbClr val="000000"/>
                </a:solidFill>
              </a:rPr>
              <a:t> t, </a:t>
            </a:r>
            <a:r>
              <a:rPr lang="en-US" sz="2200" b="0">
                <a:solidFill>
                  <a:srgbClr val="0000FF"/>
                </a:solidFill>
              </a:rPr>
              <a:t>long</a:t>
            </a:r>
            <a:r>
              <a:rPr lang="en-US" sz="2200" b="0">
                <a:solidFill>
                  <a:srgbClr val="000000"/>
                </a:solidFill>
              </a:rPr>
              <a:t> m) { Set(t,m); }</a:t>
            </a:r>
          </a:p>
          <a:p>
            <a:pPr marL="342900" indent="-342900">
              <a:spcBef>
                <a:spcPct val="20000"/>
              </a:spcBef>
              <a:buFont typeface="Wingdings" pitchFamily="2" charset="2"/>
              <a:buNone/>
            </a:pPr>
            <a:r>
              <a:rPr lang="en-US" sz="2200" b="0">
                <a:solidFill>
                  <a:srgbClr val="000000"/>
                </a:solidFill>
              </a:rPr>
              <a:t>	PhanSo (</a:t>
            </a:r>
            <a:r>
              <a:rPr lang="en-US" sz="2200" b="0">
                <a:solidFill>
                  <a:srgbClr val="0000FF"/>
                </a:solidFill>
              </a:rPr>
              <a:t>long</a:t>
            </a:r>
            <a:r>
              <a:rPr lang="en-US" sz="2200" b="0">
                <a:solidFill>
                  <a:srgbClr val="000000"/>
                </a:solidFill>
              </a:rPr>
              <a:t> t) { Set(t,1);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Set (</a:t>
            </a:r>
            <a:r>
              <a:rPr lang="en-US" sz="2200" b="0">
                <a:solidFill>
                  <a:srgbClr val="0000FF"/>
                </a:solidFill>
              </a:rPr>
              <a:t>long</a:t>
            </a:r>
            <a:r>
              <a:rPr lang="en-US" sz="2200" b="0">
                <a:solidFill>
                  <a:srgbClr val="000000"/>
                </a:solidFill>
              </a:rPr>
              <a:t> t, </a:t>
            </a:r>
            <a:r>
              <a:rPr lang="en-US" sz="2200" b="0">
                <a:solidFill>
                  <a:srgbClr val="0000FF"/>
                </a:solidFill>
              </a:rPr>
              <a:t>long</a:t>
            </a:r>
            <a:r>
              <a:rPr lang="en-US" sz="2200" b="0">
                <a:solidFill>
                  <a:srgbClr val="000000"/>
                </a:solidFill>
              </a:rPr>
              <a:t> 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a:effectLst>
                  <a:outerShdw blurRad="38100" dist="38100" dir="2700000" algn="tl">
                    <a:srgbClr val="000000">
                      <a:alpha val="43137"/>
                    </a:srgbClr>
                  </a:outerShdw>
                </a:effectLst>
                <a:latin typeface="Arial" pitchFamily="34" charset="0"/>
                <a:cs typeface="Arial" pitchFamily="34" charset="0"/>
              </a:rPr>
              <a:t>Khi nào chuyển kiểu</a:t>
            </a:r>
            <a:r>
              <a:rPr lang="en-US" sz="3600" b="1">
                <a:effectLst>
                  <a:outerShdw blurRad="38100" dist="38100" dir="2700000" algn="tl">
                    <a:srgbClr val="000000">
                      <a:alpha val="43137"/>
                    </a:srgbClr>
                  </a:outerShdw>
                </a:effectLst>
                <a:latin typeface="Arial" pitchFamily="34" charset="0"/>
                <a:cs typeface="Arial" pitchFamily="34" charset="0"/>
              </a:rPr>
              <a:t> </a:t>
            </a:r>
            <a:r>
              <a:rPr lang="vi-VN" sz="3600" b="1">
                <a:effectLst>
                  <a:outerShdw blurRad="38100" dist="38100" dir="2700000" algn="tl">
                    <a:srgbClr val="000000">
                      <a:alpha val="43137"/>
                    </a:srgbClr>
                  </a:outerShdw>
                </a:effectLst>
                <a:latin typeface="Arial" pitchFamily="34" charset="0"/>
                <a:cs typeface="Arial" pitchFamily="34" charset="0"/>
              </a:rPr>
              <a:t>bằng </a:t>
            </a:r>
            <a:r>
              <a:rPr lang="en-US" sz="3600" b="1">
                <a:effectLst>
                  <a:outerShdw blurRad="38100" dist="38100" dir="2700000" algn="tl">
                    <a:srgbClr val="000000">
                      <a:alpha val="43137"/>
                    </a:srgbClr>
                  </a:outerShdw>
                </a:effectLst>
                <a:latin typeface="Arial" pitchFamily="34" charset="0"/>
                <a:cs typeface="Arial" pitchFamily="34" charset="0"/>
              </a:rPr>
              <a:t>constructor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dùng chuyển kiểu bằng phương thức thiết lập khi thỏa </a:t>
            </a:r>
            <a:r>
              <a:rPr lang="vi-VN" sz="2800">
                <a:solidFill>
                  <a:srgbClr val="0070C0"/>
                </a:solidFill>
                <a:latin typeface="Arial" pitchFamily="34" charset="0"/>
                <a:cs typeface="Arial" pitchFamily="34" charset="0"/>
              </a:rPr>
              <a:t>hai điều kiện </a:t>
            </a:r>
            <a:r>
              <a:rPr lang="vi-VN" sz="2800">
                <a:solidFill>
                  <a:schemeClr val="tx1">
                    <a:lumMod val="95000"/>
                    <a:lumOff val="5000"/>
                  </a:schemeClr>
                </a:solidFill>
                <a:latin typeface="Arial" pitchFamily="34" charset="0"/>
                <a:cs typeface="Arial" pitchFamily="34" charset="0"/>
              </a:rPr>
              <a:t>sau:</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Chuyển từ kiểu </a:t>
            </a:r>
            <a:r>
              <a:rPr lang="vi-VN" sz="2400">
                <a:solidFill>
                  <a:srgbClr val="C00000"/>
                </a:solidFill>
                <a:latin typeface="Arial" pitchFamily="34" charset="0"/>
                <a:cs typeface="Arial" pitchFamily="34" charset="0"/>
              </a:rPr>
              <a:t>đã có (số nguyên) </a:t>
            </a:r>
            <a:r>
              <a:rPr lang="vi-VN" sz="2400">
                <a:latin typeface="Arial" pitchFamily="34" charset="0"/>
                <a:cs typeface="Arial" pitchFamily="34" charset="0"/>
              </a:rPr>
              <a:t>sang </a:t>
            </a:r>
            <a:r>
              <a:rPr lang="vi-VN" sz="2400">
                <a:solidFill>
                  <a:srgbClr val="C00000"/>
                </a:solidFill>
                <a:latin typeface="Arial" pitchFamily="34" charset="0"/>
                <a:cs typeface="Arial" pitchFamily="34" charset="0"/>
              </a:rPr>
              <a:t>kiểu đang định nghĩa (phân số)</a:t>
            </a:r>
            <a:r>
              <a:rPr lang="vi-VN" sz="240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Có quan hệ </a:t>
            </a:r>
            <a:r>
              <a:rPr lang="vi-VN" sz="2400">
                <a:solidFill>
                  <a:srgbClr val="FF3300"/>
                </a:solidFill>
                <a:latin typeface="Arial" pitchFamily="34" charset="0"/>
                <a:cs typeface="Arial" pitchFamily="34" charset="0"/>
              </a:rPr>
              <a:t>là một </a:t>
            </a:r>
            <a:r>
              <a:rPr lang="vi-VN" sz="2400">
                <a:latin typeface="Arial" pitchFamily="34" charset="0"/>
                <a:cs typeface="Arial" pitchFamily="34" charset="0"/>
              </a:rPr>
              <a:t>từ kiểu đã có sang kiểu đang định nghĩa (một số nguyên là một phân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Chuyển kiểu bằng phép toán chuyển kiểu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C00000"/>
                </a:solidFill>
                <a:latin typeface="Arial" pitchFamily="34" charset="0"/>
                <a:cs typeface="Arial" pitchFamily="34" charset="0"/>
              </a:rPr>
              <a:t>C</a:t>
            </a:r>
            <a:r>
              <a:rPr lang="vi-VN" sz="2800">
                <a:solidFill>
                  <a:srgbClr val="C00000"/>
                </a:solidFill>
                <a:latin typeface="Arial" pitchFamily="34" charset="0"/>
                <a:cs typeface="Arial" pitchFamily="34" charset="0"/>
              </a:rPr>
              <a:t>huyển kiểu </a:t>
            </a:r>
            <a:r>
              <a:rPr lang="en-US" sz="2800">
                <a:solidFill>
                  <a:srgbClr val="C00000"/>
                </a:solidFill>
                <a:latin typeface="Arial" pitchFamily="34" charset="0"/>
                <a:cs typeface="Arial" pitchFamily="34" charset="0"/>
              </a:rPr>
              <a:t>bằng constructor </a:t>
            </a:r>
            <a:r>
              <a:rPr lang="vi-VN" sz="2800">
                <a:solidFill>
                  <a:schemeClr val="tx1">
                    <a:lumMod val="95000"/>
                    <a:lumOff val="5000"/>
                  </a:schemeClr>
                </a:solidFill>
                <a:latin typeface="Arial" pitchFamily="34" charset="0"/>
                <a:cs typeface="Arial" pitchFamily="34" charset="0"/>
              </a:rPr>
              <a:t>có một số nhược điểm</a:t>
            </a:r>
            <a:r>
              <a:rPr lang="en-US" sz="2800">
                <a:solidFill>
                  <a:schemeClr val="tx1">
                    <a:lumMod val="95000"/>
                    <a:lumOff val="5000"/>
                  </a:schemeClr>
                </a:solidFill>
                <a:latin typeface="Arial" pitchFamily="34" charset="0"/>
                <a:cs typeface="Arial" pitchFamily="34" charset="0"/>
              </a:rPr>
              <a:t> sau</a:t>
            </a:r>
            <a:r>
              <a:rPr lang="vi-VN" sz="28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Muốn chuyển từ kiểu đang định nghĩa sang một kiểu đã có, ta phải sửa đổi kiểu đã có.</a:t>
            </a:r>
          </a:p>
          <a:p>
            <a:pPr lvl="1" algn="just">
              <a:lnSpc>
                <a:spcPct val="130000"/>
              </a:lnSpc>
              <a:spcBef>
                <a:spcPts val="300"/>
              </a:spcBef>
              <a:spcAft>
                <a:spcPts val="300"/>
              </a:spcAft>
              <a:buFont typeface="Wingdings" pitchFamily="2" charset="2"/>
              <a:buChar char="§"/>
            </a:pPr>
            <a:r>
              <a:rPr lang="vi-VN">
                <a:latin typeface="Arial" pitchFamily="34" charset="0"/>
                <a:cs typeface="Arial" pitchFamily="34" charset="0"/>
              </a:rPr>
              <a:t>Không thể chuyển từ kiểu đang định nghĩa sang kiểu cơ bản có sẵn.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Chuyển kiểu bằng phép toán chuyển kiểu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nhược điểm trên có thể được khắc phục bằng cách </a:t>
            </a:r>
            <a:r>
              <a:rPr lang="vi-VN" sz="2800">
                <a:solidFill>
                  <a:srgbClr val="C00000"/>
                </a:solidFill>
                <a:latin typeface="Arial" pitchFamily="34" charset="0"/>
                <a:cs typeface="Arial" pitchFamily="34" charset="0"/>
              </a:rPr>
              <a:t>định nghĩa phép toán chuyển kiểu</a:t>
            </a:r>
            <a:r>
              <a:rPr lang="vi-VN" sz="280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Phép toán chuyển kiểu là hàm thành phần có dạng</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 </a:t>
            </a:r>
            <a:r>
              <a:rPr lang="vi-VN" sz="2800">
                <a:solidFill>
                  <a:srgbClr val="C00000"/>
                </a:solidFill>
                <a:latin typeface="Arial" pitchFamily="34" charset="0"/>
                <a:cs typeface="Arial" pitchFamily="34" charset="0"/>
              </a:rPr>
              <a:t>X::operator T()</a:t>
            </a:r>
            <a:endParaRPr lang="vi-VN" sz="240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Với phép toán trên, sẽ có cơ chế chuyển kiểu tự động từ kiểu đang được định nghĩa X sang kiểu đã có T.</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Chuyển kiểu bằng phép toán chuyển kiểu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600">
                <a:solidFill>
                  <a:schemeClr val="tx1">
                    <a:lumMod val="95000"/>
                    <a:lumOff val="5000"/>
                  </a:schemeClr>
                </a:solidFill>
                <a:latin typeface="Arial" pitchFamily="34" charset="0"/>
                <a:cs typeface="Arial" pitchFamily="34" charset="0"/>
              </a:rPr>
              <a:t>D</a:t>
            </a:r>
            <a:r>
              <a:rPr lang="vi-VN" sz="2600">
                <a:solidFill>
                  <a:schemeClr val="tx1">
                    <a:lumMod val="95000"/>
                    <a:lumOff val="5000"/>
                  </a:schemeClr>
                </a:solidFill>
                <a:latin typeface="Arial" pitchFamily="34" charset="0"/>
                <a:cs typeface="Arial" pitchFamily="34" charset="0"/>
              </a:rPr>
              <a:t>ùng phép toán chuyển kiểu khi định nghĩa kiểu mới và muốn tận dụng các phép toán của kiểu đã có</a:t>
            </a:r>
            <a:r>
              <a:rPr lang="en-US" sz="2600">
                <a:solidFill>
                  <a:schemeClr val="tx1">
                    <a:lumMod val="95000"/>
                    <a:lumOff val="5000"/>
                  </a:schemeClr>
                </a:solidFill>
                <a:latin typeface="Arial" pitchFamily="34" charset="0"/>
                <a:cs typeface="Arial" pitchFamily="34" charset="0"/>
              </a:rPr>
              <a:t>.</a:t>
            </a:r>
            <a:endParaRPr lang="vi-VN" sz="26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NumStr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*s;</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NumStr(</a:t>
            </a:r>
            <a:r>
              <a:rPr lang="en-US" sz="2200" b="0">
                <a:solidFill>
                  <a:srgbClr val="0000FF"/>
                </a:solidFill>
              </a:rPr>
              <a:t>char</a:t>
            </a:r>
            <a:r>
              <a:rPr lang="en-US" sz="2200" b="0">
                <a:solidFill>
                  <a:srgbClr val="000000"/>
                </a:solidFill>
              </a:rPr>
              <a:t> *p) { s = strdup(p);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operator</a:t>
            </a:r>
            <a:r>
              <a:rPr lang="en-US" sz="2200" b="0">
                <a:solidFill>
                  <a:srgbClr val="000000"/>
                </a:solidFill>
              </a:rPr>
              <a:t> </a:t>
            </a:r>
            <a:r>
              <a:rPr lang="en-US" sz="2200" b="0">
                <a:solidFill>
                  <a:srgbClr val="0000FF"/>
                </a:solidFill>
              </a:rPr>
              <a:t>double</a:t>
            </a:r>
            <a:r>
              <a:rPr lang="en-US" sz="2200" b="0">
                <a:solidFill>
                  <a:srgbClr val="000000"/>
                </a:solidFill>
              </a:rPr>
              <a:t>() { </a:t>
            </a:r>
            <a:r>
              <a:rPr lang="en-US" sz="2200" b="0">
                <a:solidFill>
                  <a:srgbClr val="0000FF"/>
                </a:solidFill>
              </a:rPr>
              <a:t>return</a:t>
            </a:r>
            <a:r>
              <a:rPr lang="en-US" sz="2200" b="0">
                <a:solidFill>
                  <a:srgbClr val="000000"/>
                </a:solidFill>
              </a:rPr>
              <a:t> atof(s); }</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 &amp; operator &lt;&lt; (ostream &amp;o, NumStr &amp;ns);</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ostream &amp; operator &lt;&lt; (ostream &amp;o, NumStr &amp;ns){</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return</a:t>
            </a:r>
            <a:r>
              <a:rPr lang="en-US" sz="2200" b="0">
                <a:solidFill>
                  <a:srgbClr val="000000"/>
                </a:solidFill>
              </a:rPr>
              <a:t> o &lt;&lt; ns.s;</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Chuyển kiểu bằng phép toán chuyển kiểu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spcBef>
                <a:spcPct val="20000"/>
              </a:spcBef>
              <a:buFont typeface="Wingdings" pitchFamily="2" charset="2"/>
              <a:buNone/>
            </a:pPr>
            <a:r>
              <a:rPr lang="en-US" sz="2200" b="0">
                <a:solidFill>
                  <a:srgbClr val="000000"/>
                </a:solidFill>
              </a:rPr>
              <a:t>	NumStr s1("123.45"), s2("34.12");</a:t>
            </a:r>
          </a:p>
          <a:p>
            <a:pPr marL="342900" indent="-342900">
              <a:spcBef>
                <a:spcPct val="20000"/>
              </a:spcBef>
              <a:buFont typeface="Wingdings" pitchFamily="2" charset="2"/>
              <a:buNone/>
            </a:pPr>
            <a:r>
              <a:rPr lang="en-US" sz="2200" b="0">
                <a:solidFill>
                  <a:srgbClr val="000000"/>
                </a:solidFill>
              </a:rPr>
              <a:t>	cout &lt;&lt; "s1 = " &lt;&lt; s1 &lt;&lt; "\n";	// Xuat 's1 = 123.45' ra cout</a:t>
            </a:r>
          </a:p>
          <a:p>
            <a:pPr marL="342900" indent="-342900">
              <a:spcBef>
                <a:spcPct val="20000"/>
              </a:spcBef>
              <a:buFont typeface="Wingdings" pitchFamily="2" charset="2"/>
              <a:buNone/>
            </a:pPr>
            <a:r>
              <a:rPr lang="en-US" sz="2200" b="0">
                <a:solidFill>
                  <a:srgbClr val="000000"/>
                </a:solidFill>
              </a:rPr>
              <a:t>	cout &lt;&lt; "s2 = " &lt;&lt; s2 &lt;&lt; "\n";	// Xuat 's2 = 34.12' ra cout</a:t>
            </a:r>
          </a:p>
          <a:p>
            <a:pPr marL="342900" indent="-342900">
              <a:spcBef>
                <a:spcPct val="20000"/>
              </a:spcBef>
              <a:buFont typeface="Wingdings" pitchFamily="2" charset="2"/>
              <a:buNone/>
            </a:pPr>
            <a:r>
              <a:rPr lang="en-US" sz="2200" b="0">
                <a:solidFill>
                  <a:srgbClr val="000000"/>
                </a:solidFill>
              </a:rPr>
              <a:t>	cout &lt;&lt; "s1 + s2 = " &lt;&lt; </a:t>
            </a:r>
            <a:r>
              <a:rPr lang="en-US" sz="2200" b="0">
                <a:solidFill>
                  <a:srgbClr val="FF0000"/>
                </a:solidFill>
              </a:rPr>
              <a:t>s1 + s2 </a:t>
            </a:r>
            <a:r>
              <a:rPr lang="en-US" sz="2200" b="0">
                <a:solidFill>
                  <a:srgbClr val="000000"/>
                </a:solidFill>
              </a:rPr>
              <a:t>&lt;&lt; "\n";	</a:t>
            </a:r>
          </a:p>
          <a:p>
            <a:pPr marL="342900" indent="-342900">
              <a:spcBef>
                <a:spcPct val="20000"/>
              </a:spcBef>
              <a:buFont typeface="Wingdings" pitchFamily="2" charset="2"/>
              <a:buNone/>
            </a:pPr>
            <a:r>
              <a:rPr lang="en-US" sz="2200" b="0">
                <a:solidFill>
                  <a:srgbClr val="000000"/>
                </a:solidFill>
              </a:rPr>
              <a:t>		// Xuat 's1 + s2 = 157.57' ra cout</a:t>
            </a:r>
          </a:p>
          <a:p>
            <a:pPr marL="342900" indent="-342900">
              <a:spcBef>
                <a:spcPct val="20000"/>
              </a:spcBef>
              <a:buFont typeface="Wingdings" pitchFamily="2" charset="2"/>
              <a:buNone/>
            </a:pPr>
            <a:r>
              <a:rPr lang="en-US" sz="2200" b="0">
                <a:solidFill>
                  <a:srgbClr val="000000"/>
                </a:solidFill>
              </a:rPr>
              <a:t>	cout &lt;&lt; "s1 + 50 = " &lt;&lt; </a:t>
            </a:r>
            <a:r>
              <a:rPr lang="en-US" sz="2200" b="0">
                <a:solidFill>
                  <a:srgbClr val="FF0000"/>
                </a:solidFill>
              </a:rPr>
              <a:t>s1 + 50 </a:t>
            </a:r>
            <a:r>
              <a:rPr lang="en-US" sz="2200" b="0">
                <a:solidFill>
                  <a:srgbClr val="000000"/>
                </a:solidFill>
              </a:rPr>
              <a:t>&lt;&lt; "\n";	</a:t>
            </a:r>
          </a:p>
          <a:p>
            <a:pPr marL="342900" indent="-342900">
              <a:spcBef>
                <a:spcPct val="20000"/>
              </a:spcBef>
              <a:buFont typeface="Wingdings" pitchFamily="2" charset="2"/>
              <a:buNone/>
            </a:pPr>
            <a:r>
              <a:rPr lang="en-US" sz="2200" b="0">
                <a:solidFill>
                  <a:srgbClr val="000000"/>
                </a:solidFill>
              </a:rPr>
              <a:t>		// Xuat 's1 + 50 = 173.45' ra cout</a:t>
            </a:r>
          </a:p>
          <a:p>
            <a:pPr marL="342900" indent="-342900">
              <a:spcBef>
                <a:spcPct val="20000"/>
              </a:spcBef>
              <a:buFont typeface="Wingdings" pitchFamily="2" charset="2"/>
              <a:buNone/>
            </a:pPr>
            <a:r>
              <a:rPr lang="en-US" sz="2200" b="0">
                <a:solidFill>
                  <a:srgbClr val="000000"/>
                </a:solidFill>
              </a:rPr>
              <a:t>	cout &lt;&lt; "s1*2=" &lt;&lt; </a:t>
            </a:r>
            <a:r>
              <a:rPr lang="en-US" sz="2200" b="0">
                <a:solidFill>
                  <a:srgbClr val="FF0000"/>
                </a:solidFill>
              </a:rPr>
              <a:t>s1*2</a:t>
            </a:r>
            <a:r>
              <a:rPr lang="en-US" sz="2200" b="0">
                <a:solidFill>
                  <a:srgbClr val="000000"/>
                </a:solidFill>
              </a:rPr>
              <a:t> &lt;&lt; "\n";	// Xuat 's1*2=246.9' ra cout</a:t>
            </a:r>
          </a:p>
          <a:p>
            <a:pPr marL="342900" indent="-342900">
              <a:spcBef>
                <a:spcPct val="20000"/>
              </a:spcBef>
              <a:buFont typeface="Wingdings" pitchFamily="2" charset="2"/>
              <a:buNone/>
            </a:pPr>
            <a:r>
              <a:rPr lang="en-US" sz="2200" b="0">
                <a:solidFill>
                  <a:srgbClr val="000000"/>
                </a:solidFill>
              </a:rPr>
              <a:t>	cout &lt;&lt; "s1/2 = " &lt;&lt; </a:t>
            </a:r>
            <a:r>
              <a:rPr lang="en-US" sz="2200" b="0">
                <a:solidFill>
                  <a:srgbClr val="FF0000"/>
                </a:solidFill>
              </a:rPr>
              <a:t>s1/2</a:t>
            </a:r>
            <a:r>
              <a:rPr lang="en-US" sz="2200" b="0">
                <a:solidFill>
                  <a:srgbClr val="000000"/>
                </a:solidFill>
              </a:rPr>
              <a:t> &lt;&lt; "\n";	</a:t>
            </a:r>
          </a:p>
          <a:p>
            <a:pPr marL="342900" indent="-342900">
              <a:spcBef>
                <a:spcPct val="20000"/>
              </a:spcBef>
              <a:buFont typeface="Wingdings" pitchFamily="2" charset="2"/>
              <a:buNone/>
            </a:pPr>
            <a:r>
              <a:rPr lang="en-US" sz="2200" b="0">
                <a:solidFill>
                  <a:srgbClr val="000000"/>
                </a:solidFill>
              </a:rPr>
              <a:t>		// Xuat 's1 / 2 = 61.725' ra cout</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0000"/>
                </a:solidFill>
                <a:latin typeface="Arial" pitchFamily="34" charset="0"/>
                <a:cs typeface="Arial" pitchFamily="34" charset="0"/>
              </a:rPr>
              <a:t>toán</a:t>
            </a:r>
            <a:r>
              <a:rPr lang="vi-VN" sz="2800" dirty="0">
                <a:solidFill>
                  <a:srgbClr val="FF0000"/>
                </a:solidFill>
                <a:latin typeface="Arial" pitchFamily="34" charset="0"/>
                <a:cs typeface="Arial" pitchFamily="34" charset="0"/>
              </a:rPr>
              <a:t> </a:t>
            </a:r>
            <a:r>
              <a:rPr lang="vi-VN" sz="2800" dirty="0" err="1">
                <a:solidFill>
                  <a:srgbClr val="FF0000"/>
                </a:solidFill>
                <a:latin typeface="Arial" pitchFamily="34" charset="0"/>
                <a:cs typeface="Arial" pitchFamily="34" charset="0"/>
              </a:rPr>
              <a:t>tử</a:t>
            </a:r>
            <a:r>
              <a:rPr lang="vi-VN" sz="2800" dirty="0">
                <a:solidFill>
                  <a:srgbClr val="FF0000"/>
                </a:solidFill>
                <a:latin typeface="Arial" pitchFamily="34" charset="0"/>
                <a:cs typeface="Arial" pitchFamily="34" charset="0"/>
              </a:rPr>
              <a:t> </a:t>
            </a:r>
            <a:r>
              <a:rPr lang="vi-VN" sz="2800" dirty="0">
                <a:solidFill>
                  <a:schemeClr val="tx1">
                    <a:lumMod val="95000"/>
                    <a:lumOff val="5000"/>
                  </a:schemeClr>
                </a:solidFill>
                <a:latin typeface="Arial" pitchFamily="34" charset="0"/>
                <a:cs typeface="Arial" pitchFamily="34" charset="0"/>
              </a:rPr>
              <a:t>cho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ta </a:t>
            </a:r>
            <a:r>
              <a:rPr lang="vi-VN" sz="2800" dirty="0" err="1">
                <a:solidFill>
                  <a:schemeClr val="tx1">
                    <a:lumMod val="95000"/>
                    <a:lumOff val="5000"/>
                  </a:schemeClr>
                </a:solidFill>
                <a:latin typeface="Arial" pitchFamily="34" charset="0"/>
                <a:cs typeface="Arial" pitchFamily="34" charset="0"/>
              </a:rPr>
              <a:t>sử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cú</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pháp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học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đối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dữ</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liệu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C++ thay </a:t>
            </a:r>
            <a:r>
              <a:rPr lang="vi-VN" sz="2800" dirty="0" err="1">
                <a:solidFill>
                  <a:schemeClr val="tx1">
                    <a:lumMod val="95000"/>
                    <a:lumOff val="5000"/>
                  </a:schemeClr>
                </a:solidFill>
                <a:latin typeface="Arial" pitchFamily="34" charset="0"/>
                <a:cs typeface="Arial" pitchFamily="34" charset="0"/>
              </a:rPr>
              <a:t>vì</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gọi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hàm</a:t>
            </a:r>
            <a:r>
              <a:rPr lang="vi-VN" sz="2800" dirty="0">
                <a:solidFill>
                  <a:schemeClr val="tx1">
                    <a:lumMod val="95000"/>
                    <a:lumOff val="5000"/>
                  </a:schemeClr>
                </a:solidFill>
                <a:latin typeface="Arial" pitchFamily="34" charset="0"/>
                <a:cs typeface="Arial" pitchFamily="34" charset="0"/>
              </a:rPr>
              <a:t> </a:t>
            </a:r>
            <a:r>
              <a:rPr lang="vi-VN" sz="2800" dirty="0">
                <a:solidFill>
                  <a:srgbClr val="0066FF"/>
                </a:solidFill>
                <a:latin typeface="Arial" pitchFamily="34" charset="0"/>
                <a:cs typeface="Arial" pitchFamily="34" charset="0"/>
              </a:rPr>
              <a:t>(</a:t>
            </a:r>
            <a:r>
              <a:rPr lang="vi-VN" sz="2800" dirty="0" err="1">
                <a:solidFill>
                  <a:srgbClr val="0066FF"/>
                </a:solidFill>
                <a:latin typeface="Arial" pitchFamily="34" charset="0"/>
                <a:cs typeface="Arial" pitchFamily="34" charset="0"/>
              </a:rPr>
              <a:t>bản</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chất</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vẫn</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là</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gọi</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hàm</a:t>
            </a:r>
            <a:r>
              <a:rPr lang="vi-VN" sz="2800" dirty="0">
                <a:solidFill>
                  <a:srgbClr val="0066FF"/>
                </a:solidFill>
                <a:latin typeface="Arial" pitchFamily="34" charset="0"/>
                <a:cs typeface="Arial" pitchFamily="34" charset="0"/>
              </a:rPr>
              <a:t>)</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dirty="0" err="1">
                <a:latin typeface="Arial" pitchFamily="34" charset="0"/>
                <a:cs typeface="Arial" pitchFamily="34" charset="0"/>
              </a:rPr>
              <a:t>Ví</a:t>
            </a:r>
            <a:r>
              <a:rPr lang="vi-VN" sz="2400" dirty="0">
                <a:latin typeface="Arial" pitchFamily="34" charset="0"/>
                <a:cs typeface="Arial" pitchFamily="34" charset="0"/>
              </a:rPr>
              <a:t> </a:t>
            </a:r>
            <a:r>
              <a:rPr lang="vi-VN" sz="2400" dirty="0" err="1">
                <a:latin typeface="Arial" pitchFamily="34" charset="0"/>
                <a:cs typeface="Arial" pitchFamily="34" charset="0"/>
              </a:rPr>
              <a:t>dụ</a:t>
            </a:r>
            <a:r>
              <a:rPr lang="vi-VN" sz="2400" dirty="0">
                <a:latin typeface="Arial" pitchFamily="34" charset="0"/>
                <a:cs typeface="Arial" pitchFamily="34" charset="0"/>
              </a:rPr>
              <a:t> thay </a:t>
            </a:r>
            <a:r>
              <a:rPr lang="vi-VN" sz="2400" dirty="0" err="1">
                <a:solidFill>
                  <a:srgbClr val="FF0000"/>
                </a:solidFill>
                <a:latin typeface="Arial" pitchFamily="34" charset="0"/>
                <a:cs typeface="Arial" pitchFamily="34" charset="0"/>
              </a:rPr>
              <a:t>a.set</a:t>
            </a:r>
            <a:r>
              <a:rPr lang="vi-VN" sz="2400" dirty="0">
                <a:solidFill>
                  <a:srgbClr val="FF0000"/>
                </a:solidFill>
                <a:latin typeface="Arial" pitchFamily="34" charset="0"/>
                <a:cs typeface="Arial" pitchFamily="34" charset="0"/>
              </a:rPr>
              <a:t>(</a:t>
            </a:r>
            <a:r>
              <a:rPr lang="vi-VN" sz="2400" dirty="0" err="1">
                <a:solidFill>
                  <a:srgbClr val="FF0000"/>
                </a:solidFill>
                <a:latin typeface="Arial" pitchFamily="34" charset="0"/>
                <a:cs typeface="Arial" pitchFamily="34" charset="0"/>
              </a:rPr>
              <a:t>b.cong</a:t>
            </a:r>
            <a:r>
              <a:rPr lang="vi-VN" sz="2400" dirty="0">
                <a:solidFill>
                  <a:srgbClr val="FF0000"/>
                </a:solidFill>
                <a:latin typeface="Arial" pitchFamily="34" charset="0"/>
                <a:cs typeface="Arial" pitchFamily="34" charset="0"/>
              </a:rPr>
              <a:t>(c));</a:t>
            </a:r>
            <a:r>
              <a:rPr lang="en-US" sz="2400" dirty="0">
                <a:solidFill>
                  <a:srgbClr val="FF0000"/>
                </a:solidFill>
                <a:latin typeface="Arial" pitchFamily="34" charset="0"/>
                <a:cs typeface="Arial" pitchFamily="34" charset="0"/>
              </a:rPr>
              <a:t> </a:t>
            </a:r>
            <a:r>
              <a:rPr lang="en-US" sz="2400" dirty="0" err="1">
                <a:latin typeface="Arial" pitchFamily="34" charset="0"/>
                <a:cs typeface="Arial" pitchFamily="34" charset="0"/>
              </a:rPr>
              <a:t>bằng</a:t>
            </a:r>
            <a:r>
              <a:rPr lang="vi-VN" sz="2400" dirty="0">
                <a:latin typeface="Arial" pitchFamily="34" charset="0"/>
                <a:cs typeface="Arial" pitchFamily="34" charset="0"/>
              </a:rPr>
              <a:t> </a:t>
            </a:r>
            <a:r>
              <a:rPr lang="vi-VN" sz="2400" dirty="0">
                <a:solidFill>
                  <a:srgbClr val="0000FF"/>
                </a:solidFill>
                <a:latin typeface="Arial" pitchFamily="34" charset="0"/>
                <a:cs typeface="Arial" pitchFamily="34" charset="0"/>
              </a:rPr>
              <a:t>a = b + c;</a:t>
            </a:r>
          </a:p>
          <a:p>
            <a:pPr lvl="1" algn="just">
              <a:lnSpc>
                <a:spcPct val="130000"/>
              </a:lnSpc>
              <a:spcBef>
                <a:spcPts val="300"/>
              </a:spcBef>
              <a:spcAft>
                <a:spcPts val="300"/>
              </a:spcAft>
              <a:buFont typeface="Wingdings" pitchFamily="2" charset="2"/>
              <a:buChar char="§"/>
            </a:pPr>
            <a:r>
              <a:rPr lang="vi-VN" sz="2400" dirty="0" err="1">
                <a:latin typeface="Arial" pitchFamily="34" charset="0"/>
                <a:cs typeface="Arial" pitchFamily="34" charset="0"/>
              </a:rPr>
              <a:t>Gần</a:t>
            </a:r>
            <a:r>
              <a:rPr lang="vi-VN" sz="2400" dirty="0">
                <a:latin typeface="Arial" pitchFamily="34" charset="0"/>
                <a:cs typeface="Arial" pitchFamily="34" charset="0"/>
              </a:rPr>
              <a:t> </a:t>
            </a:r>
            <a:r>
              <a:rPr lang="vi-VN" sz="2400" dirty="0" err="1">
                <a:latin typeface="Arial" pitchFamily="34" charset="0"/>
                <a:cs typeface="Arial" pitchFamily="34" charset="0"/>
              </a:rPr>
              <a:t>với</a:t>
            </a:r>
            <a:r>
              <a:rPr lang="vi-VN" sz="2400" dirty="0">
                <a:latin typeface="Arial" pitchFamily="34" charset="0"/>
                <a:cs typeface="Arial" pitchFamily="34" charset="0"/>
              </a:rPr>
              <a:t> </a:t>
            </a:r>
            <a:r>
              <a:rPr lang="vi-VN" sz="2400" dirty="0" err="1">
                <a:latin typeface="Arial" pitchFamily="34" charset="0"/>
                <a:cs typeface="Arial" pitchFamily="34" charset="0"/>
              </a:rPr>
              <a:t>kiểu</a:t>
            </a:r>
            <a:r>
              <a:rPr lang="vi-VN" sz="2400" dirty="0">
                <a:latin typeface="Arial" pitchFamily="34" charset="0"/>
                <a:cs typeface="Arial" pitchFamily="34" charset="0"/>
              </a:rPr>
              <a:t> </a:t>
            </a:r>
            <a:r>
              <a:rPr lang="vi-VN" sz="2400" dirty="0" err="1">
                <a:latin typeface="Arial" pitchFamily="34" charset="0"/>
                <a:cs typeface="Arial" pitchFamily="34" charset="0"/>
              </a:rPr>
              <a:t>trình</a:t>
            </a:r>
            <a:r>
              <a:rPr lang="vi-VN" sz="2400" dirty="0">
                <a:latin typeface="Arial" pitchFamily="34" charset="0"/>
                <a:cs typeface="Arial" pitchFamily="34" charset="0"/>
              </a:rPr>
              <a:t> </a:t>
            </a:r>
            <a:r>
              <a:rPr lang="vi-VN" sz="2400" dirty="0" err="1">
                <a:latin typeface="Arial" pitchFamily="34" charset="0"/>
                <a:cs typeface="Arial" pitchFamily="34" charset="0"/>
              </a:rPr>
              <a:t>bày</a:t>
            </a:r>
            <a:r>
              <a:rPr lang="vi-VN" sz="2400" dirty="0">
                <a:latin typeface="Arial" pitchFamily="34" charset="0"/>
                <a:cs typeface="Arial" pitchFamily="34" charset="0"/>
              </a:rPr>
              <a:t> </a:t>
            </a:r>
            <a:r>
              <a:rPr lang="vi-VN" sz="2400" dirty="0" err="1">
                <a:latin typeface="Arial" pitchFamily="34" charset="0"/>
                <a:cs typeface="Arial" pitchFamily="34" charset="0"/>
              </a:rPr>
              <a:t>mà</a:t>
            </a:r>
            <a:r>
              <a:rPr lang="vi-VN" sz="2400" dirty="0">
                <a:latin typeface="Arial" pitchFamily="34" charset="0"/>
                <a:cs typeface="Arial" pitchFamily="34" charset="0"/>
              </a:rPr>
              <a:t> con </a:t>
            </a:r>
            <a:r>
              <a:rPr lang="vi-VN" sz="2400" dirty="0" err="1">
                <a:latin typeface="Arial" pitchFamily="34" charset="0"/>
                <a:cs typeface="Arial" pitchFamily="34" charset="0"/>
              </a:rPr>
              <a:t>người</a:t>
            </a:r>
            <a:r>
              <a:rPr lang="vi-VN" sz="2400" dirty="0">
                <a:latin typeface="Arial" pitchFamily="34" charset="0"/>
                <a:cs typeface="Arial" pitchFamily="34" charset="0"/>
              </a:rPr>
              <a:t> quen </a:t>
            </a:r>
            <a:r>
              <a:rPr lang="vi-VN" sz="2400" dirty="0" err="1">
                <a:latin typeface="Arial" pitchFamily="34" charset="0"/>
                <a:cs typeface="Arial" pitchFamily="34" charset="0"/>
              </a:rPr>
              <a:t>dùng</a:t>
            </a:r>
            <a:r>
              <a:rPr lang="vi-VN" sz="2400" dirty="0">
                <a:latin typeface="Arial" pitchFamily="34" charset="0"/>
                <a:cs typeface="Arial" pitchFamily="34" charset="0"/>
              </a:rPr>
              <a:t> (mang </a:t>
            </a:r>
            <a:r>
              <a:rPr lang="vi-VN" sz="2400" dirty="0" err="1">
                <a:latin typeface="Arial" pitchFamily="34" charset="0"/>
                <a:cs typeface="Arial" pitchFamily="34" charset="0"/>
              </a:rPr>
              <a:t>tính</a:t>
            </a:r>
            <a:r>
              <a:rPr lang="vi-VN" sz="2400" dirty="0">
                <a:latin typeface="Arial" pitchFamily="34" charset="0"/>
                <a:cs typeface="Arial" pitchFamily="34" charset="0"/>
              </a:rPr>
              <a:t> </a:t>
            </a:r>
            <a:r>
              <a:rPr lang="vi-VN" sz="2400" dirty="0" err="1">
                <a:latin typeface="Arial" pitchFamily="34" charset="0"/>
                <a:cs typeface="Arial" pitchFamily="34" charset="0"/>
              </a:rPr>
              <a:t>tự</a:t>
            </a:r>
            <a:r>
              <a:rPr lang="vi-VN" sz="2400" dirty="0">
                <a:latin typeface="Arial" pitchFamily="34" charset="0"/>
                <a:cs typeface="Arial" pitchFamily="34" charset="0"/>
              </a:rPr>
              <a:t> nhiên)</a:t>
            </a:r>
          </a:p>
          <a:p>
            <a:pPr lvl="1" algn="just">
              <a:lnSpc>
                <a:spcPct val="130000"/>
              </a:lnSpc>
              <a:spcBef>
                <a:spcPts val="300"/>
              </a:spcBef>
              <a:spcAft>
                <a:spcPts val="300"/>
              </a:spcAft>
              <a:buFont typeface="Wingdings" pitchFamily="2" charset="2"/>
              <a:buChar char="§"/>
            </a:pPr>
            <a:r>
              <a:rPr lang="vi-VN" sz="2400" dirty="0">
                <a:latin typeface="Arial" pitchFamily="34" charset="0"/>
                <a:cs typeface="Arial" pitchFamily="34" charset="0"/>
              </a:rPr>
              <a:t>Đơn </a:t>
            </a:r>
            <a:r>
              <a:rPr lang="vi-VN" sz="2400" dirty="0" err="1">
                <a:latin typeface="Arial" pitchFamily="34" charset="0"/>
                <a:cs typeface="Arial" pitchFamily="34" charset="0"/>
              </a:rPr>
              <a:t>giản</a:t>
            </a:r>
            <a:r>
              <a:rPr lang="vi-VN" sz="2400" dirty="0">
                <a:latin typeface="Arial" pitchFamily="34" charset="0"/>
                <a:cs typeface="Arial" pitchFamily="34" charset="0"/>
              </a:rPr>
              <a:t> </a:t>
            </a:r>
            <a:r>
              <a:rPr lang="vi-VN" sz="2400" dirty="0" err="1">
                <a:latin typeface="Arial" pitchFamily="34" charset="0"/>
                <a:cs typeface="Arial" pitchFamily="34" charset="0"/>
              </a:rPr>
              <a:t>hóa</a:t>
            </a:r>
            <a:r>
              <a:rPr lang="vi-VN" sz="2400" dirty="0">
                <a:latin typeface="Arial" pitchFamily="34" charset="0"/>
                <a:cs typeface="Arial" pitchFamily="34" charset="0"/>
              </a:rPr>
              <a:t> </a:t>
            </a:r>
            <a:r>
              <a:rPr lang="vi-VN" sz="2400" dirty="0" err="1">
                <a:latin typeface="Arial" pitchFamily="34" charset="0"/>
                <a:cs typeface="Arial" pitchFamily="34" charset="0"/>
              </a:rPr>
              <a:t>mã</a:t>
            </a:r>
            <a:r>
              <a:rPr lang="vi-VN" sz="2400" dirty="0">
                <a:latin typeface="Arial" pitchFamily="34" charset="0"/>
                <a:cs typeface="Arial" pitchFamily="34" charset="0"/>
              </a:rPr>
              <a:t> chương </a:t>
            </a:r>
            <a:r>
              <a:rPr lang="vi-VN" sz="2400" dirty="0" err="1">
                <a:latin typeface="Arial" pitchFamily="34" charset="0"/>
                <a:cs typeface="Arial" pitchFamily="34" charset="0"/>
              </a:rPr>
              <a:t>trình</a:t>
            </a:r>
            <a:endParaRPr lang="vi-VN" sz="24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8" name="Rounded Rectangle 7"/>
          <p:cNvSpPr/>
          <p:nvPr/>
        </p:nvSpPr>
        <p:spPr>
          <a:xfrm>
            <a:off x="1295400" y="5334000"/>
            <a:ext cx="6705600" cy="11430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a:solidFill>
                  <a:schemeClr val="tx1">
                    <a:lumMod val="95000"/>
                    <a:lumOff val="5000"/>
                  </a:schemeClr>
                </a:solidFill>
              </a:rPr>
              <a:t>PhanSo A, B;</a:t>
            </a:r>
          </a:p>
          <a:p>
            <a:r>
              <a:rPr lang="en-US" sz="2400" b="0">
                <a:solidFill>
                  <a:schemeClr val="tx1">
                    <a:lumMod val="95000"/>
                    <a:lumOff val="5000"/>
                  </a:schemeClr>
                </a:solidFill>
              </a:rPr>
              <a:t>cin&gt;&gt;A;  //A.Nhap();</a:t>
            </a:r>
          </a:p>
          <a:p>
            <a:r>
              <a:rPr lang="en-US" sz="2400" b="0">
                <a:solidFill>
                  <a:schemeClr val="tx1">
                    <a:lumMod val="95000"/>
                    <a:lumOff val="5000"/>
                  </a:schemeClr>
                </a:solidFill>
              </a:rPr>
              <a:t>cin&gt;&gt;B;  //B.Nhap();</a:t>
            </a:r>
          </a:p>
        </p:txBody>
      </p:sp>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Chuyển kiểu bằng phép toán chuyển kiểu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Phép toán chuyển kiểu cũng được dùng để biểu diễn </a:t>
            </a:r>
            <a:r>
              <a:rPr lang="vi-VN" sz="2800">
                <a:solidFill>
                  <a:srgbClr val="0000FF"/>
                </a:solidFill>
                <a:latin typeface="Arial" pitchFamily="34" charset="0"/>
                <a:cs typeface="Arial" pitchFamily="34" charset="0"/>
              </a:rPr>
              <a:t>quan hệ </a:t>
            </a:r>
            <a:r>
              <a:rPr lang="vi-VN" sz="2800">
                <a:solidFill>
                  <a:srgbClr val="C00000"/>
                </a:solidFill>
                <a:latin typeface="Arial" pitchFamily="34" charset="0"/>
                <a:cs typeface="Arial" pitchFamily="34" charset="0"/>
              </a:rPr>
              <a:t>là một </a:t>
            </a:r>
            <a:r>
              <a:rPr lang="vi-VN" sz="2800">
                <a:solidFill>
                  <a:schemeClr val="tx1">
                    <a:lumMod val="95000"/>
                    <a:lumOff val="5000"/>
                  </a:schemeClr>
                </a:solidFill>
                <a:latin typeface="Arial" pitchFamily="34" charset="0"/>
                <a:cs typeface="Arial" pitchFamily="34" charset="0"/>
              </a:rPr>
              <a:t>từ kiểu đang định nghĩa sang kiểu đã có.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762000" y="3092668"/>
            <a:ext cx="8077200" cy="3460532"/>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a:solidFill>
                  <a:srgbClr val="0000FF"/>
                </a:solidFill>
              </a:rPr>
              <a:t>class </a:t>
            </a:r>
            <a:r>
              <a:rPr lang="en-US" sz="2200" b="0">
                <a:solidFill>
                  <a:srgbClr val="000000"/>
                </a:solidFill>
              </a:rPr>
              <a:t>PhanSo {</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long </a:t>
            </a:r>
            <a:r>
              <a:rPr lang="en-US" sz="2200" b="0">
                <a:solidFill>
                  <a:srgbClr val="000000"/>
                </a:solidFill>
              </a:rPr>
              <a:t>tu, mau;</a:t>
            </a:r>
          </a:p>
          <a:p>
            <a:pPr marL="342900" indent="-342900">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	PhanSo(</a:t>
            </a:r>
            <a:r>
              <a:rPr lang="en-US" sz="2200" b="0">
                <a:solidFill>
                  <a:srgbClr val="0000FF"/>
                </a:solidFill>
              </a:rPr>
              <a:t>long </a:t>
            </a:r>
            <a:r>
              <a:rPr lang="en-US" sz="2200" b="0">
                <a:solidFill>
                  <a:srgbClr val="000000"/>
                </a:solidFill>
              </a:rPr>
              <a:t>t = 0, </a:t>
            </a:r>
            <a:r>
              <a:rPr lang="en-US" sz="2200" b="0">
                <a:solidFill>
                  <a:srgbClr val="0000FF"/>
                </a:solidFill>
              </a:rPr>
              <a:t>long </a:t>
            </a:r>
            <a:r>
              <a:rPr lang="en-US" sz="2200" b="0">
                <a:solidFill>
                  <a:srgbClr val="000000"/>
                </a:solidFill>
              </a:rPr>
              <a:t>m = 1) {Set(t,m);}</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void </a:t>
            </a:r>
            <a:r>
              <a:rPr lang="en-US" sz="2200" b="0">
                <a:solidFill>
                  <a:srgbClr val="000000"/>
                </a:solidFill>
              </a:rPr>
              <a:t>Set(</a:t>
            </a:r>
            <a:r>
              <a:rPr lang="en-US" sz="2200" b="0">
                <a:solidFill>
                  <a:srgbClr val="0000FF"/>
                </a:solidFill>
              </a:rPr>
              <a:t>long</a:t>
            </a:r>
            <a:r>
              <a:rPr lang="en-US" sz="2200" b="0">
                <a:solidFill>
                  <a:srgbClr val="000000"/>
                </a:solidFill>
              </a:rPr>
              <a:t> t, </a:t>
            </a:r>
            <a:r>
              <a:rPr lang="en-US" sz="2200" b="0">
                <a:solidFill>
                  <a:srgbClr val="0000FF"/>
                </a:solidFill>
              </a:rPr>
              <a:t>long </a:t>
            </a:r>
            <a:r>
              <a:rPr lang="en-US" sz="2200" b="0">
                <a:solidFill>
                  <a:srgbClr val="000000"/>
                </a:solidFill>
              </a:rPr>
              <a:t>m);</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friend </a:t>
            </a:r>
            <a:r>
              <a:rPr lang="en-US" sz="2200" b="0">
                <a:solidFill>
                  <a:srgbClr val="000000"/>
                </a:solidFill>
              </a:rPr>
              <a:t>PhanSo operator + (PhanSo a, Pham So b);</a:t>
            </a:r>
          </a:p>
          <a:p>
            <a:pPr marL="342900" indent="-342900">
              <a:spcBef>
                <a:spcPts val="0"/>
              </a:spcBef>
              <a:buFont typeface="Wingdings" pitchFamily="2" charset="2"/>
              <a:buNone/>
            </a:pPr>
            <a:r>
              <a:rPr lang="en-US" sz="2200" b="0">
                <a:solidFill>
                  <a:srgbClr val="000000"/>
                </a:solidFill>
              </a:rPr>
              <a:t>	</a:t>
            </a:r>
            <a:r>
              <a:rPr lang="en-US" sz="2200" b="0">
                <a:solidFill>
                  <a:srgbClr val="0000FF"/>
                </a:solidFill>
              </a:rPr>
              <a:t>operator</a:t>
            </a:r>
            <a:r>
              <a:rPr lang="en-US" sz="2200" b="0">
                <a:solidFill>
                  <a:schemeClr val="tx1">
                    <a:lumMod val="95000"/>
                    <a:lumOff val="5000"/>
                  </a:schemeClr>
                </a:solidFill>
              </a:rPr>
              <a:t> </a:t>
            </a:r>
            <a:r>
              <a:rPr lang="en-US" sz="2200" b="0">
                <a:solidFill>
                  <a:srgbClr val="0000FF"/>
                </a:solidFill>
              </a:rPr>
              <a:t>double</a:t>
            </a:r>
            <a:r>
              <a:rPr lang="en-US" sz="2200" b="0">
                <a:solidFill>
                  <a:schemeClr val="tx1">
                    <a:lumMod val="95000"/>
                    <a:lumOff val="5000"/>
                  </a:schemeClr>
                </a:solidFill>
              </a:rPr>
              <a:t>() </a:t>
            </a:r>
            <a:r>
              <a:rPr lang="en-US" sz="2200" b="0">
                <a:solidFill>
                  <a:srgbClr val="0000FF"/>
                </a:solidFill>
              </a:rPr>
              <a:t>const </a:t>
            </a:r>
            <a:r>
              <a:rPr lang="en-US" sz="2200" b="0">
                <a:solidFill>
                  <a:schemeClr val="tx1">
                    <a:lumMod val="95000"/>
                    <a:lumOff val="5000"/>
                  </a:schemeClr>
                </a:solidFill>
              </a:rPr>
              <a:t>{</a:t>
            </a:r>
            <a:r>
              <a:rPr lang="en-US" sz="2200" b="0">
                <a:solidFill>
                  <a:srgbClr val="0000FF"/>
                </a:solidFill>
              </a:rPr>
              <a:t>return</a:t>
            </a:r>
            <a:r>
              <a:rPr lang="en-US" sz="2200" b="0">
                <a:solidFill>
                  <a:schemeClr val="tx1">
                    <a:lumMod val="95000"/>
                    <a:lumOff val="5000"/>
                  </a:schemeClr>
                </a:solidFill>
              </a:rPr>
              <a:t> </a:t>
            </a:r>
            <a:r>
              <a:rPr lang="en-US" sz="2200" b="0">
                <a:solidFill>
                  <a:srgbClr val="0000FF"/>
                </a:solidFill>
              </a:rPr>
              <a:t>double</a:t>
            </a:r>
            <a:r>
              <a:rPr lang="en-US" sz="2200" b="0">
                <a:solidFill>
                  <a:schemeClr val="tx1">
                    <a:lumMod val="95000"/>
                    <a:lumOff val="5000"/>
                  </a:schemeClr>
                </a:solidFill>
              </a:rPr>
              <a:t>(tu)/mau;}</a:t>
            </a:r>
          </a:p>
          <a:p>
            <a:pPr marL="342900" indent="-342900">
              <a:spcBef>
                <a:spcPts val="0"/>
              </a:spcBef>
              <a:buFont typeface="Wingdings" pitchFamily="2" charset="2"/>
              <a:buNone/>
            </a:pPr>
            <a:r>
              <a:rPr lang="en-US" sz="2200" b="0">
                <a:solidFill>
                  <a:srgbClr val="000000"/>
                </a:solidFill>
              </a:rPr>
              <a:t>};</a:t>
            </a:r>
          </a:p>
          <a:p>
            <a:pPr marL="342900" indent="-342900">
              <a:spcBef>
                <a:spcPts val="0"/>
              </a:spcBef>
              <a:buFont typeface="Wingdings" pitchFamily="2" charset="2"/>
              <a:buNone/>
            </a:pPr>
            <a:r>
              <a:rPr lang="en-US" sz="2200" b="0">
                <a:solidFill>
                  <a:srgbClr val="000000"/>
                </a:solidFill>
              </a:rPr>
              <a:t>PhanSo a(9,4);</a:t>
            </a:r>
          </a:p>
          <a:p>
            <a:pPr marL="342900" indent="-342900">
              <a:spcBef>
                <a:spcPts val="0"/>
              </a:spcBef>
              <a:buFont typeface="Wingdings" pitchFamily="2" charset="2"/>
              <a:buNone/>
            </a:pPr>
            <a:r>
              <a:rPr lang="en-US" sz="2200" b="0">
                <a:solidFill>
                  <a:srgbClr val="000000"/>
                </a:solidFill>
              </a:rPr>
              <a:t>cout&lt;&lt;sqrt(a)&lt;&lt;“\n”; </a:t>
            </a:r>
            <a:r>
              <a:rPr lang="en-US" sz="2200" b="0">
                <a:solidFill>
                  <a:srgbClr val="008000"/>
                </a:solidFill>
              </a:rPr>
              <a:t>//cout&lt;&lt;sqrt(a.operator double())&lt;&lt;“\n”;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Nhập nhằng là hiện tượng xảy ra khi trình biên dịch tìm được ít nhất hai cách chuyển kiểu để thực hiện một việc tính toán nào đó.</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7" name="Rectangle 3"/>
          <p:cNvSpPr>
            <a:spLocks noChangeArrowheads="1"/>
          </p:cNvSpPr>
          <p:nvPr/>
        </p:nvSpPr>
        <p:spPr bwMode="auto">
          <a:xfrm>
            <a:off x="914400" y="3276600"/>
            <a:ext cx="7924800" cy="3124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int </a:t>
            </a:r>
            <a:r>
              <a:rPr lang="en-US" sz="2200" b="0">
                <a:solidFill>
                  <a:srgbClr val="000000"/>
                </a:solidFill>
              </a:rPr>
              <a:t>Sum(</a:t>
            </a:r>
            <a:r>
              <a:rPr lang="en-US" sz="2200" b="0">
                <a:solidFill>
                  <a:srgbClr val="0000FF"/>
                </a:solidFill>
              </a:rPr>
              <a:t>int</a:t>
            </a:r>
            <a:r>
              <a:rPr lang="en-US" sz="2200" b="0">
                <a:solidFill>
                  <a:srgbClr val="000000"/>
                </a:solidFill>
              </a:rPr>
              <a:t> a, </a:t>
            </a:r>
            <a:r>
              <a:rPr lang="en-US" sz="2200" b="0">
                <a:solidFill>
                  <a:srgbClr val="0000FF"/>
                </a:solidFill>
              </a:rPr>
              <a:t>int </a:t>
            </a:r>
            <a:r>
              <a:rPr lang="en-US" sz="2200" b="0">
                <a:solidFill>
                  <a:srgbClr val="000000"/>
                </a:solidFill>
              </a:rPr>
              <a:t>b)</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return </a:t>
            </a:r>
            <a:r>
              <a:rPr lang="en-US" sz="2200" b="0">
                <a:solidFill>
                  <a:srgbClr val="000000"/>
                </a:solidFill>
              </a:rPr>
              <a:t>a+b;</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FF"/>
                </a:solidFill>
              </a:rPr>
              <a:t>double </a:t>
            </a:r>
            <a:r>
              <a:rPr lang="en-US" sz="2200" b="0">
                <a:solidFill>
                  <a:srgbClr val="000000"/>
                </a:solidFill>
              </a:rPr>
              <a:t>Sum(</a:t>
            </a:r>
            <a:r>
              <a:rPr lang="en-US" sz="2200" b="0">
                <a:solidFill>
                  <a:srgbClr val="0000FF"/>
                </a:solidFill>
              </a:rPr>
              <a:t>double</a:t>
            </a:r>
            <a:r>
              <a:rPr lang="en-US" sz="2200" b="0">
                <a:solidFill>
                  <a:srgbClr val="000000"/>
                </a:solidFill>
              </a:rPr>
              <a:t> a, </a:t>
            </a:r>
            <a:r>
              <a:rPr lang="en-US" sz="2200" b="0">
                <a:solidFill>
                  <a:srgbClr val="0000FF"/>
                </a:solidFill>
              </a:rPr>
              <a:t>double </a:t>
            </a:r>
            <a:r>
              <a:rPr lang="en-US" sz="2200" b="0">
                <a:solidFill>
                  <a:srgbClr val="000000"/>
                </a:solidFill>
              </a:rPr>
              <a:t>b)</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return </a:t>
            </a:r>
            <a:r>
              <a:rPr lang="en-US" sz="2200" b="0">
                <a:solidFill>
                  <a:srgbClr val="000000"/>
                </a:solidFill>
              </a:rPr>
              <a:t>a+b;</a:t>
            </a:r>
          </a:p>
          <a:p>
            <a:pPr marL="342900" indent="-342900">
              <a:lnSpc>
                <a:spcPct val="11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a:solidFill>
                  <a:schemeClr val="tx1">
                    <a:lumMod val="95000"/>
                    <a:lumOff val="5000"/>
                  </a:schemeClr>
                </a:solidFill>
              </a:rPr>
              <a:t>1</a:t>
            </a:r>
            <a:r>
              <a:rPr lang="en-US" sz="2400" b="0">
                <a:solidFill>
                  <a:srgbClr val="0000FF"/>
                </a:solidFill>
              </a:rPr>
              <a:t> 	void</a:t>
            </a:r>
            <a:r>
              <a:rPr lang="en-US" sz="2400" b="0">
                <a:solidFill>
                  <a:srgbClr val="000000"/>
                </a:solidFill>
              </a:rPr>
              <a:t> main() {</a:t>
            </a:r>
          </a:p>
          <a:p>
            <a:pPr marL="342900" indent="-342900">
              <a:lnSpc>
                <a:spcPct val="110000"/>
              </a:lnSpc>
              <a:spcBef>
                <a:spcPct val="20000"/>
              </a:spcBef>
              <a:buFont typeface="Wingdings" pitchFamily="2" charset="2"/>
              <a:buNone/>
            </a:pPr>
            <a:r>
              <a:rPr lang="en-US" sz="2400" b="0">
                <a:solidFill>
                  <a:srgbClr val="000000"/>
                </a:solidFill>
              </a:rPr>
              <a:t>2		</a:t>
            </a:r>
            <a:r>
              <a:rPr lang="en-US" sz="2400" b="0">
                <a:solidFill>
                  <a:srgbClr val="0000FF"/>
                </a:solidFill>
              </a:rPr>
              <a:t>int</a:t>
            </a:r>
            <a:r>
              <a:rPr lang="en-US" sz="2400" b="0">
                <a:solidFill>
                  <a:srgbClr val="000000"/>
                </a:solidFill>
              </a:rPr>
              <a:t> a = 3, b = 7;</a:t>
            </a:r>
          </a:p>
          <a:p>
            <a:pPr marL="342900" indent="-342900">
              <a:lnSpc>
                <a:spcPct val="110000"/>
              </a:lnSpc>
              <a:spcBef>
                <a:spcPct val="20000"/>
              </a:spcBef>
              <a:buFont typeface="Wingdings" pitchFamily="2" charset="2"/>
              <a:buNone/>
            </a:pPr>
            <a:r>
              <a:rPr lang="en-US" sz="2400" b="0">
                <a:solidFill>
                  <a:srgbClr val="000000"/>
                </a:solidFill>
              </a:rPr>
              <a:t>3		</a:t>
            </a:r>
            <a:r>
              <a:rPr lang="en-US" sz="2400" b="0">
                <a:solidFill>
                  <a:srgbClr val="0000FF"/>
                </a:solidFill>
              </a:rPr>
              <a:t>double</a:t>
            </a:r>
            <a:r>
              <a:rPr lang="en-US" sz="2400" b="0">
                <a:solidFill>
                  <a:srgbClr val="000000"/>
                </a:solidFill>
              </a:rPr>
              <a:t> r = 3.2, s = 6.3;</a:t>
            </a:r>
          </a:p>
          <a:p>
            <a:pPr marL="342900" indent="-342900">
              <a:lnSpc>
                <a:spcPct val="110000"/>
              </a:lnSpc>
              <a:spcBef>
                <a:spcPct val="20000"/>
              </a:spcBef>
              <a:buFont typeface="Wingdings" pitchFamily="2" charset="2"/>
              <a:buNone/>
            </a:pPr>
            <a:r>
              <a:rPr lang="en-US" sz="2400" b="0">
                <a:solidFill>
                  <a:srgbClr val="000000"/>
                </a:solidFill>
              </a:rPr>
              <a:t>4		cout &lt;&lt; a+b &lt;&lt; "\n";</a:t>
            </a:r>
          </a:p>
          <a:p>
            <a:pPr marL="342900" indent="-342900">
              <a:lnSpc>
                <a:spcPct val="110000"/>
              </a:lnSpc>
              <a:spcBef>
                <a:spcPct val="20000"/>
              </a:spcBef>
              <a:buFont typeface="Wingdings" pitchFamily="2" charset="2"/>
              <a:buNone/>
            </a:pPr>
            <a:r>
              <a:rPr lang="en-US" sz="2400" b="0">
                <a:solidFill>
                  <a:srgbClr val="000000"/>
                </a:solidFill>
              </a:rPr>
              <a:t>5		cout &lt;&lt; r+s &lt;&lt; "\n";	</a:t>
            </a:r>
          </a:p>
          <a:p>
            <a:pPr marL="342900" indent="-342900">
              <a:lnSpc>
                <a:spcPct val="110000"/>
              </a:lnSpc>
              <a:spcBef>
                <a:spcPct val="20000"/>
              </a:spcBef>
              <a:buFont typeface="Wingdings" pitchFamily="2" charset="2"/>
              <a:buNone/>
            </a:pPr>
            <a:r>
              <a:rPr lang="en-US" sz="2400" b="0">
                <a:solidFill>
                  <a:srgbClr val="000000"/>
                </a:solidFill>
              </a:rPr>
              <a:t>6		cout &lt;&lt; a+r &lt;&lt; "\n";</a:t>
            </a:r>
          </a:p>
          <a:p>
            <a:pPr marL="342900" indent="-342900">
              <a:lnSpc>
                <a:spcPct val="110000"/>
              </a:lnSpc>
              <a:spcBef>
                <a:spcPct val="20000"/>
              </a:spcBef>
              <a:buFont typeface="Wingdings" pitchFamily="2" charset="2"/>
              <a:buNone/>
            </a:pPr>
            <a:r>
              <a:rPr lang="en-US" sz="2400" b="0">
                <a:solidFill>
                  <a:srgbClr val="000000"/>
                </a:solidFill>
              </a:rPr>
              <a:t>7		cout &lt;&lt; Sum(a,b) &lt;&lt; "\n";</a:t>
            </a:r>
          </a:p>
          <a:p>
            <a:pPr marL="342900" indent="-342900">
              <a:lnSpc>
                <a:spcPct val="110000"/>
              </a:lnSpc>
              <a:spcBef>
                <a:spcPct val="20000"/>
              </a:spcBef>
              <a:buFont typeface="Wingdings" pitchFamily="2" charset="2"/>
              <a:buNone/>
            </a:pPr>
            <a:r>
              <a:rPr lang="en-US" sz="2400" b="0">
                <a:solidFill>
                  <a:srgbClr val="000000"/>
                </a:solidFill>
              </a:rPr>
              <a:t>8		cout &lt;&lt; Sum(r,s) &lt;&lt; "\n";</a:t>
            </a:r>
          </a:p>
          <a:p>
            <a:pPr marL="342900" indent="-342900">
              <a:lnSpc>
                <a:spcPct val="110000"/>
              </a:lnSpc>
              <a:spcBef>
                <a:spcPct val="20000"/>
              </a:spcBef>
              <a:buFont typeface="Wingdings" pitchFamily="2" charset="2"/>
              <a:buNone/>
            </a:pPr>
            <a:r>
              <a:rPr lang="en-US" sz="2400" b="0">
                <a:solidFill>
                  <a:srgbClr val="000000"/>
                </a:solidFill>
              </a:rPr>
              <a:t>9		cout &lt;&lt; Sum(a,r) &lt;&lt; "\n";</a:t>
            </a:r>
          </a:p>
          <a:p>
            <a:pPr marL="342900" indent="-342900">
              <a:lnSpc>
                <a:spcPct val="110000"/>
              </a:lnSpc>
              <a:spcBef>
                <a:spcPct val="20000"/>
              </a:spcBef>
              <a:buFont typeface="Wingdings" pitchFamily="2" charset="2"/>
              <a:buNone/>
            </a:pPr>
            <a:r>
              <a:rPr lang="en-US" sz="2400" b="0">
                <a:solidFill>
                  <a:srgbClr val="000000"/>
                </a:solidFill>
              </a:rPr>
              <a:t>10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Hiện tượng nhập nhằng t</a:t>
            </a:r>
            <a:r>
              <a:rPr lang="vi-VN" sz="2800">
                <a:solidFill>
                  <a:schemeClr val="tx1">
                    <a:lumMod val="95000"/>
                    <a:lumOff val="5000"/>
                  </a:schemeClr>
                </a:solidFill>
                <a:latin typeface="Arial" pitchFamily="34" charset="0"/>
                <a:cs typeface="Arial" pitchFamily="34" charset="0"/>
              </a:rPr>
              <a:t>hường xảy ra khi </a:t>
            </a:r>
            <a:r>
              <a:rPr lang="vi-VN" sz="2800">
                <a:solidFill>
                  <a:srgbClr val="0070C0"/>
                </a:solidFill>
                <a:latin typeface="Arial" pitchFamily="34" charset="0"/>
                <a:cs typeface="Arial" pitchFamily="34" charset="0"/>
              </a:rPr>
              <a:t>người sử dụng định nghĩa lớp </a:t>
            </a:r>
            <a:r>
              <a:rPr lang="vi-VN" sz="2800">
                <a:solidFill>
                  <a:schemeClr val="tx1">
                    <a:lumMod val="95000"/>
                    <a:lumOff val="5000"/>
                  </a:schemeClr>
                </a:solidFill>
                <a:latin typeface="Arial" pitchFamily="34" charset="0"/>
                <a:cs typeface="Arial" pitchFamily="34" charset="0"/>
              </a:rPr>
              <a:t>và </a:t>
            </a:r>
            <a:r>
              <a:rPr lang="vi-VN" sz="2800">
                <a:solidFill>
                  <a:srgbClr val="FF3300"/>
                </a:solidFill>
                <a:latin typeface="Arial" pitchFamily="34" charset="0"/>
                <a:cs typeface="Arial" pitchFamily="34" charset="0"/>
              </a:rPr>
              <a:t>qui định cơ chế chuyển kiểu </a:t>
            </a:r>
            <a:r>
              <a:rPr lang="vi-VN" sz="2800">
                <a:solidFill>
                  <a:schemeClr val="tx1">
                    <a:lumMod val="95000"/>
                    <a:lumOff val="5000"/>
                  </a:schemeClr>
                </a:solidFill>
                <a:latin typeface="Arial" pitchFamily="34" charset="0"/>
                <a:cs typeface="Arial" pitchFamily="34" charset="0"/>
              </a:rPr>
              <a:t>bằng phương thức thiết lập và/hay phép toán chuyển kiểu.</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Xét lớp phân số</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102981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9" name="Rectangle 3"/>
          <p:cNvSpPr>
            <a:spLocks noChangeArrowheads="1"/>
          </p:cNvSpPr>
          <p:nvPr/>
        </p:nvSpPr>
        <p:spPr bwMode="auto">
          <a:xfrm>
            <a:off x="533400" y="1371600"/>
            <a:ext cx="8229600" cy="5181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dirty="0">
                <a:solidFill>
                  <a:srgbClr val="0000FF"/>
                </a:solidFill>
              </a:rPr>
              <a:t>class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00FF"/>
                </a:solidFill>
              </a:rPr>
              <a:t>long </a:t>
            </a:r>
            <a:r>
              <a:rPr lang="en-US" sz="2400" b="0" dirty="0" err="1">
                <a:solidFill>
                  <a:schemeClr val="tx1">
                    <a:lumMod val="95000"/>
                    <a:lumOff val="5000"/>
                  </a:schemeClr>
                </a:solidFill>
              </a:rPr>
              <a:t>tu</a:t>
            </a:r>
            <a:r>
              <a:rPr lang="en-US" sz="2400" b="0" dirty="0">
                <a:solidFill>
                  <a:schemeClr val="tx1">
                    <a:lumMod val="95000"/>
                    <a:lumOff val="5000"/>
                  </a:schemeClr>
                </a:solidFill>
              </a:rPr>
              <a:t>, </a:t>
            </a:r>
            <a:r>
              <a:rPr lang="en-US" sz="2400" b="0" dirty="0" err="1">
                <a:solidFill>
                  <a:schemeClr val="tx1">
                    <a:lumMod val="95000"/>
                    <a:lumOff val="5000"/>
                  </a:schemeClr>
                </a:solidFill>
              </a:rPr>
              <a:t>mau</a:t>
            </a:r>
            <a:r>
              <a:rPr lang="en-US" sz="2400" b="0" dirty="0">
                <a:solidFill>
                  <a:schemeClr val="tx1">
                    <a:lumMod val="95000"/>
                    <a:lumOff val="5000"/>
                  </a:schemeClr>
                </a:solidFill>
              </a:rPr>
              <a:t>;</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00FF"/>
                </a:solidFill>
              </a:rPr>
              <a:t>void </a:t>
            </a:r>
            <a:r>
              <a:rPr lang="en-US" sz="2400" b="0" dirty="0" err="1">
                <a:solidFill>
                  <a:schemeClr val="tx1">
                    <a:lumMod val="95000"/>
                    <a:lumOff val="5000"/>
                  </a:schemeClr>
                </a:solidFill>
              </a:rPr>
              <a:t>UocLuoc</a:t>
            </a:r>
            <a:r>
              <a:rPr lang="en-US" sz="2400" b="0" dirty="0">
                <a:solidFill>
                  <a:schemeClr val="tx1">
                    <a:lumMod val="95000"/>
                    <a:lumOff val="5000"/>
                  </a:schemeClr>
                </a:solidFill>
              </a:rPr>
              <a:t>();</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00FF"/>
                </a:solidFill>
              </a:rPr>
              <a:t>int </a:t>
            </a:r>
            <a:r>
              <a:rPr lang="en-US" sz="2400" b="0" dirty="0" err="1">
                <a:solidFill>
                  <a:schemeClr val="tx1">
                    <a:lumMod val="95000"/>
                    <a:lumOff val="5000"/>
                  </a:schemeClr>
                </a:solidFill>
              </a:rPr>
              <a:t>SoSanh</a:t>
            </a:r>
            <a:r>
              <a:rPr lang="en-US" sz="2400" b="0" dirty="0">
                <a:solidFill>
                  <a:schemeClr val="tx1">
                    <a:lumMod val="95000"/>
                    <a:lumOff val="5000"/>
                  </a:schemeClr>
                </a:solidFill>
              </a:rPr>
              <a:t>(</a:t>
            </a:r>
            <a:r>
              <a:rPr lang="en-US" sz="2400" b="0" dirty="0" err="1">
                <a:solidFill>
                  <a:schemeClr val="tx1">
                    <a:lumMod val="95000"/>
                    <a:lumOff val="5000"/>
                  </a:schemeClr>
                </a:solidFill>
              </a:rPr>
              <a:t>PhanSo</a:t>
            </a:r>
            <a:r>
              <a:rPr lang="en-US" sz="2400" b="0" dirty="0">
                <a:solidFill>
                  <a:schemeClr val="tx1">
                    <a:lumMod val="95000"/>
                    <a:lumOff val="5000"/>
                  </a:schemeClr>
                </a:solidFill>
              </a:rPr>
              <a:t> b);</a:t>
            </a:r>
          </a:p>
          <a:p>
            <a:pPr marL="342900" indent="-342900">
              <a:spcBef>
                <a:spcPts val="0"/>
              </a:spcBef>
              <a:buFont typeface="Wingdings" pitchFamily="2" charset="2"/>
              <a:buNone/>
            </a:pPr>
            <a:r>
              <a:rPr lang="en-US" sz="2400" b="0" dirty="0">
                <a:solidFill>
                  <a:srgbClr val="0000FF"/>
                </a:solidFill>
              </a:rPr>
              <a:t>public</a:t>
            </a:r>
            <a:r>
              <a:rPr lang="en-US" sz="2400" b="0" dirty="0">
                <a:solidFill>
                  <a:schemeClr val="tx1">
                    <a:lumMod val="95000"/>
                    <a:lumOff val="5000"/>
                  </a:schemeClr>
                </a:solidFill>
              </a:rPr>
              <a:t>:</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a:t>
            </a:r>
            <a:r>
              <a:rPr lang="en-US" sz="2400" b="0" dirty="0">
                <a:solidFill>
                  <a:srgbClr val="0000FF"/>
                </a:solidFill>
              </a:rPr>
              <a:t>long</a:t>
            </a:r>
            <a:r>
              <a:rPr lang="en-US" sz="2400" b="0" dirty="0">
                <a:solidFill>
                  <a:schemeClr val="tx1">
                    <a:lumMod val="95000"/>
                    <a:lumOff val="5000"/>
                  </a:schemeClr>
                </a:solidFill>
              </a:rPr>
              <a:t> t = 0, </a:t>
            </a:r>
            <a:r>
              <a:rPr lang="en-US" sz="2400" b="0" dirty="0">
                <a:solidFill>
                  <a:srgbClr val="0000FF"/>
                </a:solidFill>
              </a:rPr>
              <a:t>long </a:t>
            </a:r>
            <a:r>
              <a:rPr lang="en-US" sz="2400" b="0" dirty="0">
                <a:solidFill>
                  <a:schemeClr val="tx1">
                    <a:lumMod val="95000"/>
                    <a:lumOff val="5000"/>
                  </a:schemeClr>
                </a:solidFill>
              </a:rPr>
              <a:t>m = 1) {Set(</a:t>
            </a:r>
            <a:r>
              <a:rPr lang="en-US" sz="2400" b="0" dirty="0" err="1">
                <a:solidFill>
                  <a:schemeClr val="tx1">
                    <a:lumMod val="95000"/>
                    <a:lumOff val="5000"/>
                  </a:schemeClr>
                </a:solidFill>
              </a:rPr>
              <a:t>t,m</a:t>
            </a:r>
            <a:r>
              <a:rPr lang="en-US" sz="2400" b="0" dirty="0">
                <a:solidFill>
                  <a:schemeClr val="tx1">
                    <a:lumMod val="95000"/>
                    <a:lumOff val="5000"/>
                  </a:schemeClr>
                </a:solidFill>
              </a:rPr>
              <a:t>);}</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r>
              <a:rPr lang="en-US" sz="2400" b="0" dirty="0">
                <a:solidFill>
                  <a:srgbClr val="0000FF"/>
                </a:solidFill>
              </a:rPr>
              <a:t>long</a:t>
            </a:r>
            <a:r>
              <a:rPr lang="en-US" sz="2400" b="0" dirty="0">
                <a:solidFill>
                  <a:schemeClr val="tx1">
                    <a:lumMod val="95000"/>
                    <a:lumOff val="5000"/>
                  </a:schemeClr>
                </a:solidFill>
              </a:rPr>
              <a:t> t) { Set(t,1); }</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00FF"/>
                </a:solidFill>
              </a:rPr>
              <a:t>void </a:t>
            </a:r>
            <a:r>
              <a:rPr lang="en-US" sz="2400" b="0" dirty="0">
                <a:solidFill>
                  <a:schemeClr val="tx1">
                    <a:lumMod val="95000"/>
                    <a:lumOff val="5000"/>
                  </a:schemeClr>
                </a:solidFill>
              </a:rPr>
              <a:t>Set(long t, long m);</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70C0"/>
                </a:solidFill>
              </a:rPr>
              <a:t>friend</a:t>
            </a: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r>
              <a:rPr lang="en-US" sz="2400" b="0" dirty="0">
                <a:solidFill>
                  <a:srgbClr val="FF3300"/>
                </a:solidFill>
              </a:rPr>
              <a:t>operator</a:t>
            </a:r>
            <a:r>
              <a:rPr lang="en-US" sz="2400" b="0" dirty="0">
                <a:solidFill>
                  <a:schemeClr val="tx1">
                    <a:lumMod val="95000"/>
                    <a:lumOff val="5000"/>
                  </a:schemeClr>
                </a:solidFill>
              </a:rPr>
              <a:t> + (</a:t>
            </a:r>
            <a:r>
              <a:rPr lang="en-US" sz="2400" b="0" dirty="0" err="1">
                <a:solidFill>
                  <a:schemeClr val="tx1">
                    <a:lumMod val="95000"/>
                    <a:lumOff val="5000"/>
                  </a:schemeClr>
                </a:solidFill>
              </a:rPr>
              <a:t>PhanSo</a:t>
            </a:r>
            <a:r>
              <a:rPr lang="en-US" sz="2400" b="0" dirty="0">
                <a:solidFill>
                  <a:schemeClr val="tx1">
                    <a:lumMod val="95000"/>
                    <a:lumOff val="5000"/>
                  </a:schemeClr>
                </a:solidFill>
              </a:rPr>
              <a:t> a, </a:t>
            </a:r>
            <a:r>
              <a:rPr lang="en-US" sz="2400" b="0" dirty="0" err="1">
                <a:solidFill>
                  <a:schemeClr val="tx1">
                    <a:lumMod val="95000"/>
                    <a:lumOff val="5000"/>
                  </a:schemeClr>
                </a:solidFill>
              </a:rPr>
              <a:t>PhanSo</a:t>
            </a:r>
            <a:r>
              <a:rPr lang="en-US" sz="2400" b="0" dirty="0">
                <a:solidFill>
                  <a:schemeClr val="tx1">
                    <a:lumMod val="95000"/>
                    <a:lumOff val="5000"/>
                  </a:schemeClr>
                </a:solidFill>
              </a:rPr>
              <a:t> b);</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70C0"/>
                </a:solidFill>
              </a:rPr>
              <a:t>friend</a:t>
            </a: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r>
              <a:rPr lang="en-US" sz="2400" b="0" dirty="0">
                <a:solidFill>
                  <a:srgbClr val="FF3300"/>
                </a:solidFill>
              </a:rPr>
              <a:t>operator</a:t>
            </a:r>
            <a:r>
              <a:rPr lang="en-US" sz="2400" b="0" dirty="0">
                <a:solidFill>
                  <a:schemeClr val="tx1">
                    <a:lumMod val="95000"/>
                    <a:lumOff val="5000"/>
                  </a:schemeClr>
                </a:solidFill>
              </a:rPr>
              <a:t> - (</a:t>
            </a:r>
            <a:r>
              <a:rPr lang="en-US" sz="2400" b="0" dirty="0" err="1">
                <a:solidFill>
                  <a:schemeClr val="tx1">
                    <a:lumMod val="95000"/>
                    <a:lumOff val="5000"/>
                  </a:schemeClr>
                </a:solidFill>
              </a:rPr>
              <a:t>PhanSo</a:t>
            </a:r>
            <a:r>
              <a:rPr lang="en-US" sz="2400" b="0" dirty="0">
                <a:solidFill>
                  <a:schemeClr val="tx1">
                    <a:lumMod val="95000"/>
                    <a:lumOff val="5000"/>
                  </a:schemeClr>
                </a:solidFill>
              </a:rPr>
              <a:t> a, </a:t>
            </a:r>
            <a:r>
              <a:rPr lang="en-US" sz="2400" b="0" dirty="0" err="1">
                <a:solidFill>
                  <a:schemeClr val="tx1">
                    <a:lumMod val="95000"/>
                    <a:lumOff val="5000"/>
                  </a:schemeClr>
                </a:solidFill>
              </a:rPr>
              <a:t>PhanSo</a:t>
            </a:r>
            <a:r>
              <a:rPr lang="en-US" sz="2400" b="0" dirty="0">
                <a:solidFill>
                  <a:schemeClr val="tx1">
                    <a:lumMod val="95000"/>
                    <a:lumOff val="5000"/>
                  </a:schemeClr>
                </a:solidFill>
              </a:rPr>
              <a:t> b);</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70C0"/>
                </a:solidFill>
              </a:rPr>
              <a:t>friend</a:t>
            </a: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r>
              <a:rPr lang="en-US" sz="2400" b="0" dirty="0">
                <a:solidFill>
                  <a:srgbClr val="FF3300"/>
                </a:solidFill>
              </a:rPr>
              <a:t>operator</a:t>
            </a:r>
            <a:r>
              <a:rPr lang="en-US" sz="2400" b="0" dirty="0">
                <a:solidFill>
                  <a:schemeClr val="tx1">
                    <a:lumMod val="95000"/>
                    <a:lumOff val="5000"/>
                  </a:schemeClr>
                </a:solidFill>
              </a:rPr>
              <a:t> * (</a:t>
            </a:r>
            <a:r>
              <a:rPr lang="en-US" sz="2400" b="0" dirty="0" err="1">
                <a:solidFill>
                  <a:schemeClr val="tx1">
                    <a:lumMod val="95000"/>
                    <a:lumOff val="5000"/>
                  </a:schemeClr>
                </a:solidFill>
              </a:rPr>
              <a:t>PhanSo</a:t>
            </a:r>
            <a:r>
              <a:rPr lang="en-US" sz="2400" b="0" dirty="0">
                <a:solidFill>
                  <a:schemeClr val="tx1">
                    <a:lumMod val="95000"/>
                    <a:lumOff val="5000"/>
                  </a:schemeClr>
                </a:solidFill>
              </a:rPr>
              <a:t> a, </a:t>
            </a:r>
            <a:r>
              <a:rPr lang="en-US" sz="2400" b="0" dirty="0" err="1">
                <a:solidFill>
                  <a:schemeClr val="tx1">
                    <a:lumMod val="95000"/>
                    <a:lumOff val="5000"/>
                  </a:schemeClr>
                </a:solidFill>
              </a:rPr>
              <a:t>PhanSo</a:t>
            </a:r>
            <a:r>
              <a:rPr lang="en-US" sz="2400" b="0" dirty="0">
                <a:solidFill>
                  <a:schemeClr val="tx1">
                    <a:lumMod val="95000"/>
                    <a:lumOff val="5000"/>
                  </a:schemeClr>
                </a:solidFill>
              </a:rPr>
              <a:t> b);</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0070C0"/>
                </a:solidFill>
              </a:rPr>
              <a:t>friend</a:t>
            </a: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t>
            </a:r>
            <a:r>
              <a:rPr lang="en-US" sz="2400" b="0" dirty="0">
                <a:solidFill>
                  <a:srgbClr val="FF3300"/>
                </a:solidFill>
              </a:rPr>
              <a:t>operator</a:t>
            </a:r>
            <a:r>
              <a:rPr lang="en-US" sz="2400" b="0" dirty="0">
                <a:solidFill>
                  <a:schemeClr val="tx1">
                    <a:lumMod val="95000"/>
                    <a:lumOff val="5000"/>
                  </a:schemeClr>
                </a:solidFill>
              </a:rPr>
              <a:t> / (</a:t>
            </a:r>
            <a:r>
              <a:rPr lang="en-US" sz="2400" b="0" dirty="0" err="1">
                <a:solidFill>
                  <a:schemeClr val="tx1">
                    <a:lumMod val="95000"/>
                    <a:lumOff val="5000"/>
                  </a:schemeClr>
                </a:solidFill>
              </a:rPr>
              <a:t>PhanSo</a:t>
            </a:r>
            <a:r>
              <a:rPr lang="en-US" sz="2400" b="0" dirty="0">
                <a:solidFill>
                  <a:schemeClr val="tx1">
                    <a:lumMod val="95000"/>
                    <a:lumOff val="5000"/>
                  </a:schemeClr>
                </a:solidFill>
              </a:rPr>
              <a:t> a, </a:t>
            </a:r>
            <a:r>
              <a:rPr lang="en-US" sz="2400" b="0" dirty="0" err="1">
                <a:solidFill>
                  <a:schemeClr val="tx1">
                    <a:lumMod val="95000"/>
                    <a:lumOff val="5000"/>
                  </a:schemeClr>
                </a:solidFill>
              </a:rPr>
              <a:t>PhanSo</a:t>
            </a:r>
            <a:r>
              <a:rPr lang="en-US" sz="2400" b="0" dirty="0">
                <a:solidFill>
                  <a:schemeClr val="tx1">
                    <a:lumMod val="95000"/>
                    <a:lumOff val="5000"/>
                  </a:schemeClr>
                </a:solidFill>
              </a:rPr>
              <a:t> b);</a:t>
            </a:r>
          </a:p>
          <a:p>
            <a:pPr marL="342900" indent="-342900">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FF3300"/>
                </a:solidFill>
              </a:rPr>
              <a:t>operator</a:t>
            </a:r>
            <a:r>
              <a:rPr lang="en-US" sz="2400" b="0" dirty="0">
                <a:solidFill>
                  <a:schemeClr val="tx1">
                    <a:lumMod val="95000"/>
                    <a:lumOff val="5000"/>
                  </a:schemeClr>
                </a:solidFill>
              </a:rPr>
              <a:t> </a:t>
            </a:r>
            <a:r>
              <a:rPr lang="en-US" sz="2400" b="0" dirty="0">
                <a:solidFill>
                  <a:srgbClr val="0000FF"/>
                </a:solidFill>
              </a:rPr>
              <a:t>double</a:t>
            </a:r>
            <a:r>
              <a:rPr lang="en-US" sz="2400" b="0" dirty="0">
                <a:solidFill>
                  <a:schemeClr val="tx1">
                    <a:lumMod val="95000"/>
                    <a:lumOff val="5000"/>
                  </a:schemeClr>
                </a:solidFill>
              </a:rPr>
              <a:t>() </a:t>
            </a:r>
            <a:r>
              <a:rPr lang="en-US" sz="2400" b="0" dirty="0">
                <a:solidFill>
                  <a:srgbClr val="0000FF"/>
                </a:solidFill>
              </a:rPr>
              <a:t>const </a:t>
            </a:r>
            <a:r>
              <a:rPr lang="en-US" sz="2400" b="0" dirty="0">
                <a:solidFill>
                  <a:schemeClr val="tx1">
                    <a:lumMod val="95000"/>
                    <a:lumOff val="5000"/>
                  </a:schemeClr>
                </a:solidFill>
              </a:rPr>
              <a:t>{</a:t>
            </a:r>
            <a:r>
              <a:rPr lang="en-US" sz="2400" b="0" dirty="0">
                <a:solidFill>
                  <a:srgbClr val="0000FF"/>
                </a:solidFill>
              </a:rPr>
              <a:t>return</a:t>
            </a:r>
            <a:r>
              <a:rPr lang="en-US" sz="2400" b="0" dirty="0">
                <a:solidFill>
                  <a:schemeClr val="tx1">
                    <a:lumMod val="95000"/>
                    <a:lumOff val="5000"/>
                  </a:schemeClr>
                </a:solidFill>
              </a:rPr>
              <a:t> </a:t>
            </a:r>
            <a:r>
              <a:rPr lang="en-US" sz="2400" b="0" dirty="0">
                <a:solidFill>
                  <a:srgbClr val="0000FF"/>
                </a:solidFill>
              </a:rPr>
              <a:t>double</a:t>
            </a:r>
            <a:r>
              <a:rPr lang="en-US" sz="2400" b="0" dirty="0">
                <a:solidFill>
                  <a:schemeClr val="tx1">
                    <a:lumMod val="95000"/>
                    <a:lumOff val="5000"/>
                  </a:schemeClr>
                </a:solidFill>
              </a:rPr>
              <a:t>(</a:t>
            </a:r>
            <a:r>
              <a:rPr lang="en-US" sz="2400" b="0" dirty="0" err="1">
                <a:solidFill>
                  <a:schemeClr val="tx1">
                    <a:lumMod val="95000"/>
                    <a:lumOff val="5000"/>
                  </a:schemeClr>
                </a:solidFill>
              </a:rPr>
              <a:t>tu</a:t>
            </a:r>
            <a:r>
              <a:rPr lang="en-US" sz="2400" b="0" dirty="0">
                <a:solidFill>
                  <a:schemeClr val="tx1">
                    <a:lumMod val="95000"/>
                    <a:lumOff val="5000"/>
                  </a:schemeClr>
                </a:solidFill>
              </a:rPr>
              <a:t>)/</a:t>
            </a:r>
            <a:r>
              <a:rPr lang="en-US" sz="2400" b="0" dirty="0" err="1">
                <a:solidFill>
                  <a:schemeClr val="tx1">
                    <a:lumMod val="95000"/>
                    <a:lumOff val="5000"/>
                  </a:schemeClr>
                </a:solidFill>
              </a:rPr>
              <a:t>mau</a:t>
            </a:r>
            <a:r>
              <a:rPr lang="en-US" sz="2400" b="0" dirty="0">
                <a:solidFill>
                  <a:schemeClr val="tx1">
                    <a:lumMod val="95000"/>
                    <a:lumOff val="5000"/>
                  </a:schemeClr>
                </a:solidFill>
              </a:rPr>
              <a:t>;}</a:t>
            </a:r>
          </a:p>
          <a:p>
            <a:pPr marL="342900" indent="-342900">
              <a:spcBef>
                <a:spcPts val="0"/>
              </a:spcBef>
              <a:buFont typeface="Wingdings" pitchFamily="2" charset="2"/>
              <a:buNone/>
            </a:pPr>
            <a:r>
              <a:rPr lang="en-US" sz="2400" b="0" dirty="0">
                <a:solidFill>
                  <a:schemeClr val="tx1">
                    <a:lumMod val="95000"/>
                    <a:lumOff val="5000"/>
                  </a:schemeClr>
                </a:solidFill>
              </a:rPr>
              <a:t>};</a:t>
            </a:r>
            <a:endParaRPr lang="en-US" sz="2400" b="0" dirty="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phân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hai cơ </a:t>
            </a:r>
            <a:r>
              <a:rPr lang="vi-VN" sz="2800" dirty="0" err="1">
                <a:solidFill>
                  <a:schemeClr val="tx1">
                    <a:lumMod val="95000"/>
                    <a:lumOff val="5000"/>
                  </a:schemeClr>
                </a:solidFill>
                <a:latin typeface="Arial" pitchFamily="34" charset="0"/>
                <a:cs typeface="Arial" pitchFamily="34" charset="0"/>
              </a:rPr>
              <a:t>chế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chuyển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từ</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số</a:t>
            </a:r>
            <a:r>
              <a:rPr lang="vi-VN" sz="2800" dirty="0">
                <a:solidFill>
                  <a:srgbClr val="FF3300"/>
                </a:solidFill>
                <a:latin typeface="Arial" pitchFamily="34" charset="0"/>
                <a:cs typeface="Arial" pitchFamily="34" charset="0"/>
              </a:rPr>
              <a:t> nguyên sang phân </a:t>
            </a:r>
            <a:r>
              <a:rPr lang="vi-VN" sz="2800" dirty="0" err="1">
                <a:solidFill>
                  <a:srgbClr val="FF3300"/>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nhờ</a:t>
            </a:r>
            <a:r>
              <a:rPr lang="vi-VN" sz="2800" dirty="0">
                <a:solidFill>
                  <a:schemeClr val="tx1">
                    <a:lumMod val="95000"/>
                    <a:lumOff val="5000"/>
                  </a:schemeClr>
                </a:solidFill>
                <a:latin typeface="Arial" pitchFamily="34" charset="0"/>
                <a:cs typeface="Arial" pitchFamily="34" charset="0"/>
              </a:rPr>
              <a:t> phương </a:t>
            </a:r>
            <a:r>
              <a:rPr lang="vi-VN" sz="2800" dirty="0" err="1">
                <a:solidFill>
                  <a:schemeClr val="tx1">
                    <a:lumMod val="95000"/>
                    <a:lumOff val="5000"/>
                  </a:schemeClr>
                </a:solidFill>
                <a:latin typeface="Arial" pitchFamily="34" charset="0"/>
                <a:cs typeface="Arial" pitchFamily="34" charset="0"/>
              </a:rPr>
              <a:t>thức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thiết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lập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rgbClr val="0070C0"/>
                </a:solidFill>
                <a:latin typeface="Arial" pitchFamily="34" charset="0"/>
                <a:cs typeface="Arial" pitchFamily="34" charset="0"/>
              </a:rPr>
              <a:t>từ</a:t>
            </a:r>
            <a:r>
              <a:rPr lang="vi-VN" sz="2800" dirty="0">
                <a:solidFill>
                  <a:srgbClr val="0070C0"/>
                </a:solidFill>
                <a:latin typeface="Arial" pitchFamily="34" charset="0"/>
                <a:cs typeface="Arial" pitchFamily="34" charset="0"/>
              </a:rPr>
              <a:t> phân </a:t>
            </a:r>
            <a:r>
              <a:rPr lang="vi-VN" sz="2800" dirty="0" err="1">
                <a:solidFill>
                  <a:srgbClr val="0070C0"/>
                </a:solidFill>
                <a:latin typeface="Arial" pitchFamily="34" charset="0"/>
                <a:cs typeface="Arial" pitchFamily="34" charset="0"/>
              </a:rPr>
              <a:t>số</a:t>
            </a:r>
            <a:r>
              <a:rPr lang="vi-VN" sz="2800" dirty="0">
                <a:solidFill>
                  <a:srgbClr val="0070C0"/>
                </a:solidFill>
                <a:latin typeface="Arial" pitchFamily="34" charset="0"/>
                <a:cs typeface="Arial" pitchFamily="34" charset="0"/>
              </a:rPr>
              <a:t> sang </a:t>
            </a:r>
            <a:r>
              <a:rPr lang="vi-VN" sz="2800" dirty="0" err="1">
                <a:solidFill>
                  <a:srgbClr val="0070C0"/>
                </a:solidFill>
                <a:latin typeface="Arial" pitchFamily="34" charset="0"/>
                <a:cs typeface="Arial" pitchFamily="34" charset="0"/>
              </a:rPr>
              <a:t>số</a:t>
            </a:r>
            <a:r>
              <a:rPr lang="vi-VN" sz="2800" dirty="0">
                <a:solidFill>
                  <a:srgbClr val="0070C0"/>
                </a:solidFill>
                <a:latin typeface="Arial" pitchFamily="34" charset="0"/>
                <a:cs typeface="Arial" pitchFamily="34" charset="0"/>
              </a:rPr>
              <a:t> </a:t>
            </a:r>
            <a:r>
              <a:rPr lang="vi-VN" sz="2800" dirty="0" err="1">
                <a:solidFill>
                  <a:srgbClr val="0070C0"/>
                </a:solidFill>
                <a:latin typeface="Arial" pitchFamily="34" charset="0"/>
                <a:cs typeface="Arial" pitchFamily="34" charset="0"/>
              </a:rPr>
              <a:t>thực</a:t>
            </a:r>
            <a:r>
              <a:rPr lang="vi-VN" sz="2800" dirty="0">
                <a:solidFill>
                  <a:srgbClr val="0070C0"/>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nhờ</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chuyển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Tuy nhiên </a:t>
            </a:r>
            <a:r>
              <a:rPr lang="vi-VN" sz="2800" dirty="0" err="1">
                <a:solidFill>
                  <a:schemeClr val="tx1">
                    <a:lumMod val="95000"/>
                    <a:lumOff val="5000"/>
                  </a:schemeClr>
                </a:solidFill>
                <a:latin typeface="Arial" pitchFamily="34" charset="0"/>
                <a:cs typeface="Arial" pitchFamily="34" charset="0"/>
              </a:rPr>
              <a:t>hiện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tượng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nhập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nhằng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xảy</a:t>
            </a:r>
            <a:r>
              <a:rPr lang="vi-VN" sz="2800" dirty="0">
                <a:solidFill>
                  <a:schemeClr val="tx1">
                    <a:lumMod val="95000"/>
                    <a:lumOff val="5000"/>
                  </a:schemeClr>
                </a:solidFill>
                <a:latin typeface="Arial" pitchFamily="34" charset="0"/>
                <a:cs typeface="Arial" pitchFamily="34" charset="0"/>
              </a:rPr>
              <a:t> ra khi ta </a:t>
            </a:r>
            <a:r>
              <a:rPr lang="vi-VN" sz="2800" dirty="0" err="1">
                <a:solidFill>
                  <a:schemeClr val="tx1">
                    <a:lumMod val="95000"/>
                    <a:lumOff val="5000"/>
                  </a:schemeClr>
                </a:solidFill>
                <a:latin typeface="Arial" pitchFamily="34" charset="0"/>
                <a:cs typeface="Arial" pitchFamily="34" charset="0"/>
              </a:rPr>
              <a:t>thực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hiện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cộng</a:t>
            </a:r>
            <a:r>
              <a:rPr lang="vi-VN" sz="2800" dirty="0">
                <a:solidFill>
                  <a:schemeClr val="tx1">
                    <a:lumMod val="95000"/>
                    <a:lumOff val="5000"/>
                  </a:schemeClr>
                </a:solidFill>
                <a:latin typeface="Arial" pitchFamily="34" charset="0"/>
                <a:cs typeface="Arial" pitchFamily="34" charset="0"/>
              </a:rPr>
              <a:t> phân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nguyên </a:t>
            </a:r>
            <a:r>
              <a:rPr lang="vi-VN" sz="2800" dirty="0" err="1">
                <a:solidFill>
                  <a:schemeClr val="tx1">
                    <a:lumMod val="95000"/>
                    <a:lumOff val="5000"/>
                  </a:schemeClr>
                </a:solidFill>
                <a:latin typeface="Arial" pitchFamily="34" charset="0"/>
                <a:cs typeface="Arial" pitchFamily="34" charset="0"/>
              </a:rPr>
              <a:t>hoặc</a:t>
            </a:r>
            <a:r>
              <a:rPr lang="vi-VN" sz="2800" dirty="0">
                <a:solidFill>
                  <a:schemeClr val="tx1">
                    <a:lumMod val="95000"/>
                    <a:lumOff val="5000"/>
                  </a:schemeClr>
                </a:solidFill>
                <a:latin typeface="Arial" pitchFamily="34" charset="0"/>
                <a:cs typeface="Arial" pitchFamily="34" charset="0"/>
              </a:rPr>
              <a:t> phân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thực</a:t>
            </a:r>
            <a:r>
              <a:rPr lang="vi-VN" sz="2800" dirty="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800" b="0" dirty="0">
                <a:solidFill>
                  <a:srgbClr val="0000FF"/>
                </a:solidFill>
              </a:rPr>
              <a:t>void</a:t>
            </a:r>
            <a:r>
              <a:rPr lang="en-US" sz="2800" b="0" dirty="0">
                <a:solidFill>
                  <a:schemeClr val="tx1">
                    <a:lumMod val="95000"/>
                    <a:lumOff val="5000"/>
                  </a:schemeClr>
                </a:solidFill>
              </a:rPr>
              <a:t> main() {</a:t>
            </a:r>
          </a:p>
          <a:p>
            <a:pPr marL="342900" indent="-342900">
              <a:lnSpc>
                <a:spcPct val="120000"/>
              </a:lnSpc>
              <a:spcBef>
                <a:spcPts val="0"/>
              </a:spcBef>
              <a:buFont typeface="Wingdings" pitchFamily="2" charset="2"/>
              <a:buNone/>
            </a:pPr>
            <a:r>
              <a:rPr lang="en-US" sz="2800" b="0" dirty="0">
                <a:solidFill>
                  <a:schemeClr val="tx1">
                    <a:lumMod val="95000"/>
                    <a:lumOff val="5000"/>
                  </a:schemeClr>
                </a:solidFill>
              </a:rPr>
              <a:t>	</a:t>
            </a:r>
            <a:r>
              <a:rPr lang="en-US" sz="2800" b="0" dirty="0" err="1">
                <a:solidFill>
                  <a:schemeClr val="tx1">
                    <a:lumMod val="95000"/>
                    <a:lumOff val="5000"/>
                  </a:schemeClr>
                </a:solidFill>
              </a:rPr>
              <a:t>PhanSo</a:t>
            </a:r>
            <a:r>
              <a:rPr lang="en-US" sz="2800" b="0" dirty="0">
                <a:solidFill>
                  <a:schemeClr val="tx1">
                    <a:lumMod val="95000"/>
                    <a:lumOff val="5000"/>
                  </a:schemeClr>
                </a:solidFill>
              </a:rPr>
              <a:t> a(2,3), b(3,4), c;</a:t>
            </a:r>
          </a:p>
          <a:p>
            <a:pPr marL="342900" indent="-342900">
              <a:lnSpc>
                <a:spcPct val="120000"/>
              </a:lnSpc>
              <a:spcBef>
                <a:spcPts val="0"/>
              </a:spcBef>
              <a:buFont typeface="Wingdings" pitchFamily="2" charset="2"/>
              <a:buNone/>
            </a:pPr>
            <a:r>
              <a:rPr lang="en-US" sz="2800" b="0" dirty="0">
                <a:solidFill>
                  <a:schemeClr val="tx1">
                    <a:lumMod val="95000"/>
                    <a:lumOff val="5000"/>
                  </a:schemeClr>
                </a:solidFill>
              </a:rPr>
              <a:t>	</a:t>
            </a:r>
            <a:r>
              <a:rPr lang="en-US" sz="2800" b="0" dirty="0" err="1">
                <a:solidFill>
                  <a:schemeClr val="tx1">
                    <a:lumMod val="95000"/>
                    <a:lumOff val="5000"/>
                  </a:schemeClr>
                </a:solidFill>
              </a:rPr>
              <a:t>cout</a:t>
            </a:r>
            <a:r>
              <a:rPr lang="en-US" sz="2800" b="0" dirty="0">
                <a:solidFill>
                  <a:schemeClr val="tx1">
                    <a:lumMod val="95000"/>
                    <a:lumOff val="5000"/>
                  </a:schemeClr>
                </a:solidFill>
              </a:rPr>
              <a:t> &lt;&lt; sqrt(a) &lt;&lt; “\n”;</a:t>
            </a:r>
          </a:p>
          <a:p>
            <a:pPr marL="342900" indent="-342900">
              <a:lnSpc>
                <a:spcPct val="120000"/>
              </a:lnSpc>
              <a:spcBef>
                <a:spcPts val="0"/>
              </a:spcBef>
              <a:buFont typeface="Wingdings" pitchFamily="2" charset="2"/>
              <a:buNone/>
            </a:pPr>
            <a:r>
              <a:rPr lang="en-US" sz="2800" b="0" dirty="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sz="2800" b="0" dirty="0">
                <a:solidFill>
                  <a:schemeClr val="tx1">
                    <a:lumMod val="95000"/>
                    <a:lumOff val="5000"/>
                  </a:schemeClr>
                </a:solidFill>
              </a:rPr>
              <a:t>	</a:t>
            </a:r>
            <a:r>
              <a:rPr lang="en-US" sz="2800" b="0" dirty="0">
                <a:solidFill>
                  <a:srgbClr val="FF0000"/>
                </a:solidFill>
              </a:rPr>
              <a:t>c = a + 2;</a:t>
            </a:r>
          </a:p>
          <a:p>
            <a:pPr marL="342900" indent="-342900">
              <a:lnSpc>
                <a:spcPct val="120000"/>
              </a:lnSpc>
              <a:spcBef>
                <a:spcPts val="0"/>
              </a:spcBef>
              <a:buFont typeface="Wingdings" pitchFamily="2" charset="2"/>
              <a:buNone/>
            </a:pPr>
            <a:r>
              <a:rPr lang="en-US" sz="2800" b="0" dirty="0">
                <a:solidFill>
                  <a:srgbClr val="FF0000"/>
                </a:solidFill>
              </a:rPr>
              <a:t>	c = 2 + a;</a:t>
            </a:r>
          </a:p>
          <a:p>
            <a:pPr marL="342900" indent="-342900">
              <a:lnSpc>
                <a:spcPct val="120000"/>
              </a:lnSpc>
              <a:spcBef>
                <a:spcPts val="0"/>
              </a:spcBef>
              <a:buFont typeface="Wingdings" pitchFamily="2" charset="2"/>
              <a:buNone/>
            </a:pPr>
            <a:r>
              <a:rPr lang="en-US" sz="2800" b="0" dirty="0">
                <a:solidFill>
                  <a:srgbClr val="FF0000"/>
                </a:solidFill>
              </a:rPr>
              <a:t>	double r = 2.5 + a;</a:t>
            </a:r>
          </a:p>
          <a:p>
            <a:pPr marL="342900" indent="-342900">
              <a:lnSpc>
                <a:spcPct val="120000"/>
              </a:lnSpc>
              <a:spcBef>
                <a:spcPts val="0"/>
              </a:spcBef>
              <a:buFont typeface="Wingdings" pitchFamily="2" charset="2"/>
              <a:buNone/>
            </a:pPr>
            <a:r>
              <a:rPr lang="en-US" sz="2800" b="0" dirty="0">
                <a:solidFill>
                  <a:srgbClr val="FF0000"/>
                </a:solidFill>
              </a:rPr>
              <a:t>	r = a + 2.5;</a:t>
            </a:r>
          </a:p>
          <a:p>
            <a:pPr marL="342900" indent="-342900">
              <a:lnSpc>
                <a:spcPct val="120000"/>
              </a:lnSpc>
              <a:spcBef>
                <a:spcPts val="0"/>
              </a:spcBef>
              <a:buFont typeface="Wingdings" pitchFamily="2" charset="2"/>
              <a:buNone/>
            </a:pPr>
            <a:r>
              <a:rPr lang="en-US" sz="2800" b="0" dirty="0">
                <a:solidFill>
                  <a:schemeClr val="tx1">
                    <a:lumMod val="95000"/>
                    <a:lumOff val="5000"/>
                  </a:schemeClr>
                </a:solidFill>
              </a:rPr>
              <a:t>}</a:t>
            </a:r>
            <a:endParaRPr lang="en-US" sz="2800" b="0" dirty="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dirty="0">
                <a:solidFill>
                  <a:srgbClr val="0000FF"/>
                </a:solidFill>
              </a:rPr>
              <a:t>void </a:t>
            </a:r>
            <a:r>
              <a:rPr lang="en-US" sz="2400" b="0" dirty="0">
                <a:solidFill>
                  <a:schemeClr val="tx1">
                    <a:lumMod val="95000"/>
                    <a:lumOff val="5000"/>
                  </a:schemeClr>
                </a:solidFill>
              </a:rPr>
              <a:t>main() {</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a:t>
            </a:r>
            <a:r>
              <a:rPr lang="en-US" sz="2400" b="0" dirty="0" err="1">
                <a:solidFill>
                  <a:schemeClr val="tx1">
                    <a:lumMod val="95000"/>
                    <a:lumOff val="5000"/>
                  </a:schemeClr>
                </a:solidFill>
              </a:rPr>
              <a:t>PhanSo</a:t>
            </a:r>
            <a:r>
              <a:rPr lang="en-US" sz="2400" b="0" dirty="0">
                <a:solidFill>
                  <a:schemeClr val="tx1">
                    <a:lumMod val="95000"/>
                    <a:lumOff val="5000"/>
                  </a:schemeClr>
                </a:solidFill>
              </a:rPr>
              <a:t> a(2,3), b(3,4), c;</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C = a + b;</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a:t>
            </a:r>
            <a:r>
              <a:rPr lang="en-US" sz="2400" b="0" dirty="0">
                <a:solidFill>
                  <a:srgbClr val="FF3300"/>
                </a:solidFill>
              </a:rPr>
              <a:t>c = a + 2;	</a:t>
            </a:r>
          </a:p>
          <a:p>
            <a:pPr marL="342900" indent="-342900">
              <a:lnSpc>
                <a:spcPct val="110000"/>
              </a:lnSpc>
              <a:spcBef>
                <a:spcPts val="0"/>
              </a:spcBef>
              <a:buFont typeface="Wingdings" pitchFamily="2" charset="2"/>
              <a:buNone/>
            </a:pPr>
            <a:r>
              <a:rPr lang="en-US" sz="2400" b="0" dirty="0">
                <a:solidFill>
                  <a:srgbClr val="FF3300"/>
                </a:solidFill>
              </a:rPr>
              <a:t>	c = 2 + a;	</a:t>
            </a:r>
          </a:p>
          <a:p>
            <a:pPr marL="342900" indent="-342900">
              <a:lnSpc>
                <a:spcPct val="110000"/>
              </a:lnSpc>
              <a:spcBef>
                <a:spcPts val="0"/>
              </a:spcBef>
              <a:buFont typeface="Wingdings" pitchFamily="2" charset="2"/>
              <a:buNone/>
            </a:pPr>
            <a:r>
              <a:rPr lang="en-US" sz="2400" b="0" dirty="0">
                <a:solidFill>
                  <a:srgbClr val="FF3300"/>
                </a:solidFill>
              </a:rPr>
              <a:t>	c = 2.5 + a; </a:t>
            </a:r>
          </a:p>
          <a:p>
            <a:pPr marL="342900" indent="-342900">
              <a:lnSpc>
                <a:spcPct val="110000"/>
              </a:lnSpc>
              <a:spcBef>
                <a:spcPts val="0"/>
              </a:spcBef>
              <a:buFont typeface="Wingdings" pitchFamily="2" charset="2"/>
              <a:buNone/>
            </a:pPr>
            <a:r>
              <a:rPr lang="en-US" sz="2400" b="0" dirty="0">
                <a:solidFill>
                  <a:srgbClr val="FF3300"/>
                </a:solidFill>
              </a:rPr>
              <a:t>	c = a + 2.5; </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c = a + </a:t>
            </a:r>
            <a:r>
              <a:rPr lang="en-US" sz="2400" b="0" dirty="0" err="1">
                <a:solidFill>
                  <a:schemeClr val="tx1">
                    <a:lumMod val="95000"/>
                    <a:lumOff val="5000"/>
                  </a:schemeClr>
                </a:solidFill>
              </a:rPr>
              <a:t>PhanSo</a:t>
            </a:r>
            <a:r>
              <a:rPr lang="en-US" sz="2400" b="0" dirty="0">
                <a:solidFill>
                  <a:schemeClr val="tx1">
                    <a:lumMod val="95000"/>
                    <a:lumOff val="5000"/>
                  </a:schemeClr>
                </a:solidFill>
              </a:rPr>
              <a:t>(2);</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c = </a:t>
            </a:r>
            <a:r>
              <a:rPr lang="en-US" sz="2400" b="0" dirty="0" err="1">
                <a:solidFill>
                  <a:schemeClr val="tx1">
                    <a:lumMod val="95000"/>
                    <a:lumOff val="5000"/>
                  </a:schemeClr>
                </a:solidFill>
              </a:rPr>
              <a:t>PhanSo</a:t>
            </a:r>
            <a:r>
              <a:rPr lang="en-US" sz="2400" b="0" dirty="0">
                <a:solidFill>
                  <a:schemeClr val="tx1">
                    <a:lumMod val="95000"/>
                    <a:lumOff val="5000"/>
                  </a:schemeClr>
                </a:solidFill>
              </a:rPr>
              <a:t>(2) + a;</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a:t>
            </a:r>
            <a:r>
              <a:rPr lang="en-US" sz="2400" b="0" dirty="0" err="1">
                <a:solidFill>
                  <a:schemeClr val="tx1">
                    <a:lumMod val="95000"/>
                    <a:lumOff val="5000"/>
                  </a:schemeClr>
                </a:solidFill>
              </a:rPr>
              <a:t>cout</a:t>
            </a:r>
            <a:r>
              <a:rPr lang="en-US" sz="2400" b="0" dirty="0">
                <a:solidFill>
                  <a:schemeClr val="tx1">
                    <a:lumMod val="95000"/>
                    <a:lumOff val="5000"/>
                  </a:schemeClr>
                </a:solidFill>
              </a:rPr>
              <a:t> &lt;&lt; </a:t>
            </a:r>
            <a:r>
              <a:rPr lang="en-US" sz="2400" b="0" dirty="0">
                <a:solidFill>
                  <a:srgbClr val="0000FF"/>
                </a:solidFill>
              </a:rPr>
              <a:t>double</a:t>
            </a:r>
            <a:r>
              <a:rPr lang="en-US" sz="2400" b="0" dirty="0">
                <a:solidFill>
                  <a:schemeClr val="tx1">
                    <a:lumMod val="95000"/>
                    <a:lumOff val="5000"/>
                  </a:schemeClr>
                </a:solidFill>
              </a:rPr>
              <a:t>(a) + 2.5 &lt;&lt; "\n";</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	</a:t>
            </a:r>
            <a:r>
              <a:rPr lang="en-US" sz="2400" b="0" dirty="0" err="1">
                <a:solidFill>
                  <a:schemeClr val="tx1">
                    <a:lumMod val="95000"/>
                    <a:lumOff val="5000"/>
                  </a:schemeClr>
                </a:solidFill>
              </a:rPr>
              <a:t>cout</a:t>
            </a:r>
            <a:r>
              <a:rPr lang="en-US" sz="2400" b="0" dirty="0">
                <a:solidFill>
                  <a:schemeClr val="tx1">
                    <a:lumMod val="95000"/>
                    <a:lumOff val="5000"/>
                  </a:schemeClr>
                </a:solidFill>
              </a:rPr>
              <a:t> &lt;&lt; 2.5 + </a:t>
            </a:r>
            <a:r>
              <a:rPr lang="en-US" sz="2400" b="0" dirty="0">
                <a:solidFill>
                  <a:srgbClr val="0000FF"/>
                </a:solidFill>
              </a:rPr>
              <a:t>double</a:t>
            </a:r>
            <a:r>
              <a:rPr lang="en-US" sz="2400" b="0" dirty="0">
                <a:solidFill>
                  <a:schemeClr val="tx1">
                    <a:lumMod val="95000"/>
                    <a:lumOff val="5000"/>
                  </a:schemeClr>
                </a:solidFill>
              </a:rPr>
              <a:t>(a) &lt;&lt; "\n";</a:t>
            </a:r>
          </a:p>
          <a:p>
            <a:pPr marL="342900" indent="-342900">
              <a:lnSpc>
                <a:spcPct val="110000"/>
              </a:lnSpc>
              <a:spcBef>
                <a:spcPts val="0"/>
              </a:spcBef>
              <a:buFont typeface="Wingdings" pitchFamily="2" charset="2"/>
              <a:buNone/>
            </a:pPr>
            <a:r>
              <a:rPr lang="en-US" sz="2400" b="0" dirty="0">
                <a:solidFill>
                  <a:schemeClr val="tx1">
                    <a:lumMod val="95000"/>
                    <a:lumOff val="5000"/>
                  </a:schemeClr>
                </a:solidFill>
              </a:rPr>
              <a:t>}</a:t>
            </a:r>
            <a:endParaRPr lang="en-US" sz="2400" b="0" dirty="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việc </a:t>
            </a:r>
            <a:r>
              <a:rPr lang="vi-VN" sz="2800">
                <a:solidFill>
                  <a:srgbClr val="0070C0"/>
                </a:solidFill>
                <a:latin typeface="Arial" pitchFamily="34" charset="0"/>
                <a:cs typeface="Arial" pitchFamily="34" charset="0"/>
              </a:rPr>
              <a:t>chuyển kiểu tường minh </a:t>
            </a:r>
            <a:r>
              <a:rPr lang="vi-VN" sz="2800">
                <a:solidFill>
                  <a:schemeClr val="tx1">
                    <a:lumMod val="95000"/>
                    <a:lumOff val="5000"/>
                  </a:schemeClr>
                </a:solidFill>
                <a:latin typeface="Arial" pitchFamily="34" charset="0"/>
                <a:cs typeface="Arial" pitchFamily="34" charset="0"/>
              </a:rPr>
              <a:t>làm </a:t>
            </a:r>
            <a:r>
              <a:rPr lang="vi-VN" sz="2800">
                <a:solidFill>
                  <a:srgbClr val="FF3300"/>
                </a:solidFill>
                <a:latin typeface="Arial" pitchFamily="34" charset="0"/>
                <a:cs typeface="Arial" pitchFamily="34" charset="0"/>
              </a:rPr>
              <a:t>mất đi sự tiện lợi</a:t>
            </a:r>
            <a:r>
              <a:rPr lang="vi-VN" sz="2800">
                <a:solidFill>
                  <a:schemeClr val="tx1">
                    <a:lumMod val="95000"/>
                    <a:lumOff val="5000"/>
                  </a:schemeClr>
                </a:solidFill>
                <a:latin typeface="Arial" pitchFamily="34" charset="0"/>
                <a:cs typeface="Arial" pitchFamily="34" charset="0"/>
              </a:rPr>
              <a:t> của cơ chế chuyển kiểu tự động.</a:t>
            </a:r>
            <a:endParaRPr lang="en-US"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Thông thường ta phải chịu hy sinh.</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Trong lớp phân số ta loại bỏ phép toán chuyển kiểu.</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Sự nhập nhằng còn xảy ra nếu việc chuyển kiểu đòi hỏi được thực hiện qua hai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a:solidFill>
                  <a:schemeClr val="tx1">
                    <a:lumMod val="95000"/>
                    <a:lumOff val="5000"/>
                  </a:schemeClr>
                </a:solidFill>
                <a:latin typeface="Arial" pitchFamily="34" charset="0"/>
                <a:cs typeface="Arial" pitchFamily="34" charset="0"/>
              </a:rPr>
              <a:t>Khi </a:t>
            </a:r>
            <a:r>
              <a:rPr lang="vi-VN" sz="2600">
                <a:solidFill>
                  <a:srgbClr val="FF3300"/>
                </a:solidFill>
                <a:latin typeface="Arial" pitchFamily="34" charset="0"/>
                <a:cs typeface="Arial" pitchFamily="34" charset="0"/>
              </a:rPr>
              <a:t>lớp đối tượng có nhu cầu cấp phát tài nguyên</a:t>
            </a:r>
            <a:r>
              <a:rPr lang="en-US"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200">
                <a:solidFill>
                  <a:schemeClr val="tx1">
                    <a:lumMod val="95000"/>
                    <a:lumOff val="5000"/>
                  </a:schemeClr>
                </a:solidFill>
                <a:latin typeface="Arial" pitchFamily="34" charset="0"/>
                <a:cs typeface="Arial" pitchFamily="34" charset="0"/>
              </a:rPr>
              <a:t>V</a:t>
            </a:r>
            <a:r>
              <a:rPr lang="vi-VN" sz="2200">
                <a:solidFill>
                  <a:schemeClr val="tx1">
                    <a:lumMod val="95000"/>
                    <a:lumOff val="5000"/>
                  </a:schemeClr>
                </a:solidFill>
                <a:latin typeface="Arial" pitchFamily="34" charset="0"/>
                <a:cs typeface="Arial" pitchFamily="34" charset="0"/>
              </a:rPr>
              <a:t>iệc khởi động đối tượng đòi hỏi </a:t>
            </a:r>
            <a:r>
              <a:rPr lang="vi-VN" sz="2200">
                <a:solidFill>
                  <a:srgbClr val="0070C0"/>
                </a:solidFill>
                <a:latin typeface="Arial" pitchFamily="34" charset="0"/>
                <a:cs typeface="Arial" pitchFamily="34" charset="0"/>
              </a:rPr>
              <a:t>phải có phương thức thiết lập sao chép </a:t>
            </a:r>
            <a:r>
              <a:rPr lang="vi-VN" sz="2200">
                <a:solidFill>
                  <a:schemeClr val="tx1">
                    <a:lumMod val="95000"/>
                    <a:lumOff val="5000"/>
                  </a:schemeClr>
                </a:solidFill>
                <a:latin typeface="Arial" pitchFamily="34" charset="0"/>
                <a:cs typeface="Arial" pitchFamily="34" charset="0"/>
              </a:rPr>
              <a:t>để tránh hiện tượng các đối tượng chia sẻ tài nguyên dẫn đến một vùng tài nguyên bị giải phóng nhiều lần khi các đối tượng bị h</a:t>
            </a:r>
            <a:r>
              <a:rPr lang="en-US" sz="2200">
                <a:solidFill>
                  <a:schemeClr val="tx1">
                    <a:lumMod val="95000"/>
                    <a:lumOff val="5000"/>
                  </a:schemeClr>
                </a:solidFill>
                <a:latin typeface="Arial" pitchFamily="34" charset="0"/>
                <a:cs typeface="Arial" pitchFamily="34" charset="0"/>
              </a:rPr>
              <a:t>ủy</a:t>
            </a:r>
            <a:r>
              <a:rPr lang="vi-VN" sz="2200">
                <a:solidFill>
                  <a:schemeClr val="tx1">
                    <a:lumMod val="95000"/>
                    <a:lumOff val="5000"/>
                  </a:schemeClr>
                </a:solidFill>
                <a:latin typeface="Arial" pitchFamily="34" charset="0"/>
                <a:cs typeface="Arial" pitchFamily="34" charset="0"/>
              </a:rPr>
              <a:t> bỏ. </a:t>
            </a:r>
          </a:p>
          <a:p>
            <a:pPr algn="just">
              <a:lnSpc>
                <a:spcPct val="130000"/>
              </a:lnSpc>
              <a:spcBef>
                <a:spcPts val="300"/>
              </a:spcBef>
              <a:spcAft>
                <a:spcPts val="300"/>
              </a:spcAft>
              <a:buFont typeface="Wingdings" pitchFamily="2" charset="2"/>
              <a:buChar char="v"/>
            </a:pPr>
            <a:r>
              <a:rPr lang="vi-VN" sz="2600">
                <a:solidFill>
                  <a:schemeClr val="tx1">
                    <a:lumMod val="95000"/>
                    <a:lumOff val="5000"/>
                  </a:schemeClr>
                </a:solidFill>
                <a:latin typeface="Arial" pitchFamily="34" charset="0"/>
                <a:cs typeface="Arial" pitchFamily="34" charset="0"/>
              </a:rPr>
              <a:t>Khi thực hiện phép gán trên các đối tượng cùng kiểu, cơ chế gán mặc nhiên là gán từng thành phần</a:t>
            </a:r>
            <a:r>
              <a:rPr lang="en-US" sz="2600">
                <a:solidFill>
                  <a:schemeClr val="tx1">
                    <a:lumMod val="95000"/>
                    <a:lumOff val="5000"/>
                  </a:schemeClr>
                </a:solidFill>
                <a:latin typeface="Arial" pitchFamily="34" charset="0"/>
                <a:cs typeface="Arial" pitchFamily="34" charset="0"/>
              </a:rPr>
              <a:t> </a:t>
            </a:r>
            <a:r>
              <a:rPr lang="en-US" sz="2600">
                <a:solidFill>
                  <a:schemeClr val="tx1">
                    <a:lumMod val="95000"/>
                    <a:lumOff val="5000"/>
                  </a:schemeClr>
                </a:solidFill>
                <a:latin typeface="Arial" pitchFamily="34" charset="0"/>
                <a:cs typeface="Arial" pitchFamily="34" charset="0"/>
                <a:sym typeface="Wingdings" pitchFamily="2" charset="2"/>
              </a:rPr>
              <a:t>l</a:t>
            </a:r>
            <a:r>
              <a:rPr lang="vi-VN" sz="2600">
                <a:solidFill>
                  <a:schemeClr val="tx1">
                    <a:lumMod val="95000"/>
                    <a:lumOff val="5000"/>
                  </a:schemeClr>
                </a:solidFill>
                <a:latin typeface="Arial" pitchFamily="34" charset="0"/>
                <a:cs typeface="Arial" pitchFamily="34" charset="0"/>
              </a:rPr>
              <a:t>àm cho đối tượng bên trái của phép gán “bỏ rơi” tài nguyên cũ và chia sẻ tài nguyên với đối tượng ở vế phải.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dirty="0" err="1">
                <a:solidFill>
                  <a:schemeClr val="tx1">
                    <a:lumMod val="95000"/>
                    <a:lumOff val="5000"/>
                  </a:schemeClr>
                </a:solidFill>
                <a:latin typeface="Arial" pitchFamily="34" charset="0"/>
                <a:cs typeface="Arial" pitchFamily="34" charset="0"/>
              </a:rPr>
              <a:t>Một</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ngoài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dữ</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liệu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và</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các</a:t>
            </a:r>
            <a:r>
              <a:rPr lang="en-US" sz="2400" dirty="0">
                <a:solidFill>
                  <a:schemeClr val="tx1">
                    <a:lumMod val="95000"/>
                    <a:lumOff val="5000"/>
                  </a:schemeClr>
                </a:solidFill>
                <a:latin typeface="Arial" pitchFamily="34" charset="0"/>
                <a:cs typeface="Arial" pitchFamily="34" charset="0"/>
              </a:rPr>
              <a:t> </a:t>
            </a:r>
            <a:r>
              <a:rPr lang="vi-VN" sz="2400" dirty="0">
                <a:solidFill>
                  <a:schemeClr val="tx1">
                    <a:lumMod val="95000"/>
                    <a:lumOff val="5000"/>
                  </a:schemeClr>
                </a:solidFill>
                <a:latin typeface="Arial" pitchFamily="34" charset="0"/>
                <a:cs typeface="Arial" pitchFamily="34" charset="0"/>
              </a:rPr>
              <a:t>phương </a:t>
            </a:r>
            <a:r>
              <a:rPr lang="vi-VN" sz="2400" dirty="0" err="1">
                <a:solidFill>
                  <a:schemeClr val="tx1">
                    <a:lumMod val="95000"/>
                    <a:lumOff val="5000"/>
                  </a:schemeClr>
                </a:solidFill>
                <a:latin typeface="Arial" pitchFamily="34" charset="0"/>
                <a:cs typeface="Arial" pitchFamily="34" charset="0"/>
              </a:rPr>
              <a:t>thức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còn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phép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giúp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người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lập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trình</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dễ</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dàng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hiện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câu </a:t>
            </a:r>
            <a:r>
              <a:rPr lang="vi-VN" sz="2400" dirty="0" err="1">
                <a:solidFill>
                  <a:schemeClr val="tx1">
                    <a:lumMod val="95000"/>
                    <a:lumOff val="5000"/>
                  </a:schemeClr>
                </a:solidFill>
                <a:latin typeface="Arial" pitchFamily="34" charset="0"/>
                <a:cs typeface="Arial" pitchFamily="34" charset="0"/>
              </a:rPr>
              <a:t>lệnh</a:t>
            </a:r>
            <a:r>
              <a:rPr lang="vi-VN" sz="2400" dirty="0">
                <a:solidFill>
                  <a:schemeClr val="tx1">
                    <a:lumMod val="95000"/>
                    <a:lumOff val="5000"/>
                  </a:schemeClr>
                </a:solidFill>
                <a:latin typeface="Arial" pitchFamily="34" charset="0"/>
                <a:cs typeface="Arial" pitchFamily="34" charset="0"/>
              </a:rPr>
              <a:t> trong chương </a:t>
            </a:r>
            <a:r>
              <a:rPr lang="vi-VN" sz="2400" dirty="0" err="1">
                <a:solidFill>
                  <a:schemeClr val="tx1">
                    <a:lumMod val="95000"/>
                    <a:lumOff val="5000"/>
                  </a:schemeClr>
                </a:solidFill>
                <a:latin typeface="Arial" pitchFamily="34" charset="0"/>
                <a:cs typeface="Arial" pitchFamily="34" charset="0"/>
              </a:rPr>
              <a:t>trình</a:t>
            </a:r>
            <a:r>
              <a:rPr lang="vi-VN" sz="24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400" dirty="0">
                <a:solidFill>
                  <a:schemeClr val="tx1">
                    <a:lumMod val="95000"/>
                    <a:lumOff val="5000"/>
                  </a:schemeClr>
                </a:solidFill>
                <a:latin typeface="Arial" pitchFamily="34" charset="0"/>
                <a:cs typeface="Arial" pitchFamily="34" charset="0"/>
              </a:rPr>
              <a:t>Tuy nhiên, </a:t>
            </a:r>
            <a:r>
              <a:rPr lang="vi-VN" sz="2400" dirty="0" err="1">
                <a:solidFill>
                  <a:srgbClr val="0066FF"/>
                </a:solidFill>
                <a:latin typeface="Arial" pitchFamily="34" charset="0"/>
                <a:cs typeface="Arial" pitchFamily="34" charset="0"/>
              </a:rPr>
              <a:t>sự</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cài</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đặt</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phép</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toán</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chỉ</a:t>
            </a:r>
            <a:r>
              <a:rPr lang="vi-VN" sz="2400" dirty="0">
                <a:solidFill>
                  <a:srgbClr val="0066FF"/>
                </a:solidFill>
                <a:latin typeface="Arial" pitchFamily="34" charset="0"/>
                <a:cs typeface="Arial" pitchFamily="34" charset="0"/>
              </a:rPr>
              <a:t> cho </a:t>
            </a:r>
            <a:r>
              <a:rPr lang="vi-VN" sz="2400" dirty="0" err="1">
                <a:solidFill>
                  <a:srgbClr val="0066FF"/>
                </a:solidFill>
                <a:latin typeface="Arial" pitchFamily="34" charset="0"/>
                <a:cs typeface="Arial" pitchFamily="34" charset="0"/>
              </a:rPr>
              <a:t>phép</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tạo</a:t>
            </a:r>
            <a:r>
              <a:rPr lang="vi-VN" sz="2400" dirty="0">
                <a:solidFill>
                  <a:srgbClr val="0066FF"/>
                </a:solidFill>
                <a:latin typeface="Arial" pitchFamily="34" charset="0"/>
                <a:cs typeface="Arial" pitchFamily="34" charset="0"/>
              </a:rPr>
              <a:t> ra </a:t>
            </a:r>
            <a:r>
              <a:rPr lang="vi-VN" sz="2400" dirty="0" err="1">
                <a:solidFill>
                  <a:srgbClr val="0066FF"/>
                </a:solidFill>
                <a:latin typeface="Arial" pitchFamily="34" charset="0"/>
                <a:cs typeface="Arial" pitchFamily="34" charset="0"/>
              </a:rPr>
              <a:t>phép</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toán</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mới</a:t>
            </a:r>
            <a:r>
              <a:rPr lang="vi-VN" sz="2400" dirty="0">
                <a:solidFill>
                  <a:srgbClr val="0066FF"/>
                </a:solidFill>
                <a:latin typeface="Arial" pitchFamily="34" charset="0"/>
                <a:cs typeface="Arial" pitchFamily="34" charset="0"/>
              </a:rPr>
              <a:t> trên cơ </a:t>
            </a:r>
            <a:r>
              <a:rPr lang="vi-VN" sz="2400" dirty="0" err="1">
                <a:solidFill>
                  <a:srgbClr val="0066FF"/>
                </a:solidFill>
                <a:latin typeface="Arial" pitchFamily="34" charset="0"/>
                <a:cs typeface="Arial" pitchFamily="34" charset="0"/>
              </a:rPr>
              <a:t>sở</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ký</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hiệu</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phép</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toán</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đã</a:t>
            </a:r>
            <a:r>
              <a:rPr lang="vi-VN" sz="2400" dirty="0">
                <a:solidFill>
                  <a:srgbClr val="0066FF"/>
                </a:solidFill>
                <a:latin typeface="Arial" pitchFamily="34" charset="0"/>
                <a:cs typeface="Arial" pitchFamily="34" charset="0"/>
              </a:rPr>
              <a:t> </a:t>
            </a:r>
            <a:r>
              <a:rPr lang="vi-VN" sz="2400" dirty="0" err="1">
                <a:solidFill>
                  <a:srgbClr val="0066FF"/>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a:solidFill>
                  <a:srgbClr val="FF3300"/>
                </a:solidFill>
                <a:latin typeface="Arial" pitchFamily="34" charset="0"/>
                <a:cs typeface="Arial" pitchFamily="34" charset="0"/>
              </a:rPr>
              <a:t>không </a:t>
            </a:r>
            <a:r>
              <a:rPr lang="vi-VN" sz="2400" dirty="0" err="1">
                <a:solidFill>
                  <a:srgbClr val="FF3300"/>
                </a:solidFill>
                <a:latin typeface="Arial" pitchFamily="34" charset="0"/>
                <a:cs typeface="Arial" pitchFamily="34" charset="0"/>
              </a:rPr>
              <a:t>được</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quyền</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cài</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đặt</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các</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phép</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toán</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mới</a:t>
            </a:r>
            <a:r>
              <a:rPr lang="en-US" sz="2400" dirty="0">
                <a:solidFill>
                  <a:srgbClr val="FF3300"/>
                </a:solidFill>
                <a:latin typeface="Arial" pitchFamily="34" charset="0"/>
                <a:cs typeface="Arial" pitchFamily="34" charset="0"/>
              </a:rPr>
              <a:t> </a:t>
            </a:r>
            <a:r>
              <a:rPr lang="en-US" sz="2400" dirty="0">
                <a:solidFill>
                  <a:schemeClr val="tx1">
                    <a:lumMod val="95000"/>
                    <a:lumOff val="5000"/>
                  </a:schemeClr>
                </a:solidFill>
                <a:latin typeface="Arial" pitchFamily="34" charset="0"/>
                <a:cs typeface="Arial" pitchFamily="34" charset="0"/>
                <a:sym typeface="Wingdings" pitchFamily="2" charset="2"/>
              </a:rPr>
              <a:t></a:t>
            </a:r>
            <a:r>
              <a:rPr lang="vi-VN" sz="2400" dirty="0" err="1">
                <a:solidFill>
                  <a:schemeClr val="tx1">
                    <a:lumMod val="95000"/>
                    <a:lumOff val="5000"/>
                  </a:schemeClr>
                </a:solidFill>
                <a:latin typeface="Arial" pitchFamily="34" charset="0"/>
                <a:cs typeface="Arial" pitchFamily="34" charset="0"/>
              </a:rPr>
              <a:t>sự</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cài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đặt</a:t>
            </a:r>
            <a:r>
              <a:rPr lang="vi-VN" sz="2400" dirty="0">
                <a:solidFill>
                  <a:schemeClr val="tx1">
                    <a:lumMod val="95000"/>
                    <a:lumOff val="5000"/>
                  </a:schemeClr>
                </a:solidFill>
                <a:latin typeface="Arial" pitchFamily="34" charset="0"/>
                <a:cs typeface="Arial" pitchFamily="34" charset="0"/>
              </a:rPr>
              <a:t> thêm </a:t>
            </a:r>
            <a:r>
              <a:rPr lang="vi-VN" sz="2400" dirty="0" err="1">
                <a:solidFill>
                  <a:schemeClr val="tx1">
                    <a:lumMod val="95000"/>
                    <a:lumOff val="5000"/>
                  </a:schemeClr>
                </a:solidFill>
                <a:latin typeface="Arial" pitchFamily="34" charset="0"/>
                <a:cs typeface="Arial" pitchFamily="34" charset="0"/>
              </a:rPr>
              <a:t>phép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sự</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nạp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chồng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phép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operator</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overloading</a:t>
            </a:r>
            <a:r>
              <a:rPr lang="vi-VN" sz="24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với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kiểu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dữ</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liệu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người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dùng</a:t>
            </a:r>
            <a:r>
              <a:rPr lang="vi-VN" sz="2400" dirty="0">
                <a:solidFill>
                  <a:schemeClr val="tx1">
                    <a:lumMod val="95000"/>
                    <a:lumOff val="5000"/>
                  </a:schemeClr>
                </a:solidFill>
                <a:latin typeface="Arial" pitchFamily="34" charset="0"/>
                <a:cs typeface="Arial" pitchFamily="34" charset="0"/>
              </a:rPr>
              <a:t>: C++ cho </a:t>
            </a:r>
            <a:r>
              <a:rPr lang="vi-VN" sz="2400" dirty="0" err="1">
                <a:solidFill>
                  <a:schemeClr val="tx1">
                    <a:lumMod val="95000"/>
                    <a:lumOff val="5000"/>
                  </a:schemeClr>
                </a:solidFill>
                <a:latin typeface="Arial" pitchFamily="34" charset="0"/>
                <a:cs typeface="Arial" pitchFamily="34" charset="0"/>
              </a:rPr>
              <a:t>phép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định</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nghĩa</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toán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tử</a:t>
            </a:r>
            <a:r>
              <a:rPr lang="vi-VN" sz="2400" dirty="0">
                <a:solidFill>
                  <a:schemeClr val="tx1">
                    <a:lumMod val="95000"/>
                    <a:lumOff val="5000"/>
                  </a:schemeClr>
                </a:solidFill>
                <a:latin typeface="Arial" pitchFamily="34" charset="0"/>
                <a:cs typeface="Arial" pitchFamily="34" charset="0"/>
              </a:rPr>
              <a:t> trên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kiểu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dữ</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liệu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người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dùng</a:t>
            </a:r>
            <a:r>
              <a:rPr lang="vi-VN" sz="2400" dirty="0">
                <a:solidFill>
                  <a:schemeClr val="tx1">
                    <a:lumMod val="95000"/>
                    <a:lumOff val="5000"/>
                  </a:schemeClr>
                </a:solidFill>
                <a:latin typeface="Arial" pitchFamily="34" charset="0"/>
                <a:cs typeface="Arial" pitchFamily="34" charset="0"/>
              </a:rPr>
              <a:t> </a:t>
            </a:r>
            <a:r>
              <a:rPr lang="en-US" sz="2400" dirty="0">
                <a:solidFill>
                  <a:schemeClr val="tx1">
                    <a:lumMod val="95000"/>
                    <a:lumOff val="5000"/>
                  </a:schemeClr>
                </a:solidFill>
                <a:latin typeface="Arial" pitchFamily="34" charset="0"/>
                <a:cs typeface="Arial" pitchFamily="34" charset="0"/>
                <a:sym typeface="Wingdings" pitchFamily="2" charset="2"/>
              </a:rPr>
              <a:t></a:t>
            </a:r>
            <a:r>
              <a:rPr lang="vi-VN" sz="2400" dirty="0" err="1">
                <a:solidFill>
                  <a:schemeClr val="tx1">
                    <a:lumMod val="95000"/>
                    <a:lumOff val="5000"/>
                  </a:schemeClr>
                </a:solidFill>
                <a:latin typeface="Arial" pitchFamily="34" charset="0"/>
                <a:cs typeface="Arial" pitchFamily="34" charset="0"/>
              </a:rPr>
              <a:t>overload</a:t>
            </a:r>
            <a:endParaRPr lang="vi-VN" sz="18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48778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70C0"/>
                </a:solidFill>
              </a:rPr>
              <a:t>class</a:t>
            </a:r>
            <a:r>
              <a:rPr lang="en-US" sz="2200" b="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t>
            </a:r>
            <a:r>
              <a:rPr lang="en-US" sz="2200" b="0">
                <a:solidFill>
                  <a:srgbClr val="0070C0"/>
                </a:solidFill>
              </a:rPr>
              <a:t>char</a:t>
            </a:r>
            <a:r>
              <a:rPr lang="en-US" sz="2200" b="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a:solidFill>
                  <a:srgbClr val="0070C0"/>
                </a:solidFill>
              </a:rPr>
              <a:t>public</a:t>
            </a:r>
            <a:r>
              <a:rPr lang="en-US" sz="2200" b="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a:t>
            </a:r>
            <a:r>
              <a:rPr lang="en-US" sz="2200" b="0">
                <a:solidFill>
                  <a:srgbClr val="0070C0"/>
                </a:solidFill>
              </a:rPr>
              <a:t>char</a:t>
            </a:r>
            <a:r>
              <a:rPr lang="en-US" sz="2200" b="0">
                <a:solidFill>
                  <a:schemeClr val="tx1">
                    <a:lumMod val="95000"/>
                    <a:lumOff val="5000"/>
                  </a:schemeClr>
                </a:solidFill>
              </a:rPr>
              <a:t> *s = "") { p = strdup(s);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a:t>
            </a:r>
            <a:r>
              <a:rPr lang="en-US" sz="2200" b="0">
                <a:solidFill>
                  <a:srgbClr val="0070C0"/>
                </a:solidFill>
              </a:rPr>
              <a:t>const</a:t>
            </a:r>
            <a:r>
              <a:rPr lang="en-US" sz="2200" b="0">
                <a:solidFill>
                  <a:schemeClr val="tx1">
                    <a:lumMod val="95000"/>
                    <a:lumOff val="5000"/>
                  </a:schemeClr>
                </a:solidFill>
              </a:rPr>
              <a:t> String &amp;s) { p = strdup(s.p);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 cout &lt;&lt;"delete"&lt;&lt;(</a:t>
            </a:r>
            <a:r>
              <a:rPr lang="en-US" sz="2200" b="0">
                <a:solidFill>
                  <a:srgbClr val="0070C0"/>
                </a:solidFill>
              </a:rPr>
              <a:t>void</a:t>
            </a:r>
            <a:r>
              <a:rPr lang="en-US" sz="2200" b="0">
                <a:solidFill>
                  <a:schemeClr val="tx1">
                    <a:lumMod val="95000"/>
                    <a:lumOff val="5000"/>
                  </a:schemeClr>
                </a:solidFill>
              </a:rPr>
              <a:t>*)p&lt;&lt;"\n"; </a:t>
            </a:r>
            <a:r>
              <a:rPr lang="en-US" sz="2200" b="0">
                <a:solidFill>
                  <a:srgbClr val="0070C0"/>
                </a:solidFill>
              </a:rPr>
              <a:t>delete</a:t>
            </a:r>
            <a:r>
              <a:rPr lang="en-US" sz="2200" b="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t>
            </a:r>
            <a:r>
              <a:rPr lang="en-US" sz="2200" b="0">
                <a:solidFill>
                  <a:srgbClr val="0070C0"/>
                </a:solidFill>
              </a:rPr>
              <a:t>void</a:t>
            </a:r>
            <a:r>
              <a:rPr lang="en-US" sz="2200" b="0">
                <a:solidFill>
                  <a:schemeClr val="tx1">
                    <a:lumMod val="95000"/>
                    <a:lumOff val="5000"/>
                  </a:schemeClr>
                </a:solidFill>
              </a:rPr>
              <a:t> Output() </a:t>
            </a:r>
            <a:r>
              <a:rPr lang="en-US" sz="2200" b="0">
                <a:solidFill>
                  <a:srgbClr val="0070C0"/>
                </a:solidFill>
              </a:rPr>
              <a:t>const</a:t>
            </a:r>
            <a:r>
              <a:rPr lang="en-US" sz="2200" b="0">
                <a:solidFill>
                  <a:schemeClr val="tx1">
                    <a:lumMod val="95000"/>
                    <a:lumOff val="5000"/>
                  </a:schemeClr>
                </a:solidFill>
              </a:rPr>
              <a:t> { cout &lt;&lt; p; }</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a:solidFill>
                  <a:srgbClr val="0070C0"/>
                </a:solidFill>
              </a:rPr>
              <a:t>void</a:t>
            </a:r>
            <a:r>
              <a:rPr lang="en-US" sz="2200" b="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b = a; 	</a:t>
            </a:r>
            <a:r>
              <a:rPr lang="en-US" sz="2200" b="0">
                <a:solidFill>
                  <a:srgbClr val="008000"/>
                </a:solidFill>
              </a:rPr>
              <a:t>//Khoi dong</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String aa = "Le van AA";</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aa = a;		</a:t>
            </a:r>
            <a:r>
              <a:rPr lang="en-US" sz="2200" b="0">
                <a:solidFill>
                  <a:srgbClr val="008000"/>
                </a:solidFill>
              </a:rPr>
              <a:t>//Gan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a:solidFill>
                  <a:schemeClr val="tx1">
                    <a:lumMod val="95000"/>
                    <a:lumOff val="5000"/>
                  </a:schemeClr>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657600"/>
            <a:ext cx="8382000" cy="2819400"/>
          </a:xfrm>
        </p:spPr>
        <p:txBody>
          <a:bodyPr>
            <a:noAutofit/>
          </a:bodyPr>
          <a:lstStyle/>
          <a:p>
            <a:pPr algn="just">
              <a:lnSpc>
                <a:spcPct val="130000"/>
              </a:lnSpc>
              <a:spcBef>
                <a:spcPts val="300"/>
              </a:spcBef>
              <a:spcAft>
                <a:spcPts val="300"/>
              </a:spcAft>
              <a:buFont typeface="Wingdings" pitchFamily="2" charset="2"/>
              <a:buChar char="v"/>
            </a:pPr>
            <a:r>
              <a:rPr lang="en-US" sz="2400" dirty="0">
                <a:solidFill>
                  <a:schemeClr val="tx1">
                    <a:lumMod val="95000"/>
                    <a:lumOff val="5000"/>
                  </a:schemeClr>
                </a:solidFill>
                <a:latin typeface="Arial" pitchFamily="34" charset="0"/>
                <a:cs typeface="Arial" pitchFamily="34" charset="0"/>
              </a:rPr>
              <a:t>T</a:t>
            </a:r>
            <a:r>
              <a:rPr lang="vi-VN" sz="2400" dirty="0" err="1">
                <a:solidFill>
                  <a:schemeClr val="tx1">
                    <a:lumMod val="95000"/>
                    <a:lumOff val="5000"/>
                  </a:schemeClr>
                </a:solidFill>
                <a:latin typeface="Arial" pitchFamily="34" charset="0"/>
                <a:cs typeface="Arial" pitchFamily="34" charset="0"/>
              </a:rPr>
              <a:t>hực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hiện</a:t>
            </a:r>
            <a:r>
              <a:rPr lang="vi-VN" sz="2400" dirty="0">
                <a:solidFill>
                  <a:schemeClr val="tx1">
                    <a:lumMod val="95000"/>
                    <a:lumOff val="5000"/>
                  </a:schemeClr>
                </a:solidFill>
                <a:latin typeface="Arial" pitchFamily="34" charset="0"/>
                <a:cs typeface="Arial" pitchFamily="34" charset="0"/>
              </a:rPr>
              <a:t> chương </a:t>
            </a:r>
            <a:r>
              <a:rPr lang="vi-VN" sz="2400" dirty="0" err="1">
                <a:solidFill>
                  <a:schemeClr val="tx1">
                    <a:lumMod val="95000"/>
                    <a:lumOff val="5000"/>
                  </a:schemeClr>
                </a:solidFill>
                <a:latin typeface="Arial" pitchFamily="34" charset="0"/>
                <a:cs typeface="Arial" pitchFamily="34" charset="0"/>
              </a:rPr>
              <a:t>trình</a:t>
            </a:r>
            <a:r>
              <a:rPr lang="vi-VN" sz="2400" dirty="0">
                <a:solidFill>
                  <a:schemeClr val="tx1">
                    <a:lumMod val="95000"/>
                    <a:lumOff val="5000"/>
                  </a:schemeClr>
                </a:solidFill>
                <a:latin typeface="Arial" pitchFamily="34" charset="0"/>
                <a:cs typeface="Arial" pitchFamily="34" charset="0"/>
              </a:rPr>
              <a:t> trên ta </a:t>
            </a:r>
            <a:r>
              <a:rPr lang="vi-VN" sz="2400" dirty="0" err="1">
                <a:solidFill>
                  <a:schemeClr val="tx1">
                    <a:lumMod val="95000"/>
                    <a:lumOff val="5000"/>
                  </a:schemeClr>
                </a:solidFill>
                <a:latin typeface="Arial" pitchFamily="34" charset="0"/>
                <a:cs typeface="Arial" pitchFamily="34" charset="0"/>
              </a:rPr>
              <a:t>được</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kết</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xuất</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như</a:t>
            </a:r>
            <a:r>
              <a:rPr lang="en-US" sz="2400" dirty="0">
                <a:solidFill>
                  <a:schemeClr val="tx1">
                    <a:lumMod val="95000"/>
                    <a:lumOff val="5000"/>
                  </a:schemeClr>
                </a:solidFill>
                <a:latin typeface="Arial" pitchFamily="34" charset="0"/>
                <a:cs typeface="Arial" pitchFamily="34" charset="0"/>
              </a:rPr>
              <a:t> </a:t>
            </a:r>
            <a:r>
              <a:rPr lang="vi-VN" sz="2400" dirty="0">
                <a:solidFill>
                  <a:schemeClr val="tx1">
                    <a:lumMod val="95000"/>
                    <a:lumOff val="5000"/>
                  </a:schemeClr>
                </a:solidFill>
                <a:latin typeface="Arial" pitchFamily="34" charset="0"/>
                <a:cs typeface="Arial" pitchFamily="34" charset="0"/>
              </a:rPr>
              <a:t>sau:</a:t>
            </a:r>
          </a:p>
          <a:p>
            <a:pPr lvl="1" algn="just">
              <a:spcBef>
                <a:spcPts val="300"/>
              </a:spcBef>
              <a:spcAft>
                <a:spcPts val="300"/>
              </a:spcAft>
              <a:buNone/>
            </a:pPr>
            <a:r>
              <a:rPr lang="en-US" sz="1800" dirty="0">
                <a:latin typeface="Arial" pitchFamily="34" charset="0"/>
                <a:cs typeface="Arial" pitchFamily="34" charset="0"/>
              </a:rPr>
              <a:t>aa = Le van AA</a:t>
            </a:r>
          </a:p>
          <a:p>
            <a:pPr lvl="1" algn="just">
              <a:spcBef>
                <a:spcPts val="300"/>
              </a:spcBef>
              <a:spcAft>
                <a:spcPts val="300"/>
              </a:spcAft>
              <a:buNone/>
            </a:pPr>
            <a:r>
              <a:rPr lang="en-US" sz="1800" dirty="0">
                <a:latin typeface="Arial" pitchFamily="34" charset="0"/>
                <a:cs typeface="Arial" pitchFamily="34" charset="0"/>
              </a:rPr>
              <a:t>aa = Nguyen Van A</a:t>
            </a:r>
          </a:p>
          <a:p>
            <a:pPr lvl="1" algn="just">
              <a:spcBef>
                <a:spcPts val="300"/>
              </a:spcBef>
              <a:spcAft>
                <a:spcPts val="300"/>
              </a:spcAft>
              <a:buNone/>
            </a:pPr>
            <a:r>
              <a:rPr lang="en-US" sz="1800" dirty="0">
                <a:latin typeface="Arial" pitchFamily="34" charset="0"/>
                <a:cs typeface="Arial" pitchFamily="34" charset="0"/>
              </a:rPr>
              <a:t>delete 0x0d36</a:t>
            </a:r>
          </a:p>
          <a:p>
            <a:pPr lvl="1" algn="just">
              <a:spcBef>
                <a:spcPts val="300"/>
              </a:spcBef>
              <a:spcAft>
                <a:spcPts val="300"/>
              </a:spcAft>
              <a:buNone/>
            </a:pPr>
            <a:r>
              <a:rPr lang="en-US" sz="1800" dirty="0">
                <a:latin typeface="Arial" pitchFamily="34" charset="0"/>
                <a:cs typeface="Arial" pitchFamily="34" charset="0"/>
              </a:rPr>
              <a:t>delete 0x0d48</a:t>
            </a:r>
          </a:p>
          <a:p>
            <a:pPr lvl="1" algn="just">
              <a:spcBef>
                <a:spcPts val="300"/>
              </a:spcBef>
              <a:spcAft>
                <a:spcPts val="300"/>
              </a:spcAft>
              <a:buNone/>
            </a:pPr>
            <a:r>
              <a:rPr lang="en-US" sz="1800" dirty="0">
                <a:latin typeface="Arial" pitchFamily="34" charset="0"/>
                <a:cs typeface="Arial" pitchFamily="34" charset="0"/>
              </a:rPr>
              <a:t>delete 0x0d36</a:t>
            </a:r>
          </a:p>
          <a:p>
            <a:pPr lvl="1" algn="just">
              <a:spcBef>
                <a:spcPts val="300"/>
              </a:spcBef>
              <a:spcAft>
                <a:spcPts val="300"/>
              </a:spcAft>
              <a:buNone/>
            </a:pPr>
            <a:r>
              <a:rPr lang="en-US" sz="1800" dirty="0">
                <a:latin typeface="Arial" pitchFamily="34" charset="0"/>
                <a:cs typeface="Arial" pitchFamily="34" charset="0"/>
              </a:rPr>
              <a:t>Null pointer assignment</a:t>
            </a:r>
            <a:endParaRPr lang="vi-VN" sz="1800"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29" name="Rectangle 4"/>
          <p:cNvSpPr txBox="1">
            <a:spLocks noChangeArrowheads="1"/>
          </p:cNvSpPr>
          <p:nvPr/>
        </p:nvSpPr>
        <p:spPr>
          <a:xfrm>
            <a:off x="5029200" y="1406465"/>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0" name="Text Box 5"/>
          <p:cNvSpPr txBox="1">
            <a:spLocks noChangeArrowheads="1"/>
          </p:cNvSpPr>
          <p:nvPr/>
        </p:nvSpPr>
        <p:spPr bwMode="auto">
          <a:xfrm>
            <a:off x="2727324" y="2114490"/>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1" name="Text Box 6"/>
          <p:cNvSpPr txBox="1">
            <a:spLocks noChangeArrowheads="1"/>
          </p:cNvSpPr>
          <p:nvPr/>
        </p:nvSpPr>
        <p:spPr bwMode="auto">
          <a:xfrm>
            <a:off x="517525" y="203829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2" name="Text Box 7"/>
          <p:cNvSpPr txBox="1">
            <a:spLocks noChangeArrowheads="1"/>
          </p:cNvSpPr>
          <p:nvPr/>
        </p:nvSpPr>
        <p:spPr bwMode="auto">
          <a:xfrm>
            <a:off x="669925" y="2038290"/>
            <a:ext cx="184150" cy="366712"/>
          </a:xfrm>
          <a:prstGeom prst="rect">
            <a:avLst/>
          </a:prstGeom>
          <a:noFill/>
          <a:ln w="9525">
            <a:noFill/>
            <a:miter lim="800000"/>
            <a:headEnd/>
            <a:tailEnd/>
          </a:ln>
          <a:effectLst/>
        </p:spPr>
        <p:txBody>
          <a:bodyPr wrap="none">
            <a:spAutoFit/>
          </a:bodyPr>
          <a:lstStyle/>
          <a:p>
            <a:endParaRPr lang="vi-VN"/>
          </a:p>
        </p:txBody>
      </p:sp>
      <p:sp>
        <p:nvSpPr>
          <p:cNvPr id="33" name="Text Box 8"/>
          <p:cNvSpPr txBox="1">
            <a:spLocks noChangeArrowheads="1"/>
          </p:cNvSpPr>
          <p:nvPr/>
        </p:nvSpPr>
        <p:spPr bwMode="auto">
          <a:xfrm>
            <a:off x="1050925" y="2266890"/>
            <a:ext cx="184150" cy="366712"/>
          </a:xfrm>
          <a:prstGeom prst="rect">
            <a:avLst/>
          </a:prstGeom>
          <a:noFill/>
          <a:ln w="9525">
            <a:noFill/>
            <a:miter lim="800000"/>
            <a:headEnd/>
            <a:tailEnd/>
          </a:ln>
          <a:effectLst/>
        </p:spPr>
        <p:txBody>
          <a:bodyPr wrap="none">
            <a:spAutoFit/>
          </a:bodyPr>
          <a:lstStyle/>
          <a:p>
            <a:endParaRPr lang="vi-VN"/>
          </a:p>
        </p:txBody>
      </p:sp>
      <p:sp>
        <p:nvSpPr>
          <p:cNvPr id="34" name="Text Box 9"/>
          <p:cNvSpPr txBox="1">
            <a:spLocks noChangeArrowheads="1"/>
          </p:cNvSpPr>
          <p:nvPr/>
        </p:nvSpPr>
        <p:spPr bwMode="auto">
          <a:xfrm>
            <a:off x="806450" y="2303402"/>
            <a:ext cx="184150" cy="366713"/>
          </a:xfrm>
          <a:prstGeom prst="rect">
            <a:avLst/>
          </a:prstGeom>
          <a:noFill/>
          <a:ln w="9525">
            <a:noFill/>
            <a:miter lim="800000"/>
            <a:headEnd/>
            <a:tailEnd/>
          </a:ln>
          <a:effectLst/>
        </p:spPr>
        <p:txBody>
          <a:bodyPr wrap="none">
            <a:spAutoFit/>
          </a:bodyPr>
          <a:lstStyle/>
          <a:p>
            <a:endParaRPr lang="vi-VN"/>
          </a:p>
        </p:txBody>
      </p:sp>
      <p:sp>
        <p:nvSpPr>
          <p:cNvPr id="35" name="Text Box 10"/>
          <p:cNvSpPr txBox="1">
            <a:spLocks noChangeArrowheads="1"/>
          </p:cNvSpPr>
          <p:nvPr/>
        </p:nvSpPr>
        <p:spPr bwMode="auto">
          <a:xfrm>
            <a:off x="838200" y="20779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6" name="Line 11"/>
          <p:cNvSpPr>
            <a:spLocks noChangeShapeType="1"/>
          </p:cNvSpPr>
          <p:nvPr/>
        </p:nvSpPr>
        <p:spPr bwMode="auto">
          <a:xfrm flipV="1">
            <a:off x="1355725" y="2266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37" name="Text Box 12"/>
          <p:cNvSpPr txBox="1">
            <a:spLocks noChangeArrowheads="1"/>
          </p:cNvSpPr>
          <p:nvPr/>
        </p:nvSpPr>
        <p:spPr bwMode="auto">
          <a:xfrm>
            <a:off x="2711449" y="2989202"/>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38" name="Text Box 13"/>
          <p:cNvSpPr txBox="1">
            <a:spLocks noChangeArrowheads="1"/>
          </p:cNvSpPr>
          <p:nvPr/>
        </p:nvSpPr>
        <p:spPr bwMode="auto">
          <a:xfrm>
            <a:off x="365125" y="291300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39" name="Text Box 14"/>
          <p:cNvSpPr txBox="1">
            <a:spLocks noChangeArrowheads="1"/>
          </p:cNvSpPr>
          <p:nvPr/>
        </p:nvSpPr>
        <p:spPr bwMode="auto">
          <a:xfrm>
            <a:off x="822325" y="295269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0" name="Line 15"/>
          <p:cNvSpPr>
            <a:spLocks noChangeShapeType="1"/>
          </p:cNvSpPr>
          <p:nvPr/>
        </p:nvSpPr>
        <p:spPr bwMode="auto">
          <a:xfrm flipV="1">
            <a:off x="1339850" y="314160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16"/>
          <p:cNvSpPr txBox="1">
            <a:spLocks noChangeArrowheads="1"/>
          </p:cNvSpPr>
          <p:nvPr/>
        </p:nvSpPr>
        <p:spPr bwMode="auto">
          <a:xfrm>
            <a:off x="6934200" y="2154177"/>
            <a:ext cx="1828801" cy="400110"/>
          </a:xfrm>
          <a:prstGeom prst="rect">
            <a:avLst/>
          </a:prstGeom>
          <a:noFill/>
          <a:ln w="9525">
            <a:noFill/>
            <a:miter lim="800000"/>
            <a:headEnd/>
            <a:tailEnd/>
          </a:ln>
          <a:effectLst/>
        </p:spPr>
        <p:txBody>
          <a:bodyPr wrap="square">
            <a:spAutoFit/>
          </a:bodyPr>
          <a:lstStyle/>
          <a:p>
            <a:pPr>
              <a:spcBef>
                <a:spcPct val="50000"/>
              </a:spcBef>
            </a:pPr>
            <a:r>
              <a:rPr lang="en-US" b="0" dirty="0"/>
              <a:t>Nguyen Van A</a:t>
            </a:r>
          </a:p>
        </p:txBody>
      </p:sp>
      <p:sp>
        <p:nvSpPr>
          <p:cNvPr id="42" name="Text Box 17"/>
          <p:cNvSpPr txBox="1">
            <a:spLocks noChangeArrowheads="1"/>
          </p:cNvSpPr>
          <p:nvPr/>
        </p:nvSpPr>
        <p:spPr bwMode="auto">
          <a:xfrm>
            <a:off x="4953000" y="2077977"/>
            <a:ext cx="184150" cy="366713"/>
          </a:xfrm>
          <a:prstGeom prst="rect">
            <a:avLst/>
          </a:prstGeom>
          <a:noFill/>
          <a:ln w="9525">
            <a:noFill/>
            <a:miter lim="800000"/>
            <a:headEnd/>
            <a:tailEnd/>
          </a:ln>
          <a:effectLst/>
        </p:spPr>
        <p:txBody>
          <a:bodyPr wrap="none">
            <a:spAutoFit/>
          </a:bodyPr>
          <a:lstStyle/>
          <a:p>
            <a:endParaRPr lang="vi-VN"/>
          </a:p>
        </p:txBody>
      </p:sp>
      <p:sp>
        <p:nvSpPr>
          <p:cNvPr id="43" name="Text Box 18"/>
          <p:cNvSpPr txBox="1">
            <a:spLocks noChangeArrowheads="1"/>
          </p:cNvSpPr>
          <p:nvPr/>
        </p:nvSpPr>
        <p:spPr bwMode="auto">
          <a:xfrm>
            <a:off x="5121275" y="211766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dirty="0"/>
              <a:t>p</a:t>
            </a:r>
          </a:p>
        </p:txBody>
      </p:sp>
      <p:sp>
        <p:nvSpPr>
          <p:cNvPr id="44" name="Line 19"/>
          <p:cNvSpPr>
            <a:spLocks noChangeShapeType="1"/>
          </p:cNvSpPr>
          <p:nvPr/>
        </p:nvSpPr>
        <p:spPr bwMode="auto">
          <a:xfrm flipV="1">
            <a:off x="5638800" y="2306577"/>
            <a:ext cx="1219200" cy="0"/>
          </a:xfrm>
          <a:prstGeom prst="line">
            <a:avLst/>
          </a:prstGeom>
          <a:noFill/>
          <a:ln w="9525">
            <a:solidFill>
              <a:schemeClr val="tx1"/>
            </a:solidFill>
            <a:round/>
            <a:headEnd/>
            <a:tailEnd type="triangle" w="med" len="med"/>
          </a:ln>
          <a:effectLst/>
        </p:spPr>
        <p:txBody>
          <a:bodyPr/>
          <a:lstStyle/>
          <a:p>
            <a:endParaRPr lang="en-US"/>
          </a:p>
        </p:txBody>
      </p:sp>
      <p:sp>
        <p:nvSpPr>
          <p:cNvPr id="45" name="Text Box 20"/>
          <p:cNvSpPr txBox="1">
            <a:spLocks noChangeArrowheads="1"/>
          </p:cNvSpPr>
          <p:nvPr/>
        </p:nvSpPr>
        <p:spPr bwMode="auto">
          <a:xfrm>
            <a:off x="6934200" y="3028890"/>
            <a:ext cx="1965325" cy="400110"/>
          </a:xfrm>
          <a:prstGeom prst="rect">
            <a:avLst/>
          </a:prstGeom>
          <a:noFill/>
          <a:ln w="9525">
            <a:noFill/>
            <a:miter lim="800000"/>
            <a:headEnd/>
            <a:tailEnd/>
          </a:ln>
          <a:effectLst/>
        </p:spPr>
        <p:txBody>
          <a:bodyPr wrap="square">
            <a:spAutoFit/>
          </a:bodyPr>
          <a:lstStyle/>
          <a:p>
            <a:pPr>
              <a:spcBef>
                <a:spcPct val="50000"/>
              </a:spcBef>
            </a:pPr>
            <a:r>
              <a:rPr lang="en-US" b="0" dirty="0"/>
              <a:t>Le Van AA</a:t>
            </a:r>
          </a:p>
        </p:txBody>
      </p:sp>
      <p:sp>
        <p:nvSpPr>
          <p:cNvPr id="46" name="Text Box 21"/>
          <p:cNvSpPr txBox="1">
            <a:spLocks noChangeArrowheads="1"/>
          </p:cNvSpPr>
          <p:nvPr/>
        </p:nvSpPr>
        <p:spPr bwMode="auto">
          <a:xfrm>
            <a:off x="4648200" y="2952690"/>
            <a:ext cx="517525" cy="366712"/>
          </a:xfrm>
          <a:prstGeom prst="rect">
            <a:avLst/>
          </a:prstGeom>
          <a:noFill/>
          <a:ln w="9525">
            <a:noFill/>
            <a:miter lim="800000"/>
            <a:headEnd/>
            <a:tailEnd/>
          </a:ln>
          <a:effectLst/>
        </p:spPr>
        <p:txBody>
          <a:bodyPr>
            <a:spAutoFit/>
          </a:bodyPr>
          <a:lstStyle/>
          <a:p>
            <a:pPr>
              <a:spcBef>
                <a:spcPct val="50000"/>
              </a:spcBef>
            </a:pPr>
            <a:r>
              <a:rPr lang="en-US" dirty="0"/>
              <a:t>aa</a:t>
            </a:r>
          </a:p>
        </p:txBody>
      </p:sp>
      <p:sp>
        <p:nvSpPr>
          <p:cNvPr id="47" name="Text Box 22"/>
          <p:cNvSpPr txBox="1">
            <a:spLocks noChangeArrowheads="1"/>
          </p:cNvSpPr>
          <p:nvPr/>
        </p:nvSpPr>
        <p:spPr bwMode="auto">
          <a:xfrm>
            <a:off x="5105400" y="29923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dirty="0"/>
              <a:t>p</a:t>
            </a:r>
          </a:p>
        </p:txBody>
      </p:sp>
      <p:sp>
        <p:nvSpPr>
          <p:cNvPr id="48" name="Line 23"/>
          <p:cNvSpPr>
            <a:spLocks noChangeShapeType="1"/>
          </p:cNvSpPr>
          <p:nvPr/>
        </p:nvSpPr>
        <p:spPr bwMode="auto">
          <a:xfrm flipV="1">
            <a:off x="5622925" y="2458977"/>
            <a:ext cx="1158875" cy="722313"/>
          </a:xfrm>
          <a:prstGeom prst="line">
            <a:avLst/>
          </a:prstGeom>
          <a:noFill/>
          <a:ln w="9525">
            <a:solidFill>
              <a:schemeClr val="tx1"/>
            </a:solidFill>
            <a:round/>
            <a:headEnd/>
            <a:tailEnd type="triangle" w="med" len="med"/>
          </a:ln>
          <a:effectLst/>
        </p:spPr>
        <p:txBody>
          <a:bodyPr/>
          <a:lstStyle/>
          <a:p>
            <a:endParaRPr lang="en-US"/>
          </a:p>
        </p:txBody>
      </p:sp>
      <p:sp>
        <p:nvSpPr>
          <p:cNvPr id="49" name="Text Box 24"/>
          <p:cNvSpPr txBox="1">
            <a:spLocks noChangeArrowheads="1"/>
          </p:cNvSpPr>
          <p:nvPr/>
        </p:nvSpPr>
        <p:spPr bwMode="auto">
          <a:xfrm>
            <a:off x="4800600" y="2077977"/>
            <a:ext cx="184150" cy="366713"/>
          </a:xfrm>
          <a:prstGeom prst="rect">
            <a:avLst/>
          </a:prstGeom>
          <a:noFill/>
          <a:ln w="9525">
            <a:noFill/>
            <a:miter lim="800000"/>
            <a:headEnd/>
            <a:tailEnd/>
          </a:ln>
          <a:effectLst/>
        </p:spPr>
        <p:txBody>
          <a:bodyPr wrap="none">
            <a:spAutoFit/>
          </a:bodyPr>
          <a:lstStyle/>
          <a:p>
            <a:endParaRPr lang="vi-VN"/>
          </a:p>
        </p:txBody>
      </p:sp>
      <p:sp>
        <p:nvSpPr>
          <p:cNvPr id="50" name="Text Box 25"/>
          <p:cNvSpPr txBox="1">
            <a:spLocks noChangeArrowheads="1"/>
          </p:cNvSpPr>
          <p:nvPr/>
        </p:nvSpPr>
        <p:spPr bwMode="auto">
          <a:xfrm>
            <a:off x="4800600" y="2077977"/>
            <a:ext cx="311150" cy="366713"/>
          </a:xfrm>
          <a:prstGeom prst="rect">
            <a:avLst/>
          </a:prstGeom>
          <a:noFill/>
          <a:ln w="9525">
            <a:noFill/>
            <a:miter lim="800000"/>
            <a:headEnd/>
            <a:tailEnd/>
          </a:ln>
          <a:effectLst/>
        </p:spPr>
        <p:txBody>
          <a:bodyPr wrap="none">
            <a:spAutoFit/>
          </a:bodyPr>
          <a:lstStyle/>
          <a:p>
            <a:r>
              <a:rPr lang="en-US"/>
              <a:t>a</a:t>
            </a:r>
          </a:p>
        </p:txBody>
      </p:sp>
      <p:sp>
        <p:nvSpPr>
          <p:cNvPr id="51" name="Rectangle 4"/>
          <p:cNvSpPr txBox="1">
            <a:spLocks noChangeArrowheads="1"/>
          </p:cNvSpPr>
          <p:nvPr/>
        </p:nvSpPr>
        <p:spPr bwMode="gray">
          <a:xfrm>
            <a:off x="457200" y="1468377"/>
            <a:ext cx="4038600"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a:latin typeface="Times New Roman" pitchFamily="18" charset="0"/>
                <a:cs typeface="Times New Roman" pitchFamily="18" charset="0"/>
              </a:rPr>
              <a:t>Trước</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9" name="Rectangle 8">
            <a:extLst>
              <a:ext uri="{FF2B5EF4-FFF2-40B4-BE49-F238E27FC236}">
                <a16:creationId xmlns:a16="http://schemas.microsoft.com/office/drawing/2014/main" id="{CD98DA56-7130-4919-8BAF-1A3CF9B6FB6B}"/>
              </a:ext>
            </a:extLst>
          </p:cNvPr>
          <p:cNvSpPr/>
          <p:nvPr/>
        </p:nvSpPr>
        <p:spPr>
          <a:xfrm>
            <a:off x="381000" y="1752600"/>
            <a:ext cx="1981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C0FE43-6E59-473B-BE8B-DD16B76FA070}"/>
              </a:ext>
            </a:extLst>
          </p:cNvPr>
          <p:cNvSpPr/>
          <p:nvPr/>
        </p:nvSpPr>
        <p:spPr>
          <a:xfrm>
            <a:off x="1073333" y="2002125"/>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103</a:t>
            </a:r>
          </a:p>
        </p:txBody>
      </p:sp>
      <p:sp>
        <p:nvSpPr>
          <p:cNvPr id="11" name="TextBox 10">
            <a:extLst>
              <a:ext uri="{FF2B5EF4-FFF2-40B4-BE49-F238E27FC236}">
                <a16:creationId xmlns:a16="http://schemas.microsoft.com/office/drawing/2014/main" id="{A696EBB7-1B82-418A-A1A8-6935B23183B1}"/>
              </a:ext>
            </a:extLst>
          </p:cNvPr>
          <p:cNvSpPr txBox="1"/>
          <p:nvPr/>
        </p:nvSpPr>
        <p:spPr>
          <a:xfrm>
            <a:off x="275346" y="1352490"/>
            <a:ext cx="2467854" cy="400110"/>
          </a:xfrm>
          <a:prstGeom prst="rect">
            <a:avLst/>
          </a:prstGeom>
          <a:noFill/>
        </p:spPr>
        <p:txBody>
          <a:bodyPr wrap="square" rtlCol="0">
            <a:spAutoFit/>
          </a:bodyPr>
          <a:lstStyle/>
          <a:p>
            <a:r>
              <a:rPr lang="en-US" dirty="0" err="1"/>
              <a:t>SinhVien</a:t>
            </a:r>
            <a:r>
              <a:rPr lang="en-US" dirty="0"/>
              <a:t>      Teo</a:t>
            </a:r>
          </a:p>
        </p:txBody>
      </p:sp>
      <p:sp>
        <p:nvSpPr>
          <p:cNvPr id="53" name="TextBox 52">
            <a:extLst>
              <a:ext uri="{FF2B5EF4-FFF2-40B4-BE49-F238E27FC236}">
                <a16:creationId xmlns:a16="http://schemas.microsoft.com/office/drawing/2014/main" id="{CAAC9314-AF3B-466D-88B6-CAC3DBB07686}"/>
              </a:ext>
            </a:extLst>
          </p:cNvPr>
          <p:cNvSpPr txBox="1"/>
          <p:nvPr/>
        </p:nvSpPr>
        <p:spPr>
          <a:xfrm>
            <a:off x="503946" y="2068770"/>
            <a:ext cx="569387" cy="400110"/>
          </a:xfrm>
          <a:prstGeom prst="rect">
            <a:avLst/>
          </a:prstGeom>
          <a:noFill/>
        </p:spPr>
        <p:txBody>
          <a:bodyPr wrap="none" rtlCol="0">
            <a:spAutoFit/>
          </a:bodyPr>
          <a:lstStyle/>
          <a:p>
            <a:r>
              <a:rPr lang="en-US" dirty="0"/>
              <a:t>MS</a:t>
            </a:r>
          </a:p>
        </p:txBody>
      </p:sp>
      <p:sp>
        <p:nvSpPr>
          <p:cNvPr id="54" name="Rectangle 53">
            <a:extLst>
              <a:ext uri="{FF2B5EF4-FFF2-40B4-BE49-F238E27FC236}">
                <a16:creationId xmlns:a16="http://schemas.microsoft.com/office/drawing/2014/main" id="{5263AABA-2B7C-4701-BE9D-18AF08B3FCE0}"/>
              </a:ext>
            </a:extLst>
          </p:cNvPr>
          <p:cNvSpPr/>
          <p:nvPr/>
        </p:nvSpPr>
        <p:spPr>
          <a:xfrm>
            <a:off x="1073333" y="2668935"/>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4055</a:t>
            </a:r>
          </a:p>
        </p:txBody>
      </p:sp>
      <p:sp>
        <p:nvSpPr>
          <p:cNvPr id="55" name="TextBox 54">
            <a:extLst>
              <a:ext uri="{FF2B5EF4-FFF2-40B4-BE49-F238E27FC236}">
                <a16:creationId xmlns:a16="http://schemas.microsoft.com/office/drawing/2014/main" id="{4B65A2B9-7019-4B91-A10E-CCF8ADD3F268}"/>
              </a:ext>
            </a:extLst>
          </p:cNvPr>
          <p:cNvSpPr txBox="1"/>
          <p:nvPr/>
        </p:nvSpPr>
        <p:spPr>
          <a:xfrm>
            <a:off x="503946" y="2735580"/>
            <a:ext cx="622478" cy="400110"/>
          </a:xfrm>
          <a:prstGeom prst="rect">
            <a:avLst/>
          </a:prstGeom>
          <a:noFill/>
        </p:spPr>
        <p:txBody>
          <a:bodyPr wrap="none" rtlCol="0">
            <a:spAutoFit/>
          </a:bodyPr>
          <a:lstStyle/>
          <a:p>
            <a:r>
              <a:rPr lang="en-US" dirty="0"/>
              <a:t>Ten</a:t>
            </a:r>
          </a:p>
        </p:txBody>
      </p:sp>
      <p:cxnSp>
        <p:nvCxnSpPr>
          <p:cNvPr id="13" name="Straight Arrow Connector 12">
            <a:extLst>
              <a:ext uri="{FF2B5EF4-FFF2-40B4-BE49-F238E27FC236}">
                <a16:creationId xmlns:a16="http://schemas.microsoft.com/office/drawing/2014/main" id="{2B3ACF3F-B924-4351-8DCD-BA63861BD349}"/>
              </a:ext>
            </a:extLst>
          </p:cNvPr>
          <p:cNvCxnSpPr>
            <a:cxnSpLocks/>
            <a:stCxn id="54" idx="3"/>
          </p:cNvCxnSpPr>
          <p:nvPr/>
        </p:nvCxnSpPr>
        <p:spPr>
          <a:xfrm>
            <a:off x="2140133" y="2935635"/>
            <a:ext cx="755467"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E2FBE2F9-805C-46AC-98BC-2A869AA360FA}"/>
              </a:ext>
            </a:extLst>
          </p:cNvPr>
          <p:cNvSpPr/>
          <p:nvPr/>
        </p:nvSpPr>
        <p:spPr>
          <a:xfrm>
            <a:off x="2918708" y="2668935"/>
            <a:ext cx="226289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Nguyen Van Teo</a:t>
            </a:r>
          </a:p>
        </p:txBody>
      </p:sp>
      <p:sp>
        <p:nvSpPr>
          <p:cNvPr id="58" name="Content Placeholder 2">
            <a:extLst>
              <a:ext uri="{FF2B5EF4-FFF2-40B4-BE49-F238E27FC236}">
                <a16:creationId xmlns:a16="http://schemas.microsoft.com/office/drawing/2014/main" id="{AD16C49A-05FF-4F4F-B3FA-295F2126C353}"/>
              </a:ext>
            </a:extLst>
          </p:cNvPr>
          <p:cNvSpPr>
            <a:spLocks noGrp="1"/>
          </p:cNvSpPr>
          <p:nvPr>
            <p:ph idx="1"/>
          </p:nvPr>
        </p:nvSpPr>
        <p:spPr>
          <a:xfrm>
            <a:off x="269966" y="3947524"/>
            <a:ext cx="4495800" cy="1297334"/>
          </a:xfrm>
        </p:spPr>
        <p:txBody>
          <a:bodyPr>
            <a:noAutofit/>
          </a:bodyPr>
          <a:lstStyle/>
          <a:p>
            <a:pPr algn="just">
              <a:lnSpc>
                <a:spcPct val="130000"/>
              </a:lnSpc>
              <a:spcBef>
                <a:spcPts val="300"/>
              </a:spcBef>
              <a:spcAft>
                <a:spcPts val="300"/>
              </a:spcAft>
              <a:buFont typeface="Wingdings" pitchFamily="2" charset="2"/>
              <a:buChar char="v"/>
            </a:pPr>
            <a:r>
              <a:rPr lang="en-US" sz="1800" dirty="0" err="1">
                <a:latin typeface="Arial" pitchFamily="34" charset="0"/>
                <a:cs typeface="Arial" pitchFamily="34" charset="0"/>
              </a:rPr>
              <a:t>SinhVien</a:t>
            </a:r>
            <a:r>
              <a:rPr lang="en-US" sz="1800" dirty="0">
                <a:latin typeface="Arial" pitchFamily="34" charset="0"/>
                <a:cs typeface="Arial" pitchFamily="34" charset="0"/>
              </a:rPr>
              <a:t> Teo(103,”Nguyen Van Teo”); </a:t>
            </a:r>
          </a:p>
          <a:p>
            <a:pPr algn="just">
              <a:lnSpc>
                <a:spcPct val="130000"/>
              </a:lnSpc>
              <a:spcBef>
                <a:spcPts val="300"/>
              </a:spcBef>
              <a:spcAft>
                <a:spcPts val="300"/>
              </a:spcAft>
              <a:buFont typeface="Wingdings" pitchFamily="2" charset="2"/>
              <a:buChar char="v"/>
            </a:pPr>
            <a:r>
              <a:rPr lang="en-US" sz="1800" dirty="0" err="1">
                <a:latin typeface="Arial" pitchFamily="34" charset="0"/>
                <a:cs typeface="Arial" pitchFamily="34" charset="0"/>
              </a:rPr>
              <a:t>SinhVien</a:t>
            </a:r>
            <a:r>
              <a:rPr lang="en-US" sz="1800" dirty="0">
                <a:latin typeface="Arial" pitchFamily="34" charset="0"/>
                <a:cs typeface="Arial" pitchFamily="34" charset="0"/>
              </a:rPr>
              <a:t> </a:t>
            </a:r>
            <a:r>
              <a:rPr lang="en-US" sz="1800" dirty="0" err="1">
                <a:latin typeface="Arial" pitchFamily="34" charset="0"/>
                <a:cs typeface="Arial" pitchFamily="34" charset="0"/>
              </a:rPr>
              <a:t>Ti</a:t>
            </a:r>
            <a:r>
              <a:rPr lang="en-US" sz="1800" dirty="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1800" b="1" dirty="0" err="1">
                <a:latin typeface="Arial" pitchFamily="34" charset="0"/>
                <a:cs typeface="Arial" pitchFamily="34" charset="0"/>
              </a:rPr>
              <a:t>Ti</a:t>
            </a:r>
            <a:r>
              <a:rPr lang="en-US" sz="1800" b="1" dirty="0">
                <a:latin typeface="Arial" pitchFamily="34" charset="0"/>
                <a:cs typeface="Arial" pitchFamily="34" charset="0"/>
              </a:rPr>
              <a:t> = Teo; </a:t>
            </a:r>
          </a:p>
          <a:p>
            <a:pPr algn="just">
              <a:lnSpc>
                <a:spcPct val="130000"/>
              </a:lnSpc>
              <a:spcBef>
                <a:spcPts val="300"/>
              </a:spcBef>
              <a:spcAft>
                <a:spcPts val="300"/>
              </a:spcAft>
              <a:buFont typeface="Wingdings" pitchFamily="2" charset="2"/>
              <a:buChar char="v"/>
            </a:pPr>
            <a:endParaRPr lang="vi-VN" sz="1800" dirty="0">
              <a:latin typeface="Arial" pitchFamily="34" charset="0"/>
              <a:cs typeface="Arial" pitchFamily="34" charset="0"/>
            </a:endParaRPr>
          </a:p>
        </p:txBody>
      </p:sp>
      <p:sp>
        <p:nvSpPr>
          <p:cNvPr id="59" name="Rectangle 58">
            <a:extLst>
              <a:ext uri="{FF2B5EF4-FFF2-40B4-BE49-F238E27FC236}">
                <a16:creationId xmlns:a16="http://schemas.microsoft.com/office/drawing/2014/main" id="{FB772F6B-A2D2-459E-B348-DEA0E424FB80}"/>
              </a:ext>
            </a:extLst>
          </p:cNvPr>
          <p:cNvSpPr/>
          <p:nvPr/>
        </p:nvSpPr>
        <p:spPr>
          <a:xfrm>
            <a:off x="6798493" y="1752600"/>
            <a:ext cx="1981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03C1B55-78B6-4F05-9010-B2B982EED1D7}"/>
              </a:ext>
            </a:extLst>
          </p:cNvPr>
          <p:cNvSpPr/>
          <p:nvPr/>
        </p:nvSpPr>
        <p:spPr>
          <a:xfrm>
            <a:off x="7490826" y="2002125"/>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103</a:t>
            </a:r>
          </a:p>
        </p:txBody>
      </p:sp>
      <p:sp>
        <p:nvSpPr>
          <p:cNvPr id="61" name="TextBox 60">
            <a:extLst>
              <a:ext uri="{FF2B5EF4-FFF2-40B4-BE49-F238E27FC236}">
                <a16:creationId xmlns:a16="http://schemas.microsoft.com/office/drawing/2014/main" id="{308CB535-1DC4-40DF-AEB7-1D10BD24EDCE}"/>
              </a:ext>
            </a:extLst>
          </p:cNvPr>
          <p:cNvSpPr txBox="1"/>
          <p:nvPr/>
        </p:nvSpPr>
        <p:spPr>
          <a:xfrm>
            <a:off x="6921439" y="2068770"/>
            <a:ext cx="569387" cy="400110"/>
          </a:xfrm>
          <a:prstGeom prst="rect">
            <a:avLst/>
          </a:prstGeom>
          <a:noFill/>
        </p:spPr>
        <p:txBody>
          <a:bodyPr wrap="none" rtlCol="0">
            <a:spAutoFit/>
          </a:bodyPr>
          <a:lstStyle/>
          <a:p>
            <a:r>
              <a:rPr lang="en-US" dirty="0"/>
              <a:t>MS</a:t>
            </a:r>
          </a:p>
        </p:txBody>
      </p:sp>
      <p:sp>
        <p:nvSpPr>
          <p:cNvPr id="62" name="Rectangle 61">
            <a:extLst>
              <a:ext uri="{FF2B5EF4-FFF2-40B4-BE49-F238E27FC236}">
                <a16:creationId xmlns:a16="http://schemas.microsoft.com/office/drawing/2014/main" id="{5F6B22DF-FC41-430F-A9A0-A2D4F9530627}"/>
              </a:ext>
            </a:extLst>
          </p:cNvPr>
          <p:cNvSpPr/>
          <p:nvPr/>
        </p:nvSpPr>
        <p:spPr>
          <a:xfrm>
            <a:off x="7490826" y="2668935"/>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9998</a:t>
            </a:r>
          </a:p>
        </p:txBody>
      </p:sp>
      <p:sp>
        <p:nvSpPr>
          <p:cNvPr id="63" name="TextBox 62">
            <a:extLst>
              <a:ext uri="{FF2B5EF4-FFF2-40B4-BE49-F238E27FC236}">
                <a16:creationId xmlns:a16="http://schemas.microsoft.com/office/drawing/2014/main" id="{A50C97E2-24E5-45BA-A237-5994ED2EC878}"/>
              </a:ext>
            </a:extLst>
          </p:cNvPr>
          <p:cNvSpPr txBox="1"/>
          <p:nvPr/>
        </p:nvSpPr>
        <p:spPr>
          <a:xfrm>
            <a:off x="6921439" y="2735580"/>
            <a:ext cx="622478" cy="400110"/>
          </a:xfrm>
          <a:prstGeom prst="rect">
            <a:avLst/>
          </a:prstGeom>
          <a:noFill/>
        </p:spPr>
        <p:txBody>
          <a:bodyPr wrap="none" rtlCol="0">
            <a:spAutoFit/>
          </a:bodyPr>
          <a:lstStyle/>
          <a:p>
            <a:r>
              <a:rPr lang="en-US" dirty="0"/>
              <a:t>Ten</a:t>
            </a:r>
          </a:p>
        </p:txBody>
      </p:sp>
      <p:cxnSp>
        <p:nvCxnSpPr>
          <p:cNvPr id="64" name="Straight Arrow Connector 63">
            <a:extLst>
              <a:ext uri="{FF2B5EF4-FFF2-40B4-BE49-F238E27FC236}">
                <a16:creationId xmlns:a16="http://schemas.microsoft.com/office/drawing/2014/main" id="{E39D5A15-90F6-4541-9F20-116CE4745D22}"/>
              </a:ext>
            </a:extLst>
          </p:cNvPr>
          <p:cNvCxnSpPr>
            <a:cxnSpLocks/>
            <a:stCxn id="62" idx="1"/>
            <a:endCxn id="66" idx="0"/>
          </p:cNvCxnSpPr>
          <p:nvPr/>
        </p:nvCxnSpPr>
        <p:spPr>
          <a:xfrm flipH="1">
            <a:off x="6657648" y="2935635"/>
            <a:ext cx="833178" cy="93532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65" name="TextBox 64">
            <a:extLst>
              <a:ext uri="{FF2B5EF4-FFF2-40B4-BE49-F238E27FC236}">
                <a16:creationId xmlns:a16="http://schemas.microsoft.com/office/drawing/2014/main" id="{771F04A5-7FEC-4DAD-B05E-6928DA6B26CB}"/>
              </a:ext>
            </a:extLst>
          </p:cNvPr>
          <p:cNvSpPr txBox="1"/>
          <p:nvPr/>
        </p:nvSpPr>
        <p:spPr>
          <a:xfrm>
            <a:off x="6798492" y="1301933"/>
            <a:ext cx="2032119" cy="400110"/>
          </a:xfrm>
          <a:prstGeom prst="rect">
            <a:avLst/>
          </a:prstGeom>
          <a:noFill/>
        </p:spPr>
        <p:txBody>
          <a:bodyPr wrap="square" rtlCol="0">
            <a:spAutoFit/>
          </a:bodyPr>
          <a:lstStyle/>
          <a:p>
            <a:r>
              <a:rPr lang="en-US" dirty="0" err="1"/>
              <a:t>SinhVien</a:t>
            </a:r>
            <a:r>
              <a:rPr lang="en-US" dirty="0"/>
              <a:t>      </a:t>
            </a:r>
            <a:r>
              <a:rPr lang="en-US" dirty="0" err="1"/>
              <a:t>Ti</a:t>
            </a:r>
            <a:endParaRPr lang="en-US" dirty="0"/>
          </a:p>
        </p:txBody>
      </p:sp>
      <p:sp>
        <p:nvSpPr>
          <p:cNvPr id="66" name="Rectangle 65">
            <a:extLst>
              <a:ext uri="{FF2B5EF4-FFF2-40B4-BE49-F238E27FC236}">
                <a16:creationId xmlns:a16="http://schemas.microsoft.com/office/drawing/2014/main" id="{9584F9A0-7F28-4006-A706-51AC1390FC58}"/>
              </a:ext>
            </a:extLst>
          </p:cNvPr>
          <p:cNvSpPr/>
          <p:nvPr/>
        </p:nvSpPr>
        <p:spPr>
          <a:xfrm>
            <a:off x="5526202" y="3870960"/>
            <a:ext cx="226289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Nguyen Van Teo</a:t>
            </a:r>
          </a:p>
        </p:txBody>
      </p:sp>
      <p:sp>
        <p:nvSpPr>
          <p:cNvPr id="67" name="Content Placeholder 2">
            <a:extLst>
              <a:ext uri="{FF2B5EF4-FFF2-40B4-BE49-F238E27FC236}">
                <a16:creationId xmlns:a16="http://schemas.microsoft.com/office/drawing/2014/main" id="{ED62280D-CC60-47D2-BD3C-C3B01271F791}"/>
              </a:ext>
            </a:extLst>
          </p:cNvPr>
          <p:cNvSpPr txBox="1">
            <a:spLocks/>
          </p:cNvSpPr>
          <p:nvPr/>
        </p:nvSpPr>
        <p:spPr>
          <a:xfrm>
            <a:off x="3318751" y="4907885"/>
            <a:ext cx="4495800" cy="12973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30000"/>
              </a:lnSpc>
              <a:spcBef>
                <a:spcPts val="300"/>
              </a:spcBef>
              <a:spcAft>
                <a:spcPts val="300"/>
              </a:spcAft>
              <a:buNone/>
            </a:pPr>
            <a:r>
              <a:rPr lang="en-US" sz="1800" b="0" dirty="0" err="1">
                <a:latin typeface="Arial" pitchFamily="34" charset="0"/>
                <a:cs typeface="Arial" pitchFamily="34" charset="0"/>
              </a:rPr>
              <a:t>SinhVien</a:t>
            </a:r>
            <a:r>
              <a:rPr lang="en-US" sz="1800" b="0" dirty="0">
                <a:latin typeface="Arial" pitchFamily="34" charset="0"/>
                <a:cs typeface="Arial" pitchFamily="34" charset="0"/>
              </a:rPr>
              <a:t>(const </a:t>
            </a:r>
            <a:r>
              <a:rPr lang="en-US" sz="1800" b="0" dirty="0" err="1">
                <a:latin typeface="Arial" pitchFamily="34" charset="0"/>
                <a:cs typeface="Arial" pitchFamily="34" charset="0"/>
              </a:rPr>
              <a:t>SinhVien</a:t>
            </a:r>
            <a:r>
              <a:rPr lang="en-US" sz="1800" b="0" dirty="0">
                <a:latin typeface="Arial" pitchFamily="34" charset="0"/>
                <a:cs typeface="Arial" pitchFamily="34" charset="0"/>
              </a:rPr>
              <a:t> &amp; </a:t>
            </a:r>
            <a:r>
              <a:rPr lang="en-US" sz="1800" b="0" dirty="0" err="1">
                <a:latin typeface="Arial" pitchFamily="34" charset="0"/>
                <a:cs typeface="Arial" pitchFamily="34" charset="0"/>
              </a:rPr>
              <a:t>svB</a:t>
            </a:r>
            <a:r>
              <a:rPr lang="en-US" sz="1800" b="0" dirty="0">
                <a:latin typeface="Arial" pitchFamily="34" charset="0"/>
                <a:cs typeface="Arial" pitchFamily="34" charset="0"/>
              </a:rPr>
              <a:t>) {</a:t>
            </a:r>
          </a:p>
          <a:p>
            <a:pPr marL="457200" lvl="1" indent="0" algn="just" fontAlgn="auto">
              <a:lnSpc>
                <a:spcPct val="130000"/>
              </a:lnSpc>
              <a:spcBef>
                <a:spcPts val="300"/>
              </a:spcBef>
              <a:spcAft>
                <a:spcPts val="300"/>
              </a:spcAft>
              <a:buNone/>
            </a:pPr>
            <a:r>
              <a:rPr lang="en-US" sz="1800" b="0" dirty="0">
                <a:latin typeface="Arial" pitchFamily="34" charset="0"/>
                <a:cs typeface="Arial" pitchFamily="34" charset="0"/>
              </a:rPr>
              <a:t>Ten = </a:t>
            </a:r>
            <a:r>
              <a:rPr lang="en-US" sz="1800" b="0" dirty="0" err="1">
                <a:latin typeface="Arial" pitchFamily="34" charset="0"/>
                <a:cs typeface="Arial" pitchFamily="34" charset="0"/>
              </a:rPr>
              <a:t>strdup</a:t>
            </a:r>
            <a:r>
              <a:rPr lang="en-US" sz="1800" b="0" dirty="0">
                <a:latin typeface="Arial" pitchFamily="34" charset="0"/>
                <a:cs typeface="Arial" pitchFamily="34" charset="0"/>
              </a:rPr>
              <a:t>(</a:t>
            </a:r>
            <a:r>
              <a:rPr lang="en-US" sz="1800" b="0" dirty="0" err="1">
                <a:latin typeface="Arial" pitchFamily="34" charset="0"/>
                <a:cs typeface="Arial" pitchFamily="34" charset="0"/>
              </a:rPr>
              <a:t>svB.Ten</a:t>
            </a:r>
            <a:r>
              <a:rPr lang="en-US" sz="1800" b="0" dirty="0">
                <a:latin typeface="Arial" pitchFamily="34" charset="0"/>
                <a:cs typeface="Arial" pitchFamily="34" charset="0"/>
              </a:rPr>
              <a:t>); </a:t>
            </a:r>
          </a:p>
          <a:p>
            <a:pPr marL="0" indent="0" algn="just" fontAlgn="auto">
              <a:lnSpc>
                <a:spcPct val="130000"/>
              </a:lnSpc>
              <a:spcBef>
                <a:spcPts val="300"/>
              </a:spcBef>
              <a:spcAft>
                <a:spcPts val="300"/>
              </a:spcAft>
              <a:buNone/>
            </a:pPr>
            <a:r>
              <a:rPr lang="en-US" sz="1800" b="0" dirty="0">
                <a:latin typeface="Arial" pitchFamily="34" charset="0"/>
                <a:cs typeface="Arial" pitchFamily="34" charset="0"/>
              </a:rPr>
              <a:t>}</a:t>
            </a:r>
            <a:endParaRPr lang="en-US" sz="1800" b="1" dirty="0">
              <a:latin typeface="Arial" pitchFamily="34" charset="0"/>
              <a:cs typeface="Arial" pitchFamily="34" charset="0"/>
            </a:endParaRPr>
          </a:p>
          <a:p>
            <a:pPr algn="just" fontAlgn="auto">
              <a:lnSpc>
                <a:spcPct val="130000"/>
              </a:lnSpc>
              <a:spcBef>
                <a:spcPts val="300"/>
              </a:spcBef>
              <a:spcAft>
                <a:spcPts val="300"/>
              </a:spcAft>
              <a:buFont typeface="Wingdings" pitchFamily="2" charset="2"/>
              <a:buChar char="v"/>
            </a:pPr>
            <a:endParaRPr lang="vi-VN" sz="1800" b="0" dirty="0">
              <a:latin typeface="Arial" pitchFamily="34" charset="0"/>
              <a:cs typeface="Arial" pitchFamily="34" charset="0"/>
            </a:endParaRPr>
          </a:p>
        </p:txBody>
      </p:sp>
    </p:spTree>
    <p:extLst>
      <p:ext uri="{BB962C8B-B14F-4D97-AF65-F5344CB8AC3E}">
        <p14:creationId xmlns:p14="http://schemas.microsoft.com/office/powerpoint/2010/main" val="41100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 calcmode="lin" valueType="num">
                                      <p:cBhvr additive="base">
                                        <p:cTn id="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anim calcmode="lin" valueType="num">
                                      <p:cBhvr additive="base">
                                        <p:cTn id="13" dur="500" fill="hold"/>
                                        <p:tgtEl>
                                          <p:spTgt spid="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anim calcmode="lin" valueType="num">
                                      <p:cBhvr additive="base">
                                        <p:cTn id="19"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
                                            <p:txEl>
                                              <p:pRg st="0" end="0"/>
                                            </p:txEl>
                                          </p:spTgt>
                                        </p:tgtEl>
                                        <p:attrNameLst>
                                          <p:attrName>style.visibility</p:attrName>
                                        </p:attrNameLst>
                                      </p:cBhvr>
                                      <p:to>
                                        <p:strVal val="visible"/>
                                      </p:to>
                                    </p:set>
                                    <p:anim calcmode="lin" valueType="num">
                                      <p:cBhvr additive="base">
                                        <p:cTn id="25"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7">
                                            <p:txEl>
                                              <p:pRg st="1" end="1"/>
                                            </p:txEl>
                                          </p:spTgt>
                                        </p:tgtEl>
                                        <p:attrNameLst>
                                          <p:attrName>style.visibility</p:attrName>
                                        </p:attrNameLst>
                                      </p:cBhvr>
                                      <p:to>
                                        <p:strVal val="visible"/>
                                      </p:to>
                                    </p:set>
                                    <p:anim calcmode="lin" valueType="num">
                                      <p:cBhvr additive="base">
                                        <p:cTn id="29"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7">
                                            <p:txEl>
                                              <p:pRg st="2" end="2"/>
                                            </p:txEl>
                                          </p:spTgt>
                                        </p:tgtEl>
                                        <p:attrNameLst>
                                          <p:attrName>style.visibility</p:attrName>
                                        </p:attrNameLst>
                                      </p:cBhvr>
                                      <p:to>
                                        <p:strVal val="visible"/>
                                      </p:to>
                                    </p:set>
                                    <p:anim calcmode="lin" valueType="num">
                                      <p:cBhvr additive="base">
                                        <p:cTn id="3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6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Lỗi sai trên được khắc phục bằng cách định nghĩa phép gán cho lớp String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String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*p;</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String(</a:t>
            </a:r>
            <a:r>
              <a:rPr lang="en-US" sz="2200" b="0">
                <a:solidFill>
                  <a:srgbClr val="0000FF"/>
                </a:solidFill>
              </a:rPr>
              <a:t>char</a:t>
            </a:r>
            <a:r>
              <a:rPr lang="en-US" sz="2200" b="0">
                <a:solidFill>
                  <a:srgbClr val="000000"/>
                </a:solidFill>
              </a:rPr>
              <a:t> *s = "") {p = strdup(s);}</a:t>
            </a:r>
          </a:p>
          <a:p>
            <a:pPr marL="342900" indent="-342900">
              <a:lnSpc>
                <a:spcPct val="120000"/>
              </a:lnSpc>
              <a:spcBef>
                <a:spcPts val="0"/>
              </a:spcBef>
              <a:buFont typeface="Wingdings" pitchFamily="2" charset="2"/>
              <a:buNone/>
            </a:pPr>
            <a:r>
              <a:rPr lang="en-US" sz="2200" b="0">
                <a:solidFill>
                  <a:srgbClr val="000000"/>
                </a:solidFill>
              </a:rPr>
              <a:t>	String(</a:t>
            </a:r>
            <a:r>
              <a:rPr lang="en-US" sz="2200" b="0">
                <a:solidFill>
                  <a:srgbClr val="0000FF"/>
                </a:solidFill>
              </a:rPr>
              <a:t>const</a:t>
            </a:r>
            <a:r>
              <a:rPr lang="en-US" sz="2200" b="0">
                <a:solidFill>
                  <a:srgbClr val="000000"/>
                </a:solidFill>
              </a:rPr>
              <a:t> String &amp;s) {p = strdup(s.p);}</a:t>
            </a:r>
          </a:p>
          <a:p>
            <a:pPr marL="342900" indent="-342900">
              <a:lnSpc>
                <a:spcPct val="120000"/>
              </a:lnSpc>
              <a:spcBef>
                <a:spcPts val="0"/>
              </a:spcBef>
              <a:buFont typeface="Wingdings" pitchFamily="2" charset="2"/>
              <a:buNone/>
            </a:pPr>
            <a:r>
              <a:rPr lang="en-US" sz="2200" b="0">
                <a:solidFill>
                  <a:srgbClr val="000000"/>
                </a:solidFill>
              </a:rPr>
              <a:t>	~String() {cout &lt;&lt; "delete "&lt;&lt; (void *)p &lt;&lt; "\n"; </a:t>
            </a:r>
            <a:r>
              <a:rPr lang="en-US" sz="2200" b="0">
                <a:solidFill>
                  <a:srgbClr val="0000FF"/>
                </a:solidFill>
              </a:rPr>
              <a:t>delete</a:t>
            </a:r>
            <a:r>
              <a:rPr lang="en-US" sz="2200" b="0">
                <a:solidFill>
                  <a:srgbClr val="000000"/>
                </a:solidFill>
              </a:rPr>
              <a:t> [] p;}</a:t>
            </a:r>
          </a:p>
          <a:p>
            <a:pPr marL="342900" indent="-342900">
              <a:lnSpc>
                <a:spcPct val="120000"/>
              </a:lnSpc>
              <a:spcBef>
                <a:spcPts val="0"/>
              </a:spcBef>
              <a:buFont typeface="Wingdings" pitchFamily="2" charset="2"/>
              <a:buNone/>
            </a:pPr>
            <a:r>
              <a:rPr lang="en-US" sz="2200" b="0">
                <a:solidFill>
                  <a:srgbClr val="000000"/>
                </a:solidFill>
              </a:rPr>
              <a:t>	String &amp; </a:t>
            </a:r>
            <a:r>
              <a:rPr lang="en-US" sz="2200" b="0">
                <a:solidFill>
                  <a:srgbClr val="FF3300"/>
                </a:solidFill>
              </a:rPr>
              <a:t>operator =</a:t>
            </a:r>
            <a:r>
              <a:rPr lang="en-US" sz="2200" b="0">
                <a:solidFill>
                  <a:srgbClr val="000000"/>
                </a:solidFill>
              </a:rPr>
              <a:t> (</a:t>
            </a:r>
            <a:r>
              <a:rPr lang="en-US" sz="2200" b="0">
                <a:solidFill>
                  <a:srgbClr val="0000FF"/>
                </a:solidFill>
              </a:rPr>
              <a:t>const</a:t>
            </a:r>
            <a:r>
              <a:rPr lang="en-US" sz="2200" b="0">
                <a:solidFill>
                  <a:srgbClr val="000000"/>
                </a:solidFill>
              </a:rPr>
              <a:t> String &amp;s);</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Output() </a:t>
            </a:r>
            <a:r>
              <a:rPr lang="en-US" sz="2200" b="0">
                <a:solidFill>
                  <a:srgbClr val="0000FF"/>
                </a:solidFill>
              </a:rPr>
              <a:t>const</a:t>
            </a:r>
            <a:r>
              <a:rPr lang="en-US" sz="2200" b="0">
                <a:solidFill>
                  <a:srgbClr val="000000"/>
                </a:solidFill>
              </a:rPr>
              <a:t> {cout &lt;&lt;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Phép gán thực hiện hai thao tác chính là </a:t>
            </a:r>
            <a:r>
              <a:rPr lang="vi-VN" sz="2800">
                <a:solidFill>
                  <a:srgbClr val="FF3300"/>
                </a:solidFill>
                <a:latin typeface="Arial" pitchFamily="34" charset="0"/>
                <a:cs typeface="Arial" pitchFamily="34" charset="0"/>
              </a:rPr>
              <a:t>dọn dẹp tài nguyên cũ</a:t>
            </a:r>
            <a:r>
              <a:rPr lang="vi-VN" sz="2800">
                <a:solidFill>
                  <a:schemeClr val="tx1">
                    <a:lumMod val="95000"/>
                    <a:lumOff val="5000"/>
                  </a:schemeClr>
                </a:solidFill>
                <a:latin typeface="Arial" pitchFamily="34" charset="0"/>
                <a:cs typeface="Arial" pitchFamily="34" charset="0"/>
              </a:rPr>
              <a:t> và </a:t>
            </a:r>
            <a:r>
              <a:rPr lang="vi-VN" sz="2800">
                <a:solidFill>
                  <a:srgbClr val="0070C0"/>
                </a:solidFill>
                <a:latin typeface="Arial" pitchFamily="34" charset="0"/>
                <a:cs typeface="Arial" pitchFamily="34" charset="0"/>
              </a:rPr>
              <a:t>sao chép mới</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914400" y="2743200"/>
            <a:ext cx="7924800" cy="3733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a:solidFill>
                  <a:srgbClr val="000000"/>
                </a:solidFill>
              </a:rPr>
              <a:t>String &amp; String::</a:t>
            </a:r>
            <a:r>
              <a:rPr lang="en-US" sz="2400" b="0">
                <a:solidFill>
                  <a:srgbClr val="FF3300"/>
                </a:solidFill>
              </a:rPr>
              <a:t>operator =</a:t>
            </a:r>
            <a:r>
              <a:rPr lang="en-US" sz="2400" b="0">
                <a:solidFill>
                  <a:srgbClr val="000000"/>
                </a:solidFill>
              </a:rPr>
              <a:t> (</a:t>
            </a:r>
            <a:r>
              <a:rPr lang="en-US" sz="2400" b="0">
                <a:solidFill>
                  <a:srgbClr val="0000FF"/>
                </a:solidFill>
              </a:rPr>
              <a:t>const</a:t>
            </a:r>
            <a:r>
              <a:rPr lang="en-US" sz="2400" b="0">
                <a:solidFill>
                  <a:srgbClr val="000000"/>
                </a:solidFill>
              </a:rPr>
              <a:t> String &amp;s)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a:t>
            </a:r>
            <a:r>
              <a:rPr lang="en-US" sz="2400" b="0">
                <a:solidFill>
                  <a:srgbClr val="0000FF"/>
                </a:solidFill>
              </a:rPr>
              <a:t>this</a:t>
            </a:r>
            <a:r>
              <a:rPr lang="en-US" sz="2400" b="0">
                <a:solidFill>
                  <a:srgbClr val="000000"/>
                </a:solidFill>
              </a:rPr>
              <a:t> != &amp;s)</a:t>
            </a:r>
          </a:p>
          <a:p>
            <a:pPr marL="342900" indent="-342900">
              <a:lnSpc>
                <a:spcPct val="120000"/>
              </a:lnSpc>
              <a:spcBef>
                <a:spcPts val="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p;</a:t>
            </a:r>
          </a:p>
          <a:p>
            <a:pPr marL="342900" indent="-342900">
              <a:lnSpc>
                <a:spcPct val="120000"/>
              </a:lnSpc>
              <a:spcBef>
                <a:spcPts val="0"/>
              </a:spcBef>
              <a:buFont typeface="Wingdings" pitchFamily="2" charset="2"/>
              <a:buNone/>
            </a:pPr>
            <a:r>
              <a:rPr lang="en-US" sz="2400" b="0">
                <a:solidFill>
                  <a:srgbClr val="000000"/>
                </a:solidFill>
              </a:rPr>
              <a:t>		p = strdup(s.p);</a:t>
            </a:r>
          </a:p>
          <a:p>
            <a:pPr marL="342900" indent="-342900">
              <a:lnSpc>
                <a:spcPct val="120000"/>
              </a:lnSpc>
              <a:spcBef>
                <a:spcPts val="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a:t>
            </a:r>
            <a:r>
              <a:rPr lang="en-US" sz="2400" b="0">
                <a:solidFill>
                  <a:srgbClr val="0000FF"/>
                </a:solidFill>
              </a:rPr>
              <a:t>this</a:t>
            </a:r>
            <a:r>
              <a:rPr lang="en-US" sz="2400" b="0">
                <a:solidFill>
                  <a:srgbClr val="000000"/>
                </a:solidFill>
              </a:rPr>
              <a:t>;</a:t>
            </a:r>
          </a:p>
          <a:p>
            <a:pPr marL="342900" indent="-342900">
              <a:lnSpc>
                <a:spcPct val="12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Gán và khởi động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733800"/>
            <a:ext cx="8382000" cy="2743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Thực hiện chương trình trên ta được kết xuất như sau:</a:t>
            </a:r>
          </a:p>
          <a:p>
            <a:pPr lvl="1" algn="just">
              <a:lnSpc>
                <a:spcPct val="120000"/>
              </a:lnSpc>
              <a:spcBef>
                <a:spcPts val="300"/>
              </a:spcBef>
              <a:spcAft>
                <a:spcPts val="300"/>
              </a:spcAft>
              <a:buNone/>
            </a:pPr>
            <a:r>
              <a:rPr lang="es-ES" sz="2400">
                <a:latin typeface="Arial" pitchFamily="34" charset="0"/>
                <a:cs typeface="Arial" pitchFamily="34" charset="0"/>
              </a:rPr>
              <a:t>aa = La van AA</a:t>
            </a:r>
          </a:p>
          <a:p>
            <a:pPr lvl="1" algn="just">
              <a:lnSpc>
                <a:spcPct val="120000"/>
              </a:lnSpc>
              <a:spcBef>
                <a:spcPts val="300"/>
              </a:spcBef>
              <a:spcAft>
                <a:spcPts val="300"/>
              </a:spcAft>
              <a:buNone/>
            </a:pPr>
            <a:r>
              <a:rPr lang="es-ES" sz="2400">
                <a:latin typeface="Arial" pitchFamily="34" charset="0"/>
                <a:cs typeface="Arial" pitchFamily="34" charset="0"/>
              </a:rPr>
              <a:t>aa = Nguyen Van A</a:t>
            </a:r>
          </a:p>
          <a:p>
            <a:pPr lvl="1" algn="just">
              <a:lnSpc>
                <a:spcPct val="120000"/>
              </a:lnSpc>
              <a:spcBef>
                <a:spcPts val="300"/>
              </a:spcBef>
              <a:spcAft>
                <a:spcPts val="300"/>
              </a:spcAft>
              <a:buNone/>
            </a:pPr>
            <a:r>
              <a:rPr lang="es-ES" sz="2400">
                <a:latin typeface="Arial" pitchFamily="34" charset="0"/>
                <a:cs typeface="Arial" pitchFamily="34" charset="0"/>
              </a:rPr>
              <a:t>delete 0x0d5a</a:t>
            </a:r>
          </a:p>
          <a:p>
            <a:pPr lvl="1" algn="just">
              <a:lnSpc>
                <a:spcPct val="120000"/>
              </a:lnSpc>
              <a:spcBef>
                <a:spcPts val="300"/>
              </a:spcBef>
              <a:spcAft>
                <a:spcPts val="300"/>
              </a:spcAft>
              <a:buNone/>
            </a:pPr>
            <a:r>
              <a:rPr lang="es-ES" sz="2400">
                <a:latin typeface="Arial" pitchFamily="34" charset="0"/>
                <a:cs typeface="Arial" pitchFamily="34" charset="0"/>
              </a:rPr>
              <a:t>delete 0x0d48</a:t>
            </a:r>
          </a:p>
          <a:p>
            <a:pPr lvl="1" algn="just">
              <a:lnSpc>
                <a:spcPct val="120000"/>
              </a:lnSpc>
              <a:spcBef>
                <a:spcPts val="300"/>
              </a:spcBef>
              <a:spcAft>
                <a:spcPts val="300"/>
              </a:spcAft>
              <a:buNone/>
            </a:pPr>
            <a:r>
              <a:rPr lang="es-ES" sz="2400">
                <a:latin typeface="Arial" pitchFamily="34" charset="0"/>
                <a:cs typeface="Arial" pitchFamily="34" charset="0"/>
              </a:rPr>
              <a:t>delete 0x0d36 </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4"/>
          <p:cNvSpPr txBox="1">
            <a:spLocks noChangeArrowheads="1"/>
          </p:cNvSpPr>
          <p:nvPr/>
        </p:nvSpPr>
        <p:spPr>
          <a:xfrm>
            <a:off x="5105400" y="1476375"/>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803524" y="2032000"/>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593725" y="195580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746125" y="1955800"/>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1127125" y="2184400"/>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882650" y="2220912"/>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914400" y="19954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431925" y="2184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787650" y="2906712"/>
            <a:ext cx="1752600" cy="400110"/>
          </a:xfrm>
          <a:prstGeom prst="rect">
            <a:avLst/>
          </a:prstGeom>
          <a:noFill/>
          <a:ln w="9525">
            <a:noFill/>
            <a:miter lim="800000"/>
            <a:headEnd/>
            <a:tailEnd/>
          </a:ln>
          <a:effectLst/>
        </p:spPr>
        <p:txBody>
          <a:bodyPr>
            <a:spAutoFit/>
          </a:bodyPr>
          <a:lstStyle/>
          <a:p>
            <a:pPr>
              <a:spcBef>
                <a:spcPct val="50000"/>
              </a:spcBef>
            </a:pPr>
            <a:r>
              <a:rPr lang="en-US" b="0"/>
              <a:t>Le Van AA</a:t>
            </a:r>
          </a:p>
        </p:txBody>
      </p:sp>
      <p:sp>
        <p:nvSpPr>
          <p:cNvPr id="16" name="Text Box 13"/>
          <p:cNvSpPr txBox="1">
            <a:spLocks noChangeArrowheads="1"/>
          </p:cNvSpPr>
          <p:nvPr/>
        </p:nvSpPr>
        <p:spPr bwMode="auto">
          <a:xfrm>
            <a:off x="441325" y="283051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898525" y="287020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416050" y="3059112"/>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6858000" y="2071687"/>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1995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0351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224087"/>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551112"/>
            <a:ext cx="1600200"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24" name="Text Box 21"/>
          <p:cNvSpPr txBox="1">
            <a:spLocks noChangeArrowheads="1"/>
          </p:cNvSpPr>
          <p:nvPr/>
        </p:nvSpPr>
        <p:spPr bwMode="auto">
          <a:xfrm>
            <a:off x="4724400" y="287020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29098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a:off x="5715000" y="3124201"/>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1995487"/>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1995487"/>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2590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2514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6858000" y="3236912"/>
            <a:ext cx="19050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2" name="Rectangle 4"/>
          <p:cNvSpPr txBox="1">
            <a:spLocks noChangeArrowheads="1"/>
          </p:cNvSpPr>
          <p:nvPr/>
        </p:nvSpPr>
        <p:spPr bwMode="gray">
          <a:xfrm>
            <a:off x="609600" y="1451989"/>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a:latin typeface="Times New Roman" pitchFamily="18" charset="0"/>
                <a:cs typeface="Times New Roman" pitchFamily="18" charset="0"/>
              </a:rPr>
              <a:t>Trước</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&lt;&lt;</a:t>
            </a:r>
            <a:r>
              <a:rPr lang="vi-VN" sz="2800">
                <a:solidFill>
                  <a:schemeClr val="tx1">
                    <a:lumMod val="95000"/>
                    <a:lumOff val="5000"/>
                  </a:schemeClr>
                </a:solidFill>
                <a:latin typeface="Arial" pitchFamily="34" charset="0"/>
                <a:cs typeface="Arial" pitchFamily="34" charset="0"/>
              </a:rPr>
              <a:t> và </a:t>
            </a:r>
            <a:r>
              <a:rPr lang="vi-VN" sz="2800">
                <a:solidFill>
                  <a:srgbClr val="0000FF"/>
                </a:solidFill>
                <a:latin typeface="Arial" pitchFamily="34" charset="0"/>
                <a:cs typeface="Arial" pitchFamily="34" charset="0"/>
              </a:rPr>
              <a:t>&gt;&gt;</a:t>
            </a:r>
            <a:r>
              <a:rPr lang="vi-VN" sz="2800">
                <a:solidFill>
                  <a:schemeClr val="tx1">
                    <a:lumMod val="95000"/>
                    <a:lumOff val="5000"/>
                  </a:schemeClr>
                </a:solidFill>
                <a:latin typeface="Arial" pitchFamily="34" charset="0"/>
                <a:cs typeface="Arial" pitchFamily="34" charset="0"/>
              </a:rPr>
              <a:t> là hai phép toán thao tác trên từng bit khi các toán hạng là số nguyên.</a:t>
            </a:r>
          </a:p>
          <a:p>
            <a:pPr algn="just">
              <a:lnSpc>
                <a:spcPct val="130000"/>
              </a:lnSpc>
              <a:spcBef>
                <a:spcPts val="300"/>
              </a:spcBef>
              <a:spcAft>
                <a:spcPts val="300"/>
              </a:spcAft>
              <a:buFont typeface="Wingdings" pitchFamily="2" charset="2"/>
              <a:buChar char="v"/>
            </a:pPr>
            <a:r>
              <a:rPr lang="vi-VN" sz="2800">
                <a:solidFill>
                  <a:srgbClr val="0070C0"/>
                </a:solidFill>
                <a:latin typeface="Arial" pitchFamily="34" charset="0"/>
                <a:cs typeface="Arial" pitchFamily="34" charset="0"/>
              </a:rPr>
              <a:t>C++ định nghĩa lại hai phép toán </a:t>
            </a:r>
            <a:r>
              <a:rPr lang="vi-VN" sz="2800">
                <a:solidFill>
                  <a:schemeClr val="tx1">
                    <a:lumMod val="95000"/>
                    <a:lumOff val="5000"/>
                  </a:schemeClr>
                </a:solidFill>
                <a:latin typeface="Arial" pitchFamily="34" charset="0"/>
                <a:cs typeface="Arial" pitchFamily="34" charset="0"/>
              </a:rPr>
              <a:t>để dùng với các đối tượng thuộc lớp </a:t>
            </a:r>
            <a:r>
              <a:rPr lang="vi-VN" sz="2800">
                <a:solidFill>
                  <a:srgbClr val="FF3300"/>
                </a:solidFill>
                <a:latin typeface="Arial" pitchFamily="34" charset="0"/>
                <a:cs typeface="Arial" pitchFamily="34" charset="0"/>
              </a:rPr>
              <a:t>ostream</a:t>
            </a:r>
            <a:r>
              <a:rPr lang="vi-VN" sz="2800">
                <a:solidFill>
                  <a:schemeClr val="tx1">
                    <a:lumMod val="95000"/>
                    <a:lumOff val="5000"/>
                  </a:schemeClr>
                </a:solidFill>
                <a:latin typeface="Arial" pitchFamily="34" charset="0"/>
                <a:cs typeface="Arial" pitchFamily="34" charset="0"/>
              </a:rPr>
              <a:t> và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để thực hiện các thao tác </a:t>
            </a:r>
            <a:r>
              <a:rPr lang="vi-VN" sz="2800">
                <a:solidFill>
                  <a:srgbClr val="FF3300"/>
                </a:solidFill>
                <a:latin typeface="Arial" pitchFamily="34" charset="0"/>
                <a:cs typeface="Arial" pitchFamily="34" charset="0"/>
              </a:rPr>
              <a:t>xuất, nhập</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a:t>
            </a:r>
            <a:r>
              <a:rPr lang="vi-VN" sz="2800">
                <a:solidFill>
                  <a:srgbClr val="FF3300"/>
                </a:solidFill>
                <a:latin typeface="Arial" pitchFamily="34" charset="0"/>
                <a:cs typeface="Arial" pitchFamily="34" charset="0"/>
              </a:rPr>
              <a:t>ostream</a:t>
            </a:r>
            <a:r>
              <a:rPr lang="vi-VN" sz="2800">
                <a:solidFill>
                  <a:schemeClr val="tx1">
                    <a:lumMod val="95000"/>
                    <a:lumOff val="5000"/>
                  </a:schemeClr>
                </a:solidFill>
                <a:latin typeface="Arial" pitchFamily="34" charset="0"/>
                <a:cs typeface="Arial" pitchFamily="34" charset="0"/>
              </a:rPr>
              <a:t> (dòng dữ liệu xuất) định nghĩa phép toán &lt;&lt; áp dụng cho các kiểu dữ liệu cơ bản (số nguyên, số thực, char*,…)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định nghĩa hai phép toán trên, cần thể hiện ý nghĩa sau:</a:t>
            </a:r>
          </a:p>
          <a:p>
            <a:pPr lvl="1" algn="just">
              <a:lnSpc>
                <a:spcPct val="130000"/>
              </a:lnSpc>
              <a:spcBef>
                <a:spcPts val="300"/>
              </a:spcBef>
              <a:spcAft>
                <a:spcPts val="300"/>
              </a:spcAft>
              <a:buNone/>
            </a:pPr>
            <a:r>
              <a:rPr lang="pt-BR">
                <a:latin typeface="Arial" pitchFamily="34" charset="0"/>
                <a:cs typeface="Arial" pitchFamily="34" charset="0"/>
              </a:rPr>
              <a:t>a &gt;&gt; b; 		//bỏ a vào b</a:t>
            </a:r>
          </a:p>
          <a:p>
            <a:pPr lvl="1" algn="just">
              <a:lnSpc>
                <a:spcPct val="130000"/>
              </a:lnSpc>
              <a:spcBef>
                <a:spcPts val="300"/>
              </a:spcBef>
              <a:spcAft>
                <a:spcPts val="300"/>
              </a:spcAft>
              <a:buNone/>
            </a:pPr>
            <a:r>
              <a:rPr lang="pt-BR">
                <a:latin typeface="Arial" pitchFamily="34" charset="0"/>
                <a:cs typeface="Arial" pitchFamily="34" charset="0"/>
              </a:rPr>
              <a:t>a &lt;&lt; b;		//bỏ b vào a </a:t>
            </a:r>
          </a:p>
          <a:p>
            <a:pPr lvl="1" algn="just">
              <a:lnSpc>
                <a:spcPct val="130000"/>
              </a:lnSpc>
              <a:spcBef>
                <a:spcPts val="300"/>
              </a:spcBef>
              <a:spcAft>
                <a:spcPts val="300"/>
              </a:spcAft>
              <a:buNone/>
            </a:pPr>
            <a:r>
              <a:rPr lang="pt-BR">
                <a:latin typeface="Arial" pitchFamily="34" charset="0"/>
                <a:cs typeface="Arial" pitchFamily="34" charset="0"/>
              </a:rPr>
              <a:t>cout &lt;&lt; a &lt;&lt; “\n”; 	// bỏ a và “\n” vào cout</a:t>
            </a:r>
          </a:p>
          <a:p>
            <a:pPr lvl="1" algn="just">
              <a:lnSpc>
                <a:spcPct val="130000"/>
              </a:lnSpc>
              <a:spcBef>
                <a:spcPts val="300"/>
              </a:spcBef>
              <a:spcAft>
                <a:spcPts val="300"/>
              </a:spcAft>
              <a:buNone/>
            </a:pPr>
            <a:r>
              <a:rPr lang="pt-BR">
                <a:latin typeface="Arial" pitchFamily="34" charset="0"/>
                <a:cs typeface="Arial" pitchFamily="34" charset="0"/>
              </a:rPr>
              <a:t>cin &gt;&gt; a &gt;&gt; b; 	// bỏ cin vào a và b</a:t>
            </a:r>
            <a:endParaRPr lang="en-US">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cout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cerr</a:t>
            </a:r>
            <a:r>
              <a:rPr lang="vi-VN" sz="2800">
                <a:solidFill>
                  <a:schemeClr val="tx1">
                    <a:lumMod val="95000"/>
                    <a:lumOff val="5000"/>
                  </a:schemeClr>
                </a:solidFill>
                <a:latin typeface="Arial" pitchFamily="34" charset="0"/>
                <a:cs typeface="Arial" pitchFamily="34" charset="0"/>
              </a:rPr>
              <a:t> là các biến thuộc lớp </a:t>
            </a:r>
            <a:r>
              <a:rPr lang="vi-VN" sz="2800">
                <a:solidFill>
                  <a:srgbClr val="FF3300"/>
                </a:solidFill>
                <a:latin typeface="Arial" pitchFamily="34" charset="0"/>
                <a:cs typeface="Arial" pitchFamily="34" charset="0"/>
              </a:rPr>
              <a:t>ostream</a:t>
            </a:r>
            <a:r>
              <a:rPr lang="vi-VN" sz="2800">
                <a:solidFill>
                  <a:schemeClr val="tx1">
                    <a:lumMod val="95000"/>
                    <a:lumOff val="5000"/>
                  </a:schemeClr>
                </a:solidFill>
                <a:latin typeface="Arial" pitchFamily="34" charset="0"/>
                <a:cs typeface="Arial" pitchFamily="34" charset="0"/>
              </a:rPr>
              <a:t> đại diện cho thiết bị xuất chuẩn (mặc nhiên là màn hình) và thiết bị báo lỗi chuẩn (luôn luôn là màn hình).</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70C0"/>
                </a:solidFill>
                <a:latin typeface="Arial" pitchFamily="34" charset="0"/>
                <a:cs typeface="Arial" pitchFamily="34" charset="0"/>
              </a:rPr>
              <a:t>cin</a:t>
            </a:r>
            <a:r>
              <a:rPr lang="vi-VN" sz="2800">
                <a:solidFill>
                  <a:schemeClr val="tx1">
                    <a:lumMod val="95000"/>
                    <a:lumOff val="5000"/>
                  </a:schemeClr>
                </a:solidFill>
                <a:latin typeface="Arial" pitchFamily="34" charset="0"/>
                <a:cs typeface="Arial" pitchFamily="34" charset="0"/>
              </a:rPr>
              <a:t> là một đối tượng thuộc lớp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đại diện cho thiết bị nhập chuẩn, mặc nhiên là bàn phím.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Với khai báo của lớp </a:t>
            </a:r>
            <a:r>
              <a:rPr lang="vi-VN" sz="2800">
                <a:solidFill>
                  <a:srgbClr val="FF3300"/>
                </a:solidFill>
                <a:latin typeface="Arial" pitchFamily="34" charset="0"/>
                <a:cs typeface="Arial" pitchFamily="34" charset="0"/>
              </a:rPr>
              <a:t>ostream</a:t>
            </a:r>
            <a:r>
              <a:rPr lang="vi-VN" sz="2800">
                <a:solidFill>
                  <a:schemeClr val="tx1">
                    <a:lumMod val="95000"/>
                    <a:lumOff val="5000"/>
                  </a:schemeClr>
                </a:solidFill>
                <a:latin typeface="Arial" pitchFamily="34" charset="0"/>
                <a:cs typeface="Arial" pitchFamily="34" charset="0"/>
              </a:rPr>
              <a:t> như trên ta có thể thực hiện phép toán &lt;&lt; với toán hạng thứ nhất là một dòng dữ liệu xuất (cout, ce</a:t>
            </a:r>
            <a:r>
              <a:rPr lang="en-US" sz="2800">
                <a:solidFill>
                  <a:schemeClr val="tx1">
                    <a:lumMod val="95000"/>
                    <a:lumOff val="5000"/>
                  </a:schemeClr>
                </a:solidFill>
                <a:latin typeface="Arial" pitchFamily="34" charset="0"/>
                <a:cs typeface="Arial" pitchFamily="34" charset="0"/>
              </a:rPr>
              <a:t>r</a:t>
            </a:r>
            <a:r>
              <a:rPr lang="vi-VN" sz="2800">
                <a:solidFill>
                  <a:schemeClr val="tx1">
                    <a:lumMod val="95000"/>
                    <a:lumOff val="5000"/>
                  </a:schemeClr>
                </a:solidFill>
                <a:latin typeface="Arial" pitchFamily="34" charset="0"/>
                <a:cs typeface="Arial" pitchFamily="34" charset="0"/>
              </a:rPr>
              <a:t>r, tập tin…), toán hạng thứ hai thuộc các kiểu cơ bản (nguyên, thực, char *, con trỏ…).</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ta có thể áp dụng phép toán &gt;&gt; với toán hạng thứ nhất thuộc lớp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(ví dụ cin), toán hạng thứ hai là tham chiếu đến kiểu cơ bản hoặc con trỏ (nguyên, thực, char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Operator overload</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rgbClr val="0066FF"/>
                </a:solidFill>
                <a:latin typeface="Arial" pitchFamily="34" charset="0"/>
                <a:cs typeface="Arial" pitchFamily="34" charset="0"/>
              </a:rPr>
              <a:t>Một</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toán</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tử</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có</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thể</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dùng</a:t>
            </a:r>
            <a:r>
              <a:rPr lang="vi-VN" sz="2800" dirty="0">
                <a:solidFill>
                  <a:srgbClr val="0066FF"/>
                </a:solidFill>
                <a:latin typeface="Arial" pitchFamily="34" charset="0"/>
                <a:cs typeface="Arial" pitchFamily="34" charset="0"/>
              </a:rPr>
              <a:t> cho </a:t>
            </a:r>
            <a:r>
              <a:rPr lang="vi-VN" sz="2800" dirty="0" err="1">
                <a:solidFill>
                  <a:srgbClr val="0066FF"/>
                </a:solidFill>
                <a:latin typeface="Arial" pitchFamily="34" charset="0"/>
                <a:cs typeface="Arial" pitchFamily="34" charset="0"/>
              </a:rPr>
              <a:t>nhiều</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kiểu</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dữ</a:t>
            </a:r>
            <a:r>
              <a:rPr lang="vi-VN" sz="2800" dirty="0">
                <a:solidFill>
                  <a:srgbClr val="0066FF"/>
                </a:solidFill>
                <a:latin typeface="Arial" pitchFamily="34" charset="0"/>
                <a:cs typeface="Arial" pitchFamily="34" charset="0"/>
              </a:rPr>
              <a:t> </a:t>
            </a:r>
            <a:r>
              <a:rPr lang="vi-VN" sz="2800" dirty="0" err="1">
                <a:solidFill>
                  <a:srgbClr val="0066FF"/>
                </a:solidFill>
                <a:latin typeface="Arial" pitchFamily="34" charset="0"/>
                <a:cs typeface="Arial" pitchFamily="34" charset="0"/>
              </a:rPr>
              <a:t>liệu</a:t>
            </a:r>
            <a:r>
              <a:rPr lang="en-US" sz="2800" dirty="0">
                <a:solidFill>
                  <a:srgbClr val="0066FF"/>
                </a:solidFill>
                <a:latin typeface="Arial" pitchFamily="34" charset="0"/>
                <a:cs typeface="Arial" pitchFamily="34" charset="0"/>
              </a:rPr>
              <a:t>.</a:t>
            </a:r>
            <a:endParaRPr lang="vi-VN" sz="2800" dirty="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Như </a:t>
            </a:r>
            <a:r>
              <a:rPr lang="vi-VN" sz="2800" dirty="0" err="1">
                <a:solidFill>
                  <a:schemeClr val="tx1">
                    <a:lumMod val="95000"/>
                    <a:lumOff val="5000"/>
                  </a:schemeClr>
                </a:solidFill>
                <a:latin typeface="Arial" pitchFamily="34" charset="0"/>
                <a:cs typeface="Arial" pitchFamily="34" charset="0"/>
              </a:rPr>
              <a:t>vậy</a:t>
            </a:r>
            <a:r>
              <a:rPr lang="vi-VN" sz="2800" dirty="0">
                <a:solidFill>
                  <a:schemeClr val="tx1">
                    <a:lumMod val="95000"/>
                    <a:lumOff val="5000"/>
                  </a:schemeClr>
                </a:solidFill>
                <a:latin typeface="Arial" pitchFamily="34" charset="0"/>
                <a:cs typeface="Arial" pitchFamily="34" charset="0"/>
              </a:rPr>
              <a:t>, ta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tạo</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dữ</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liệu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đóng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gói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hoàn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chỉnh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fully</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encapsulated</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hợp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với</a:t>
            </a:r>
            <a:r>
              <a:rPr lang="vi-VN" sz="2800" dirty="0">
                <a:solidFill>
                  <a:schemeClr val="tx1">
                    <a:lumMod val="95000"/>
                    <a:lumOff val="5000"/>
                  </a:schemeClr>
                </a:solidFill>
                <a:latin typeface="Arial" pitchFamily="34" charset="0"/>
                <a:cs typeface="Arial" pitchFamily="34" charset="0"/>
              </a:rPr>
              <a:t> ngôn </a:t>
            </a:r>
            <a:r>
              <a:rPr lang="vi-VN" sz="2800" dirty="0" err="1">
                <a:solidFill>
                  <a:schemeClr val="tx1">
                    <a:lumMod val="95000"/>
                    <a:lumOff val="5000"/>
                  </a:schemeClr>
                </a:solidFill>
                <a:latin typeface="Arial" pitchFamily="34" charset="0"/>
                <a:cs typeface="Arial" pitchFamily="34" charset="0"/>
              </a:rPr>
              <a:t>ngữ</a:t>
            </a:r>
            <a:r>
              <a:rPr lang="vi-VN" sz="2800" dirty="0">
                <a:solidFill>
                  <a:schemeClr val="tx1">
                    <a:lumMod val="95000"/>
                    <a:lumOff val="5000"/>
                  </a:schemeClr>
                </a:solidFill>
                <a:latin typeface="Arial" pitchFamily="34" charset="0"/>
                <a:cs typeface="Arial" pitchFamily="34" charset="0"/>
              </a:rPr>
              <a:t> như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kiểu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dữ</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liệu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cài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sẵn</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Ví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None/>
            </a:pPr>
            <a:r>
              <a:rPr lang="pl-PL" sz="2400" dirty="0">
                <a:latin typeface="Arial" pitchFamily="34" charset="0"/>
                <a:cs typeface="Arial" pitchFamily="34" charset="0"/>
              </a:rPr>
              <a:t>SoPhuc </a:t>
            </a:r>
            <a:r>
              <a:rPr lang="en-US" sz="2400" dirty="0">
                <a:latin typeface="Arial" pitchFamily="34" charset="0"/>
                <a:cs typeface="Arial" pitchFamily="34" charset="0"/>
              </a:rPr>
              <a:t> </a:t>
            </a:r>
            <a:r>
              <a:rPr lang="pl-PL" sz="2400" dirty="0">
                <a:latin typeface="Arial" pitchFamily="34" charset="0"/>
                <a:cs typeface="Arial" pitchFamily="34" charset="0"/>
              </a:rPr>
              <a:t>z(1,3), z1(2,3.4), z2(5.1,4);</a:t>
            </a:r>
          </a:p>
          <a:p>
            <a:pPr lvl="1" algn="just">
              <a:lnSpc>
                <a:spcPct val="130000"/>
              </a:lnSpc>
              <a:spcBef>
                <a:spcPts val="300"/>
              </a:spcBef>
              <a:spcAft>
                <a:spcPts val="300"/>
              </a:spcAft>
              <a:buNone/>
            </a:pPr>
            <a:r>
              <a:rPr lang="pl-PL" sz="2400" dirty="0">
                <a:latin typeface="Arial" pitchFamily="34" charset="0"/>
                <a:cs typeface="Arial" pitchFamily="34" charset="0"/>
              </a:rPr>
              <a:t>z = z1 + z2;</a:t>
            </a:r>
          </a:p>
          <a:p>
            <a:pPr lvl="1" algn="just">
              <a:lnSpc>
                <a:spcPct val="130000"/>
              </a:lnSpc>
              <a:spcBef>
                <a:spcPts val="300"/>
              </a:spcBef>
              <a:spcAft>
                <a:spcPts val="300"/>
              </a:spcAft>
              <a:buNone/>
            </a:pPr>
            <a:r>
              <a:rPr lang="pl-PL" sz="2400" dirty="0">
                <a:latin typeface="Arial" pitchFamily="34" charset="0"/>
                <a:cs typeface="Arial" pitchFamily="34" charset="0"/>
              </a:rPr>
              <a:t>z = z1 + z2*z1 + SoPhuc(3,1);</a:t>
            </a:r>
            <a:endParaRPr lang="en-US" sz="24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Lớp ostream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ostream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Formatted insertion operations</a:t>
            </a:r>
          </a:p>
          <a:p>
            <a:pPr marL="342900" indent="-342900">
              <a:lnSpc>
                <a:spcPct val="90000"/>
              </a:lnSpc>
              <a:spcBef>
                <a:spcPts val="0"/>
              </a:spcBef>
              <a:buFont typeface="Wingdings" pitchFamily="2" charset="2"/>
              <a:buNone/>
            </a:pPr>
            <a:r>
              <a:rPr lang="en-US" b="0">
                <a:solidFill>
                  <a:srgbClr val="000000"/>
                </a:solidFill>
              </a:rPr>
              <a:t>	ostream &amp; operator&lt;&lt; (signed char);</a:t>
            </a:r>
          </a:p>
          <a:p>
            <a:pPr marL="342900" indent="-342900">
              <a:lnSpc>
                <a:spcPct val="90000"/>
              </a:lnSpc>
              <a:spcBef>
                <a:spcPts val="0"/>
              </a:spcBef>
              <a:buFont typeface="Wingdings" pitchFamily="2" charset="2"/>
              <a:buNone/>
            </a:pPr>
            <a:r>
              <a:rPr lang="en-US" b="0">
                <a:solidFill>
                  <a:srgbClr val="000000"/>
                </a:solidFill>
              </a:rPr>
              <a:t>	ostream &amp; operator&lt;&lt; (unsigned char);</a:t>
            </a:r>
          </a:p>
          <a:p>
            <a:pPr marL="342900" indent="-342900">
              <a:lnSpc>
                <a:spcPct val="90000"/>
              </a:lnSpc>
              <a:spcBef>
                <a:spcPts val="0"/>
              </a:spcBef>
              <a:buFont typeface="Wingdings" pitchFamily="2" charset="2"/>
              <a:buNone/>
            </a:pPr>
            <a:r>
              <a:rPr lang="en-US" b="0">
                <a:solidFill>
                  <a:srgbClr val="000000"/>
                </a:solidFill>
              </a:rPr>
              <a:t>	ostream &amp; operator&lt;&lt; (int);</a:t>
            </a:r>
          </a:p>
          <a:p>
            <a:pPr marL="342900" indent="-342900">
              <a:lnSpc>
                <a:spcPct val="90000"/>
              </a:lnSpc>
              <a:spcBef>
                <a:spcPts val="0"/>
              </a:spcBef>
              <a:buFont typeface="Wingdings" pitchFamily="2" charset="2"/>
              <a:buNone/>
            </a:pPr>
            <a:r>
              <a:rPr lang="en-US" b="0">
                <a:solidFill>
                  <a:srgbClr val="000000"/>
                </a:solidFill>
              </a:rPr>
              <a:t>	ostream &amp; operator&lt;&lt; (unsigned int);</a:t>
            </a:r>
          </a:p>
          <a:p>
            <a:pPr marL="342900" indent="-342900">
              <a:lnSpc>
                <a:spcPct val="90000"/>
              </a:lnSpc>
              <a:spcBef>
                <a:spcPts val="0"/>
              </a:spcBef>
              <a:buFont typeface="Wingdings" pitchFamily="2" charset="2"/>
              <a:buNone/>
            </a:pPr>
            <a:r>
              <a:rPr lang="en-US" b="0">
                <a:solidFill>
                  <a:srgbClr val="000000"/>
                </a:solidFill>
              </a:rPr>
              <a:t>	ostream &amp; operator&lt;&lt; (long);</a:t>
            </a:r>
          </a:p>
          <a:p>
            <a:pPr marL="342900" indent="-342900">
              <a:lnSpc>
                <a:spcPct val="90000"/>
              </a:lnSpc>
              <a:spcBef>
                <a:spcPts val="0"/>
              </a:spcBef>
              <a:buFont typeface="Wingdings" pitchFamily="2" charset="2"/>
              <a:buNone/>
            </a:pPr>
            <a:r>
              <a:rPr lang="en-US" b="0">
                <a:solidFill>
                  <a:srgbClr val="000000"/>
                </a:solidFill>
              </a:rPr>
              <a:t>	ostream &amp; operator&lt;&lt; (unsigned long);</a:t>
            </a:r>
          </a:p>
          <a:p>
            <a:pPr marL="342900" indent="-342900">
              <a:lnSpc>
                <a:spcPct val="90000"/>
              </a:lnSpc>
              <a:spcBef>
                <a:spcPts val="0"/>
              </a:spcBef>
              <a:buFont typeface="Wingdings" pitchFamily="2" charset="2"/>
              <a:buNone/>
            </a:pPr>
            <a:r>
              <a:rPr lang="en-US" b="0">
                <a:solidFill>
                  <a:srgbClr val="000000"/>
                </a:solidFill>
              </a:rPr>
              <a:t>	ostream &amp; operator&lt;&lt; (float);</a:t>
            </a:r>
          </a:p>
          <a:p>
            <a:pPr marL="342900" indent="-342900">
              <a:lnSpc>
                <a:spcPct val="90000"/>
              </a:lnSpc>
              <a:spcBef>
                <a:spcPts val="0"/>
              </a:spcBef>
              <a:buFont typeface="Wingdings" pitchFamily="2" charset="2"/>
              <a:buNone/>
            </a:pPr>
            <a:r>
              <a:rPr lang="en-US" b="0">
                <a:solidFill>
                  <a:srgbClr val="000000"/>
                </a:solidFill>
              </a:rPr>
              <a:t>	ostream &amp; operator&lt;&lt; (double);</a:t>
            </a:r>
          </a:p>
          <a:p>
            <a:pPr marL="342900" indent="-342900">
              <a:lnSpc>
                <a:spcPct val="90000"/>
              </a:lnSpc>
              <a:spcBef>
                <a:spcPts val="0"/>
              </a:spcBef>
              <a:buFont typeface="Wingdings" pitchFamily="2" charset="2"/>
              <a:buNone/>
            </a:pPr>
            <a:r>
              <a:rPr lang="en-US" b="0">
                <a:solidFill>
                  <a:srgbClr val="000000"/>
                </a:solidFill>
              </a:rPr>
              <a:t>	ostream &amp; operator&lt;&lt; (const signed char *);</a:t>
            </a:r>
          </a:p>
          <a:p>
            <a:pPr marL="342900" indent="-342900">
              <a:lnSpc>
                <a:spcPct val="90000"/>
              </a:lnSpc>
              <a:spcBef>
                <a:spcPts val="0"/>
              </a:spcBef>
              <a:buFont typeface="Wingdings" pitchFamily="2" charset="2"/>
              <a:buNone/>
            </a:pPr>
            <a:r>
              <a:rPr lang="en-US" b="0">
                <a:solidFill>
                  <a:srgbClr val="000000"/>
                </a:solidFill>
              </a:rPr>
              <a:t>	ostream &amp; operator&lt;&lt; (const unsigned char *);</a:t>
            </a:r>
          </a:p>
          <a:p>
            <a:pPr marL="342900" indent="-342900">
              <a:lnSpc>
                <a:spcPct val="90000"/>
              </a:lnSpc>
              <a:spcBef>
                <a:spcPts val="0"/>
              </a:spcBef>
              <a:buFont typeface="Wingdings" pitchFamily="2" charset="2"/>
              <a:buNone/>
            </a:pPr>
            <a:r>
              <a:rPr lang="en-US" b="0">
                <a:solidFill>
                  <a:srgbClr val="000000"/>
                </a:solidFill>
              </a:rPr>
              <a:t>	ostream &amp; operator&lt;&lt; (void *);</a:t>
            </a:r>
          </a:p>
          <a:p>
            <a:pPr marL="342900" indent="-342900">
              <a:lnSpc>
                <a:spcPct val="90000"/>
              </a:lnSpc>
              <a:spcBef>
                <a:spcPts val="0"/>
              </a:spcBef>
              <a:buFont typeface="Wingdings" pitchFamily="2" charset="2"/>
              <a:buNone/>
            </a:pPr>
            <a:r>
              <a:rPr lang="en-US" b="0">
                <a:solidFill>
                  <a:srgbClr val="000000"/>
                </a:solidFill>
              </a:rPr>
              <a:t>	// ...</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//data ...</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Lớp </a:t>
            </a:r>
            <a:r>
              <a:rPr lang="en-US" b="1">
                <a:effectLst>
                  <a:outerShdw blurRad="38100" dist="38100" dir="2700000" algn="tl">
                    <a:srgbClr val="000000">
                      <a:alpha val="43137"/>
                    </a:srgbClr>
                  </a:outerShdw>
                </a:effectLst>
                <a:latin typeface="Arial" pitchFamily="34" charset="0"/>
                <a:cs typeface="Arial" pitchFamily="34" charset="0"/>
              </a:rPr>
              <a:t>i</a:t>
            </a:r>
            <a:r>
              <a:rPr lang="vi-VN" b="1">
                <a:effectLst>
                  <a:outerShdw blurRad="38100" dist="38100" dir="2700000" algn="tl">
                    <a:srgbClr val="000000">
                      <a:alpha val="43137"/>
                    </a:srgbClr>
                  </a:outerShdw>
                </a:effectLst>
                <a:latin typeface="Arial" pitchFamily="34" charset="0"/>
                <a:cs typeface="Arial" pitchFamily="34" charset="0"/>
              </a:rPr>
              <a:t>stream</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istream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istream &amp; getline(char  *, int, char = '\n');</a:t>
            </a:r>
          </a:p>
          <a:p>
            <a:pPr marL="342900" indent="-342900">
              <a:lnSpc>
                <a:spcPct val="90000"/>
              </a:lnSpc>
              <a:spcBef>
                <a:spcPts val="0"/>
              </a:spcBef>
              <a:buFont typeface="Wingdings" pitchFamily="2" charset="2"/>
              <a:buNone/>
            </a:pPr>
            <a:r>
              <a:rPr lang="en-US" b="0">
                <a:solidFill>
                  <a:srgbClr val="000000"/>
                </a:solidFill>
              </a:rPr>
              <a:t>	istream &amp; operator&gt;&gt; (signed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&amp;);</a:t>
            </a:r>
          </a:p>
          <a:p>
            <a:pPr marL="342900" indent="-342900">
              <a:lnSpc>
                <a:spcPct val="90000"/>
              </a:lnSpc>
              <a:spcBef>
                <a:spcPts val="0"/>
              </a:spcBef>
              <a:buFont typeface="Wingdings" pitchFamily="2" charset="2"/>
              <a:buNone/>
            </a:pPr>
            <a:r>
              <a:rPr lang="en-US" b="0">
                <a:solidFill>
                  <a:srgbClr val="000000"/>
                </a:solidFill>
              </a:rPr>
              <a:t>	istream &amp; operator&gt;&gt; (signed char  &amp;);</a:t>
            </a:r>
          </a:p>
          <a:p>
            <a:pPr marL="342900" indent="-342900">
              <a:lnSpc>
                <a:spcPct val="90000"/>
              </a:lnSpc>
              <a:spcBef>
                <a:spcPts val="0"/>
              </a:spcBef>
              <a:buFont typeface="Wingdings" pitchFamily="2" charset="2"/>
              <a:buNone/>
            </a:pPr>
            <a:r>
              <a:rPr lang="en-US" b="0">
                <a:solidFill>
                  <a:srgbClr val="000000"/>
                </a:solidFill>
              </a:rPr>
              <a:t>	istream &amp; operator&gt;&gt; (short  &amp;);</a:t>
            </a:r>
          </a:p>
          <a:p>
            <a:pPr marL="342900" indent="-342900">
              <a:lnSpc>
                <a:spcPct val="90000"/>
              </a:lnSpc>
              <a:spcBef>
                <a:spcPts val="0"/>
              </a:spcBef>
              <a:buFont typeface="Wingdings" pitchFamily="2" charset="2"/>
              <a:buNone/>
            </a:pPr>
            <a:r>
              <a:rPr lang="en-US" b="0">
                <a:solidFill>
                  <a:srgbClr val="000000"/>
                </a:solidFill>
              </a:rPr>
              <a:t>	istream &amp; operator&gt;&gt; (int  &amp;);</a:t>
            </a:r>
          </a:p>
          <a:p>
            <a:pPr marL="342900" indent="-342900">
              <a:lnSpc>
                <a:spcPct val="90000"/>
              </a:lnSpc>
              <a:spcBef>
                <a:spcPts val="0"/>
              </a:spcBef>
              <a:buFont typeface="Wingdings" pitchFamily="2" charset="2"/>
              <a:buNone/>
            </a:pPr>
            <a:r>
              <a:rPr lang="en-US" b="0">
                <a:solidFill>
                  <a:srgbClr val="000000"/>
                </a:solidFill>
              </a:rPr>
              <a:t>	istream &amp; operator&gt;&gt; (long  &amp;);</a:t>
            </a:r>
          </a:p>
          <a:p>
            <a:pPr marL="342900" indent="-342900">
              <a:lnSpc>
                <a:spcPct val="90000"/>
              </a:lnSpc>
              <a:spcBef>
                <a:spcPts val="0"/>
              </a:spcBef>
              <a:buFont typeface="Wingdings" pitchFamily="2" charset="2"/>
              <a:buNone/>
            </a:pPr>
            <a:r>
              <a:rPr lang="en-US" b="0">
                <a:solidFill>
                  <a:srgbClr val="000000"/>
                </a:solidFill>
              </a:rPr>
              <a:t>	istream &amp; operator&gt;&gt; (unsigned short  &amp;);</a:t>
            </a:r>
          </a:p>
          <a:p>
            <a:pPr marL="342900" indent="-342900">
              <a:lnSpc>
                <a:spcPct val="90000"/>
              </a:lnSpc>
              <a:spcBef>
                <a:spcPts val="0"/>
              </a:spcBef>
              <a:buFont typeface="Wingdings" pitchFamily="2" charset="2"/>
              <a:buNone/>
            </a:pPr>
            <a:r>
              <a:rPr lang="en-US" b="0">
                <a:solidFill>
                  <a:srgbClr val="000000"/>
                </a:solidFill>
              </a:rPr>
              <a:t>	istream &amp; operator&gt;&gt; (unsigned int  &amp;);</a:t>
            </a:r>
          </a:p>
          <a:p>
            <a:pPr marL="342900" indent="-342900">
              <a:lnSpc>
                <a:spcPct val="90000"/>
              </a:lnSpc>
              <a:spcBef>
                <a:spcPts val="0"/>
              </a:spcBef>
              <a:buFont typeface="Wingdings" pitchFamily="2" charset="2"/>
              <a:buNone/>
            </a:pPr>
            <a:r>
              <a:rPr lang="en-US" b="0">
                <a:solidFill>
                  <a:srgbClr val="000000"/>
                </a:solidFill>
              </a:rPr>
              <a:t>	istream &amp; operator&gt;&gt; (unsigned long  &amp;);</a:t>
            </a:r>
          </a:p>
          <a:p>
            <a:pPr marL="342900" indent="-342900">
              <a:lnSpc>
                <a:spcPct val="90000"/>
              </a:lnSpc>
              <a:spcBef>
                <a:spcPts val="0"/>
              </a:spcBef>
              <a:buFont typeface="Wingdings" pitchFamily="2" charset="2"/>
              <a:buNone/>
            </a:pPr>
            <a:r>
              <a:rPr lang="en-US" b="0">
                <a:solidFill>
                  <a:srgbClr val="000000"/>
                </a:solidFill>
              </a:rPr>
              <a:t>	istream &amp; operator&gt;&gt; (float  &amp;);</a:t>
            </a:r>
          </a:p>
          <a:p>
            <a:pPr marL="342900" indent="-342900">
              <a:lnSpc>
                <a:spcPct val="90000"/>
              </a:lnSpc>
              <a:spcBef>
                <a:spcPts val="0"/>
              </a:spcBef>
              <a:buFont typeface="Wingdings" pitchFamily="2" charset="2"/>
              <a:buNone/>
            </a:pPr>
            <a:r>
              <a:rPr lang="en-US" b="0">
                <a:solidFill>
                  <a:srgbClr val="000000"/>
                </a:solidFill>
              </a:rPr>
              <a:t>	istream &amp; operator&gt;&gt; (double  &amp;);</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data...</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định nghĩa phép toán &lt;&lt; </a:t>
            </a:r>
            <a:r>
              <a:rPr lang="vi-VN" sz="2800">
                <a:solidFill>
                  <a:schemeClr val="tx1">
                    <a:lumMod val="95000"/>
                    <a:lumOff val="5000"/>
                  </a:schemeClr>
                </a:solidFill>
                <a:latin typeface="Arial" pitchFamily="34" charset="0"/>
                <a:cs typeface="Arial" pitchFamily="34" charset="0"/>
              </a:rPr>
              <a:t>theo nghĩa xuất ra dòng dữ liệu xuất cho kiểu dữ liệu đang định nghĩa:</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Ta định nghĩa phép toán như </a:t>
            </a:r>
            <a:r>
              <a:rPr lang="vi-VN" sz="2400">
                <a:solidFill>
                  <a:srgbClr val="0066FF"/>
                </a:solidFill>
                <a:latin typeface="Arial" pitchFamily="34" charset="0"/>
                <a:cs typeface="Arial" pitchFamily="34" charset="0"/>
              </a:rPr>
              <a:t>hàm toàn cục </a:t>
            </a:r>
            <a:r>
              <a:rPr lang="vi-VN" sz="2400">
                <a:latin typeface="Arial" pitchFamily="34" charset="0"/>
                <a:cs typeface="Arial" pitchFamily="34" charset="0"/>
              </a:rPr>
              <a:t>với tham số thứ nhất là </a:t>
            </a:r>
            <a:r>
              <a:rPr lang="vi-VN" sz="2400">
                <a:solidFill>
                  <a:srgbClr val="00B0F0"/>
                </a:solidFill>
                <a:latin typeface="Arial" pitchFamily="34" charset="0"/>
                <a:cs typeface="Arial" pitchFamily="34" charset="0"/>
              </a:rPr>
              <a:t>tham chiếu đến đối tượng thuộc lớp ostream</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Kết quả trả về là </a:t>
            </a:r>
            <a:r>
              <a:rPr lang="vi-VN" sz="2400">
                <a:solidFill>
                  <a:srgbClr val="FF3300"/>
                </a:solidFill>
                <a:latin typeface="Arial" pitchFamily="34" charset="0"/>
                <a:cs typeface="Arial" pitchFamily="34" charset="0"/>
              </a:rPr>
              <a:t>tham chiếu đến chính ostream </a:t>
            </a:r>
            <a:r>
              <a:rPr lang="vi-VN" sz="240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Toán hạng thứ hai thuộc lớp đang định nghĩa. </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định nghĩa phép toán &gt;&gt; </a:t>
            </a:r>
            <a:r>
              <a:rPr lang="vi-VN" sz="2800">
                <a:solidFill>
                  <a:schemeClr val="tx1">
                    <a:lumMod val="95000"/>
                    <a:lumOff val="5000"/>
                  </a:schemeClr>
                </a:solidFill>
                <a:latin typeface="Arial" pitchFamily="34" charset="0"/>
                <a:cs typeface="Arial" pitchFamily="34" charset="0"/>
              </a:rPr>
              <a:t>theo nghĩa nhập từ dòng dữ liệu nhập cho kiểu dữ liệu đang định nghĩa:</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Ta định nghĩa phép toán &gt;&gt; như </a:t>
            </a:r>
            <a:r>
              <a:rPr lang="vi-VN" sz="2400">
                <a:solidFill>
                  <a:srgbClr val="0066FF"/>
                </a:solidFill>
                <a:latin typeface="Arial" pitchFamily="34" charset="0"/>
                <a:cs typeface="Arial" pitchFamily="34" charset="0"/>
              </a:rPr>
              <a:t>hàm toàn cục </a:t>
            </a:r>
            <a:r>
              <a:rPr lang="vi-VN" sz="2400">
                <a:latin typeface="Arial" pitchFamily="34" charset="0"/>
                <a:cs typeface="Arial" pitchFamily="34" charset="0"/>
              </a:rPr>
              <a:t>với tham số thứ nhất là </a:t>
            </a:r>
            <a:r>
              <a:rPr lang="vi-VN" sz="2400">
                <a:solidFill>
                  <a:srgbClr val="00B0F0"/>
                </a:solidFill>
                <a:latin typeface="Arial" pitchFamily="34" charset="0"/>
                <a:cs typeface="Arial" pitchFamily="34" charset="0"/>
              </a:rPr>
              <a:t>tham chiếu đến một đối tượng thuộc lớp istream</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Kết quả trả về là </a:t>
            </a:r>
            <a:r>
              <a:rPr lang="vi-VN" sz="2400">
                <a:solidFill>
                  <a:srgbClr val="FF3300"/>
                </a:solidFill>
                <a:latin typeface="Arial" pitchFamily="34" charset="0"/>
                <a:cs typeface="Arial" pitchFamily="34" charset="0"/>
              </a:rPr>
              <a:t>tham chiếu đến chính istream </a:t>
            </a:r>
            <a:r>
              <a:rPr lang="vi-VN" sz="240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Toán hạng thứ hai là tham chiếu đến đối tượng thuộc lớp đang định nghĩa.</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00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cin &gt;&gt; a;</a:t>
            </a:r>
          </a:p>
          <a:p>
            <a:pPr marL="342900" indent="-342900">
              <a:lnSpc>
                <a:spcPct val="120000"/>
              </a:lnSpc>
              <a:spcBef>
                <a:spcPct val="20000"/>
              </a:spcBef>
              <a:buFont typeface="Wingdings" pitchFamily="2" charset="2"/>
              <a:buNone/>
            </a:pPr>
            <a:r>
              <a:rPr lang="en-US" sz="2400" b="0">
                <a:solidFill>
                  <a:srgbClr val="000000"/>
                </a:solidFill>
              </a:rPr>
              <a:t>	cout &lt;&lt; “Nhap phan so b: ”; cin &gt;&gt; b;</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nghĩa </a:t>
            </a:r>
            <a:r>
              <a:rPr lang="vi-VN" sz="2800">
                <a:solidFill>
                  <a:srgbClr val="0000FF"/>
                </a:solidFill>
                <a:latin typeface="Arial" pitchFamily="34" charset="0"/>
                <a:cs typeface="Arial" pitchFamily="34" charset="0"/>
              </a:rPr>
              <a:t>phép toán [ ] </a:t>
            </a:r>
            <a:r>
              <a:rPr lang="vi-VN" sz="2800">
                <a:solidFill>
                  <a:schemeClr val="tx1">
                    <a:lumMod val="95000"/>
                    <a:lumOff val="5000"/>
                  </a:schemeClr>
                </a:solidFill>
                <a:latin typeface="Arial" pitchFamily="34" charset="0"/>
                <a:cs typeface="Arial" pitchFamily="34" charset="0"/>
              </a:rPr>
              <a:t>để truy xuất phần tử của một đối tượng có ý nghĩa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7" name="Rectangle 3"/>
          <p:cNvSpPr>
            <a:spLocks noChangeArrowheads="1"/>
          </p:cNvSpPr>
          <p:nvPr/>
        </p:nvSpPr>
        <p:spPr bwMode="auto">
          <a:xfrm>
            <a:off x="914400" y="2635468"/>
            <a:ext cx="7772400" cy="3870434"/>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 &amp;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&amp; operator[ ]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 &amp;o, </a:t>
            </a:r>
            <a:r>
              <a:rPr lang="en-US" sz="2000" b="0">
                <a:solidFill>
                  <a:srgbClr val="0000FF"/>
                </a:solidFill>
              </a:rPr>
              <a:t>const</a:t>
            </a:r>
            <a:r>
              <a:rPr lang="en-US" sz="2000" b="0">
                <a:solidFill>
                  <a:srgbClr val="000000"/>
                </a:solidFill>
              </a:rPr>
              <a:t> String&amp; 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Sau khi định nghĩa như trên, </a:t>
            </a:r>
            <a:r>
              <a:rPr lang="en-US" sz="2800">
                <a:solidFill>
                  <a:schemeClr val="tx1">
                    <a:lumMod val="95000"/>
                    <a:lumOff val="5000"/>
                  </a:schemeClr>
                </a:solidFill>
                <a:latin typeface="Arial" pitchFamily="34" charset="0"/>
                <a:cs typeface="Arial" pitchFamily="34" charset="0"/>
              </a:rPr>
              <a:t>ta </a:t>
            </a:r>
            <a:r>
              <a:rPr lang="vi-VN" sz="2800">
                <a:solidFill>
                  <a:schemeClr val="tx1">
                    <a:lumMod val="95000"/>
                    <a:lumOff val="5000"/>
                  </a:schemeClr>
                </a:solidFill>
                <a:latin typeface="Arial" pitchFamily="34" charset="0"/>
                <a:cs typeface="Arial" pitchFamily="34" charset="0"/>
              </a:rPr>
              <a:t>có thể sử dụng đối tượng trả về ở cả hai vế của phép toán gán.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7" name="Rectangle 3"/>
          <p:cNvSpPr>
            <a:spLocks noChangeArrowheads="1"/>
          </p:cNvSpPr>
          <p:nvPr/>
        </p:nvSpPr>
        <p:spPr bwMode="auto">
          <a:xfrm>
            <a:off x="914400" y="2667000"/>
            <a:ext cx="77724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String a("Nguyen van A");</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a[7] = 'V';</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cout &lt;&lt; a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a:effectLst>
                  <a:outerShdw blurRad="38100" dist="38100" dir="2700000" algn="tl">
                    <a:srgbClr val="000000">
                      <a:alpha val="43137"/>
                    </a:srgbClr>
                  </a:outerShdw>
                </a:effectLst>
                <a:latin typeface="Arial" pitchFamily="34" charset="0"/>
                <a:cs typeface="Arial" pitchFamily="34" charset="0"/>
              </a:rPr>
              <a:t>Phép toán [</a:t>
            </a:r>
            <a:r>
              <a:rPr lang="en-US" sz="4000" b="1">
                <a:effectLst>
                  <a:outerShdw blurRad="38100" dist="38100" dir="2700000" algn="tl">
                    <a:srgbClr val="000000">
                      <a:alpha val="43137"/>
                    </a:srgbClr>
                  </a:outerShdw>
                </a:effectLst>
                <a:latin typeface="Arial" pitchFamily="34" charset="0"/>
                <a:cs typeface="Arial" pitchFamily="34" charset="0"/>
              </a:rPr>
              <a:t> </a:t>
            </a:r>
            <a:r>
              <a:rPr lang="vi-VN" sz="4000" b="1">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P</a:t>
            </a:r>
            <a:r>
              <a:rPr lang="vi-VN" sz="2800">
                <a:solidFill>
                  <a:schemeClr val="tx1">
                    <a:lumMod val="95000"/>
                    <a:lumOff val="5000"/>
                  </a:schemeClr>
                </a:solidFill>
                <a:latin typeface="Arial" pitchFamily="34" charset="0"/>
                <a:cs typeface="Arial" pitchFamily="34" charset="0"/>
              </a:rPr>
              <a:t>hép toán [</a:t>
            </a:r>
            <a:r>
              <a:rPr lang="en-US" sz="280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 không hợp lệ với </a:t>
            </a:r>
            <a:r>
              <a:rPr lang="vi-VN" sz="2800">
                <a:solidFill>
                  <a:srgbClr val="FF3300"/>
                </a:solidFill>
                <a:latin typeface="Arial" pitchFamily="34" charset="0"/>
                <a:cs typeface="Arial" pitchFamily="34" charset="0"/>
              </a:rPr>
              <a:t>đối tượng hằng</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10000"/>
              </a:lnSpc>
              <a:spcBef>
                <a:spcPts val="0"/>
              </a:spcBef>
              <a:buFont typeface="Wingdings" pitchFamily="2" charset="2"/>
              <a:buNone/>
            </a:pPr>
            <a:r>
              <a:rPr lang="en-US" sz="2400" b="0">
                <a:solidFill>
                  <a:srgbClr val="000000"/>
                </a:solidFill>
              </a:rPr>
              <a:t>	String a("Nguyen van A");</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const</a:t>
            </a:r>
            <a:r>
              <a:rPr lang="en-US" sz="2400" b="0">
                <a:solidFill>
                  <a:srgbClr val="000000"/>
                </a:solidFill>
              </a:rPr>
              <a:t> String aa("Dai Hoc Tu Nhien");</a:t>
            </a:r>
          </a:p>
          <a:p>
            <a:pPr marL="342900" indent="-342900">
              <a:lnSpc>
                <a:spcPct val="110000"/>
              </a:lnSpc>
              <a:spcBef>
                <a:spcPts val="0"/>
              </a:spcBef>
              <a:buFont typeface="Wingdings" pitchFamily="2" charset="2"/>
              <a:buNone/>
            </a:pPr>
            <a:r>
              <a:rPr lang="en-US" sz="2400" b="0">
                <a:solidFill>
                  <a:srgbClr val="000000"/>
                </a:solidFill>
              </a:rPr>
              <a:t>	cout &lt;&lt; a[7] &lt;&lt; "\n";</a:t>
            </a:r>
          </a:p>
          <a:p>
            <a:pPr marL="342900" indent="-342900">
              <a:lnSpc>
                <a:spcPct val="110000"/>
              </a:lnSpc>
              <a:spcBef>
                <a:spcPts val="0"/>
              </a:spcBef>
              <a:buFont typeface="Wingdings" pitchFamily="2" charset="2"/>
              <a:buNone/>
            </a:pPr>
            <a:r>
              <a:rPr lang="en-US" sz="2400" b="0">
                <a:solidFill>
                  <a:srgbClr val="000000"/>
                </a:solidFill>
              </a:rPr>
              <a:t>	a[7] = 'V';</a:t>
            </a:r>
          </a:p>
          <a:p>
            <a:pPr marL="342900" indent="-342900">
              <a:lnSpc>
                <a:spcPct val="110000"/>
              </a:lnSpc>
              <a:spcBef>
                <a:spcPts val="0"/>
              </a:spcBef>
              <a:buFont typeface="Wingdings" pitchFamily="2" charset="2"/>
              <a:buNone/>
            </a:pPr>
            <a:r>
              <a:rPr lang="en-US" sz="2400" b="0">
                <a:solidFill>
                  <a:srgbClr val="000000"/>
                </a:solidFill>
              </a:rPr>
              <a:t>	cout &lt;&lt; a[7] &lt;&lt; "\n";</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FF3300"/>
                </a:solidFill>
              </a:rPr>
              <a:t>cout &lt;&lt; aa[4] &lt;&lt; "\n";</a:t>
            </a:r>
          </a:p>
          <a:p>
            <a:pPr marL="342900" indent="-342900">
              <a:lnSpc>
                <a:spcPct val="110000"/>
              </a:lnSpc>
              <a:spcBef>
                <a:spcPts val="0"/>
              </a:spcBef>
              <a:buFont typeface="Wingdings" pitchFamily="2" charset="2"/>
              <a:buNone/>
            </a:pPr>
            <a:r>
              <a:rPr lang="en-US" sz="2400" b="0">
                <a:solidFill>
                  <a:srgbClr val="FF3300"/>
                </a:solidFill>
              </a:rPr>
              <a:t>	aa[4] = 'L';</a:t>
            </a:r>
          </a:p>
          <a:p>
            <a:pPr marL="342900" indent="-342900">
              <a:lnSpc>
                <a:spcPct val="110000"/>
              </a:lnSpc>
              <a:spcBef>
                <a:spcPts val="0"/>
              </a:spcBef>
              <a:buFont typeface="Wingdings" pitchFamily="2" charset="2"/>
              <a:buNone/>
            </a:pPr>
            <a:r>
              <a:rPr lang="en-US" sz="2400" b="0">
                <a:solidFill>
                  <a:srgbClr val="FF3300"/>
                </a:solidFill>
              </a:rPr>
              <a:t>	cout &lt;&lt; aa[4] &lt;&lt; "\n";</a:t>
            </a:r>
          </a:p>
          <a:p>
            <a:pPr marL="342900" indent="-342900">
              <a:lnSpc>
                <a:spcPct val="110000"/>
              </a:lnSpc>
              <a:spcBef>
                <a:spcPts val="0"/>
              </a:spcBef>
              <a:buFont typeface="Wingdings" pitchFamily="2" charset="2"/>
              <a:buNone/>
            </a:pPr>
            <a:r>
              <a:rPr lang="en-US" sz="2400" b="0">
                <a:solidFill>
                  <a:srgbClr val="000000"/>
                </a:solidFill>
              </a:rPr>
              <a:t>	cout &lt;&lt; aa &lt;&lt; "\n";</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toán tử của 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a:t>
            </a:r>
            <a:r>
              <a:rPr lang="en-US" sz="2800">
                <a:solidFill>
                  <a:schemeClr val="tx1">
                    <a:lumMod val="95000"/>
                    <a:lumOff val="5000"/>
                  </a:schemeClr>
                </a:solidFill>
                <a:latin typeface="Arial" pitchFamily="34" charset="0"/>
                <a:cs typeface="Arial" pitchFamily="34" charset="0"/>
              </a:rPr>
              <a:t>loại </a:t>
            </a:r>
            <a:r>
              <a:rPr lang="vi-VN" sz="2800">
                <a:solidFill>
                  <a:schemeClr val="tx1">
                    <a:lumMod val="95000"/>
                    <a:lumOff val="5000"/>
                  </a:schemeClr>
                </a:solidFill>
                <a:latin typeface="Arial" pitchFamily="34" charset="0"/>
                <a:cs typeface="Arial" pitchFamily="34" charset="0"/>
              </a:rPr>
              <a:t>toán tử</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09600" y="1998662"/>
            <a:ext cx="7924800" cy="4478338"/>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a:effectLst>
                  <a:outerShdw blurRad="38100" dist="38100" dir="2700000" algn="tl">
                    <a:srgbClr val="000000">
                      <a:alpha val="43137"/>
                    </a:srgbClr>
                  </a:outerShdw>
                </a:effectLst>
                <a:latin typeface="Arial" pitchFamily="34" charset="0"/>
                <a:cs typeface="Arial" pitchFamily="34" charset="0"/>
              </a:rPr>
              <a:t>Phép toán [</a:t>
            </a:r>
            <a:r>
              <a:rPr lang="en-US" sz="4000" b="1">
                <a:effectLst>
                  <a:outerShdw blurRad="38100" dist="38100" dir="2700000" algn="tl">
                    <a:srgbClr val="000000">
                      <a:alpha val="43137"/>
                    </a:srgbClr>
                  </a:outerShdw>
                </a:effectLst>
                <a:latin typeface="Arial" pitchFamily="34" charset="0"/>
                <a:cs typeface="Arial" pitchFamily="34" charset="0"/>
              </a:rPr>
              <a:t> </a:t>
            </a:r>
            <a:r>
              <a:rPr lang="vi-VN" sz="4000" b="1">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Cách </a:t>
            </a:r>
            <a:r>
              <a:rPr lang="vi-VN" sz="2800">
                <a:solidFill>
                  <a:schemeClr val="tx1">
                    <a:lumMod val="95000"/>
                    <a:lumOff val="5000"/>
                  </a:schemeClr>
                </a:solidFill>
                <a:latin typeface="Arial" pitchFamily="34" charset="0"/>
                <a:cs typeface="Arial" pitchFamily="34" charset="0"/>
              </a:rPr>
              <a:t>khắc phục</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a:solidFill>
                  <a:srgbClr val="0000FF"/>
                </a:solidFill>
              </a:rPr>
              <a:t>class</a:t>
            </a:r>
            <a:r>
              <a:rPr lang="en-US" sz="2200" b="0">
                <a:solidFill>
                  <a:srgbClr val="000000"/>
                </a:solidFill>
              </a:rPr>
              <a:t> String {</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*p;</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static</a:t>
            </a:r>
            <a:r>
              <a:rPr lang="en-US" sz="2200" b="0">
                <a:solidFill>
                  <a:srgbClr val="000000"/>
                </a:solidFill>
              </a:rPr>
              <a:t> </a:t>
            </a:r>
            <a:r>
              <a:rPr lang="en-US" sz="2200" b="0">
                <a:solidFill>
                  <a:srgbClr val="0000FF"/>
                </a:solidFill>
              </a:rPr>
              <a:t>char</a:t>
            </a:r>
            <a:r>
              <a:rPr lang="en-US" sz="2200" b="0">
                <a:solidFill>
                  <a:srgbClr val="000000"/>
                </a:solidFill>
              </a:rPr>
              <a:t> c;</a:t>
            </a:r>
          </a:p>
          <a:p>
            <a:pPr marL="342900" indent="-342900">
              <a:lnSpc>
                <a:spcPct val="11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00"/>
                </a:solidFill>
              </a:rPr>
              <a:t>	String(</a:t>
            </a:r>
            <a:r>
              <a:rPr lang="en-US" sz="2200" b="0">
                <a:solidFill>
                  <a:srgbClr val="0000FF"/>
                </a:solidFill>
              </a:rPr>
              <a:t>char</a:t>
            </a:r>
            <a:r>
              <a:rPr lang="en-US" sz="2200" b="0">
                <a:solidFill>
                  <a:srgbClr val="000000"/>
                </a:solidFill>
              </a:rPr>
              <a:t> *s = "") {p = strdup(s);}</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chemeClr val="tx1">
                    <a:lumMod val="95000"/>
                    <a:lumOff val="5000"/>
                  </a:schemeClr>
                </a:solidFill>
              </a:rPr>
              <a:t>String(</a:t>
            </a:r>
            <a:r>
              <a:rPr lang="en-US" sz="2200" b="0">
                <a:solidFill>
                  <a:srgbClr val="0000FF"/>
                </a:solidFill>
              </a:rPr>
              <a:t>const</a:t>
            </a:r>
            <a:r>
              <a:rPr lang="en-US" sz="2200" b="0">
                <a:solidFill>
                  <a:srgbClr val="000000"/>
                </a:solidFill>
              </a:rPr>
              <a:t> String &amp;s) {p = strdup(s.p);}</a:t>
            </a:r>
          </a:p>
          <a:p>
            <a:pPr marL="342900" indent="-342900">
              <a:lnSpc>
                <a:spcPct val="110000"/>
              </a:lnSpc>
              <a:spcBef>
                <a:spcPts val="0"/>
              </a:spcBef>
              <a:buFont typeface="Wingdings" pitchFamily="2" charset="2"/>
              <a:buNone/>
            </a:pPr>
            <a:r>
              <a:rPr lang="en-US" sz="2200" b="0">
                <a:solidFill>
                  <a:srgbClr val="000000"/>
                </a:solidFill>
              </a:rPr>
              <a:t>	~String() {</a:t>
            </a:r>
            <a:r>
              <a:rPr lang="en-US" sz="2200" b="0">
                <a:solidFill>
                  <a:srgbClr val="0000FF"/>
                </a:solidFill>
              </a:rPr>
              <a:t>delete</a:t>
            </a:r>
            <a:r>
              <a:rPr lang="en-US" sz="2200" b="0">
                <a:solidFill>
                  <a:srgbClr val="000000"/>
                </a:solidFill>
              </a:rPr>
              <a:t> [] p;}</a:t>
            </a:r>
          </a:p>
          <a:p>
            <a:pPr marL="342900" indent="-342900">
              <a:lnSpc>
                <a:spcPct val="110000"/>
              </a:lnSpc>
              <a:spcBef>
                <a:spcPts val="0"/>
              </a:spcBef>
              <a:buFont typeface="Wingdings" pitchFamily="2" charset="2"/>
              <a:buNone/>
            </a:pPr>
            <a:r>
              <a:rPr lang="en-US" sz="2200" b="0">
                <a:solidFill>
                  <a:srgbClr val="000000"/>
                </a:solidFill>
              </a:rPr>
              <a:t>	String &amp; operator = (</a:t>
            </a:r>
            <a:r>
              <a:rPr lang="en-US" sz="2200" b="0">
                <a:solidFill>
                  <a:srgbClr val="0000FF"/>
                </a:solidFill>
              </a:rPr>
              <a:t>const</a:t>
            </a:r>
            <a:r>
              <a:rPr lang="en-US" sz="2200" b="0">
                <a:solidFill>
                  <a:srgbClr val="000000"/>
                </a:solidFill>
              </a:rPr>
              <a:t> String &amp;s);</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0000FF"/>
                </a:solidFill>
              </a:rPr>
              <a:t>char </a:t>
            </a:r>
            <a:r>
              <a:rPr lang="en-US" sz="2200" b="0">
                <a:solidFill>
                  <a:srgbClr val="000000"/>
                </a:solidFill>
              </a:rPr>
              <a:t>&amp; operator[](</a:t>
            </a:r>
            <a:r>
              <a:rPr lang="en-US" sz="2200" b="0">
                <a:solidFill>
                  <a:srgbClr val="0000FF"/>
                </a:solidFill>
              </a:rPr>
              <a:t>int</a:t>
            </a:r>
            <a:r>
              <a:rPr lang="en-US" sz="2200" b="0">
                <a:solidFill>
                  <a:srgbClr val="000000"/>
                </a:solidFill>
              </a:rPr>
              <a:t> i) {</a:t>
            </a:r>
            <a:r>
              <a:rPr lang="en-US" sz="2200" b="0">
                <a:solidFill>
                  <a:srgbClr val="0000FF"/>
                </a:solidFill>
              </a:rPr>
              <a:t>return</a:t>
            </a:r>
            <a:r>
              <a:rPr lang="en-US" sz="2200" b="0">
                <a:solidFill>
                  <a:srgbClr val="000000"/>
                </a:solidFill>
              </a:rPr>
              <a:t> (i&gt;=0 &amp;&amp; i&lt;strlen(p))?p[i]:c;}</a:t>
            </a:r>
          </a:p>
          <a:p>
            <a:pPr marL="342900" indent="-342900">
              <a:lnSpc>
                <a:spcPct val="110000"/>
              </a:lnSpc>
              <a:spcBef>
                <a:spcPts val="0"/>
              </a:spcBef>
              <a:buFont typeface="Wingdings" pitchFamily="2" charset="2"/>
              <a:buNone/>
            </a:pPr>
            <a:r>
              <a:rPr lang="en-US" sz="2200" b="0">
                <a:solidFill>
                  <a:srgbClr val="000000"/>
                </a:solidFill>
              </a:rPr>
              <a:t>	</a:t>
            </a:r>
            <a:r>
              <a:rPr lang="en-US" sz="2200" b="0">
                <a:solidFill>
                  <a:srgbClr val="FF0000"/>
                </a:solidFill>
              </a:rPr>
              <a:t>char operator[](int i) const {return p[i];}</a:t>
            </a:r>
          </a:p>
          <a:p>
            <a:pPr marL="342900" indent="-342900">
              <a:lnSpc>
                <a:spcPct val="110000"/>
              </a:lnSpc>
              <a:spcBef>
                <a:spcPts val="0"/>
              </a:spcBef>
              <a:buFont typeface="Wingdings" pitchFamily="2" charset="2"/>
              <a:buNone/>
            </a:pPr>
            <a:r>
              <a:rPr lang="en-US" sz="2200" b="0">
                <a:solidFill>
                  <a:srgbClr val="000000"/>
                </a:solidFill>
              </a:rPr>
              <a:t>};</a:t>
            </a:r>
          </a:p>
          <a:p>
            <a:pPr marL="342900" indent="-342900">
              <a:lnSpc>
                <a:spcPct val="110000"/>
              </a:lnSpc>
              <a:spcBef>
                <a:spcPts val="0"/>
              </a:spcBef>
              <a:buFont typeface="Wingdings" pitchFamily="2" charset="2"/>
              <a:buNone/>
            </a:pPr>
            <a:r>
              <a:rPr lang="en-US" sz="2200" b="0">
                <a:solidFill>
                  <a:srgbClr val="0000FF"/>
                </a:solidFill>
              </a:rPr>
              <a:t>char</a:t>
            </a:r>
            <a:r>
              <a:rPr lang="en-US" sz="2200" b="0">
                <a:solidFill>
                  <a:srgbClr val="000000"/>
                </a:solidFill>
              </a:rPr>
              <a:t> String::c = 'A';</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a:effectLst>
                  <a:outerShdw blurRad="38100" dist="38100" dir="2700000" algn="tl">
                    <a:srgbClr val="000000">
                      <a:alpha val="43137"/>
                    </a:srgbClr>
                  </a:outerShdw>
                </a:effectLst>
                <a:latin typeface="Arial" pitchFamily="34" charset="0"/>
                <a:cs typeface="Arial" pitchFamily="34" charset="0"/>
              </a:rPr>
              <a:t>Phép toán [</a:t>
            </a:r>
            <a:r>
              <a:rPr lang="en-US" sz="4000" b="1">
                <a:effectLst>
                  <a:outerShdw blurRad="38100" dist="38100" dir="2700000" algn="tl">
                    <a:srgbClr val="000000">
                      <a:alpha val="43137"/>
                    </a:srgbClr>
                  </a:outerShdw>
                </a:effectLst>
                <a:latin typeface="Arial" pitchFamily="34" charset="0"/>
                <a:cs typeface="Arial" pitchFamily="34" charset="0"/>
              </a:rPr>
              <a:t> </a:t>
            </a:r>
            <a:r>
              <a:rPr lang="vi-VN" sz="4000" b="1">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ts val="0"/>
              </a:spcBef>
              <a:buFont typeface="Wingdings" pitchFamily="2" charset="2"/>
              <a:buNone/>
            </a:pPr>
            <a:r>
              <a:rPr lang="en-US" sz="2400" b="0">
                <a:solidFill>
                  <a:srgbClr val="000000"/>
                </a:solidFill>
              </a:rPr>
              <a:t>	String a("Nguyen van A");</a:t>
            </a:r>
          </a:p>
          <a:p>
            <a:pPr marL="342900" indent="-342900">
              <a:lnSpc>
                <a:spcPct val="120000"/>
              </a:lnSpc>
              <a:spcBef>
                <a:spcPts val="0"/>
              </a:spcBef>
              <a:buFont typeface="Wingdings" pitchFamily="2" charset="2"/>
              <a:buNone/>
            </a:pPr>
            <a:r>
              <a:rPr lang="en-US" sz="2400" b="0">
                <a:solidFill>
                  <a:srgbClr val="000000"/>
                </a:solidFill>
              </a:rPr>
              <a:t>	const String aa("Dai Hoc Tu Nhien");</a:t>
            </a:r>
          </a:p>
          <a:p>
            <a:pPr marL="342900" indent="-342900">
              <a:lnSpc>
                <a:spcPct val="120000"/>
              </a:lnSpc>
              <a:spcBef>
                <a:spcPts val="0"/>
              </a:spcBef>
              <a:buFont typeface="Wingdings" pitchFamily="2" charset="2"/>
              <a:buNone/>
            </a:pPr>
            <a:r>
              <a:rPr lang="en-US" sz="2400" b="0">
                <a:solidFill>
                  <a:srgbClr val="000000"/>
                </a:solidFill>
              </a:rPr>
              <a:t>	cout &lt;&lt; a[7] &lt;&lt; "\n";</a:t>
            </a:r>
          </a:p>
          <a:p>
            <a:pPr marL="342900" indent="-342900">
              <a:lnSpc>
                <a:spcPct val="120000"/>
              </a:lnSpc>
              <a:spcBef>
                <a:spcPts val="0"/>
              </a:spcBef>
              <a:buFont typeface="Wingdings" pitchFamily="2" charset="2"/>
              <a:buNone/>
            </a:pPr>
            <a:r>
              <a:rPr lang="en-US" sz="2400" b="0">
                <a:solidFill>
                  <a:srgbClr val="000000"/>
                </a:solidFill>
              </a:rPr>
              <a:t>	a[7] = 'V';</a:t>
            </a:r>
          </a:p>
          <a:p>
            <a:pPr marL="342900" indent="-342900">
              <a:lnSpc>
                <a:spcPct val="120000"/>
              </a:lnSpc>
              <a:spcBef>
                <a:spcPts val="0"/>
              </a:spcBef>
              <a:buFont typeface="Wingdings" pitchFamily="2" charset="2"/>
              <a:buNone/>
            </a:pPr>
            <a:r>
              <a:rPr lang="en-US" sz="2400" b="0">
                <a:solidFill>
                  <a:srgbClr val="000000"/>
                </a:solidFill>
              </a:rPr>
              <a:t>	cout &lt;&lt; a[7] &lt;&lt; "\n";</a:t>
            </a:r>
          </a:p>
          <a:p>
            <a:pPr marL="342900" indent="-342900">
              <a:lnSpc>
                <a:spcPct val="120000"/>
              </a:lnSpc>
              <a:spcBef>
                <a:spcPts val="0"/>
              </a:spcBef>
              <a:buFont typeface="Wingdings" pitchFamily="2" charset="2"/>
              <a:buNone/>
            </a:pPr>
            <a:r>
              <a:rPr lang="en-US" sz="2400" b="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a:solidFill>
                  <a:srgbClr val="000000"/>
                </a:solidFill>
              </a:rPr>
              <a:t>	aa[4] = 'L'; 		        // Bao Loi: Khong the la lvalue</a:t>
            </a:r>
          </a:p>
          <a:p>
            <a:pPr marL="342900" indent="-342900">
              <a:lnSpc>
                <a:spcPct val="120000"/>
              </a:lnSpc>
              <a:spcBef>
                <a:spcPts val="0"/>
              </a:spcBef>
              <a:buFont typeface="Wingdings" pitchFamily="2" charset="2"/>
              <a:buNone/>
            </a:pPr>
            <a:r>
              <a:rPr lang="en-US" sz="2400" b="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a:solidFill>
                  <a:srgbClr val="000000"/>
                </a:solidFill>
              </a:rPr>
              <a:t>	cout &lt;&lt; aa &lt;&lt; "\n";</a:t>
            </a:r>
          </a:p>
          <a:p>
            <a:pPr marL="342900" indent="-342900">
              <a:lnSpc>
                <a:spcPct val="12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gọi hàm: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Phép toán </a:t>
            </a:r>
            <a:r>
              <a:rPr lang="vi-VN" sz="2800">
                <a:solidFill>
                  <a:srgbClr val="0000FF"/>
                </a:solidFill>
                <a:latin typeface="Arial" pitchFamily="34" charset="0"/>
                <a:cs typeface="Arial" pitchFamily="34" charset="0"/>
              </a:rPr>
              <a:t>[ ] chỉ có thể có một tham số</a:t>
            </a:r>
            <a:r>
              <a:rPr lang="vi-VN" sz="2800">
                <a:solidFill>
                  <a:schemeClr val="tx1">
                    <a:lumMod val="95000"/>
                    <a:lumOff val="5000"/>
                  </a:schemeClr>
                </a:solidFill>
                <a:latin typeface="Arial" pitchFamily="34" charset="0"/>
                <a:cs typeface="Arial" pitchFamily="34" charset="0"/>
              </a:rPr>
              <a:t>, vì vậy dùng phép toán trên không thuận tiện khi ta muốn lấy phần tử của một ma trận hai chiều.</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ma trận sau đây định nghĩa phép toán () với hai tham số, nhờ vậy ta có thể truy xuất phần tử của ma trận thông qua số dòng và số cột.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gọi hàm: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gọi hàm: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~MATRIX::MATRIX(){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gọi hàm: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85000"/>
              </a:lnSpc>
              <a:spcBef>
                <a:spcPct val="20000"/>
              </a:spcBef>
              <a:buFont typeface="Wingdings" pitchFamily="2" charset="2"/>
              <a:buNone/>
            </a:pPr>
            <a:r>
              <a:rPr lang="en-US" sz="2400" b="0">
                <a:solidFill>
                  <a:srgbClr val="000000"/>
                </a:solidFill>
              </a:rPr>
              <a:t>	cout&lt;&lt;“Cho ma tran 2x3\n”;</a:t>
            </a:r>
          </a:p>
          <a:p>
            <a:pPr marL="342900" indent="-342900">
              <a:lnSpc>
                <a:spcPct val="85000"/>
              </a:lnSpc>
              <a:spcBef>
                <a:spcPct val="20000"/>
              </a:spcBef>
              <a:buFont typeface="Wingdings" pitchFamily="2" charset="2"/>
              <a:buNone/>
            </a:pPr>
            <a:r>
              <a:rPr lang="en-US" sz="2400" b="0">
                <a:solidFill>
                  <a:srgbClr val="000000"/>
                </a:solidFill>
              </a:rPr>
              <a:t>	MATRIX a(2, 3);</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i, 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cin&gt;&gt;a(i,j);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cout&lt;&lt;a(i,j)&lt;&lt;“ ”;</a:t>
            </a:r>
          </a:p>
          <a:p>
            <a:pPr marL="342900" indent="-342900">
              <a:lnSpc>
                <a:spcPct val="85000"/>
              </a:lnSpc>
              <a:spcBef>
                <a:spcPct val="20000"/>
              </a:spcBef>
              <a:buFont typeface="Wingdings" pitchFamily="2" charset="2"/>
              <a:buNone/>
            </a:pPr>
            <a:r>
              <a:rPr lang="en-US" sz="2400" b="0">
                <a:solidFill>
                  <a:srgbClr val="000000"/>
                </a:solidFill>
              </a:rPr>
              <a:t>		cout&lt;&lt;endl;</a:t>
            </a:r>
          </a:p>
          <a:p>
            <a:pPr marL="342900" indent="-342900">
              <a:lnSpc>
                <a:spcPct val="85000"/>
              </a:lnSpc>
              <a:spcBef>
                <a:spcPct val="20000"/>
              </a:spcBef>
              <a:buFont typeface="Wingdings" pitchFamily="2" charset="2"/>
              <a:buNone/>
            </a:pPr>
            <a:r>
              <a:rPr lang="en-US" sz="2400" b="0">
                <a:solidFill>
                  <a:srgbClr val="000000"/>
                </a:solidFill>
              </a:rPr>
              <a:t>	}</a:t>
            </a:r>
          </a:p>
          <a:p>
            <a:pPr marL="342900" indent="-342900">
              <a:lnSpc>
                <a:spcPct val="8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là phép toán một ngôi có vai trò tăng giá trị một đối tượng lên giá trị kế tiếp. Tương tự </a:t>
            </a:r>
            <a:r>
              <a:rPr lang="vi-VN" sz="2800">
                <a:solidFill>
                  <a:srgbClr val="0000FF"/>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giảm giá trị một đối tượng xuống giá trị trước đó.</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và </a:t>
            </a:r>
            <a:r>
              <a:rPr lang="en-US" sz="2800">
                <a:solidFill>
                  <a:srgbClr val="0000FF"/>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chỉ áp dụng cho các </a:t>
            </a:r>
            <a:r>
              <a:rPr lang="vi-VN" sz="2800">
                <a:solidFill>
                  <a:srgbClr val="0000FF"/>
                </a:solidFill>
                <a:latin typeface="Arial" pitchFamily="34" charset="0"/>
                <a:cs typeface="Arial" pitchFamily="34" charset="0"/>
              </a:rPr>
              <a:t>kiểu dữ liệu đếm được</a:t>
            </a:r>
            <a:r>
              <a:rPr lang="vi-VN" sz="2800">
                <a:solidFill>
                  <a:schemeClr val="tx1">
                    <a:lumMod val="95000"/>
                    <a:lumOff val="5000"/>
                  </a:schemeClr>
                </a:solidFill>
                <a:latin typeface="Arial" pitchFamily="34" charset="0"/>
                <a:cs typeface="Arial" pitchFamily="34" charset="0"/>
              </a:rPr>
              <a:t>, nghĩa là mỗi giá trị của đối tượng đều có giá trị kế tiếp hoặc giá trị trước đó.</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 và </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có thể được dùng theo hai cách, tiếp đầu ngữ hoặc tiếp v</a:t>
            </a:r>
            <a:r>
              <a:rPr lang="en-US" sz="2800">
                <a:solidFill>
                  <a:schemeClr val="tx1">
                    <a:lumMod val="95000"/>
                    <a:lumOff val="5000"/>
                  </a:schemeClr>
                </a:solidFill>
                <a:latin typeface="Arial" pitchFamily="34" charset="0"/>
                <a:cs typeface="Arial" pitchFamily="34" charset="0"/>
              </a:rPr>
              <a:t>ị</a:t>
            </a:r>
            <a:r>
              <a:rPr lang="vi-VN" sz="2800">
                <a:solidFill>
                  <a:schemeClr val="tx1">
                    <a:lumMod val="95000"/>
                    <a:lumOff val="5000"/>
                  </a:schemeClr>
                </a:solidFill>
                <a:latin typeface="Arial" pitchFamily="34" charset="0"/>
                <a:cs typeface="Arial" pitchFamily="34" charset="0"/>
              </a:rPr>
              <a:t> ngữ.</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dùng như tiếp đầu ngữ, </a:t>
            </a:r>
            <a:r>
              <a:rPr lang="vi-VN" sz="2800">
                <a:solidFill>
                  <a:srgbClr val="0000FF"/>
                </a:solidFill>
                <a:latin typeface="Arial" pitchFamily="34" charset="0"/>
                <a:cs typeface="Arial" pitchFamily="34" charset="0"/>
              </a:rPr>
              <a:t>++a</a:t>
            </a:r>
            <a:r>
              <a:rPr lang="vi-VN" sz="2800">
                <a:solidFill>
                  <a:schemeClr val="tx1">
                    <a:lumMod val="95000"/>
                    <a:lumOff val="5000"/>
                  </a:schemeClr>
                </a:solidFill>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Trả về tham chiếu đến chính a.</a:t>
            </a:r>
            <a:endParaRPr lang="en-US"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dùng như tiếp v</a:t>
            </a:r>
            <a:r>
              <a:rPr lang="en-US" sz="2800">
                <a:solidFill>
                  <a:schemeClr val="tx1">
                    <a:lumMod val="95000"/>
                    <a:lumOff val="5000"/>
                  </a:schemeClr>
                </a:solidFill>
                <a:latin typeface="Arial" pitchFamily="34" charset="0"/>
                <a:cs typeface="Arial" pitchFamily="34" charset="0"/>
              </a:rPr>
              <a:t>ị</a:t>
            </a:r>
            <a:r>
              <a:rPr lang="vi-VN" sz="2800">
                <a:solidFill>
                  <a:schemeClr val="tx1">
                    <a:lumMod val="95000"/>
                    <a:lumOff val="5000"/>
                  </a:schemeClr>
                </a:solidFill>
                <a:latin typeface="Arial" pitchFamily="34" charset="0"/>
                <a:cs typeface="Arial" pitchFamily="34" charset="0"/>
              </a:rPr>
              <a:t> ngữ, </a:t>
            </a:r>
            <a:r>
              <a:rPr lang="vi-VN" sz="2800">
                <a:solidFill>
                  <a:srgbClr val="0000FF"/>
                </a:solidFill>
                <a:latin typeface="Arial" pitchFamily="34" charset="0"/>
                <a:cs typeface="Arial" pitchFamily="34" charset="0"/>
              </a:rPr>
              <a:t>a++ </a:t>
            </a:r>
            <a:r>
              <a:rPr lang="vi-VN" sz="2800">
                <a:solidFill>
                  <a:schemeClr val="tx1">
                    <a:lumMod val="95000"/>
                    <a:lumOff val="5000"/>
                  </a:schemeClr>
                </a:solidFill>
                <a:latin typeface="Arial" pitchFamily="34" charset="0"/>
                <a:cs typeface="Arial" pitchFamily="34" charset="0"/>
              </a:rPr>
              <a:t>có hai vai trò:</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a:latin typeface="Arial" pitchFamily="34" charset="0"/>
                <a:cs typeface="Arial" pitchFamily="34" charset="0"/>
              </a:rPr>
              <a:t>Trả về giá trị bằng với a trước khi tăng.</a:t>
            </a:r>
            <a:endParaRPr lang="en-US" sz="24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ThoiDiem{</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tsgiay;</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static</a:t>
            </a:r>
            <a:r>
              <a:rPr lang="en-US" sz="2400" b="0">
                <a:solidFill>
                  <a:srgbClr val="000000"/>
                </a:solidFill>
              </a:rPr>
              <a:t> </a:t>
            </a:r>
            <a:r>
              <a:rPr lang="en-US" sz="2400" b="0">
                <a:solidFill>
                  <a:srgbClr val="0000FF"/>
                </a:solidFill>
              </a:rPr>
              <a:t>bool</a:t>
            </a:r>
            <a:r>
              <a:rPr lang="en-US" sz="2400" b="0">
                <a:solidFill>
                  <a:srgbClr val="000000"/>
                </a:solidFill>
              </a:rPr>
              <a:t> HopLe(</a:t>
            </a:r>
            <a:r>
              <a:rPr lang="en-US" sz="2400" b="0">
                <a:solidFill>
                  <a:srgbClr val="0000FF"/>
                </a:solidFill>
              </a:rPr>
              <a:t>int</a:t>
            </a:r>
            <a:r>
              <a:rPr lang="en-US" sz="2400" b="0">
                <a:solidFill>
                  <a:srgbClr val="000000"/>
                </a:solidFill>
              </a:rPr>
              <a:t> g, </a:t>
            </a:r>
            <a:r>
              <a:rPr lang="en-US" sz="2400" b="0">
                <a:solidFill>
                  <a:srgbClr val="0000FF"/>
                </a:solidFill>
              </a:rPr>
              <a:t>int</a:t>
            </a:r>
            <a:r>
              <a:rPr lang="en-US" sz="2400" b="0">
                <a:solidFill>
                  <a:srgbClr val="000000"/>
                </a:solidFill>
              </a:rPr>
              <a:t> p, </a:t>
            </a:r>
            <a:r>
              <a:rPr lang="en-US" sz="2400" b="0">
                <a:solidFill>
                  <a:srgbClr val="0000FF"/>
                </a:solidFill>
              </a:rPr>
              <a:t>int</a:t>
            </a:r>
            <a:r>
              <a:rPr lang="en-US" sz="2400" b="0">
                <a:solidFill>
                  <a:srgbClr val="000000"/>
                </a:solidFill>
              </a:rPr>
              <a:t> gy);</a:t>
            </a:r>
          </a:p>
          <a:p>
            <a:pPr marL="342900" indent="-342900">
              <a:lnSpc>
                <a:spcPct val="11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ThoiDiem(</a:t>
            </a:r>
            <a:r>
              <a:rPr lang="en-US" sz="2400" b="0">
                <a:solidFill>
                  <a:srgbClr val="0000FF"/>
                </a:solidFill>
              </a:rPr>
              <a:t>int</a:t>
            </a:r>
            <a:r>
              <a:rPr lang="en-US" sz="2400" b="0">
                <a:solidFill>
                  <a:srgbClr val="000000"/>
                </a:solidFill>
              </a:rPr>
              <a:t> g = 0, </a:t>
            </a:r>
            <a:r>
              <a:rPr lang="en-US" sz="2400" b="0">
                <a:solidFill>
                  <a:srgbClr val="0000FF"/>
                </a:solidFill>
              </a:rPr>
              <a:t>int</a:t>
            </a:r>
            <a:r>
              <a:rPr lang="en-US" sz="2400" b="0">
                <a:solidFill>
                  <a:srgbClr val="000000"/>
                </a:solidFill>
              </a:rPr>
              <a:t> p = 0, </a:t>
            </a:r>
            <a:r>
              <a:rPr lang="en-US" sz="2400" b="0">
                <a:solidFill>
                  <a:srgbClr val="0000FF"/>
                </a:solidFill>
              </a:rPr>
              <a:t>int</a:t>
            </a:r>
            <a:r>
              <a:rPr lang="en-US" sz="2400" b="0">
                <a:solidFill>
                  <a:srgbClr val="000000"/>
                </a:solidFill>
              </a:rPr>
              <a:t> gy = 0);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Set(</a:t>
            </a:r>
            <a:r>
              <a:rPr lang="en-US" sz="2400" b="0">
                <a:solidFill>
                  <a:srgbClr val="0000FF"/>
                </a:solidFill>
              </a:rPr>
              <a:t>int</a:t>
            </a:r>
            <a:r>
              <a:rPr lang="en-US" sz="2400" b="0">
                <a:solidFill>
                  <a:srgbClr val="000000"/>
                </a:solidFill>
              </a:rPr>
              <a:t> g, </a:t>
            </a:r>
            <a:r>
              <a:rPr lang="en-US" sz="2400" b="0">
                <a:solidFill>
                  <a:srgbClr val="0000FF"/>
                </a:solidFill>
              </a:rPr>
              <a:t>int</a:t>
            </a:r>
            <a:r>
              <a:rPr lang="en-US" sz="2400" b="0">
                <a:solidFill>
                  <a:srgbClr val="000000"/>
                </a:solidFill>
              </a:rPr>
              <a:t> p, </a:t>
            </a:r>
            <a:r>
              <a:rPr lang="en-US" sz="2400" b="0">
                <a:solidFill>
                  <a:srgbClr val="0000FF"/>
                </a:solidFill>
              </a:rPr>
              <a:t>int</a:t>
            </a:r>
            <a:r>
              <a:rPr lang="en-US" sz="2400" b="0">
                <a:solidFill>
                  <a:srgbClr val="000000"/>
                </a:solidFill>
              </a:rPr>
              <a:t> gy);</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LayGio()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 / 3600;}</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LayPhut()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(tsgiay%3600)/60;}</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LayGiay() </a:t>
            </a:r>
            <a:r>
              <a:rPr lang="en-US" sz="2400" b="0">
                <a:solidFill>
                  <a:srgbClr val="0000FF"/>
                </a:solidFill>
              </a:rPr>
              <a:t>const</a:t>
            </a:r>
            <a:r>
              <a:rPr lang="en-US" sz="2400" b="0">
                <a:solidFill>
                  <a:srgbClr val="000000"/>
                </a:solidFill>
              </a:rPr>
              <a:t> {</a:t>
            </a:r>
            <a:r>
              <a:rPr lang="en-US" sz="2400" b="0">
                <a:solidFill>
                  <a:srgbClr val="0000FF"/>
                </a:solidFill>
              </a:rPr>
              <a:t>return</a:t>
            </a:r>
            <a:r>
              <a:rPr lang="en-US" sz="2400" b="0">
                <a:solidFill>
                  <a:srgbClr val="000000"/>
                </a:solidFill>
              </a:rPr>
              <a:t> tsgiay % 60;}</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Tang();</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Giam();</a:t>
            </a:r>
          </a:p>
          <a:p>
            <a:pPr marL="342900" indent="-342900">
              <a:spcBef>
                <a:spcPts val="0"/>
              </a:spcBef>
              <a:buFont typeface="Wingdings" pitchFamily="2" charset="2"/>
              <a:buNone/>
            </a:pPr>
            <a:r>
              <a:rPr lang="en-US" sz="2400" b="0">
                <a:solidFill>
                  <a:srgbClr val="000000"/>
                </a:solidFill>
              </a:rPr>
              <a:t>	ThoiDiem </a:t>
            </a:r>
            <a:r>
              <a:rPr lang="en-US" sz="2400" b="0">
                <a:solidFill>
                  <a:srgbClr val="FF3300"/>
                </a:solidFill>
              </a:rPr>
              <a:t>&amp;operator ++();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ThoiDiem::Tang(){</a:t>
            </a:r>
          </a:p>
          <a:p>
            <a:pPr marL="342900" indent="-342900">
              <a:spcBef>
                <a:spcPct val="20000"/>
              </a:spcBef>
              <a:buFont typeface="Wingdings" pitchFamily="2" charset="2"/>
              <a:buNone/>
            </a:pPr>
            <a:r>
              <a:rPr lang="en-US" sz="2400" b="0">
                <a:solidFill>
                  <a:srgbClr val="000000"/>
                </a:solidFill>
              </a:rPr>
              <a:t>	tsgiay = ++tsgiay%SOGIAY_NGAY;</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ThoiDiem::Giam()</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(--tsgiay &lt; 0) tsgiay = SOGIAY_NGAY-1;</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ThoiDiem &amp;ThoiDiem::operator ++() {</a:t>
            </a:r>
          </a:p>
          <a:p>
            <a:pPr marL="342900" indent="-342900">
              <a:spcBef>
                <a:spcPct val="20000"/>
              </a:spcBef>
              <a:buFont typeface="Wingdings" pitchFamily="2" charset="2"/>
              <a:buNone/>
            </a:pPr>
            <a:r>
              <a:rPr lang="en-US" sz="2400" b="0">
                <a:solidFill>
                  <a:srgbClr val="000000"/>
                </a:solidFill>
              </a:rPr>
              <a:t>	Tang();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a:t>
            </a:r>
            <a:r>
              <a:rPr lang="en-US" sz="2400" b="0">
                <a:solidFill>
                  <a:srgbClr val="0000FF"/>
                </a:solidFill>
              </a:rPr>
              <a:t>this</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toán tử của 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toán</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tử</a:t>
            </a:r>
            <a:r>
              <a:rPr lang="vi-VN" sz="2800" dirty="0">
                <a:solidFill>
                  <a:srgbClr val="FF3300"/>
                </a:solidFill>
                <a:latin typeface="Arial" pitchFamily="34" charset="0"/>
                <a:cs typeface="Arial" pitchFamily="34" charset="0"/>
              </a:rPr>
              <a:t> đơn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dùng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cả</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trước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sau</a:t>
            </a:r>
            <a:r>
              <a:rPr lang="en-US"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tăng (++),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giảm</a:t>
            </a:r>
            <a:r>
              <a:rPr lang="vi-VN" sz="2800" dirty="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dùng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cả</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đơn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đôi: *</a:t>
            </a:r>
          </a:p>
          <a:p>
            <a:pPr algn="just">
              <a:lnSpc>
                <a:spcPct val="130000"/>
              </a:lnSpc>
              <a:spcBef>
                <a:spcPts val="300"/>
              </a:spcBef>
              <a:spcAft>
                <a:spcPts val="300"/>
              </a:spcAft>
              <a:buFont typeface="Wingdings" pitchFamily="2" charset="2"/>
              <a:buChar char="v"/>
            </a:pPr>
            <a:r>
              <a:rPr lang="vi-VN" sz="2800" dirty="0" err="1">
                <a:solidFill>
                  <a:srgbClr val="FF3300"/>
                </a:solidFill>
                <a:latin typeface="Arial" pitchFamily="34" charset="0"/>
                <a:cs typeface="Arial" pitchFamily="34" charset="0"/>
              </a:rPr>
              <a:t>Toán</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tử</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chỉ</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mục</a:t>
            </a:r>
            <a:r>
              <a:rPr lang="vi-VN" sz="2800" dirty="0">
                <a:solidFill>
                  <a:srgbClr val="FF3300"/>
                </a:solidFill>
                <a:latin typeface="Arial" pitchFamily="34" charset="0"/>
                <a:cs typeface="Arial" pitchFamily="34" charset="0"/>
              </a:rPr>
              <a:t> ("[…]")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đôi</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từ</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khoá</a:t>
            </a:r>
            <a:r>
              <a:rPr lang="vi-VN" sz="2800" dirty="0">
                <a:solidFill>
                  <a:schemeClr val="tx1">
                    <a:lumMod val="95000"/>
                    <a:lumOff val="5000"/>
                  </a:schemeClr>
                </a:solidFill>
                <a:latin typeface="Arial" pitchFamily="34" charset="0"/>
                <a:cs typeface="Arial" pitchFamily="34" charset="0"/>
              </a:rPr>
              <a:t> </a:t>
            </a:r>
            <a:r>
              <a:rPr lang="vi-VN" sz="2800" dirty="0">
                <a:solidFill>
                  <a:srgbClr val="FF3300"/>
                </a:solidFill>
                <a:latin typeface="Arial" pitchFamily="34" charset="0"/>
                <a:cs typeface="Arial" pitchFamily="34" charset="0"/>
              </a:rPr>
              <a:t>"</a:t>
            </a:r>
            <a:r>
              <a:rPr lang="vi-VN" sz="2800" dirty="0" err="1">
                <a:solidFill>
                  <a:srgbClr val="FF3300"/>
                </a:solidFill>
                <a:latin typeface="Arial" pitchFamily="34" charset="0"/>
                <a:cs typeface="Arial" pitchFamily="34" charset="0"/>
              </a:rPr>
              <a:t>new</a:t>
            </a:r>
            <a:r>
              <a:rPr lang="vi-VN" sz="2800" dirty="0">
                <a:solidFill>
                  <a:srgbClr val="FF3300"/>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a:solidFill>
                  <a:srgbClr val="FF3300"/>
                </a:solidFill>
                <a:latin typeface="Arial" pitchFamily="34" charset="0"/>
                <a:cs typeface="Arial" pitchFamily="34" charset="0"/>
              </a:rPr>
              <a:t>"</a:t>
            </a:r>
            <a:r>
              <a:rPr lang="vi-VN" sz="2800" dirty="0" err="1">
                <a:solidFill>
                  <a:srgbClr val="FF3300"/>
                </a:solidFill>
                <a:latin typeface="Arial" pitchFamily="34" charset="0"/>
                <a:cs typeface="Arial" pitchFamily="34" charset="0"/>
              </a:rPr>
              <a:t>delete</a:t>
            </a:r>
            <a:r>
              <a:rPr lang="vi-VN" sz="2800" dirty="0">
                <a:solidFill>
                  <a:srgbClr val="FF3300"/>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cũng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coi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lại</a:t>
            </a:r>
            <a:endParaRPr lang="en-US" sz="2800" dirty="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void</a:t>
            </a:r>
            <a:r>
              <a:rPr lang="fr-FR" sz="2400" b="0">
                <a:solidFill>
                  <a:srgbClr val="000000"/>
                </a:solidFill>
              </a:rPr>
              <a:t> main() </a:t>
            </a:r>
          </a:p>
          <a:p>
            <a:pPr marL="342900" indent="-342900">
              <a:spcBef>
                <a:spcPct val="20000"/>
              </a:spcBef>
              <a:buFont typeface="Wingdings" pitchFamily="2" charset="2"/>
              <a:buNone/>
            </a:pPr>
            <a:r>
              <a:rPr lang="fr-FR" sz="2400" b="0">
                <a:solidFill>
                  <a:srgbClr val="000000"/>
                </a:solidFill>
              </a:rPr>
              <a:t>{</a:t>
            </a:r>
          </a:p>
          <a:p>
            <a:pPr marL="342900" indent="-342900">
              <a:spcBef>
                <a:spcPct val="20000"/>
              </a:spcBef>
              <a:buFont typeface="Wingdings" pitchFamily="2" charset="2"/>
              <a:buNone/>
            </a:pPr>
            <a:r>
              <a:rPr lang="fr-FR" sz="2400" b="0">
                <a:solidFill>
                  <a:srgbClr val="000000"/>
                </a:solidFill>
              </a:rPr>
              <a:t>	ThoiDiem t(23,59,59),t1,t2;</a:t>
            </a:r>
          </a:p>
          <a:p>
            <a:pPr marL="342900" indent="-342900">
              <a:spcBef>
                <a:spcPct val="20000"/>
              </a:spcBef>
              <a:buFont typeface="Wingdings" pitchFamily="2" charset="2"/>
              <a:buNone/>
            </a:pPr>
            <a:r>
              <a:rPr lang="fr-FR" sz="2400" b="0">
                <a:solidFill>
                  <a:srgbClr val="000000"/>
                </a:solidFill>
              </a:rPr>
              <a:t>	cout &lt;&lt; "t = " &lt;&lt; t &lt;&lt; "\n";</a:t>
            </a:r>
          </a:p>
          <a:p>
            <a:pPr marL="342900" indent="-342900">
              <a:spcBef>
                <a:spcPct val="20000"/>
              </a:spcBef>
              <a:buFont typeface="Wingdings" pitchFamily="2" charset="2"/>
              <a:buNone/>
            </a:pPr>
            <a:r>
              <a:rPr lang="fr-FR" sz="2400" b="0">
                <a:solidFill>
                  <a:srgbClr val="000000"/>
                </a:solidFill>
              </a:rPr>
              <a:t>	t1 = ++t; // t.operator ++();</a:t>
            </a:r>
          </a:p>
          <a:p>
            <a:pPr marL="342900" indent="-342900">
              <a:spcBef>
                <a:spcPct val="20000"/>
              </a:spcBef>
              <a:buFont typeface="Wingdings" pitchFamily="2" charset="2"/>
              <a:buNone/>
            </a:pPr>
            <a:r>
              <a:rPr lang="fr-FR" sz="2400" b="0">
                <a:solidFill>
                  <a:srgbClr val="000000"/>
                </a:solidFill>
              </a:rPr>
              <a:t>		// t = 0:00:00, t1 = 0:00:00</a:t>
            </a:r>
          </a:p>
          <a:p>
            <a:pPr marL="342900" indent="-342900">
              <a:spcBef>
                <a:spcPct val="20000"/>
              </a:spcBef>
              <a:buFont typeface="Wingdings" pitchFamily="2" charset="2"/>
              <a:buNone/>
            </a:pPr>
            <a:r>
              <a:rPr lang="fr-FR" sz="2400" b="0">
                <a:solidFill>
                  <a:srgbClr val="000000"/>
                </a:solidFill>
              </a:rPr>
              <a:t>	cout &lt;&lt; "t = " &lt;&lt; t &lt;&lt; "\tt1 = " &lt;&lt; t1 &lt;&lt; "\n";</a:t>
            </a:r>
          </a:p>
          <a:p>
            <a:pPr marL="342900" indent="-342900">
              <a:spcBef>
                <a:spcPct val="20000"/>
              </a:spcBef>
              <a:buFont typeface="Wingdings" pitchFamily="2" charset="2"/>
              <a:buNone/>
            </a:pPr>
            <a:r>
              <a:rPr lang="fr-FR" sz="2400" b="0">
                <a:solidFill>
                  <a:srgbClr val="000000"/>
                </a:solidFill>
              </a:rPr>
              <a:t>	t1 = t++; // t.operator ++();</a:t>
            </a:r>
          </a:p>
          <a:p>
            <a:pPr marL="342900" indent="-342900">
              <a:spcBef>
                <a:spcPct val="20000"/>
              </a:spcBef>
              <a:buFont typeface="Wingdings" pitchFamily="2" charset="2"/>
              <a:buNone/>
            </a:pPr>
            <a:r>
              <a:rPr lang="fr-FR" sz="2400" b="0">
                <a:solidFill>
                  <a:srgbClr val="000000"/>
                </a:solidFill>
              </a:rPr>
              <a:t>		// t = 0:00:01, t1 = 0:00:00</a:t>
            </a:r>
          </a:p>
          <a:p>
            <a:pPr marL="342900" indent="-342900">
              <a:spcBef>
                <a:spcPct val="20000"/>
              </a:spcBef>
              <a:buFont typeface="Wingdings" pitchFamily="2" charset="2"/>
              <a:buNone/>
            </a:pPr>
            <a:r>
              <a:rPr lang="fr-FR" sz="2400" b="0">
                <a:solidFill>
                  <a:srgbClr val="000000"/>
                </a:solidFill>
              </a:rPr>
              <a:t>	cout &lt;&lt; "t = " &lt;&lt; t &lt;&lt; "\tt1 = " &lt;&lt; t1 &lt;&lt; "\n";</a:t>
            </a:r>
          </a:p>
          <a:p>
            <a:pPr marL="342900" indent="-342900">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có thể có phép toán ++ và </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hoạt động khác nhau cho hai cách dùng (++a và a++) ta cần định nghĩa hai phiên bản ứng với hai cách dùng kể trên.</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Khi đó, p</a:t>
            </a:r>
            <a:r>
              <a:rPr lang="vi-VN" sz="2800">
                <a:solidFill>
                  <a:schemeClr val="tx1">
                    <a:lumMod val="95000"/>
                    <a:lumOff val="5000"/>
                  </a:schemeClr>
                </a:solidFill>
                <a:latin typeface="Arial" pitchFamily="34" charset="0"/>
                <a:cs typeface="Arial" pitchFamily="34" charset="0"/>
              </a:rPr>
              <a:t>hiên bản tiếp </a:t>
            </a:r>
            <a:r>
              <a:rPr lang="en-US" sz="2800">
                <a:solidFill>
                  <a:schemeClr val="tx1">
                    <a:lumMod val="95000"/>
                    <a:lumOff val="5000"/>
                  </a:schemeClr>
                </a:solidFill>
                <a:latin typeface="Arial" pitchFamily="34" charset="0"/>
                <a:cs typeface="Arial" pitchFamily="34" charset="0"/>
              </a:rPr>
              <a:t>vị </a:t>
            </a:r>
            <a:r>
              <a:rPr lang="vi-VN" sz="2800">
                <a:solidFill>
                  <a:schemeClr val="tx1">
                    <a:lumMod val="95000"/>
                    <a:lumOff val="5000"/>
                  </a:schemeClr>
                </a:solidFill>
                <a:latin typeface="Arial" pitchFamily="34" charset="0"/>
                <a:cs typeface="Arial" pitchFamily="34" charset="0"/>
              </a:rPr>
              <a:t>ngữ có thêm một tham số giả để phân biệt.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7" name="Rectangle 3"/>
          <p:cNvSpPr>
            <a:spLocks noChangeArrowheads="1"/>
          </p:cNvSpPr>
          <p:nvPr/>
        </p:nvSpPr>
        <p:spPr bwMode="auto">
          <a:xfrm>
            <a:off x="914400" y="5029200"/>
            <a:ext cx="7772400" cy="121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a:solidFill>
                  <a:srgbClr val="000000"/>
                </a:solidFill>
              </a:rPr>
              <a:t>ThoiDiem &amp;operator ++();</a:t>
            </a:r>
          </a:p>
          <a:p>
            <a:pPr marL="342900" indent="-342900">
              <a:lnSpc>
                <a:spcPct val="120000"/>
              </a:lnSpc>
              <a:spcBef>
                <a:spcPct val="20000"/>
              </a:spcBef>
              <a:buFont typeface="Wingdings" pitchFamily="2" charset="2"/>
              <a:buNone/>
            </a:pPr>
            <a:r>
              <a:rPr lang="en-US" sz="2800" b="0">
                <a:solidFill>
                  <a:srgbClr val="000000"/>
                </a:solidFill>
              </a:rPr>
              <a:t>ThoiDiem operator ++(int);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a:solidFill>
                  <a:srgbClr val="0000FF"/>
                </a:solidFill>
              </a:rPr>
              <a:t>void</a:t>
            </a:r>
            <a:r>
              <a:rPr lang="fr-FR" sz="2400" b="0">
                <a:solidFill>
                  <a:srgbClr val="000000"/>
                </a:solidFill>
              </a:rPr>
              <a:t> ThoiDiem::Tang() {</a:t>
            </a:r>
          </a:p>
          <a:p>
            <a:pPr marL="342900" indent="-342900">
              <a:spcBef>
                <a:spcPts val="0"/>
              </a:spcBef>
              <a:buFont typeface="Wingdings" pitchFamily="2" charset="2"/>
              <a:buNone/>
            </a:pPr>
            <a:r>
              <a:rPr lang="fr-FR" sz="2400" b="0">
                <a:solidFill>
                  <a:srgbClr val="000000"/>
                </a:solidFill>
              </a:rPr>
              <a:t>	tsgiay = ++tsgiay%SOGIAY_NGAY;</a:t>
            </a:r>
          </a:p>
          <a:p>
            <a:pPr marL="342900" indent="-342900">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FF"/>
                </a:solidFill>
              </a:rPr>
              <a:t>void</a:t>
            </a:r>
            <a:r>
              <a:rPr lang="fr-FR" sz="2400" b="0">
                <a:solidFill>
                  <a:srgbClr val="000000"/>
                </a:solidFill>
              </a:rPr>
              <a:t> ThoiDiem::Giam()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if</a:t>
            </a:r>
            <a:r>
              <a:rPr lang="fr-FR" sz="2400" b="0">
                <a:solidFill>
                  <a:srgbClr val="000000"/>
                </a:solidFill>
              </a:rPr>
              <a:t> (--tsgiay &lt; 0) tsgiay = SOGIAY_NGAY-1;</a:t>
            </a:r>
          </a:p>
          <a:p>
            <a:pPr marL="342900" indent="-342900">
              <a:lnSpc>
                <a:spcPct val="90000"/>
              </a:lnSpc>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ThoiDiem &amp;ThoiDiem::operator ++()  {</a:t>
            </a:r>
          </a:p>
          <a:p>
            <a:pPr marL="342900" indent="-342900">
              <a:lnSpc>
                <a:spcPct val="90000"/>
              </a:lnSpc>
              <a:spcBef>
                <a:spcPts val="0"/>
              </a:spcBef>
              <a:buFont typeface="Wingdings" pitchFamily="2" charset="2"/>
              <a:buNone/>
            </a:pPr>
            <a:r>
              <a:rPr lang="fr-FR" sz="2400" b="0">
                <a:solidFill>
                  <a:srgbClr val="000000"/>
                </a:solidFill>
              </a:rPr>
              <a:t>	Tang();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return</a:t>
            </a:r>
            <a:r>
              <a:rPr lang="fr-FR" sz="2400" b="0">
                <a:solidFill>
                  <a:srgbClr val="000000"/>
                </a:solidFill>
              </a:rPr>
              <a:t> *</a:t>
            </a:r>
            <a:r>
              <a:rPr lang="fr-FR" sz="2400" b="0">
                <a:solidFill>
                  <a:srgbClr val="0000FF"/>
                </a:solidFill>
              </a:rPr>
              <a:t>this</a:t>
            </a: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a:t>
            </a:r>
          </a:p>
          <a:p>
            <a:pPr marL="342900" indent="-342900">
              <a:lnSpc>
                <a:spcPct val="90000"/>
              </a:lnSpc>
              <a:spcBef>
                <a:spcPts val="0"/>
              </a:spcBef>
              <a:buFont typeface="Wingdings" pitchFamily="2" charset="2"/>
              <a:buNone/>
            </a:pPr>
            <a:r>
              <a:rPr lang="fr-FR" sz="2400" b="0">
                <a:solidFill>
                  <a:srgbClr val="000000"/>
                </a:solidFill>
              </a:rPr>
              <a:t>ThoiDiem ThoiDiem::operator ++(int) {</a:t>
            </a:r>
          </a:p>
          <a:p>
            <a:pPr marL="342900" indent="-342900">
              <a:lnSpc>
                <a:spcPct val="90000"/>
              </a:lnSpc>
              <a:spcBef>
                <a:spcPts val="0"/>
              </a:spcBef>
              <a:buFont typeface="Wingdings" pitchFamily="2" charset="2"/>
              <a:buNone/>
            </a:pPr>
            <a:r>
              <a:rPr lang="fr-FR" sz="2400" b="0">
                <a:solidFill>
                  <a:srgbClr val="000000"/>
                </a:solidFill>
              </a:rPr>
              <a:t>	ThoiDiem t = *this; </a:t>
            </a:r>
          </a:p>
          <a:p>
            <a:pPr marL="342900" indent="-342900">
              <a:lnSpc>
                <a:spcPct val="90000"/>
              </a:lnSpc>
              <a:spcBef>
                <a:spcPts val="0"/>
              </a:spcBef>
              <a:buFont typeface="Wingdings" pitchFamily="2" charset="2"/>
              <a:buNone/>
            </a:pPr>
            <a:r>
              <a:rPr lang="fr-FR" sz="2400" b="0">
                <a:solidFill>
                  <a:srgbClr val="000000"/>
                </a:solidFill>
              </a:rPr>
              <a:t>	Tang(); </a:t>
            </a:r>
          </a:p>
          <a:p>
            <a:pPr marL="342900" indent="-342900">
              <a:lnSpc>
                <a:spcPct val="90000"/>
              </a:lnSpc>
              <a:spcBef>
                <a:spcPts val="0"/>
              </a:spcBef>
              <a:buFont typeface="Wingdings" pitchFamily="2" charset="2"/>
              <a:buNone/>
            </a:pPr>
            <a:r>
              <a:rPr lang="fr-FR" sz="2400" b="0">
                <a:solidFill>
                  <a:srgbClr val="000000"/>
                </a:solidFill>
              </a:rPr>
              <a:t>	</a:t>
            </a:r>
            <a:r>
              <a:rPr lang="fr-FR" sz="2400" b="0">
                <a:solidFill>
                  <a:srgbClr val="0000FF"/>
                </a:solidFill>
              </a:rPr>
              <a:t>return</a:t>
            </a:r>
            <a:r>
              <a:rPr lang="fr-FR" sz="2400" b="0">
                <a:solidFill>
                  <a:srgbClr val="000000"/>
                </a:solidFill>
              </a:rPr>
              <a:t> t;</a:t>
            </a:r>
          </a:p>
          <a:p>
            <a:pPr marL="342900" indent="-342900">
              <a:lnSpc>
                <a:spcPct val="90000"/>
              </a:lnSpc>
              <a:spcBef>
                <a:spcPts val="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83</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a:solidFill>
                  <a:srgbClr val="0000FF"/>
                </a:solidFill>
              </a:rPr>
              <a:t>void</a:t>
            </a:r>
            <a:r>
              <a:rPr lang="fr-FR" sz="2400" b="0">
                <a:solidFill>
                  <a:srgbClr val="000000"/>
                </a:solidFill>
              </a:rPr>
              <a:t> main()</a:t>
            </a:r>
          </a:p>
          <a:p>
            <a:pPr marL="342900" indent="-342900">
              <a:spcBef>
                <a:spcPct val="20000"/>
              </a:spcBef>
              <a:buFont typeface="Wingdings" pitchFamily="2" charset="2"/>
              <a:buNone/>
            </a:pPr>
            <a:r>
              <a:rPr lang="fr-FR" sz="2400" b="0">
                <a:solidFill>
                  <a:srgbClr val="000000"/>
                </a:solidFill>
              </a:rPr>
              <a:t>{</a:t>
            </a:r>
          </a:p>
          <a:p>
            <a:pPr marL="342900" indent="-342900">
              <a:spcBef>
                <a:spcPct val="20000"/>
              </a:spcBef>
              <a:buFont typeface="Wingdings" pitchFamily="2" charset="2"/>
              <a:buNone/>
            </a:pPr>
            <a:r>
              <a:rPr lang="fr-FR" sz="2400" b="0">
                <a:solidFill>
                  <a:srgbClr val="000000"/>
                </a:solidFill>
              </a:rPr>
              <a:t>	ThoiDiem t(23,59,59),t1,t2;</a:t>
            </a:r>
          </a:p>
          <a:p>
            <a:pPr marL="342900" indent="-342900">
              <a:spcBef>
                <a:spcPct val="20000"/>
              </a:spcBef>
              <a:buFont typeface="Wingdings" pitchFamily="2" charset="2"/>
              <a:buNone/>
            </a:pPr>
            <a:r>
              <a:rPr lang="fr-FR" sz="2400" b="0">
                <a:solidFill>
                  <a:srgbClr val="000000"/>
                </a:solidFill>
              </a:rPr>
              <a:t>	cout &lt;&lt; "t = " &lt;&lt; t &lt;&lt; "\n";</a:t>
            </a:r>
          </a:p>
          <a:p>
            <a:pPr marL="342900" indent="-342900">
              <a:spcBef>
                <a:spcPct val="20000"/>
              </a:spcBef>
              <a:buFont typeface="Wingdings" pitchFamily="2" charset="2"/>
              <a:buNone/>
            </a:pPr>
            <a:r>
              <a:rPr lang="fr-FR" sz="2400" b="0">
                <a:solidFill>
                  <a:srgbClr val="000000"/>
                </a:solidFill>
              </a:rPr>
              <a:t>	t1 = ++t; // t.operator ++();</a:t>
            </a:r>
          </a:p>
          <a:p>
            <a:pPr marL="342900" indent="-342900">
              <a:spcBef>
                <a:spcPct val="20000"/>
              </a:spcBef>
              <a:buFont typeface="Wingdings" pitchFamily="2" charset="2"/>
              <a:buNone/>
            </a:pPr>
            <a:r>
              <a:rPr lang="fr-FR" sz="2400" b="0">
                <a:solidFill>
                  <a:srgbClr val="000000"/>
                </a:solidFill>
              </a:rPr>
              <a:t>		// t = 0:00:00, t1 = 0:00:00</a:t>
            </a:r>
          </a:p>
          <a:p>
            <a:pPr marL="342900" indent="-342900">
              <a:spcBef>
                <a:spcPct val="20000"/>
              </a:spcBef>
              <a:buFont typeface="Wingdings" pitchFamily="2" charset="2"/>
              <a:buNone/>
            </a:pPr>
            <a:r>
              <a:rPr lang="fr-FR" sz="2400" b="0">
                <a:solidFill>
                  <a:srgbClr val="000000"/>
                </a:solidFill>
              </a:rPr>
              <a:t>	cout &lt;&lt; "t = " &lt;&lt; t &lt;&lt; "\tt1 = " &lt;&lt; t1 &lt;&lt; "\n";</a:t>
            </a:r>
          </a:p>
          <a:p>
            <a:pPr marL="342900" indent="-342900">
              <a:spcBef>
                <a:spcPct val="20000"/>
              </a:spcBef>
              <a:buFont typeface="Wingdings" pitchFamily="2" charset="2"/>
              <a:buNone/>
            </a:pPr>
            <a:r>
              <a:rPr lang="fr-FR" sz="2400" b="0">
                <a:solidFill>
                  <a:srgbClr val="000000"/>
                </a:solidFill>
              </a:rPr>
              <a:t>	t1 = t++; // t.operator ++(int);</a:t>
            </a:r>
          </a:p>
          <a:p>
            <a:pPr marL="342900" indent="-342900">
              <a:spcBef>
                <a:spcPct val="20000"/>
              </a:spcBef>
              <a:buFont typeface="Wingdings" pitchFamily="2" charset="2"/>
              <a:buNone/>
            </a:pPr>
            <a:r>
              <a:rPr lang="fr-FR" sz="2400" b="0">
                <a:solidFill>
                  <a:srgbClr val="000000"/>
                </a:solidFill>
              </a:rPr>
              <a:t>		// t = 0:00:01, t1 = 0:00:00</a:t>
            </a:r>
          </a:p>
          <a:p>
            <a:pPr marL="342900" indent="-342900">
              <a:spcBef>
                <a:spcPct val="20000"/>
              </a:spcBef>
              <a:buFont typeface="Wingdings" pitchFamily="2" charset="2"/>
              <a:buNone/>
            </a:pPr>
            <a:r>
              <a:rPr lang="fr-FR" sz="2400" b="0">
                <a:solidFill>
                  <a:srgbClr val="000000"/>
                </a:solidFill>
              </a:rPr>
              <a:t>	cout &lt;&lt; "t = " &lt;&lt; t &lt;&lt; "\tt1 = " &lt;&lt; t1 &lt;&lt; "\n";</a:t>
            </a:r>
          </a:p>
          <a:p>
            <a:pPr marL="342900" indent="-342900">
              <a:spcBef>
                <a:spcPct val="200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Bài tập kiểm tra</a:t>
            </a:r>
          </a:p>
        </p:txBody>
      </p:sp>
      <p:sp>
        <p:nvSpPr>
          <p:cNvPr id="3" name="Content Placeholder 2"/>
          <p:cNvSpPr>
            <a:spLocks noGrp="1"/>
          </p:cNvSpPr>
          <p:nvPr>
            <p:ph idx="1"/>
          </p:nvPr>
        </p:nvSpPr>
        <p:spPr>
          <a:xfrm>
            <a:off x="228600" y="1447800"/>
            <a:ext cx="8763000" cy="5105400"/>
          </a:xfrm>
        </p:spPr>
        <p:txBody>
          <a:bodyPr>
            <a:noAutofit/>
          </a:bodyPr>
          <a:lstStyle/>
          <a:p>
            <a:pPr marL="0" indent="0" algn="just">
              <a:buNone/>
            </a:pPr>
            <a:r>
              <a:rPr lang="en-US" sz="1900">
                <a:latin typeface="Arial" pitchFamily="34" charset="0"/>
                <a:cs typeface="Arial" pitchFamily="34" charset="0"/>
              </a:rPr>
              <a:t>Xét </a:t>
            </a:r>
            <a:r>
              <a:rPr lang="en-US" sz="1900" b="1">
                <a:latin typeface="Arial" pitchFamily="34" charset="0"/>
                <a:cs typeface="Arial" pitchFamily="34" charset="0"/>
              </a:rPr>
              <a:t>đa thức</a:t>
            </a:r>
            <a:r>
              <a:rPr lang="en-US" sz="1900">
                <a:latin typeface="Arial" pitchFamily="34" charset="0"/>
                <a:cs typeface="Arial" pitchFamily="34" charset="0"/>
              </a:rPr>
              <a:t> theo biến x (đa thức một biến) bậc n có dạng như sau:</a:t>
            </a:r>
          </a:p>
          <a:p>
            <a:pPr marL="0" indent="0" algn="just">
              <a:buNone/>
            </a:pPr>
            <a:r>
              <a:rPr lang="en-US" sz="1900">
                <a:latin typeface="Arial" pitchFamily="34" charset="0"/>
                <a:cs typeface="Arial" pitchFamily="34" charset="0"/>
              </a:rPr>
              <a:t>	P(X) = a</a:t>
            </a:r>
            <a:r>
              <a:rPr lang="en-US" sz="1900" baseline="-25000">
                <a:latin typeface="Arial" pitchFamily="34" charset="0"/>
                <a:cs typeface="Arial" pitchFamily="34" charset="0"/>
              </a:rPr>
              <a:t>1</a:t>
            </a:r>
            <a:r>
              <a:rPr lang="en-US" sz="1900">
                <a:latin typeface="Arial" pitchFamily="34" charset="0"/>
                <a:cs typeface="Arial" pitchFamily="34" charset="0"/>
              </a:rPr>
              <a:t>x</a:t>
            </a:r>
            <a:r>
              <a:rPr lang="en-US" sz="1900" baseline="30000">
                <a:latin typeface="Arial" pitchFamily="34" charset="0"/>
                <a:cs typeface="Arial" pitchFamily="34" charset="0"/>
              </a:rPr>
              <a:t>n</a:t>
            </a:r>
            <a:r>
              <a:rPr lang="en-US" sz="1900">
                <a:latin typeface="Arial" pitchFamily="34" charset="0"/>
                <a:cs typeface="Arial" pitchFamily="34" charset="0"/>
              </a:rPr>
              <a:t> + a</a:t>
            </a:r>
            <a:r>
              <a:rPr lang="en-US" sz="1900" baseline="-25000">
                <a:latin typeface="Arial" pitchFamily="34" charset="0"/>
                <a:cs typeface="Arial" pitchFamily="34" charset="0"/>
              </a:rPr>
              <a:t>2</a:t>
            </a:r>
            <a:r>
              <a:rPr lang="en-US" sz="1900">
                <a:latin typeface="Arial" pitchFamily="34" charset="0"/>
                <a:cs typeface="Arial" pitchFamily="34" charset="0"/>
              </a:rPr>
              <a:t>x</a:t>
            </a:r>
            <a:r>
              <a:rPr lang="en-US" sz="1900" baseline="30000">
                <a:latin typeface="Arial" pitchFamily="34" charset="0"/>
                <a:cs typeface="Arial" pitchFamily="34" charset="0"/>
              </a:rPr>
              <a:t>n-1</a:t>
            </a:r>
            <a:r>
              <a:rPr lang="en-US" sz="1900">
                <a:latin typeface="Arial" pitchFamily="34" charset="0"/>
                <a:cs typeface="Arial" pitchFamily="34" charset="0"/>
              </a:rPr>
              <a:t> + a</a:t>
            </a:r>
            <a:r>
              <a:rPr lang="en-US" sz="1900" baseline="-25000">
                <a:latin typeface="Arial" pitchFamily="34" charset="0"/>
                <a:cs typeface="Arial" pitchFamily="34" charset="0"/>
              </a:rPr>
              <a:t>3</a:t>
            </a:r>
            <a:r>
              <a:rPr lang="en-US" sz="1900">
                <a:latin typeface="Arial" pitchFamily="34" charset="0"/>
                <a:cs typeface="Arial" pitchFamily="34" charset="0"/>
              </a:rPr>
              <a:t>x</a:t>
            </a:r>
            <a:r>
              <a:rPr lang="en-US" sz="1900" baseline="30000">
                <a:latin typeface="Arial" pitchFamily="34" charset="0"/>
                <a:cs typeface="Arial" pitchFamily="34" charset="0"/>
              </a:rPr>
              <a:t>n-2</a:t>
            </a:r>
            <a:r>
              <a:rPr lang="en-US" sz="1900">
                <a:latin typeface="Arial" pitchFamily="34" charset="0"/>
                <a:cs typeface="Arial" pitchFamily="34" charset="0"/>
              </a:rPr>
              <a:t> + … + a</a:t>
            </a:r>
            <a:r>
              <a:rPr lang="en-US" sz="1900" baseline="-25000">
                <a:latin typeface="Arial" pitchFamily="34" charset="0"/>
                <a:cs typeface="Arial" pitchFamily="34" charset="0"/>
              </a:rPr>
              <a:t>j</a:t>
            </a:r>
          </a:p>
          <a:p>
            <a:pPr marL="0" indent="0" algn="just">
              <a:buNone/>
            </a:pPr>
            <a:r>
              <a:rPr lang="en-US" sz="1900">
                <a:latin typeface="Arial" pitchFamily="34" charset="0"/>
                <a:cs typeface="Arial" pitchFamily="34" charset="0"/>
              </a:rPr>
              <a:t>Trong đó: n là bậc của đa thức. a</a:t>
            </a:r>
            <a:r>
              <a:rPr lang="en-US" sz="1900" baseline="-25000">
                <a:latin typeface="Arial" pitchFamily="34" charset="0"/>
                <a:cs typeface="Arial" pitchFamily="34" charset="0"/>
              </a:rPr>
              <a:t>1</a:t>
            </a:r>
            <a:r>
              <a:rPr lang="en-US" sz="1900">
                <a:latin typeface="Arial" pitchFamily="34" charset="0"/>
                <a:cs typeface="Arial" pitchFamily="34" charset="0"/>
              </a:rPr>
              <a:t>, a</a:t>
            </a:r>
            <a:r>
              <a:rPr lang="en-US" sz="1900" baseline="-25000">
                <a:latin typeface="Arial" pitchFamily="34" charset="0"/>
                <a:cs typeface="Arial" pitchFamily="34" charset="0"/>
              </a:rPr>
              <a:t>2</a:t>
            </a:r>
            <a:r>
              <a:rPr lang="en-US" sz="1900">
                <a:latin typeface="Arial" pitchFamily="34" charset="0"/>
                <a:cs typeface="Arial" pitchFamily="34" charset="0"/>
              </a:rPr>
              <a:t>, a</a:t>
            </a:r>
            <a:r>
              <a:rPr lang="en-US" sz="1900" baseline="-25000">
                <a:latin typeface="Arial" pitchFamily="34" charset="0"/>
                <a:cs typeface="Arial" pitchFamily="34" charset="0"/>
              </a:rPr>
              <a:t>3</a:t>
            </a:r>
            <a:r>
              <a:rPr lang="en-US" sz="1900">
                <a:latin typeface="Arial" pitchFamily="34" charset="0"/>
                <a:cs typeface="Arial" pitchFamily="34" charset="0"/>
              </a:rPr>
              <a:t>,…, a</a:t>
            </a:r>
            <a:r>
              <a:rPr lang="en-US" sz="1900" baseline="-25000">
                <a:latin typeface="Arial" pitchFamily="34" charset="0"/>
                <a:cs typeface="Arial" pitchFamily="34" charset="0"/>
              </a:rPr>
              <a:t>j</a:t>
            </a:r>
            <a:r>
              <a:rPr lang="en-US" sz="1900">
                <a:latin typeface="Arial" pitchFamily="34" charset="0"/>
                <a:cs typeface="Arial" pitchFamily="34" charset="0"/>
              </a:rPr>
              <a:t> là các hệ số tương ứng với từng bậc của đa thức.</a:t>
            </a:r>
          </a:p>
          <a:p>
            <a:pPr marL="0" lvl="0" indent="0" algn="just">
              <a:buNone/>
            </a:pPr>
            <a:r>
              <a:rPr lang="en-US" sz="1900">
                <a:latin typeface="Arial" pitchFamily="34" charset="0"/>
                <a:cs typeface="Arial" pitchFamily="34" charset="0"/>
              </a:rPr>
              <a:t>a. Xây dựng lớp </a:t>
            </a:r>
            <a:r>
              <a:rPr lang="en-US" sz="1900" b="1">
                <a:latin typeface="Arial" pitchFamily="34" charset="0"/>
                <a:cs typeface="Arial" pitchFamily="34" charset="0"/>
              </a:rPr>
              <a:t>DaThuc</a:t>
            </a:r>
            <a:r>
              <a:rPr lang="en-US" sz="1900">
                <a:latin typeface="Arial" pitchFamily="34" charset="0"/>
                <a:cs typeface="Arial" pitchFamily="34" charset="0"/>
              </a:rPr>
              <a:t> biểu diễn khái niệm đa thức với các thao tác như sau:</a:t>
            </a:r>
          </a:p>
          <a:p>
            <a:pPr marL="0" lvl="0" indent="0" algn="just">
              <a:buNone/>
            </a:pPr>
            <a:r>
              <a:rPr lang="en-US" sz="1900">
                <a:latin typeface="Arial" pitchFamily="34" charset="0"/>
                <a:cs typeface="Arial" pitchFamily="34" charset="0"/>
              </a:rPr>
              <a:t>- Hàm khởi tạo mặc định để tạo một đa thức có bậc bằng 0</a:t>
            </a:r>
          </a:p>
          <a:p>
            <a:pPr marL="0" lvl="0" indent="0" algn="just">
              <a:buNone/>
            </a:pPr>
            <a:r>
              <a:rPr lang="en-US" sz="1900">
                <a:latin typeface="Arial" pitchFamily="34" charset="0"/>
                <a:cs typeface="Arial" pitchFamily="34" charset="0"/>
              </a:rPr>
              <a:t>- Hàm khởi tạo để tạo một đa thức bậc n.</a:t>
            </a:r>
          </a:p>
          <a:p>
            <a:pPr marL="0" lvl="0" indent="0" algn="just">
              <a:buNone/>
            </a:pPr>
            <a:r>
              <a:rPr lang="en-US" sz="1900">
                <a:latin typeface="Arial" pitchFamily="34" charset="0"/>
                <a:cs typeface="Arial" pitchFamily="34" charset="0"/>
              </a:rPr>
              <a:t>- Tính giá trị của đa thức khi biết giá trị của x</a:t>
            </a:r>
          </a:p>
          <a:p>
            <a:pPr marL="0" lvl="0" indent="0" algn="just">
              <a:buNone/>
            </a:pPr>
            <a:r>
              <a:rPr lang="en-US" sz="1900">
                <a:latin typeface="Arial" pitchFamily="34" charset="0"/>
                <a:cs typeface="Arial" pitchFamily="34" charset="0"/>
              </a:rPr>
              <a:t>- Định nghĩa các toán tử tương ứng cho các thao tác sau:</a:t>
            </a:r>
          </a:p>
          <a:p>
            <a:pPr marL="457200" lvl="1" indent="0" algn="just">
              <a:buNone/>
            </a:pPr>
            <a:r>
              <a:rPr lang="en-US" sz="1900">
                <a:latin typeface="Arial" pitchFamily="34" charset="0"/>
                <a:cs typeface="Arial" pitchFamily="34" charset="0"/>
              </a:rPr>
              <a:t>Nhập đa thức.</a:t>
            </a:r>
          </a:p>
          <a:p>
            <a:pPr marL="457200" lvl="1" indent="0" algn="just">
              <a:buNone/>
            </a:pPr>
            <a:r>
              <a:rPr lang="en-US" sz="1900">
                <a:latin typeface="Arial" pitchFamily="34" charset="0"/>
                <a:cs typeface="Arial" pitchFamily="34" charset="0"/>
              </a:rPr>
              <a:t>Xuất đa thức.</a:t>
            </a:r>
          </a:p>
          <a:p>
            <a:pPr marL="457200" lvl="1" indent="0" algn="just">
              <a:buNone/>
            </a:pPr>
            <a:r>
              <a:rPr lang="en-US" sz="1900">
                <a:latin typeface="Arial" pitchFamily="34" charset="0"/>
                <a:cs typeface="Arial" pitchFamily="34" charset="0"/>
              </a:rPr>
              <a:t>Cộng hai đa thức</a:t>
            </a:r>
          </a:p>
          <a:p>
            <a:pPr marL="457200" lvl="1" indent="0" algn="just">
              <a:buNone/>
            </a:pPr>
            <a:r>
              <a:rPr lang="en-US" sz="1900">
                <a:latin typeface="Arial" pitchFamily="34" charset="0"/>
                <a:cs typeface="Arial" pitchFamily="34" charset="0"/>
              </a:rPr>
              <a:t>Trừ hai đa thức</a:t>
            </a:r>
          </a:p>
          <a:p>
            <a:pPr marL="0" indent="0" algn="just">
              <a:buNone/>
            </a:pPr>
            <a:r>
              <a:rPr lang="en-US" sz="1900">
                <a:latin typeface="Arial" pitchFamily="34" charset="0"/>
                <a:cs typeface="Arial" pitchFamily="34" charset="0"/>
              </a:rPr>
              <a:t>b. Viết chương trình cho phép người dùng nhập vào hai đa thức rồi xuất các đa thức ra màn hình. Sau đó tính tổng hai đa thức và xuất kết quả ra màn hình.</a:t>
            </a:r>
            <a:endParaRPr lang="en-US" sz="19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84</a:t>
            </a:fld>
            <a:endParaRPr lang="en-US"/>
          </a:p>
        </p:txBody>
      </p:sp>
    </p:spTree>
    <p:extLst>
      <p:ext uri="{BB962C8B-B14F-4D97-AF65-F5344CB8AC3E}">
        <p14:creationId xmlns:p14="http://schemas.microsoft.com/office/powerpoint/2010/main" val="1268462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Các toán tử overload được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toán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overload</a:t>
            </a:r>
            <a:r>
              <a:rPr lang="vi-VN" sz="2800" dirty="0">
                <a:solidFill>
                  <a:schemeClr val="tx1">
                    <a:lumMod val="95000"/>
                    <a:lumOff val="5000"/>
                  </a:schemeClr>
                </a:solidFill>
                <a:latin typeface="Arial" pitchFamily="34" charset="0"/>
                <a:cs typeface="Arial" pitchFamily="34" charset="0"/>
              </a:rPr>
              <a:t>:</a:t>
            </a:r>
          </a:p>
          <a:p>
            <a:pPr>
              <a:lnSpc>
                <a:spcPct val="120000"/>
              </a:lnSpc>
              <a:buFont typeface="Wingdings" pitchFamily="2" charset="2"/>
              <a:buNone/>
            </a:pPr>
            <a:r>
              <a:rPr lang="en-US" dirty="0"/>
              <a:t>	</a:t>
            </a:r>
            <a:r>
              <a:rPr lang="en-US" sz="2800" dirty="0"/>
              <a:t>+		-	*	/	%	^	&amp;	|</a:t>
            </a:r>
          </a:p>
          <a:p>
            <a:pPr>
              <a:lnSpc>
                <a:spcPct val="120000"/>
              </a:lnSpc>
              <a:buFont typeface="Wingdings" pitchFamily="2" charset="2"/>
              <a:buNone/>
            </a:pPr>
            <a:r>
              <a:rPr lang="en-US" sz="2800" dirty="0"/>
              <a:t>	~		!	=	&lt;	&gt;	+=	-=	*=</a:t>
            </a:r>
          </a:p>
          <a:p>
            <a:pPr>
              <a:lnSpc>
                <a:spcPct val="120000"/>
              </a:lnSpc>
              <a:buFont typeface="Wingdings" pitchFamily="2" charset="2"/>
              <a:buNone/>
            </a:pPr>
            <a:r>
              <a:rPr lang="en-US" sz="2800" dirty="0"/>
              <a:t>	/=		%=	^=	&amp;=	|=	&lt;&lt;	&gt;&gt;	&gt;&gt;=</a:t>
            </a:r>
          </a:p>
          <a:p>
            <a:pPr>
              <a:lnSpc>
                <a:spcPct val="120000"/>
              </a:lnSpc>
              <a:buFont typeface="Wingdings" pitchFamily="2" charset="2"/>
              <a:buNone/>
            </a:pPr>
            <a:r>
              <a:rPr lang="en-US" sz="2800" dirty="0"/>
              <a:t>	&lt;&lt;=		==	!=	&lt;=	&gt;=	&amp;&amp;	||	++</a:t>
            </a:r>
          </a:p>
          <a:p>
            <a:pPr>
              <a:lnSpc>
                <a:spcPct val="120000"/>
              </a:lnSpc>
              <a:buFont typeface="Wingdings" pitchFamily="2" charset="2"/>
              <a:buNone/>
            </a:pPr>
            <a:r>
              <a:rPr lang="en-US" sz="2800" dirty="0"/>
              <a:t>	--		-&gt;*	,	-&gt;	[ ]	()	new</a:t>
            </a:r>
          </a:p>
          <a:p>
            <a:pPr>
              <a:lnSpc>
                <a:spcPct val="120000"/>
              </a:lnSpc>
              <a:buFont typeface="Wingdings" pitchFamily="2" charset="2"/>
              <a:buNone/>
            </a:pPr>
            <a:r>
              <a:rPr lang="en-US" sz="2800" dirty="0"/>
              <a:t>	delete	new[ ]	delete[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04/04/2022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15348</TotalTime>
  <Words>10360</Words>
  <Application>Microsoft Office PowerPoint</Application>
  <PresentationFormat>On-screen Show (4:3)</PresentationFormat>
  <Paragraphs>1258</Paragraphs>
  <Slides>85</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Courier New</vt:lpstr>
      <vt:lpstr>Times New Roman</vt:lpstr>
      <vt:lpstr>Wingdings</vt:lpstr>
      <vt:lpstr>Template</vt:lpstr>
      <vt:lpstr>OVERLOAD TOÁN TỬ VÀ HÀM</vt:lpstr>
      <vt:lpstr>Nội dung</vt:lpstr>
      <vt:lpstr>Giới thiệu</vt:lpstr>
      <vt:lpstr>Giới thiệu</vt:lpstr>
      <vt:lpstr>Giới thiệu</vt:lpstr>
      <vt:lpstr>Operator overload</vt:lpstr>
      <vt:lpstr>Các toán tử của C++</vt:lpstr>
      <vt:lpstr>Các toán tử của C++</vt:lpstr>
      <vt:lpstr>Các toán tử overload được</vt:lpstr>
      <vt:lpstr>Cú pháp Operator Overloading</vt:lpstr>
      <vt:lpstr>Cú pháp Operator Overloading</vt:lpstr>
      <vt:lpstr>Ví dụ - Lớp PhanSo</vt:lpstr>
      <vt:lpstr>Ví dụ - Lớp PhanSo</vt:lpstr>
      <vt:lpstr>Ví dụ - Lớp PhanSo</vt:lpstr>
      <vt:lpstr>Ví dụ - Lớp PhanSo</vt:lpstr>
      <vt:lpstr>Ví dụ - Lớp PhanSo</vt:lpstr>
      <vt:lpstr>Hạn chế của overload toán tử</vt:lpstr>
      <vt:lpstr>Một số ràng buộc của phép toán</vt:lpstr>
      <vt:lpstr>Lưu ý khi định nghĩa lại toán tử</vt:lpstr>
      <vt:lpstr>Hàm thành phần và hàm toàn cục</vt:lpstr>
      <vt:lpstr>Hàm thành phần và hàm toàn cục</vt:lpstr>
      <vt:lpstr>Hàm thành phần và hàm toàn cục</vt:lpstr>
      <vt:lpstr>Ví dụ minh họa</vt:lpstr>
      <vt:lpstr>Ví dụ minh họa</vt:lpstr>
      <vt:lpstr>Chuyển kiểu (type conversions)</vt:lpstr>
      <vt:lpstr>Chuyển kiểu</vt:lpstr>
      <vt:lpstr>Chuyển kiểu</vt:lpstr>
      <vt:lpstr>Chuyển kiểu</vt:lpstr>
      <vt:lpstr>Chuyển kiểu</vt:lpstr>
      <vt:lpstr>Chuyển kiểu bằng constructor</vt:lpstr>
      <vt:lpstr>Chuyển kiểu bằng constructor</vt:lpstr>
      <vt:lpstr>Chuyển kiểu bằng constructor</vt:lpstr>
      <vt:lpstr>Chuyển kiểu bằng constructor</vt:lpstr>
      <vt:lpstr>Chuyển kiểu bằng constructor</vt:lpstr>
      <vt:lpstr>Khi nào chuyển kiểu bằng constructor</vt:lpstr>
      <vt:lpstr>Chuyển kiểu bằng phép toán chuyển kiểu</vt:lpstr>
      <vt:lpstr>Chuyển kiểu bằng phép toán chuyển kiểu</vt:lpstr>
      <vt:lpstr>Chuyển kiểu bằng phép toán chuyển kiểu</vt:lpstr>
      <vt:lpstr>Chuyển kiểu bằng phép toán chuyển kiểu</vt:lpstr>
      <vt:lpstr>Chuyển kiểu bằng phép toán chuyển kiểu</vt:lpstr>
      <vt:lpstr>Sự nhập nhằng</vt:lpstr>
      <vt:lpstr>Sự nhập nhằng</vt:lpstr>
      <vt:lpstr>Sự nhập nhằng</vt:lpstr>
      <vt:lpstr>Sự nhập nhằng</vt:lpstr>
      <vt:lpstr>Sự nhập nhằng</vt:lpstr>
      <vt:lpstr>Sự nhập nhằng</vt:lpstr>
      <vt:lpstr>Sự nhập nhằng</vt:lpstr>
      <vt:lpstr>Sự nhập nhằng</vt:lpstr>
      <vt:lpstr>Gán và khởi động</vt:lpstr>
      <vt:lpstr>Gán và khởi động</vt:lpstr>
      <vt:lpstr>Gán và khởi động</vt:lpstr>
      <vt:lpstr>Gán và khởi động</vt:lpstr>
      <vt:lpstr>Gán và khởi động</vt:lpstr>
      <vt:lpstr>Gán và khởi động</vt:lpstr>
      <vt:lpstr>Gán và khởi động</vt:lpstr>
      <vt:lpstr>Phép toán &lt;&lt; và &gt;&gt;</vt:lpstr>
      <vt:lpstr>Phép toán &lt;&lt; và &gt;&gt;</vt:lpstr>
      <vt:lpstr>Phép toán &lt;&lt; và &gt;&gt;</vt:lpstr>
      <vt:lpstr>Phép toán &lt;&lt; và &gt;&gt;</vt:lpstr>
      <vt:lpstr>Lớp ostream</vt:lpstr>
      <vt:lpstr>Lớp istream</vt:lpstr>
      <vt:lpstr>Phép toán &lt;&lt; và &gt;&gt;</vt:lpstr>
      <vt:lpstr>Phép toán &lt;&lt; và &gt;&gt;</vt:lpstr>
      <vt:lpstr>Ví dụ phép toán &lt;&lt; và &gt;&gt;</vt:lpstr>
      <vt:lpstr>Ví dụ phép toán &lt;&lt; và &gt;&gt;</vt:lpstr>
      <vt:lpstr>Ví dụ phép toán &lt;&lt; và &gt;&gt;</vt:lpstr>
      <vt:lpstr>Phép toán lấy phần tử mảng: [ ]</vt:lpstr>
      <vt:lpstr>Phép toán lấy phần tử mảng: [ ]</vt:lpstr>
      <vt:lpstr>Phép toán [ ] cho đối tượng hằng</vt:lpstr>
      <vt:lpstr>Phép toán [ ] cho đối tượng hằng</vt:lpstr>
      <vt:lpstr>Phép toán [ ] cho đối tượng hằng</vt:lpstr>
      <vt:lpstr>Phép toán gọi hàm: ()</vt:lpstr>
      <vt:lpstr>Phép toán gọi hàm: ()</vt:lpstr>
      <vt:lpstr>Phép toán gọi hàm: ()</vt:lpstr>
      <vt:lpstr>Phép toán gọi hàm: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Bài tập kiểm tra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Đinh Nguyễn Anh Dũng</cp:lastModifiedBy>
  <cp:revision>805</cp:revision>
  <cp:lastPrinted>1601-01-01T00:00:00Z</cp:lastPrinted>
  <dcterms:created xsi:type="dcterms:W3CDTF">1601-01-01T00:00:00Z</dcterms:created>
  <dcterms:modified xsi:type="dcterms:W3CDTF">2022-04-04T01:04:51Z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