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0"/>
  </p:notesMasterIdLst>
  <p:sldIdLst>
    <p:sldId id="256" r:id="rId2"/>
    <p:sldId id="287" r:id="rId3"/>
    <p:sldId id="286" r:id="rId4"/>
    <p:sldId id="260" r:id="rId5"/>
    <p:sldId id="289" r:id="rId6"/>
    <p:sldId id="257" r:id="rId7"/>
    <p:sldId id="306" r:id="rId8"/>
    <p:sldId id="290" r:id="rId9"/>
    <p:sldId id="307" r:id="rId10"/>
    <p:sldId id="291" r:id="rId11"/>
    <p:sldId id="292" r:id="rId12"/>
    <p:sldId id="302" r:id="rId13"/>
    <p:sldId id="261" r:id="rId14"/>
    <p:sldId id="294" r:id="rId15"/>
    <p:sldId id="295" r:id="rId16"/>
    <p:sldId id="273" r:id="rId17"/>
    <p:sldId id="296" r:id="rId18"/>
    <p:sldId id="297" r:id="rId19"/>
    <p:sldId id="308" r:id="rId20"/>
    <p:sldId id="298" r:id="rId21"/>
    <p:sldId id="310" r:id="rId22"/>
    <p:sldId id="299" r:id="rId23"/>
    <p:sldId id="309" r:id="rId24"/>
    <p:sldId id="303" r:id="rId25"/>
    <p:sldId id="304" r:id="rId26"/>
    <p:sldId id="300" r:id="rId27"/>
    <p:sldId id="305" r:id="rId28"/>
    <p:sldId id="279" r:id="rId2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Lato Light" panose="020B0604020202020204" charset="0"/>
      <p:regular r:id="rId32"/>
      <p:bold r:id="rId33"/>
      <p:italic r:id="rId34"/>
      <p:boldItalic r:id="rId35"/>
    </p:embeddedFont>
    <p:embeddedFont>
      <p:font typeface="Roboto Slab Regular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3DA368-9715-44B7-B090-051D1CD8EBD6}">
  <a:tblStyle styleId="{433DA368-9715-44B7-B090-051D1CD8EB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875" autoAdjust="0"/>
    <p:restoredTop sz="94598" autoAdjust="0"/>
  </p:normalViewPr>
  <p:slideViewPr>
    <p:cSldViewPr snapToGrid="0">
      <p:cViewPr varScale="1">
        <p:scale>
          <a:sx n="107" d="100"/>
          <a:sy n="107" d="100"/>
        </p:scale>
        <p:origin x="173" y="14"/>
      </p:cViewPr>
      <p:guideLst/>
    </p:cSldViewPr>
  </p:slideViewPr>
  <p:outlineViewPr>
    <p:cViewPr>
      <p:scale>
        <a:sx n="33" d="100"/>
        <a:sy n="33" d="100"/>
      </p:scale>
      <p:origin x="0" y="-138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3864058398950129"/>
          <c:y val="1.2500000000000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Trang_tính1!$B$1</c:f>
              <c:strCache>
                <c:ptCount val="1"/>
                <c:pt idx="0">
                  <c:v>Tỉ lệ 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00-4CA4-B103-46C90CED31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00-4CA4-B103-46C90CED31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00-4CA4-B103-46C90CED31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A00-4CA4-B103-46C90CED317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A00-4CA4-B103-46C90CED317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A00-4CA4-B103-46C90CED317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A00-4CA4-B103-46C90CED317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A00-4CA4-B103-46C90CED3178}"/>
              </c:ext>
            </c:extLst>
          </c:dPt>
          <c:dLbls>
            <c:dLbl>
              <c:idx val="7"/>
              <c:tx>
                <c:rich>
                  <a:bodyPr/>
                  <a:lstStyle/>
                  <a:p>
                    <a:fld id="{3CC10800-C0B5-4C9B-AA00-EC1471C0A79C}" type="VALUE">
                      <a:rPr lang="en-US" smtClean="0"/>
                      <a:pPr/>
                      <a:t>[GIÁ TRỊ]</a:t>
                    </a:fld>
                    <a:endParaRPr lang="en-SG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2A00-4CA4-B103-46C90CED31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Trang_tính1!$A$2:$A$9</c:f>
              <c:strCache>
                <c:ptCount val="8"/>
                <c:pt idx="0">
                  <c:v>Thời sự</c:v>
                </c:pt>
                <c:pt idx="1">
                  <c:v>Thể thao</c:v>
                </c:pt>
                <c:pt idx="2">
                  <c:v>Kinh doanh</c:v>
                </c:pt>
                <c:pt idx="3">
                  <c:v>Thế giới</c:v>
                </c:pt>
                <c:pt idx="4">
                  <c:v>Giải trí</c:v>
                </c:pt>
                <c:pt idx="5">
                  <c:v>Giáo dục</c:v>
                </c:pt>
                <c:pt idx="6">
                  <c:v>Sức khỏe</c:v>
                </c:pt>
                <c:pt idx="7">
                  <c:v>Du lịch</c:v>
                </c:pt>
              </c:strCache>
            </c:strRef>
          </c:cat>
          <c:val>
            <c:numRef>
              <c:f>Trang_tính1!$B$2:$B$9</c:f>
              <c:numCache>
                <c:formatCode>General</c:formatCode>
                <c:ptCount val="8"/>
                <c:pt idx="0">
                  <c:v>12.076703</c:v>
                </c:pt>
                <c:pt idx="1">
                  <c:v>12.647899000000001</c:v>
                </c:pt>
                <c:pt idx="2">
                  <c:v>12.607099</c:v>
                </c:pt>
                <c:pt idx="3">
                  <c:v>12.443899999999999</c:v>
                </c:pt>
                <c:pt idx="4">
                  <c:v>12.811097999999999</c:v>
                </c:pt>
                <c:pt idx="5">
                  <c:v>12.076703</c:v>
                </c:pt>
                <c:pt idx="6">
                  <c:v>12.892697</c:v>
                </c:pt>
                <c:pt idx="7">
                  <c:v>12.443899999999999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49-4601-AFB5-F7388147E7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86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211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7951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/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SzPts val="3000"/>
              <a:buChar char="◦"/>
              <a:defRPr sz="3000" i="1"/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vietnamnet.vn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vietnamnet.vn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nexpress.net/%7bsubject%7d-p%7bpage%7d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24393" y="1010077"/>
            <a:ext cx="4095213" cy="31233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ĐỒ ÁN CUỐI KỲ</a:t>
            </a:r>
            <a:br>
              <a:rPr lang="en-US" sz="2800" b="1" dirty="0"/>
            </a:br>
            <a:r>
              <a:rPr lang="en-US" sz="2800" b="1" dirty="0"/>
              <a:t>NHẬP MÔN </a:t>
            </a:r>
            <a:br>
              <a:rPr lang="en-US" sz="2800" b="1" dirty="0"/>
            </a:br>
            <a:r>
              <a:rPr lang="en-US" sz="2800" b="1" dirty="0"/>
              <a:t>KHOA HỌC DỮ LIỆU</a:t>
            </a:r>
            <a:endParaRPr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07D3FF-6ED0-4600-88DD-EE36190C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Khám</a:t>
            </a:r>
            <a:r>
              <a:rPr lang="en-US" sz="2800" b="1" dirty="0"/>
              <a:t> </a:t>
            </a:r>
            <a:r>
              <a:rPr lang="en-US" sz="2800" b="1" dirty="0" err="1"/>
              <a:t>phá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b="1" dirty="0" err="1"/>
              <a:t>dữ</a:t>
            </a:r>
            <a:r>
              <a:rPr lang="en-US" sz="2800" b="1" dirty="0"/>
              <a:t> </a:t>
            </a:r>
            <a:r>
              <a:rPr lang="en-US" sz="2800" b="1" dirty="0" err="1"/>
              <a:t>liệu</a:t>
            </a:r>
            <a:endParaRPr lang="en-SG" sz="28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B7A533C-19D3-4F06-80C6-F1E410B85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6945" y="1033400"/>
            <a:ext cx="5617230" cy="3267300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</a:t>
            </a:r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, </a:t>
            </a:r>
            <a:r>
              <a:rPr lang="en-US" dirty="0" err="1"/>
              <a:t>cột</a:t>
            </a:r>
            <a:r>
              <a:rPr lang="en-US" dirty="0"/>
              <a:t>?</a:t>
            </a:r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?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r>
              <a:rPr lang="en-US" dirty="0" err="1"/>
              <a:t>Cột</a:t>
            </a:r>
            <a:r>
              <a:rPr lang="en-US" dirty="0"/>
              <a:t> output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Output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endParaRPr lang="en-SG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090F1DF-C005-457D-BEE0-F2FC90B881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766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2182CE-0C7B-4B45-9577-11D3BBDE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Khám</a:t>
            </a:r>
            <a:r>
              <a:rPr lang="en-US" sz="2800" b="1" dirty="0"/>
              <a:t> </a:t>
            </a:r>
            <a:r>
              <a:rPr lang="en-US" sz="2800" b="1" dirty="0" err="1"/>
              <a:t>phá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b="1" dirty="0" err="1"/>
              <a:t>dữ</a:t>
            </a:r>
            <a:r>
              <a:rPr lang="en-US" sz="2800" b="1" dirty="0"/>
              <a:t> </a:t>
            </a:r>
            <a:r>
              <a:rPr lang="en-US" sz="2800" b="1" dirty="0" err="1"/>
              <a:t>liệu</a:t>
            </a:r>
            <a:endParaRPr lang="en-SG" sz="2800" b="1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AE998A21-6D85-4906-B871-2B3EBFC2D9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6" name="Biểu đồ 5">
            <a:extLst>
              <a:ext uri="{FF2B5EF4-FFF2-40B4-BE49-F238E27FC236}">
                <a16:creationId xmlns:a16="http://schemas.microsoft.com/office/drawing/2014/main" id="{47853086-5446-4B37-BBC8-28ED93BCF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4620273"/>
              </p:ext>
            </p:extLst>
          </p:nvPr>
        </p:nvGraphicFramePr>
        <p:xfrm>
          <a:off x="2380019" y="41806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ao: 16 Cánh 4">
            <a:extLst>
              <a:ext uri="{FF2B5EF4-FFF2-40B4-BE49-F238E27FC236}">
                <a16:creationId xmlns:a16="http://schemas.microsoft.com/office/drawing/2014/main" id="{3AD97A26-D35E-4F01-AAAD-2FAA2ADF0DC3}"/>
              </a:ext>
            </a:extLst>
          </p:cNvPr>
          <p:cNvSpPr/>
          <p:nvPr/>
        </p:nvSpPr>
        <p:spPr>
          <a:xfrm>
            <a:off x="2834415" y="1634197"/>
            <a:ext cx="5187208" cy="1631732"/>
          </a:xfrm>
          <a:prstGeom prst="star16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Tập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Output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phân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bố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đều</a:t>
            </a:r>
            <a:endParaRPr lang="en-SG"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3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2D65C1-0938-483C-BEB3-3AE490269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150" y="2422946"/>
            <a:ext cx="3371700" cy="1159800"/>
          </a:xfrm>
        </p:spPr>
        <p:txBody>
          <a:bodyPr/>
          <a:lstStyle/>
          <a:p>
            <a:r>
              <a:rPr lang="en-US" sz="3600" b="1" dirty="0"/>
              <a:t>T</a:t>
            </a:r>
            <a:r>
              <a:rPr lang="en-SG" sz="3600" b="1" dirty="0" err="1"/>
              <a:t>iền</a:t>
            </a:r>
            <a:r>
              <a:rPr lang="en-SG" sz="3600" b="1" dirty="0"/>
              <a:t> </a:t>
            </a:r>
            <a:r>
              <a:rPr lang="en-SG" sz="3600" b="1" dirty="0" err="1"/>
              <a:t>xử</a:t>
            </a:r>
            <a:r>
              <a:rPr lang="en-SG" sz="3600" b="1" dirty="0"/>
              <a:t> </a:t>
            </a:r>
            <a:r>
              <a:rPr lang="en-SG" sz="3600" b="1" dirty="0" err="1"/>
              <a:t>lý</a:t>
            </a:r>
            <a:br>
              <a:rPr lang="en-SG" sz="3600" b="1" dirty="0"/>
            </a:br>
            <a:r>
              <a:rPr lang="en-SG" sz="3600" b="1" dirty="0" err="1"/>
              <a:t>Xây</a:t>
            </a:r>
            <a:r>
              <a:rPr lang="en-SG" sz="3600" b="1" dirty="0"/>
              <a:t> </a:t>
            </a:r>
            <a:r>
              <a:rPr lang="en-SG" sz="3600" b="1" dirty="0" err="1"/>
              <a:t>dựng</a:t>
            </a:r>
            <a:r>
              <a:rPr lang="en-SG" sz="3600" b="1" dirty="0"/>
              <a:t> </a:t>
            </a:r>
            <a:br>
              <a:rPr lang="en-SG" sz="3600" b="1" dirty="0"/>
            </a:br>
            <a:r>
              <a:rPr lang="en-SG" sz="3600" b="1" dirty="0" err="1"/>
              <a:t>mô</a:t>
            </a:r>
            <a:r>
              <a:rPr lang="en-SG" sz="3600" b="1" dirty="0"/>
              <a:t> </a:t>
            </a:r>
            <a:r>
              <a:rPr lang="en-SG" sz="3600" b="1" dirty="0" err="1"/>
              <a:t>hình</a:t>
            </a:r>
            <a:endParaRPr lang="en-SG" sz="3600" b="1" dirty="0"/>
          </a:p>
        </p:txBody>
      </p:sp>
    </p:spTree>
    <p:extLst>
      <p:ext uri="{BB962C8B-B14F-4D97-AF65-F5344CB8AC3E}">
        <p14:creationId xmlns:p14="http://schemas.microsoft.com/office/powerpoint/2010/main" val="412434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Tiền xử lý dữ liệu</a:t>
            </a:r>
            <a:endParaRPr sz="2800" b="1"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23168" y="1123965"/>
            <a:ext cx="5586706" cy="340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marL="101600" lvl="0" indent="0">
              <a:spcBef>
                <a:spcPts val="0"/>
              </a:spcBef>
              <a:buNone/>
            </a:pPr>
            <a:r>
              <a:rPr lang="en-US" dirty="0" err="1"/>
              <a:t>Đây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b="1" i="1" dirty="0" err="1"/>
              <a:t>pyvi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b="1" i="1" dirty="0" err="1"/>
              <a:t>ít</a:t>
            </a:r>
            <a:r>
              <a:rPr lang="en-US" b="1" i="1" dirty="0"/>
              <a:t> </a:t>
            </a:r>
            <a:r>
              <a:rPr lang="en-US" b="1" i="1" dirty="0" err="1"/>
              <a:t>hơn</a:t>
            </a:r>
            <a:r>
              <a:rPr lang="en-US" b="1" i="1" dirty="0"/>
              <a:t> 500</a:t>
            </a:r>
            <a:r>
              <a:rPr lang="en-US" dirty="0"/>
              <a:t> </a:t>
            </a:r>
          </a:p>
          <a:p>
            <a:pPr marL="101600" indent="0">
              <a:spcBef>
                <a:spcPts val="0"/>
              </a:spcBef>
              <a:buNone/>
            </a:pP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ít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Output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DFE035E6-A7AD-4F91-964C-2DC62518E0E6}"/>
              </a:ext>
            </a:extLst>
          </p:cNvPr>
          <p:cNvGrpSpPr/>
          <p:nvPr/>
        </p:nvGrpSpPr>
        <p:grpSpPr>
          <a:xfrm>
            <a:off x="2923168" y="199977"/>
            <a:ext cx="5156134" cy="5049848"/>
            <a:chOff x="-1766926" y="982413"/>
            <a:chExt cx="5143500" cy="5143500"/>
          </a:xfrm>
        </p:grpSpPr>
        <p:pic>
          <p:nvPicPr>
            <p:cNvPr id="3" name="Hình ảnh 2" descr="Ảnh có chứa bàn&#10;&#10;Mô tả được tạo tự động">
              <a:extLst>
                <a:ext uri="{FF2B5EF4-FFF2-40B4-BE49-F238E27FC236}">
                  <a16:creationId xmlns:a16="http://schemas.microsoft.com/office/drawing/2014/main" id="{46A6B050-4A37-4DDC-8B9F-44EC4D12E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66926" y="982413"/>
              <a:ext cx="5143500" cy="5143500"/>
            </a:xfrm>
            <a:prstGeom prst="rect">
              <a:avLst/>
            </a:prstGeom>
          </p:spPr>
        </p:pic>
        <p:sp>
          <p:nvSpPr>
            <p:cNvPr id="4" name="Hình chữ nhật 3">
              <a:extLst>
                <a:ext uri="{FF2B5EF4-FFF2-40B4-BE49-F238E27FC236}">
                  <a16:creationId xmlns:a16="http://schemas.microsoft.com/office/drawing/2014/main" id="{009F0236-F489-4273-B458-5D2B96B9BDBD}"/>
                </a:ext>
              </a:extLst>
            </p:cNvPr>
            <p:cNvSpPr/>
            <p:nvPr/>
          </p:nvSpPr>
          <p:spPr>
            <a:xfrm>
              <a:off x="-1202570" y="2408525"/>
              <a:ext cx="4302308" cy="58128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Hình chữ nhật 7">
              <a:extLst>
                <a:ext uri="{FF2B5EF4-FFF2-40B4-BE49-F238E27FC236}">
                  <a16:creationId xmlns:a16="http://schemas.microsoft.com/office/drawing/2014/main" id="{F39A9FC7-DB94-4817-9A4A-41060DD2F443}"/>
                </a:ext>
              </a:extLst>
            </p:cNvPr>
            <p:cNvSpPr/>
            <p:nvPr/>
          </p:nvSpPr>
          <p:spPr>
            <a:xfrm>
              <a:off x="1363838" y="2989807"/>
              <a:ext cx="1735900" cy="58128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Hình chữ nhật 8">
              <a:extLst>
                <a:ext uri="{FF2B5EF4-FFF2-40B4-BE49-F238E27FC236}">
                  <a16:creationId xmlns:a16="http://schemas.microsoft.com/office/drawing/2014/main" id="{4452565A-D378-4773-AE85-4D3DBE30CB47}"/>
                </a:ext>
              </a:extLst>
            </p:cNvPr>
            <p:cNvSpPr/>
            <p:nvPr/>
          </p:nvSpPr>
          <p:spPr>
            <a:xfrm>
              <a:off x="-1472262" y="3554163"/>
              <a:ext cx="269692" cy="58128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Hình chữ nhật 11">
              <a:extLst>
                <a:ext uri="{FF2B5EF4-FFF2-40B4-BE49-F238E27FC236}">
                  <a16:creationId xmlns:a16="http://schemas.microsoft.com/office/drawing/2014/main" id="{1054C164-E54F-426B-A9AE-05BB0A24A520}"/>
                </a:ext>
              </a:extLst>
            </p:cNvPr>
            <p:cNvSpPr/>
            <p:nvPr/>
          </p:nvSpPr>
          <p:spPr>
            <a:xfrm>
              <a:off x="1640674" y="4130939"/>
              <a:ext cx="1459064" cy="58128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Hình chữ nhật 12">
              <a:extLst>
                <a:ext uri="{FF2B5EF4-FFF2-40B4-BE49-F238E27FC236}">
                  <a16:creationId xmlns:a16="http://schemas.microsoft.com/office/drawing/2014/main" id="{382970CA-330A-468E-9945-34AF5A6F2630}"/>
                </a:ext>
              </a:extLst>
            </p:cNvPr>
            <p:cNvSpPr/>
            <p:nvPr/>
          </p:nvSpPr>
          <p:spPr>
            <a:xfrm>
              <a:off x="1640674" y="5272071"/>
              <a:ext cx="1166170" cy="58128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Hình chữ nhật 13">
              <a:extLst>
                <a:ext uri="{FF2B5EF4-FFF2-40B4-BE49-F238E27FC236}">
                  <a16:creationId xmlns:a16="http://schemas.microsoft.com/office/drawing/2014/main" id="{948C1FEB-A63E-4F64-87A1-7ACCD6C85B21}"/>
                </a:ext>
              </a:extLst>
            </p:cNvPr>
            <p:cNvSpPr/>
            <p:nvPr/>
          </p:nvSpPr>
          <p:spPr>
            <a:xfrm>
              <a:off x="-1472262" y="4712221"/>
              <a:ext cx="269692" cy="58128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88CA80-A4F2-4513-BD1B-0F2E4438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Xây</a:t>
            </a:r>
            <a:r>
              <a:rPr lang="en-US" sz="3200" b="1" dirty="0"/>
              <a:t> </a:t>
            </a:r>
            <a:r>
              <a:rPr lang="en-US" sz="3200" b="1" dirty="0" err="1"/>
              <a:t>dựng</a:t>
            </a:r>
            <a:r>
              <a:rPr lang="en-US" sz="3200" b="1" dirty="0"/>
              <a:t> </a:t>
            </a:r>
            <a:br>
              <a:rPr lang="en-US" sz="3200" b="1" dirty="0"/>
            </a:br>
            <a:r>
              <a:rPr lang="en-US" sz="3200" b="1" dirty="0" err="1"/>
              <a:t>mô</a:t>
            </a:r>
            <a:r>
              <a:rPr lang="en-US" sz="3200" b="1" dirty="0"/>
              <a:t> </a:t>
            </a:r>
            <a:r>
              <a:rPr lang="en-US" sz="3200" b="1" dirty="0" err="1"/>
              <a:t>hình</a:t>
            </a:r>
            <a:endParaRPr lang="en-SG" sz="32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F656D61-97AF-4EC8-8562-A32548DF7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Open Sans"/>
              </a:rPr>
              <a:t>C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húng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ta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sẽ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đưa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dữ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liệu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dạng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văn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bản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đã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được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xử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lý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về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dạng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vector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thuộc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tính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có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dạng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số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/>
              </a:rPr>
              <a:t>học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/>
              </a:rPr>
              <a:t>.</a:t>
            </a:r>
            <a:endParaRPr lang="en-US" b="0" i="0" dirty="0">
              <a:solidFill>
                <a:srgbClr val="1B1B1B"/>
              </a:solidFill>
              <a:effectLst/>
              <a:latin typeface="Open Sans"/>
            </a:endParaRPr>
          </a:p>
          <a:p>
            <a:r>
              <a:rPr lang="en-US" dirty="0" err="1">
                <a:solidFill>
                  <a:srgbClr val="1B1B1B"/>
                </a:solidFill>
                <a:latin typeface="Open Sans"/>
              </a:rPr>
              <a:t>Có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nhiều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phương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pháp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b="0" i="1" dirty="0">
                <a:solidFill>
                  <a:srgbClr val="292B2C"/>
                </a:solidFill>
                <a:effectLst/>
                <a:latin typeface="Open Sans"/>
              </a:rPr>
              <a:t>Count Vectors as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b="0" i="1" dirty="0">
                <a:solidFill>
                  <a:srgbClr val="292B2C"/>
                </a:solidFill>
                <a:effectLst/>
                <a:latin typeface="Open Sans"/>
              </a:rPr>
              <a:t>TF-IDF Vectors as features</a:t>
            </a:r>
            <a:endParaRPr lang="en-US" b="0" i="1" dirty="0">
              <a:solidFill>
                <a:srgbClr val="1B1B1B"/>
              </a:solidFill>
              <a:effectLst/>
              <a:latin typeface="Open Sans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SG" b="0" i="1" dirty="0">
                <a:solidFill>
                  <a:srgbClr val="292B2C"/>
                </a:solidFill>
                <a:effectLst/>
                <a:latin typeface="Open Sans"/>
              </a:rPr>
              <a:t>Word Embeddings as features</a:t>
            </a:r>
          </a:p>
          <a:p>
            <a:pPr>
              <a:buFontTx/>
              <a:buChar char="-"/>
            </a:pPr>
            <a:endParaRPr lang="en-SG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C49B6FB-9F10-459D-937C-D4F49FEB07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077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937121-5995-468F-A732-35D09193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/>
              <a:t>Phương</a:t>
            </a:r>
            <a:r>
              <a:rPr lang="en-US" sz="2400" b="1" dirty="0"/>
              <a:t> </a:t>
            </a:r>
            <a:r>
              <a:rPr lang="en-US" sz="2400" b="1" dirty="0" err="1"/>
              <a:t>pháp</a:t>
            </a:r>
            <a:r>
              <a:rPr lang="en-US" sz="2400" b="1" dirty="0"/>
              <a:t> TF-IDF</a:t>
            </a:r>
            <a:endParaRPr lang="en-SG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0759891A-87DB-4E15-B5A5-31C57385041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86075" y="939058"/>
                <a:ext cx="6538947" cy="3898143"/>
              </a:xfrm>
            </p:spPr>
            <p:txBody>
              <a:bodyPr/>
              <a:lstStyle/>
              <a:p>
                <a:pPr algn="l"/>
                <a:r>
                  <a:rPr lang="en-US" dirty="0">
                    <a:latin typeface="Lato Light" panose="020B0604020202020204" charset="0"/>
                  </a:rPr>
                  <a:t>Đ</a:t>
                </a:r>
                <a:r>
                  <a:rPr lang="vi-VN" dirty="0"/>
                  <a:t>ây </a:t>
                </a:r>
                <a:r>
                  <a:rPr lang="vi-VN" dirty="0" err="1"/>
                  <a:t>là</a:t>
                </a:r>
                <a:r>
                  <a:rPr lang="vi-VN" dirty="0"/>
                  <a:t> </a:t>
                </a:r>
                <a:r>
                  <a:rPr lang="vi-VN" dirty="0" err="1"/>
                  <a:t>một</a:t>
                </a:r>
                <a:r>
                  <a:rPr lang="vi-VN" dirty="0"/>
                  <a:t> phương </a:t>
                </a:r>
                <a:r>
                  <a:rPr lang="vi-VN" dirty="0" err="1"/>
                  <a:t>pháp</a:t>
                </a:r>
                <a:r>
                  <a:rPr lang="vi-VN" dirty="0"/>
                  <a:t> </a:t>
                </a:r>
                <a:r>
                  <a:rPr lang="vi-VN" dirty="0" err="1"/>
                  <a:t>cực</a:t>
                </a:r>
                <a:r>
                  <a:rPr lang="vi-VN" dirty="0"/>
                  <a:t> </a:t>
                </a:r>
                <a:r>
                  <a:rPr lang="vi-VN" dirty="0" err="1"/>
                  <a:t>kì</a:t>
                </a:r>
                <a:r>
                  <a:rPr lang="vi-VN" dirty="0"/>
                  <a:t> </a:t>
                </a:r>
                <a:r>
                  <a:rPr lang="vi-VN" dirty="0" err="1"/>
                  <a:t>phổ</a:t>
                </a:r>
                <a:r>
                  <a:rPr lang="vi-VN" dirty="0"/>
                  <a:t> </a:t>
                </a:r>
                <a:r>
                  <a:rPr lang="vi-VN" dirty="0" err="1"/>
                  <a:t>biến</a:t>
                </a:r>
                <a:r>
                  <a:rPr lang="vi-VN" dirty="0"/>
                  <a:t> trong </a:t>
                </a:r>
                <a:r>
                  <a:rPr lang="vi-VN" dirty="0" err="1"/>
                  <a:t>xử</a:t>
                </a:r>
                <a:r>
                  <a:rPr lang="vi-VN" dirty="0"/>
                  <a:t> </a:t>
                </a:r>
                <a:r>
                  <a:rPr lang="vi-VN" dirty="0" err="1"/>
                  <a:t>lý</a:t>
                </a:r>
                <a:r>
                  <a:rPr lang="vi-VN" dirty="0"/>
                  <a:t> văn </a:t>
                </a:r>
                <a:r>
                  <a:rPr lang="vi-VN" dirty="0" err="1"/>
                  <a:t>bản</a:t>
                </a:r>
                <a:r>
                  <a:rPr lang="vi-VN" dirty="0"/>
                  <a:t>. </a:t>
                </a:r>
                <a:r>
                  <a:rPr lang="vi-VN" dirty="0" err="1"/>
                  <a:t>Nó</a:t>
                </a:r>
                <a:r>
                  <a:rPr lang="vi-VN" dirty="0"/>
                  <a:t> </a:t>
                </a:r>
                <a:r>
                  <a:rPr lang="vi-VN" dirty="0" err="1"/>
                  <a:t>được</a:t>
                </a:r>
                <a:r>
                  <a:rPr lang="vi-VN" dirty="0"/>
                  <a:t> </a:t>
                </a:r>
                <a:r>
                  <a:rPr lang="vi-VN" dirty="0" err="1"/>
                  <a:t>tính</a:t>
                </a:r>
                <a:r>
                  <a:rPr lang="vi-VN" dirty="0"/>
                  <a:t> theo công </a:t>
                </a:r>
                <a:r>
                  <a:rPr lang="vi-VN" dirty="0" err="1"/>
                  <a:t>thức</a:t>
                </a:r>
                <a:r>
                  <a:rPr lang="vi-VN" dirty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TF(t) </a:t>
                </a:r>
                <a:r>
                  <a:rPr lang="vi-V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times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term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appears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document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terms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document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vi-V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vi-V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IDF(t)</a:t>
                </a:r>
                <a:r>
                  <a:rPr lang="vi-VN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og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documents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documents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term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dirty="0" smtClean="0">
                            <a:latin typeface="Cambria Math" panose="02040503050406030204" pitchFamily="18" charset="0"/>
                          </a:rPr>
                          <m:t>it</m:t>
                        </m:r>
                      </m:den>
                    </m:f>
                  </m:oMath>
                </a14:m>
                <a:r>
                  <a:rPr lang="en-US" dirty="0">
                    <a:latin typeface="Lato Light" panose="020B0604020202020204" charset="0"/>
                  </a:rPr>
                  <a:t> )</a:t>
                </a:r>
              </a:p>
              <a:p>
                <a:r>
                  <a:rPr lang="en-US" dirty="0" err="1">
                    <a:latin typeface="Lato Light" panose="020B0604020202020204" charset="0"/>
                  </a:rPr>
                  <a:t>Sử</a:t>
                </a:r>
                <a:r>
                  <a:rPr lang="en-US" dirty="0">
                    <a:latin typeface="Lato Light" panose="020B0604020202020204" charset="0"/>
                  </a:rPr>
                  <a:t> </a:t>
                </a:r>
                <a:r>
                  <a:rPr lang="en-US" dirty="0" err="1">
                    <a:latin typeface="Lato Light" panose="020B0604020202020204" charset="0"/>
                  </a:rPr>
                  <a:t>dụng</a:t>
                </a:r>
                <a:r>
                  <a:rPr lang="en-US" dirty="0">
                    <a:latin typeface="Lato Light" panose="020B0604020202020204" charset="0"/>
                  </a:rPr>
                  <a:t> N-gram: </a:t>
                </a:r>
                <a:r>
                  <a:rPr lang="en-SG" dirty="0" err="1">
                    <a:latin typeface="Lato Light" panose="020B0604020202020204" charset="0"/>
                  </a:rPr>
                  <a:t>Kết</a:t>
                </a:r>
                <a:r>
                  <a:rPr lang="en-SG" dirty="0">
                    <a:latin typeface="Lato Light" panose="020B0604020202020204" charset="0"/>
                  </a:rPr>
                  <a:t> </a:t>
                </a:r>
                <a:r>
                  <a:rPr lang="en-SG" dirty="0" err="1">
                    <a:latin typeface="Lato Light" panose="020B0604020202020204" charset="0"/>
                  </a:rPr>
                  <a:t>hợp</a:t>
                </a:r>
                <a:r>
                  <a:rPr lang="en-SG" dirty="0">
                    <a:latin typeface="Lato Light" panose="020B0604020202020204" charset="0"/>
                  </a:rPr>
                  <a:t> n </a:t>
                </a:r>
                <a:r>
                  <a:rPr lang="en-SG" dirty="0" err="1">
                    <a:latin typeface="Lato Light" panose="020B0604020202020204" charset="0"/>
                  </a:rPr>
                  <a:t>thành</a:t>
                </a:r>
                <a:r>
                  <a:rPr lang="en-SG" dirty="0">
                    <a:latin typeface="Lato Light" panose="020B0604020202020204" charset="0"/>
                  </a:rPr>
                  <a:t> </a:t>
                </a:r>
                <a:r>
                  <a:rPr lang="en-SG" dirty="0" err="1">
                    <a:latin typeface="Lato Light" panose="020B0604020202020204" charset="0"/>
                  </a:rPr>
                  <a:t>phần</a:t>
                </a:r>
                <a:r>
                  <a:rPr lang="en-SG" dirty="0">
                    <a:latin typeface="Lato Light" panose="020B0604020202020204" charset="0"/>
                  </a:rPr>
                  <a:t> (</a:t>
                </a:r>
                <a:r>
                  <a:rPr lang="en-SG" dirty="0" err="1">
                    <a:latin typeface="Lato Light" panose="020B0604020202020204" charset="0"/>
                  </a:rPr>
                  <a:t>từ</a:t>
                </a:r>
                <a:r>
                  <a:rPr lang="en-SG" dirty="0">
                    <a:latin typeface="Lato Light" panose="020B0604020202020204" charset="0"/>
                  </a:rPr>
                  <a:t>) </a:t>
                </a:r>
                <a:r>
                  <a:rPr lang="en-SG" dirty="0" err="1">
                    <a:latin typeface="Lato Light" panose="020B0604020202020204" charset="0"/>
                  </a:rPr>
                  <a:t>liên</a:t>
                </a:r>
                <a:r>
                  <a:rPr lang="en-SG" dirty="0">
                    <a:latin typeface="Lato Light" panose="020B0604020202020204" charset="0"/>
                  </a:rPr>
                  <a:t> </a:t>
                </a:r>
                <a:r>
                  <a:rPr lang="en-SG" dirty="0" err="1">
                    <a:latin typeface="Lato Light" panose="020B0604020202020204" charset="0"/>
                  </a:rPr>
                  <a:t>tiếp</a:t>
                </a:r>
                <a:r>
                  <a:rPr lang="en-SG" dirty="0">
                    <a:latin typeface="Lato Light" panose="020B0604020202020204" charset="0"/>
                  </a:rPr>
                  <a:t> </a:t>
                </a:r>
                <a:r>
                  <a:rPr lang="en-SG" dirty="0" err="1">
                    <a:latin typeface="Lato Light" panose="020B0604020202020204" charset="0"/>
                  </a:rPr>
                  <a:t>nhau</a:t>
                </a:r>
                <a:r>
                  <a:rPr lang="en-SG" dirty="0">
                    <a:latin typeface="Lato Light" panose="020B0604020202020204" charset="0"/>
                  </a:rPr>
                  <a:t>.</a:t>
                </a:r>
              </a:p>
              <a:p>
                <a:pPr marL="101600" indent="0">
                  <a:buNone/>
                </a:pPr>
                <a:r>
                  <a:rPr lang="vi-VN" dirty="0"/>
                  <a:t>V</a:t>
                </a:r>
                <a:r>
                  <a:rPr lang="en-US" dirty="0">
                    <a:latin typeface="Lato Light" panose="020B0604020202020204" charset="0"/>
                  </a:rPr>
                  <a:t>D</a:t>
                </a:r>
                <a:r>
                  <a:rPr lang="vi-VN" dirty="0"/>
                  <a:t>: “</a:t>
                </a:r>
                <a:r>
                  <a:rPr lang="en-US" dirty="0"/>
                  <a:t>T</a:t>
                </a:r>
                <a:r>
                  <a:rPr lang="vi-VN" dirty="0" err="1"/>
                  <a:t>hủ_tướng</a:t>
                </a:r>
                <a:r>
                  <a:rPr lang="vi-VN" dirty="0"/>
                  <a:t> </a:t>
                </a:r>
                <a:r>
                  <a:rPr lang="en-US" dirty="0"/>
                  <a:t>Đ</a:t>
                </a:r>
                <a:r>
                  <a:rPr lang="vi-VN" dirty="0" err="1"/>
                  <a:t>ức</a:t>
                </a:r>
                <a:r>
                  <a:rPr lang="vi-VN" dirty="0"/>
                  <a:t> </a:t>
                </a:r>
                <a:r>
                  <a:rPr lang="vi-VN" dirty="0" err="1"/>
                  <a:t>nhận_lời</a:t>
                </a:r>
                <a:r>
                  <a:rPr lang="vi-VN" dirty="0"/>
                  <a:t> </a:t>
                </a:r>
                <a:r>
                  <a:rPr lang="vi-VN" dirty="0" err="1"/>
                  <a:t>tham_dự</a:t>
                </a:r>
                <a:r>
                  <a:rPr lang="vi-VN" dirty="0"/>
                  <a:t> </a:t>
                </a:r>
                <a:r>
                  <a:rPr lang="vi-VN" dirty="0" err="1"/>
                  <a:t>lễ</a:t>
                </a:r>
                <a:r>
                  <a:rPr lang="vi-VN" dirty="0"/>
                  <a:t> </a:t>
                </a:r>
                <a:r>
                  <a:rPr lang="vi-VN" dirty="0" err="1"/>
                  <a:t>kỷ_niệm</a:t>
                </a:r>
                <a:r>
                  <a:rPr lang="vi-VN" dirty="0"/>
                  <a:t>"</a:t>
                </a:r>
              </a:p>
              <a:p>
                <a:endParaRPr lang="en-SG" dirty="0">
                  <a:latin typeface="Lato Light" panose="020B0604020202020204" charset="0"/>
                </a:endParaRPr>
              </a:p>
            </p:txBody>
          </p:sp>
        </mc:Choice>
        <mc:Fallback xmlns="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0759891A-87DB-4E15-B5A5-31C573850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75" y="939058"/>
                <a:ext cx="6538947" cy="3898143"/>
              </a:xfrm>
              <a:blipFill>
                <a:blip r:embed="rId2"/>
                <a:stretch>
                  <a:fillRect r="-7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50D696C-B389-4347-B49E-CA1731DEF9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770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>
            <a:spLocks noGrp="1"/>
          </p:cNvSpPr>
          <p:nvPr>
            <p:ph type="body" idx="1"/>
          </p:nvPr>
        </p:nvSpPr>
        <p:spPr>
          <a:xfrm>
            <a:off x="2683000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Na</a:t>
            </a:r>
            <a:r>
              <a:rPr lang="en-SG" sz="1400" b="1" dirty="0"/>
              <a:t>ï</a:t>
            </a:r>
            <a:r>
              <a:rPr lang="en" sz="1400" b="1" dirty="0"/>
              <a:t>ve Bayes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 err="1"/>
              <a:t>Áp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Bayes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giả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độc</a:t>
            </a:r>
            <a:r>
              <a:rPr lang="en-US" sz="1400" dirty="0"/>
              <a:t> </a:t>
            </a: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phân</a:t>
            </a:r>
            <a:r>
              <a:rPr lang="en-US" sz="1400" dirty="0"/>
              <a:t> </a:t>
            </a:r>
            <a:r>
              <a:rPr lang="en-US" sz="1400" dirty="0" err="1"/>
              <a:t>loại</a:t>
            </a:r>
            <a:r>
              <a:rPr lang="en-US" sz="1400" dirty="0"/>
              <a:t> </a:t>
            </a:r>
            <a:r>
              <a:rPr lang="en-US" sz="1400" dirty="0" err="1"/>
              <a:t>văn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endParaRPr lang="en-US" sz="1400" dirty="0"/>
          </a:p>
        </p:txBody>
      </p:sp>
      <p:sp>
        <p:nvSpPr>
          <p:cNvPr id="543" name="Google Shape;543;p32"/>
          <p:cNvSpPr txBox="1">
            <a:spLocks noGrp="1"/>
          </p:cNvSpPr>
          <p:nvPr>
            <p:ph type="body" idx="2"/>
          </p:nvPr>
        </p:nvSpPr>
        <p:spPr>
          <a:xfrm>
            <a:off x="4637113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Support Vector Machine</a:t>
            </a:r>
            <a:endParaRPr sz="1400"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dirty="0"/>
              <a:t>Mô hình học có giám sát, thể hiện dữ liệu là các điểm trong không gian.</a:t>
            </a:r>
            <a:endParaRPr sz="1400" dirty="0"/>
          </a:p>
        </p:txBody>
      </p:sp>
      <p:sp>
        <p:nvSpPr>
          <p:cNvPr id="544" name="Google Shape;544;p32"/>
          <p:cNvSpPr txBox="1">
            <a:spLocks noGrp="1"/>
          </p:cNvSpPr>
          <p:nvPr>
            <p:ph type="body" idx="3"/>
          </p:nvPr>
        </p:nvSpPr>
        <p:spPr>
          <a:xfrm>
            <a:off x="6591226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Logistic Regression</a:t>
            </a:r>
            <a:endParaRPr sz="14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dirty="0"/>
              <a:t>Mô hình hồi quy Logistic dùng để dự đoán đầu ra liên tục</a:t>
            </a:r>
            <a:endParaRPr sz="14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400" dirty="0"/>
          </a:p>
        </p:txBody>
      </p:sp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áp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văn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endParaRPr lang="en-SG" b="1"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body" idx="1"/>
          </p:nvPr>
        </p:nvSpPr>
        <p:spPr>
          <a:xfrm>
            <a:off x="2683000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400" b="1" dirty="0"/>
              <a:t>K</a:t>
            </a:r>
            <a:r>
              <a:rPr lang="en" sz="1400" b="1" dirty="0"/>
              <a:t> – nearest neighbor</a:t>
            </a:r>
            <a:endParaRPr sz="1400"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dirty="0"/>
              <a:t>Tính toán khoảng cash giữa các điểm dữ liệu để gom nhóm và xác định thể loại văn bản</a:t>
            </a:r>
            <a:endParaRPr sz="1400" dirty="0"/>
          </a:p>
        </p:txBody>
      </p:sp>
      <p:sp>
        <p:nvSpPr>
          <p:cNvPr id="547" name="Google Shape;547;p32"/>
          <p:cNvSpPr txBox="1">
            <a:spLocks noGrp="1"/>
          </p:cNvSpPr>
          <p:nvPr>
            <p:ph type="body" idx="2"/>
          </p:nvPr>
        </p:nvSpPr>
        <p:spPr>
          <a:xfrm>
            <a:off x="4637113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Neural Network</a:t>
            </a:r>
            <a:endParaRPr sz="1400"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dirty="0"/>
              <a:t>Sử dụng mạng nơron nhân tạo để phân lớp văn bản</a:t>
            </a:r>
            <a:endParaRPr sz="1400" dirty="0"/>
          </a:p>
        </p:txBody>
      </p:sp>
      <p:sp>
        <p:nvSpPr>
          <p:cNvPr id="548" name="Google Shape;548;p32"/>
          <p:cNvSpPr txBox="1">
            <a:spLocks noGrp="1"/>
          </p:cNvSpPr>
          <p:nvPr>
            <p:ph type="body" idx="3"/>
          </p:nvPr>
        </p:nvSpPr>
        <p:spPr>
          <a:xfrm>
            <a:off x="6591226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Decision Tree</a:t>
            </a:r>
            <a:endParaRPr sz="1400" b="1" dirty="0"/>
          </a:p>
          <a:p>
            <a:pPr marL="0" lvl="0" indent="0">
              <a:spcBef>
                <a:spcPts val="1000"/>
              </a:spcBef>
              <a:buNone/>
            </a:pPr>
            <a:r>
              <a:rPr lang="en" sz="1400" dirty="0"/>
              <a:t>Từ dữ liệu  ban đầu, cây quyết định sinh ra các luật để dự đoán lớp của các dữ liệu</a:t>
            </a:r>
            <a:endParaRPr sz="1400" dirty="0"/>
          </a:p>
        </p:txBody>
      </p:sp>
      <p:sp>
        <p:nvSpPr>
          <p:cNvPr id="549" name="Google Shape;549;p3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3E8119C-B1ED-43C5-9889-F2D99DE6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/>
              <a:t>Phương</a:t>
            </a:r>
            <a:r>
              <a:rPr lang="en-US" sz="2400" b="1" dirty="0"/>
              <a:t> </a:t>
            </a:r>
            <a:r>
              <a:rPr lang="en-US" sz="2400" b="1" dirty="0" err="1"/>
              <a:t>pháp</a:t>
            </a:r>
            <a:r>
              <a:rPr lang="en-US" sz="2400" b="1" dirty="0"/>
              <a:t> Naïve Bayes</a:t>
            </a:r>
            <a:endParaRPr lang="en-SG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1DF729E7-CCB7-4A8F-802D-8CA58234735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662668" y="886094"/>
                <a:ext cx="5455316" cy="3267300"/>
              </a:xfrm>
            </p:spPr>
            <p:txBody>
              <a:bodyPr/>
              <a:lstStyle/>
              <a:p>
                <a:r>
                  <a:rPr lang="en-US" sz="1800" dirty="0" err="1">
                    <a:latin typeface="Lato Light" panose="020B0604020202020204" charset="0"/>
                  </a:rPr>
                  <a:t>Sử</a:t>
                </a:r>
                <a:r>
                  <a:rPr lang="en-US" sz="1800" dirty="0">
                    <a:latin typeface="Lato Light" panose="020B0604020202020204" charset="0"/>
                  </a:rPr>
                  <a:t> </a:t>
                </a:r>
                <a:r>
                  <a:rPr lang="en-US" sz="1800" dirty="0" err="1">
                    <a:latin typeface="Lato Light" panose="020B0604020202020204" charset="0"/>
                  </a:rPr>
                  <a:t>dụng</a:t>
                </a:r>
                <a:r>
                  <a:rPr lang="en-US" sz="1800" dirty="0">
                    <a:latin typeface="Lato Light" panose="020B0604020202020204" charset="0"/>
                  </a:rPr>
                  <a:t> </a:t>
                </a:r>
                <a:r>
                  <a:rPr lang="en-US" sz="1800" dirty="0" err="1">
                    <a:latin typeface="Lato Light" panose="020B0604020202020204" charset="0"/>
                  </a:rPr>
                  <a:t>mô</a:t>
                </a:r>
                <a:r>
                  <a:rPr lang="en-US" sz="1800" dirty="0">
                    <a:latin typeface="Lato Light" panose="020B0604020202020204" charset="0"/>
                  </a:rPr>
                  <a:t> </a:t>
                </a:r>
                <a:r>
                  <a:rPr lang="en-US" sz="1800" dirty="0" err="1">
                    <a:latin typeface="Lato Light" panose="020B0604020202020204" charset="0"/>
                  </a:rPr>
                  <a:t>hình</a:t>
                </a:r>
                <a:r>
                  <a:rPr lang="en-US" sz="1800" dirty="0">
                    <a:latin typeface="Lato Light" panose="020B0604020202020204" charset="0"/>
                  </a:rPr>
                  <a:t> Multinomial Naïve Bayes.</a:t>
                </a:r>
                <a:endParaRPr lang="en-SG" sz="1800" dirty="0">
                  <a:latin typeface="Lato Light" panose="020B0604020202020204" charset="0"/>
                </a:endParaRPr>
              </a:p>
              <a:p>
                <a:r>
                  <a:rPr lang="en-US" sz="1800" dirty="0" err="1">
                    <a:latin typeface="Lato Light" panose="020B0604020202020204" charset="0"/>
                  </a:rPr>
                  <a:t>Công</a:t>
                </a:r>
                <a:r>
                  <a:rPr lang="en-US" sz="1800" dirty="0">
                    <a:latin typeface="Lato Light" panose="020B0604020202020204" charset="0"/>
                  </a:rPr>
                  <a:t> </a:t>
                </a:r>
                <a:r>
                  <a:rPr lang="en-US" sz="1800" dirty="0" err="1">
                    <a:latin typeface="Lato Light" panose="020B0604020202020204" charset="0"/>
                  </a:rPr>
                  <a:t>thức</a:t>
                </a:r>
                <a:r>
                  <a:rPr lang="en-US" sz="1800" dirty="0">
                    <a:latin typeface="Lato Light" panose="020B0604020202020204" charset="0"/>
                  </a:rPr>
                  <a:t> </a:t>
                </a:r>
                <a:r>
                  <a:rPr lang="en-US" sz="1800" dirty="0" err="1">
                    <a:latin typeface="Lato Light" panose="020B0604020202020204" charset="0"/>
                  </a:rPr>
                  <a:t>tính</a:t>
                </a:r>
                <a:r>
                  <a:rPr lang="en-US" sz="1800" dirty="0">
                    <a:latin typeface="Lato Light" panose="020B0604020202020204" charset="0"/>
                  </a:rPr>
                  <a:t>:</a:t>
                </a:r>
              </a:p>
              <a:p>
                <a:pPr marL="101600" indent="0" algn="ctr">
                  <a:buNone/>
                </a:pPr>
                <a:r>
                  <a:rPr lang="el-GR" sz="1800" dirty="0">
                    <a:latin typeface="Lato Light" panose="020B0604020202020204" charset="0"/>
                  </a:rPr>
                  <a:t>λ</a:t>
                </a:r>
                <a:r>
                  <a:rPr lang="en-US" sz="1800" dirty="0">
                    <a:latin typeface="Lato Light" panose="020B0604020202020204" charset="0"/>
                  </a:rPr>
                  <a:t>ci = p(</a:t>
                </a:r>
                <a:r>
                  <a:rPr lang="en-US" sz="1800" dirty="0" err="1">
                    <a:latin typeface="Lato Light" panose="020B0604020202020204" charset="0"/>
                  </a:rPr>
                  <a:t>xi|c</a:t>
                </a:r>
                <a:r>
                  <a:rPr lang="en-US" sz="1800" dirty="0">
                    <a:latin typeface="Lato Light" panose="020B060402020202020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𝑁𝑐𝑖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𝑁𝑐</m:t>
                        </m:r>
                      </m:den>
                    </m:f>
                  </m:oMath>
                </a14:m>
                <a:endParaRPr lang="en-SG" sz="1800" dirty="0">
                  <a:latin typeface="Lato Light" panose="020B0604020202020204" charset="0"/>
                </a:endParaRPr>
              </a:p>
              <a:p>
                <a:pPr marL="101600" indent="0">
                  <a:buNone/>
                </a:pPr>
                <a:r>
                  <a:rPr lang="en-SG" sz="1800" dirty="0" err="1">
                    <a:latin typeface="Lato Light" panose="020B0604020202020204" charset="0"/>
                  </a:rPr>
                  <a:t>Trong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đó</a:t>
                </a:r>
                <a:r>
                  <a:rPr lang="en-SG" sz="1800" dirty="0">
                    <a:latin typeface="Lato Light" panose="020B0604020202020204" charset="0"/>
                  </a:rPr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vi-VN" sz="1800" dirty="0" err="1"/>
                  <a:t>Nci</a:t>
                </a:r>
                <a:r>
                  <a:rPr lang="vi-VN" sz="1800" dirty="0"/>
                  <a:t> </a:t>
                </a:r>
                <a:r>
                  <a:rPr lang="vi-VN" sz="1800" dirty="0" err="1"/>
                  <a:t>là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tổng</a:t>
                </a:r>
                <a:r>
                  <a:rPr lang="vi-VN" sz="1800" dirty="0"/>
                  <a:t> </a:t>
                </a:r>
                <a:r>
                  <a:rPr lang="vi-VN" sz="1800" dirty="0" err="1"/>
                  <a:t>số</a:t>
                </a:r>
                <a:r>
                  <a:rPr lang="vi-VN" sz="1800" dirty="0"/>
                  <a:t> </a:t>
                </a:r>
                <a:r>
                  <a:rPr lang="vi-VN" sz="1800" dirty="0" err="1"/>
                  <a:t>lần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từ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thứ</a:t>
                </a:r>
                <a:r>
                  <a:rPr lang="vi-VN" sz="1800" dirty="0"/>
                  <a:t> i </a:t>
                </a:r>
                <a:r>
                  <a:rPr lang="vi-VN" sz="1800" dirty="0" err="1"/>
                  <a:t>xuất</a:t>
                </a:r>
                <a:r>
                  <a:rPr lang="vi-VN" sz="1800" dirty="0"/>
                  <a:t> </a:t>
                </a:r>
                <a:r>
                  <a:rPr lang="vi-VN" sz="1800" dirty="0" err="1"/>
                  <a:t>hiện</a:t>
                </a:r>
                <a:r>
                  <a:rPr lang="vi-VN" sz="1800" dirty="0"/>
                  <a:t> trong </a:t>
                </a:r>
                <a:r>
                  <a:rPr lang="vi-VN" sz="1800" dirty="0" err="1"/>
                  <a:t>các</a:t>
                </a:r>
                <a:r>
                  <a:rPr lang="vi-VN" sz="1800" dirty="0"/>
                  <a:t> văn </a:t>
                </a:r>
                <a:r>
                  <a:rPr lang="vi-VN" sz="1800" dirty="0" err="1"/>
                  <a:t>bản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của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class</a:t>
                </a:r>
                <a:r>
                  <a:rPr lang="vi-VN" sz="1800" dirty="0"/>
                  <a:t> c, </a:t>
                </a:r>
                <a:r>
                  <a:rPr lang="vi-VN" sz="1800" dirty="0" err="1"/>
                  <a:t>nó</a:t>
                </a:r>
                <a:r>
                  <a:rPr lang="vi-VN" sz="1800" dirty="0"/>
                  <a:t> </a:t>
                </a:r>
                <a:r>
                  <a:rPr lang="vi-VN" sz="1800" dirty="0" err="1"/>
                  <a:t>được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tính</a:t>
                </a:r>
                <a:r>
                  <a:rPr lang="vi-VN" sz="1800" dirty="0"/>
                  <a:t> </a:t>
                </a:r>
                <a:r>
                  <a:rPr lang="vi-VN" sz="1800" dirty="0" err="1"/>
                  <a:t>là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tổng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của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tất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cả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các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thành</a:t>
                </a:r>
                <a:r>
                  <a:rPr lang="vi-VN" sz="1800" dirty="0"/>
                  <a:t> </a:t>
                </a:r>
                <a:r>
                  <a:rPr lang="vi-VN" sz="1800" dirty="0" err="1"/>
                  <a:t>phần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thứ</a:t>
                </a:r>
                <a:r>
                  <a:rPr lang="vi-VN" sz="1800" dirty="0"/>
                  <a:t> i </a:t>
                </a:r>
                <a:r>
                  <a:rPr lang="vi-VN" sz="1800" dirty="0" err="1"/>
                  <a:t>của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các</a:t>
                </a:r>
                <a:r>
                  <a:rPr lang="vi-VN" sz="1800" dirty="0"/>
                  <a:t> </a:t>
                </a:r>
                <a:r>
                  <a:rPr lang="vi-VN" sz="1800" dirty="0" err="1"/>
                  <a:t>feature</a:t>
                </a:r>
                <a:r>
                  <a:rPr lang="vi-VN" sz="1800" dirty="0"/>
                  <a:t> </a:t>
                </a:r>
                <a:r>
                  <a:rPr lang="vi-VN" sz="1800" dirty="0" err="1"/>
                  <a:t>vectors</a:t>
                </a:r>
                <a:r>
                  <a:rPr lang="vi-VN" sz="1800" dirty="0"/>
                  <a:t> </a:t>
                </a:r>
                <a:r>
                  <a:rPr lang="vi-VN" sz="1800" dirty="0" err="1"/>
                  <a:t>ứng</a:t>
                </a:r>
                <a:r>
                  <a:rPr lang="vi-VN" sz="1800" dirty="0"/>
                  <a:t> </a:t>
                </a:r>
                <a:r>
                  <a:rPr lang="vi-VN" sz="1800" dirty="0" err="1"/>
                  <a:t>với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class</a:t>
                </a:r>
                <a:r>
                  <a:rPr lang="vi-VN" sz="1800" dirty="0"/>
                  <a:t> c</a:t>
                </a:r>
                <a:r>
                  <a:rPr lang="en-US" sz="1800" dirty="0">
                    <a:latin typeface="Lato Light" panose="020B0604020202020204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SG" sz="1800" dirty="0">
                    <a:latin typeface="Lato Light" panose="020B0604020202020204" charset="0"/>
                  </a:rPr>
                  <a:t>Nc </a:t>
                </a:r>
                <a:r>
                  <a:rPr lang="en-SG" sz="1800" dirty="0" err="1">
                    <a:latin typeface="Lato Light" panose="020B0604020202020204" charset="0"/>
                  </a:rPr>
                  <a:t>là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tổng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số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từ</a:t>
                </a:r>
                <a:r>
                  <a:rPr lang="en-SG" sz="1800" dirty="0">
                    <a:latin typeface="Lato Light" panose="020B0604020202020204" charset="0"/>
                  </a:rPr>
                  <a:t> (</a:t>
                </a:r>
                <a:r>
                  <a:rPr lang="en-SG" sz="1800" dirty="0" err="1">
                    <a:latin typeface="Lato Light" panose="020B0604020202020204" charset="0"/>
                  </a:rPr>
                  <a:t>kể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cả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lặp</a:t>
                </a:r>
                <a:r>
                  <a:rPr lang="en-SG" sz="1800" dirty="0">
                    <a:latin typeface="Lato Light" panose="020B0604020202020204" charset="0"/>
                  </a:rPr>
                  <a:t>) </a:t>
                </a:r>
                <a:r>
                  <a:rPr lang="en-SG" sz="1800" dirty="0" err="1">
                    <a:latin typeface="Lato Light" panose="020B0604020202020204" charset="0"/>
                  </a:rPr>
                  <a:t>xuất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hiện</a:t>
                </a:r>
                <a:r>
                  <a:rPr lang="en-SG" sz="1800" dirty="0">
                    <a:latin typeface="Lato Light" panose="020B0604020202020204" charset="0"/>
                  </a:rPr>
                  <a:t> </a:t>
                </a:r>
                <a:r>
                  <a:rPr lang="en-SG" sz="1800" dirty="0" err="1">
                    <a:latin typeface="Lato Light" panose="020B0604020202020204" charset="0"/>
                  </a:rPr>
                  <a:t>trong</a:t>
                </a:r>
                <a:r>
                  <a:rPr lang="en-SG" sz="1800" dirty="0">
                    <a:latin typeface="Lato Light" panose="020B0604020202020204" charset="0"/>
                  </a:rPr>
                  <a:t> class c.</a:t>
                </a:r>
              </a:p>
            </p:txBody>
          </p:sp>
        </mc:Choice>
        <mc:Fallback xmlns="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1DF729E7-CCB7-4A8F-802D-8CA582347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2668" y="886094"/>
                <a:ext cx="5455316" cy="3267300"/>
              </a:xfrm>
              <a:blipFill>
                <a:blip r:embed="rId2"/>
                <a:stretch>
                  <a:fillRect r="-782" b="-7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2FDA1C8-F62E-4416-8261-67FEC9D751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2843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6F7B1E-FB3B-4FD1-A660-5B395C4C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Test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br>
              <a:rPr lang="en-US" sz="2400" b="1" dirty="0"/>
            </a:br>
            <a:r>
              <a:rPr lang="en-US" sz="2400" b="1" dirty="0" err="1"/>
              <a:t>siêu</a:t>
            </a:r>
            <a:r>
              <a:rPr lang="en-US" sz="2400" b="1" dirty="0"/>
              <a:t> </a:t>
            </a:r>
            <a:r>
              <a:rPr lang="en-US" sz="2400" b="1" dirty="0" err="1"/>
              <a:t>tham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endParaRPr lang="en-SG" sz="24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7B946DA-C392-44A0-8167-5E809D262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88" y="1033400"/>
            <a:ext cx="5550987" cy="3267300"/>
          </a:xfrm>
        </p:spPr>
        <p:txBody>
          <a:bodyPr/>
          <a:lstStyle/>
          <a:p>
            <a:pPr marL="101600" indent="0">
              <a:buNone/>
            </a:pP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:</a:t>
            </a:r>
          </a:p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l-GR" b="1" i="1" dirty="0"/>
              <a:t>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 err="1"/>
              <a:t>MultinomialNB</a:t>
            </a:r>
            <a:r>
              <a:rPr lang="en-US" dirty="0"/>
              <a:t>.</a:t>
            </a:r>
          </a:p>
          <a:p>
            <a:pPr marL="101600" indent="0">
              <a:buNone/>
            </a:pPr>
            <a:r>
              <a:rPr lang="en-US" dirty="0"/>
              <a:t>Khi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p = 0.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l-GR" dirty="0"/>
              <a:t>α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b="1" i="1" dirty="0" err="1"/>
              <a:t>max_features</a:t>
            </a:r>
            <a:r>
              <a:rPr lang="en-US" b="1" i="1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 err="1"/>
              <a:t>TfidfVectorizer</a:t>
            </a:r>
            <a:endParaRPr lang="en-US" b="1" dirty="0"/>
          </a:p>
          <a:p>
            <a:pPr marL="101600" indent="0">
              <a:buNone/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ra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3DC97C0-2F93-43F0-9719-2EDF5C6DD6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560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352ACF-1BF5-481B-B965-328A5F8C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40" y="509635"/>
            <a:ext cx="2142000" cy="2630400"/>
          </a:xfrm>
        </p:spPr>
        <p:txBody>
          <a:bodyPr/>
          <a:lstStyle/>
          <a:p>
            <a:r>
              <a:rPr lang="en-US" sz="2800" b="1" dirty="0"/>
              <a:t>Pipeline</a:t>
            </a:r>
            <a:endParaRPr lang="en-SG" sz="28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1C76F01-3446-426C-B907-1989E498C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2828" y="430041"/>
            <a:ext cx="5292300" cy="3869650"/>
          </a:xfrm>
        </p:spPr>
        <p:txBody>
          <a:bodyPr/>
          <a:lstStyle/>
          <a:p>
            <a:r>
              <a:rPr lang="vi-VN" dirty="0" err="1"/>
              <a:t>Một</a:t>
            </a:r>
            <a:r>
              <a:rPr lang="vi-VN" dirty="0"/>
              <a:t> </a:t>
            </a:r>
            <a:r>
              <a:rPr lang="vi-VN" i="1" dirty="0" err="1"/>
              <a:t>pipeline</a:t>
            </a:r>
            <a:r>
              <a:rPr lang="vi-VN" dirty="0"/>
              <a:t> trong </a:t>
            </a:r>
            <a:r>
              <a:rPr lang="vi-VN" i="1" dirty="0" err="1"/>
              <a:t>sklearn</a:t>
            </a:r>
            <a:r>
              <a:rPr lang="vi-VN" dirty="0"/>
              <a:t> 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chuỗi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trích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trưng, </a:t>
            </a:r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,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huấn</a:t>
            </a:r>
            <a:r>
              <a:rPr lang="vi-VN" dirty="0"/>
              <a:t> </a:t>
            </a:r>
            <a:r>
              <a:rPr lang="vi-VN" dirty="0" err="1"/>
              <a:t>luyện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 err="1"/>
              <a:t>Mỗi</a:t>
            </a:r>
            <a:r>
              <a:rPr lang="vi-VN" dirty="0"/>
              <a:t> </a:t>
            </a:r>
            <a:r>
              <a:rPr lang="vi-VN" dirty="0" err="1"/>
              <a:t>pipeline</a:t>
            </a:r>
            <a:r>
              <a:rPr lang="vi-VN" dirty="0"/>
              <a:t> 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vài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cuối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 </a:t>
            </a:r>
            <a:r>
              <a:rPr lang="vi-VN" i="1" dirty="0" err="1"/>
              <a:t>pipeline</a:t>
            </a:r>
            <a:r>
              <a:rPr lang="vi-VN" dirty="0"/>
              <a:t> 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 </a:t>
            </a:r>
            <a:r>
              <a:rPr lang="vi-VN" i="1" dirty="0" err="1"/>
              <a:t>estimator</a:t>
            </a:r>
            <a:r>
              <a:rPr lang="vi-VN" dirty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 err="1"/>
              <a:t>Một</a:t>
            </a:r>
            <a:r>
              <a:rPr lang="vi-VN" dirty="0"/>
              <a:t> </a:t>
            </a:r>
            <a:r>
              <a:rPr lang="vi-VN" i="1" dirty="0" err="1"/>
              <a:t>estimator</a:t>
            </a:r>
            <a:r>
              <a:rPr lang="vi-VN" dirty="0"/>
              <a:t> 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phân </a:t>
            </a:r>
            <a:r>
              <a:rPr lang="vi-VN" dirty="0" err="1"/>
              <a:t>lớp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quy,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nơ-</a:t>
            </a:r>
            <a:r>
              <a:rPr lang="vi-VN" dirty="0" err="1"/>
              <a:t>ron</a:t>
            </a:r>
            <a:r>
              <a:rPr lang="vi-VN" dirty="0"/>
              <a:t> hay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không </a:t>
            </a:r>
            <a:r>
              <a:rPr lang="vi-VN" dirty="0" err="1"/>
              <a:t>giám</a:t>
            </a:r>
            <a:r>
              <a:rPr lang="vi-VN" dirty="0"/>
              <a:t> </a:t>
            </a:r>
            <a:r>
              <a:rPr lang="vi-VN" dirty="0" err="1"/>
              <a:t>sát</a:t>
            </a:r>
            <a:r>
              <a:rPr lang="vi-VN" dirty="0"/>
              <a:t>.</a:t>
            </a:r>
            <a:endParaRPr lang="en-US" dirty="0"/>
          </a:p>
          <a:p>
            <a:endParaRPr lang="en-SG" dirty="0"/>
          </a:p>
        </p:txBody>
      </p: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4B49AA6F-E688-4AB3-9FC2-5EBC740B00F1}"/>
              </a:ext>
            </a:extLst>
          </p:cNvPr>
          <p:cNvGrpSpPr/>
          <p:nvPr/>
        </p:nvGrpSpPr>
        <p:grpSpPr>
          <a:xfrm>
            <a:off x="4096483" y="1090427"/>
            <a:ext cx="2727679" cy="2749995"/>
            <a:chOff x="1332384" y="2465725"/>
            <a:chExt cx="2278856" cy="2007394"/>
          </a:xfrm>
        </p:grpSpPr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36D4EDC9-F1E0-4B2D-9489-92A5AC8F2794}"/>
                </a:ext>
              </a:extLst>
            </p:cNvPr>
            <p:cNvGrpSpPr/>
            <p:nvPr/>
          </p:nvGrpSpPr>
          <p:grpSpPr>
            <a:xfrm>
              <a:off x="1332384" y="2465725"/>
              <a:ext cx="2278856" cy="2007394"/>
              <a:chOff x="842962" y="2757489"/>
              <a:chExt cx="2278856" cy="2007394"/>
            </a:xfrm>
          </p:grpSpPr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91798B70-1FD1-434D-8326-F77744B17BF2}"/>
                  </a:ext>
                </a:extLst>
              </p:cNvPr>
              <p:cNvSpPr/>
              <p:nvPr/>
            </p:nvSpPr>
            <p:spPr>
              <a:xfrm>
                <a:off x="842962" y="2757489"/>
                <a:ext cx="2278856" cy="20073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Lato Light" panose="020B0604020202020204" charset="0"/>
                  </a:rPr>
                  <a:t>Pipeline</a:t>
                </a:r>
              </a:p>
              <a:p>
                <a:pPr algn="ctr"/>
                <a:endParaRPr lang="en-US" sz="1600" b="1" dirty="0">
                  <a:latin typeface="Lato Light" panose="020B0604020202020204" charset="0"/>
                </a:endParaRPr>
              </a:p>
              <a:p>
                <a:pPr algn="ctr"/>
                <a:endParaRPr lang="en-US" sz="1600" b="1" dirty="0">
                  <a:latin typeface="Lato Light" panose="020B0604020202020204" charset="0"/>
                </a:endParaRPr>
              </a:p>
              <a:p>
                <a:pPr algn="ctr"/>
                <a:endParaRPr lang="en-US" sz="1600" b="1" dirty="0">
                  <a:latin typeface="Lato Light" panose="020B0604020202020204" charset="0"/>
                </a:endParaRPr>
              </a:p>
              <a:p>
                <a:pPr algn="ctr"/>
                <a:endParaRPr lang="en-US" sz="1600" b="1" dirty="0">
                  <a:latin typeface="Lato Light" panose="020B0604020202020204" charset="0"/>
                </a:endParaRPr>
              </a:p>
              <a:p>
                <a:pPr algn="ctr"/>
                <a:endParaRPr lang="en-US" sz="1600" b="1" dirty="0">
                  <a:latin typeface="Lato Light" panose="020B0604020202020204" charset="0"/>
                </a:endParaRPr>
              </a:p>
              <a:p>
                <a:pPr algn="ctr"/>
                <a:endParaRPr lang="en-US" sz="1600" b="1" dirty="0">
                  <a:latin typeface="Lato Light" panose="020B0604020202020204" charset="0"/>
                </a:endParaRPr>
              </a:p>
              <a:p>
                <a:pPr algn="ctr"/>
                <a:endParaRPr lang="en-SG" sz="1600" b="1" dirty="0">
                  <a:latin typeface="Lato Light" panose="020B0604020202020204" charset="0"/>
                </a:endParaRPr>
              </a:p>
            </p:txBody>
          </p:sp>
          <p:sp>
            <p:nvSpPr>
              <p:cNvPr id="9" name="Hình chữ nhật: Góc Tròn 8">
                <a:extLst>
                  <a:ext uri="{FF2B5EF4-FFF2-40B4-BE49-F238E27FC236}">
                    <a16:creationId xmlns:a16="http://schemas.microsoft.com/office/drawing/2014/main" id="{D4CC4FB8-00B3-4C96-9514-2A19F8F0EE57}"/>
                  </a:ext>
                </a:extLst>
              </p:cNvPr>
              <p:cNvSpPr/>
              <p:nvPr/>
            </p:nvSpPr>
            <p:spPr>
              <a:xfrm>
                <a:off x="1216936" y="3445819"/>
                <a:ext cx="1535906" cy="46434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>
                    <a:latin typeface="Lato Light" panose="020B0604020202020204" charset="0"/>
                  </a:rPr>
                  <a:t>TfidfVectorizer</a:t>
                </a:r>
                <a:endParaRPr lang="en-SG" sz="1600" b="1" dirty="0">
                  <a:latin typeface="Lato Light" panose="020B0604020202020204" charset="0"/>
                </a:endParaRPr>
              </a:p>
            </p:txBody>
          </p:sp>
          <p:sp>
            <p:nvSpPr>
              <p:cNvPr id="10" name="Hình chữ nhật: Góc Tròn 9">
                <a:extLst>
                  <a:ext uri="{FF2B5EF4-FFF2-40B4-BE49-F238E27FC236}">
                    <a16:creationId xmlns:a16="http://schemas.microsoft.com/office/drawing/2014/main" id="{6059FBA1-2CF2-44C4-9D76-0591C6100883}"/>
                  </a:ext>
                </a:extLst>
              </p:cNvPr>
              <p:cNvSpPr/>
              <p:nvPr/>
            </p:nvSpPr>
            <p:spPr>
              <a:xfrm>
                <a:off x="1216936" y="4072205"/>
                <a:ext cx="1535906" cy="46434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>
                    <a:latin typeface="Lato Light" panose="020B0604020202020204" charset="0"/>
                  </a:rPr>
                  <a:t>MultinomialNB</a:t>
                </a:r>
                <a:endParaRPr lang="en-SG" sz="1600" b="1" dirty="0">
                  <a:latin typeface="Lato Light" panose="020B0604020202020204" charset="0"/>
                </a:endParaRPr>
              </a:p>
            </p:txBody>
          </p:sp>
        </p:grpSp>
        <p:cxnSp>
          <p:nvCxnSpPr>
            <p:cNvPr id="12" name="Đường nối Thẳng 11">
              <a:extLst>
                <a:ext uri="{FF2B5EF4-FFF2-40B4-BE49-F238E27FC236}">
                  <a16:creationId xmlns:a16="http://schemas.microsoft.com/office/drawing/2014/main" id="{E985562F-0C60-4701-A114-7AD7F75BA3E9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2474311" y="3618399"/>
              <a:ext cx="0" cy="162042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740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Hình Bầu dục 115">
            <a:extLst>
              <a:ext uri="{FF2B5EF4-FFF2-40B4-BE49-F238E27FC236}">
                <a16:creationId xmlns:a16="http://schemas.microsoft.com/office/drawing/2014/main" id="{92B4CDE0-2870-4CAE-AF9D-678FFE0E448D}"/>
              </a:ext>
            </a:extLst>
          </p:cNvPr>
          <p:cNvSpPr/>
          <p:nvPr/>
        </p:nvSpPr>
        <p:spPr>
          <a:xfrm>
            <a:off x="-2649293" y="0"/>
            <a:ext cx="5136356" cy="51363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7" name="Hình chữ nhật: Góc Tròn 116">
            <a:extLst>
              <a:ext uri="{FF2B5EF4-FFF2-40B4-BE49-F238E27FC236}">
                <a16:creationId xmlns:a16="http://schemas.microsoft.com/office/drawing/2014/main" id="{89B9D75E-D37D-4686-ABFA-AE7E66F3D807}"/>
              </a:ext>
            </a:extLst>
          </p:cNvPr>
          <p:cNvSpPr/>
          <p:nvPr/>
        </p:nvSpPr>
        <p:spPr>
          <a:xfrm>
            <a:off x="1895659" y="577862"/>
            <a:ext cx="5904939" cy="6088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Ý </a:t>
            </a:r>
            <a:r>
              <a:rPr lang="en-US" sz="2000" dirty="0" err="1"/>
              <a:t>tưởng</a:t>
            </a:r>
            <a:endParaRPr lang="en-SG" sz="2000" dirty="0"/>
          </a:p>
        </p:txBody>
      </p:sp>
      <p:sp>
        <p:nvSpPr>
          <p:cNvPr id="118" name="Google Shape;531;p31">
            <a:extLst>
              <a:ext uri="{FF2B5EF4-FFF2-40B4-BE49-F238E27FC236}">
                <a16:creationId xmlns:a16="http://schemas.microsoft.com/office/drawing/2014/main" id="{BF3CC944-6DBB-4612-A2AE-6DCFAE4624DA}"/>
              </a:ext>
            </a:extLst>
          </p:cNvPr>
          <p:cNvSpPr/>
          <p:nvPr/>
        </p:nvSpPr>
        <p:spPr>
          <a:xfrm>
            <a:off x="1460612" y="465397"/>
            <a:ext cx="788494" cy="803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1</a:t>
            </a:r>
            <a:endParaRPr sz="20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9" name="Hình chữ nhật: Góc Tròn 118">
            <a:extLst>
              <a:ext uri="{FF2B5EF4-FFF2-40B4-BE49-F238E27FC236}">
                <a16:creationId xmlns:a16="http://schemas.microsoft.com/office/drawing/2014/main" id="{5E648F1D-88D4-4959-8216-271A0F2246A6}"/>
              </a:ext>
            </a:extLst>
          </p:cNvPr>
          <p:cNvSpPr/>
          <p:nvPr/>
        </p:nvSpPr>
        <p:spPr>
          <a:xfrm>
            <a:off x="2482807" y="1687037"/>
            <a:ext cx="5317791" cy="6665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Thu </a:t>
            </a:r>
            <a:r>
              <a:rPr lang="en-US" sz="2000" dirty="0" err="1"/>
              <a:t>thập</a:t>
            </a:r>
            <a:r>
              <a:rPr lang="en-US" sz="2000" dirty="0"/>
              <a:t>, </a:t>
            </a:r>
            <a:r>
              <a:rPr lang="en-US" sz="2000" dirty="0" err="1"/>
              <a:t>khám</a:t>
            </a:r>
            <a:r>
              <a:rPr lang="en-US" sz="2000" dirty="0"/>
              <a:t> </a:t>
            </a:r>
            <a:r>
              <a:rPr lang="en-US" sz="2000" dirty="0" err="1"/>
              <a:t>phá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SG" sz="2000" dirty="0"/>
          </a:p>
        </p:txBody>
      </p:sp>
      <p:sp>
        <p:nvSpPr>
          <p:cNvPr id="120" name="Google Shape;531;p31">
            <a:extLst>
              <a:ext uri="{FF2B5EF4-FFF2-40B4-BE49-F238E27FC236}">
                <a16:creationId xmlns:a16="http://schemas.microsoft.com/office/drawing/2014/main" id="{390A0522-A12B-4273-AD41-1BFC3019F605}"/>
              </a:ext>
            </a:extLst>
          </p:cNvPr>
          <p:cNvSpPr/>
          <p:nvPr/>
        </p:nvSpPr>
        <p:spPr>
          <a:xfrm>
            <a:off x="2044441" y="1585379"/>
            <a:ext cx="788494" cy="803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2</a:t>
            </a:r>
            <a:endParaRPr sz="20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1" name="Hình chữ nhật: Góc Tròn 120">
            <a:extLst>
              <a:ext uri="{FF2B5EF4-FFF2-40B4-BE49-F238E27FC236}">
                <a16:creationId xmlns:a16="http://schemas.microsoft.com/office/drawing/2014/main" id="{B58B69D6-D1F1-4560-9BAC-243E17E0C445}"/>
              </a:ext>
            </a:extLst>
          </p:cNvPr>
          <p:cNvSpPr/>
          <p:nvPr/>
        </p:nvSpPr>
        <p:spPr>
          <a:xfrm>
            <a:off x="2482807" y="2858020"/>
            <a:ext cx="5317792" cy="6304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Tiền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endParaRPr lang="en-SG" sz="2000" dirty="0"/>
          </a:p>
        </p:txBody>
      </p:sp>
      <p:sp>
        <p:nvSpPr>
          <p:cNvPr id="122" name="Google Shape;531;p31">
            <a:extLst>
              <a:ext uri="{FF2B5EF4-FFF2-40B4-BE49-F238E27FC236}">
                <a16:creationId xmlns:a16="http://schemas.microsoft.com/office/drawing/2014/main" id="{E5903826-0270-4F12-A0A1-6257A73B37A2}"/>
              </a:ext>
            </a:extLst>
          </p:cNvPr>
          <p:cNvSpPr/>
          <p:nvPr/>
        </p:nvSpPr>
        <p:spPr>
          <a:xfrm>
            <a:off x="1985447" y="2782383"/>
            <a:ext cx="788494" cy="803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3</a:t>
            </a:r>
            <a:endParaRPr sz="20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3" name="Hình chữ nhật: Góc Tròn 122">
            <a:extLst>
              <a:ext uri="{FF2B5EF4-FFF2-40B4-BE49-F238E27FC236}">
                <a16:creationId xmlns:a16="http://schemas.microsoft.com/office/drawing/2014/main" id="{999F0C5B-A476-4869-9F10-9A025A5E52C2}"/>
              </a:ext>
            </a:extLst>
          </p:cNvPr>
          <p:cNvSpPr/>
          <p:nvPr/>
        </p:nvSpPr>
        <p:spPr>
          <a:xfrm>
            <a:off x="1914994" y="3972013"/>
            <a:ext cx="5863482" cy="6088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endParaRPr lang="en-SG" sz="2000" dirty="0"/>
          </a:p>
        </p:txBody>
      </p:sp>
      <p:sp>
        <p:nvSpPr>
          <p:cNvPr id="124" name="Google Shape;531;p31">
            <a:extLst>
              <a:ext uri="{FF2B5EF4-FFF2-40B4-BE49-F238E27FC236}">
                <a16:creationId xmlns:a16="http://schemas.microsoft.com/office/drawing/2014/main" id="{050E3925-07E5-433D-B8F1-46C65BA8F8A7}"/>
              </a:ext>
            </a:extLst>
          </p:cNvPr>
          <p:cNvSpPr/>
          <p:nvPr/>
        </p:nvSpPr>
        <p:spPr>
          <a:xfrm>
            <a:off x="1365524" y="3874765"/>
            <a:ext cx="788494" cy="803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Lato Light"/>
                <a:ea typeface="Lato Light"/>
                <a:cs typeface="Lato Light"/>
                <a:sym typeface="Lato Light"/>
              </a:rPr>
              <a:t>4</a:t>
            </a:r>
            <a:endParaRPr sz="2000" dirty="0">
              <a:solidFill>
                <a:schemeClr val="bg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0" name="Hộp Văn bản 109">
            <a:extLst>
              <a:ext uri="{FF2B5EF4-FFF2-40B4-BE49-F238E27FC236}">
                <a16:creationId xmlns:a16="http://schemas.microsoft.com/office/drawing/2014/main" id="{C15492F4-B3F9-4336-8E29-4817C2B8737D}"/>
              </a:ext>
            </a:extLst>
          </p:cNvPr>
          <p:cNvSpPr txBox="1"/>
          <p:nvPr/>
        </p:nvSpPr>
        <p:spPr>
          <a:xfrm>
            <a:off x="92153" y="2094696"/>
            <a:ext cx="1762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Nội</a:t>
            </a:r>
            <a:r>
              <a:rPr lang="en-US" sz="2800" b="1" dirty="0"/>
              <a:t> dung </a:t>
            </a:r>
            <a:r>
              <a:rPr lang="en-US" sz="2800" b="1" dirty="0" err="1"/>
              <a:t>chính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2826027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E188E6-2EF9-4D4D-9EE7-0513F731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vừa</a:t>
            </a:r>
            <a:r>
              <a:rPr lang="en-US" b="1" dirty="0"/>
              <a:t> </a:t>
            </a:r>
            <a:r>
              <a:rPr lang="en-US" b="1" dirty="0" err="1"/>
              <a:t>huấn</a:t>
            </a:r>
            <a:r>
              <a:rPr lang="en-US" b="1" dirty="0"/>
              <a:t> </a:t>
            </a:r>
            <a:r>
              <a:rPr lang="en-US" b="1" dirty="0" err="1"/>
              <a:t>luyện</a:t>
            </a:r>
            <a:endParaRPr lang="en-SG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6CE7381-C66F-4575-874C-8829B3BE3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test </a:t>
            </a:r>
            <a:r>
              <a:rPr lang="en-US" dirty="0" err="1">
                <a:solidFill>
                  <a:schemeClr val="tx1"/>
                </a:solidFill>
              </a:rPr>
              <a:t>sẽ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thập</a:t>
            </a:r>
            <a:r>
              <a:rPr lang="en-US" dirty="0">
                <a:solidFill>
                  <a:schemeClr val="tx1"/>
                </a:solidFill>
              </a:rPr>
              <a:t> ở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khác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Ta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SG" b="0" i="0" u="sng" dirty="0">
                <a:solidFill>
                  <a:schemeClr val="tx2">
                    <a:lumMod val="50000"/>
                  </a:schemeClr>
                </a:solidFill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https://vietnamnet.vn/</a:t>
            </a:r>
            <a:endParaRPr lang="en-SG" b="0" i="0" u="sng" dirty="0">
              <a:solidFill>
                <a:schemeClr val="tx2">
                  <a:lumMod val="50000"/>
                </a:schemeClr>
              </a:solidFill>
              <a:effectLst/>
              <a:latin typeface="Helvetica Neue"/>
            </a:endParaRPr>
          </a:p>
          <a:p>
            <a:r>
              <a:rPr lang="en-SG" dirty="0">
                <a:solidFill>
                  <a:schemeClr val="tx1"/>
                </a:solidFill>
                <a:latin typeface="Helvetica Neue"/>
              </a:rPr>
              <a:t>Ta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sẽ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dựa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vào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các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chủ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đề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để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lấy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các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bài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báo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sau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đó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ghi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ra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một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file </a:t>
            </a:r>
            <a:r>
              <a:rPr lang="en-SG" i="1" dirty="0">
                <a:solidFill>
                  <a:schemeClr val="tx1"/>
                </a:solidFill>
                <a:latin typeface="Helvetica Neue"/>
              </a:rPr>
              <a:t>test.csv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.</a:t>
            </a:r>
          </a:p>
          <a:p>
            <a:r>
              <a:rPr lang="en-SG" dirty="0">
                <a:solidFill>
                  <a:schemeClr val="tx1"/>
                </a:solidFill>
                <a:latin typeface="Helvetica Neue"/>
              </a:rPr>
              <a:t>Ta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sẽ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đọc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lấy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dữ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liệu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test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đó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để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predict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thử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và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kiểm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tra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kết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Helvetica Neue"/>
              </a:rPr>
              <a:t>quả</a:t>
            </a:r>
            <a:r>
              <a:rPr lang="en-SG" dirty="0">
                <a:solidFill>
                  <a:schemeClr val="tx1"/>
                </a:solidFill>
                <a:latin typeface="Helvetica Neue"/>
              </a:rPr>
              <a:t>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E2718CC-69F6-4522-84E3-6FBAA37188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410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031132-064F-4D52-A28F-16B28FBF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68" y="536282"/>
            <a:ext cx="2142000" cy="2630400"/>
          </a:xfrm>
        </p:spPr>
        <p:txBody>
          <a:bodyPr/>
          <a:lstStyle/>
          <a:p>
            <a:r>
              <a:rPr lang="en-US" sz="2800" b="1" dirty="0" err="1"/>
              <a:t>Độ</a:t>
            </a:r>
            <a:r>
              <a:rPr lang="en-US" sz="2800" b="1" dirty="0"/>
              <a:t> </a:t>
            </a:r>
            <a:r>
              <a:rPr lang="en-US" sz="2800" b="1" dirty="0" err="1"/>
              <a:t>lỗi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b="1" dirty="0" err="1"/>
              <a:t>mô</a:t>
            </a:r>
            <a:r>
              <a:rPr lang="en-US" sz="2800" b="1" dirty="0"/>
              <a:t> </a:t>
            </a:r>
            <a:r>
              <a:rPr lang="en-US" sz="2800" b="1" dirty="0" err="1"/>
              <a:t>hình</a:t>
            </a:r>
            <a:endParaRPr lang="en-SG" sz="28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B5F10F1-CB0D-445C-B878-25B39990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5684" y="576110"/>
            <a:ext cx="5292300" cy="3779074"/>
          </a:xfrm>
        </p:spPr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train </a:t>
            </a:r>
            <a:r>
              <a:rPr lang="en-US" dirty="0" err="1"/>
              <a:t>là</a:t>
            </a:r>
            <a:r>
              <a:rPr lang="en-US" dirty="0"/>
              <a:t>: 99,52%</a:t>
            </a:r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validation </a:t>
            </a:r>
            <a:r>
              <a:rPr lang="en-US" dirty="0" err="1"/>
              <a:t>là</a:t>
            </a:r>
            <a:r>
              <a:rPr lang="en-US" dirty="0"/>
              <a:t>: 92.1%</a:t>
            </a:r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test </a:t>
            </a:r>
            <a:r>
              <a:rPr lang="en-US" dirty="0" err="1"/>
              <a:t>là</a:t>
            </a:r>
            <a:r>
              <a:rPr lang="en-US" dirty="0"/>
              <a:t>: 79,45%</a:t>
            </a:r>
          </a:p>
          <a:p>
            <a:pPr marL="101600" indent="0">
              <a:buNone/>
            </a:pPr>
            <a:r>
              <a:rPr lang="en-US" dirty="0"/>
              <a:t>=&gt;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test </a:t>
            </a:r>
            <a:r>
              <a:rPr lang="en-US" dirty="0" err="1"/>
              <a:t>và</a:t>
            </a:r>
            <a:r>
              <a:rPr lang="en-US" dirty="0"/>
              <a:t> validation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Nhưng</a:t>
            </a:r>
            <a:r>
              <a:rPr lang="en-US" b="1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ở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(</a:t>
            </a:r>
            <a:r>
              <a:rPr lang="en-SG" b="0" i="0" u="sng" dirty="0">
                <a:solidFill>
                  <a:srgbClr val="1A466C"/>
                </a:solidFill>
                <a:effectLst/>
                <a:latin typeface="Helvetica Neue"/>
                <a:hlinkClick r:id="rId2"/>
              </a:rPr>
              <a:t>https://vietnamnet.vn/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  <a:p>
            <a:endParaRPr lang="en-SG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55F4DB4-AA1E-4296-93B1-199DF05D19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9200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AFFA20-B009-4F3F-AECA-9222C799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93" y="614863"/>
            <a:ext cx="2142000" cy="2630400"/>
          </a:xfrm>
        </p:spPr>
        <p:txBody>
          <a:bodyPr/>
          <a:lstStyle/>
          <a:p>
            <a:r>
              <a:rPr lang="en-US" sz="2400" b="1" dirty="0" err="1"/>
              <a:t>Thư</a:t>
            </a:r>
            <a:r>
              <a:rPr lang="en-US" sz="2400" b="1" dirty="0"/>
              <a:t> </a:t>
            </a:r>
            <a:r>
              <a:rPr lang="en-US" sz="2400" b="1" dirty="0" err="1"/>
              <a:t>viện</a:t>
            </a:r>
            <a:r>
              <a:rPr lang="en-US" sz="2400" b="1" dirty="0"/>
              <a:t> </a:t>
            </a:r>
            <a:br>
              <a:rPr lang="en-US" sz="2400" b="1" dirty="0"/>
            </a:br>
            <a:r>
              <a:rPr lang="en-US" sz="2400" b="1" dirty="0" err="1"/>
              <a:t>sử</a:t>
            </a:r>
            <a:r>
              <a:rPr lang="en-US" sz="2400" b="1" dirty="0"/>
              <a:t> </a:t>
            </a:r>
            <a:r>
              <a:rPr lang="en-US" sz="2400" b="1" dirty="0" err="1"/>
              <a:t>dụng</a:t>
            </a:r>
            <a:r>
              <a:rPr lang="en-US" sz="2400" b="1" dirty="0"/>
              <a:t> </a:t>
            </a:r>
            <a:r>
              <a:rPr lang="en-US" sz="2400" b="1" dirty="0" err="1"/>
              <a:t>trong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endParaRPr lang="en-SG" sz="24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454904-2A87-4E49-AF31-DA7D25437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5684" y="1069119"/>
            <a:ext cx="5292300" cy="3267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Matplotlib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Seaborn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Requests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 err="1"/>
              <a:t>Numpy</a:t>
            </a: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r>
              <a:rPr lang="en-SG" dirty="0" err="1"/>
              <a:t>BeautifulSoup</a:t>
            </a: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r>
              <a:rPr lang="en-SG" dirty="0" err="1"/>
              <a:t>Sklearn</a:t>
            </a:r>
            <a:endParaRPr lang="en-SG" dirty="0"/>
          </a:p>
          <a:p>
            <a:pPr>
              <a:buFont typeface="Wingdings" panose="05000000000000000000" pitchFamily="2" charset="2"/>
              <a:buChar char="q"/>
            </a:pPr>
            <a:r>
              <a:rPr lang="en-SG" dirty="0" err="1"/>
              <a:t>Pyvi</a:t>
            </a:r>
            <a:endParaRPr lang="en-SG" dirty="0"/>
          </a:p>
          <a:p>
            <a:endParaRPr lang="en-SG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72950E5-4AD1-47A7-BCBC-51636A8024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5330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C9394E-B7A8-4349-ABCE-D59B064B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93" y="614863"/>
            <a:ext cx="2142000" cy="2630400"/>
          </a:xfrm>
        </p:spPr>
        <p:txBody>
          <a:bodyPr/>
          <a:lstStyle/>
          <a:p>
            <a:r>
              <a:rPr lang="en-US" sz="2800" b="1" dirty="0" err="1"/>
              <a:t>Tài</a:t>
            </a:r>
            <a:r>
              <a:rPr lang="en-US" sz="2800" b="1" dirty="0"/>
              <a:t> </a:t>
            </a:r>
            <a:r>
              <a:rPr lang="en-US" sz="2800" b="1" dirty="0" err="1"/>
              <a:t>liệu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b="1" dirty="0" err="1"/>
              <a:t>tham</a:t>
            </a:r>
            <a:r>
              <a:rPr lang="en-US" sz="2800" b="1" dirty="0"/>
              <a:t> </a:t>
            </a:r>
            <a:r>
              <a:rPr lang="en-US" sz="2800" b="1" dirty="0" err="1"/>
              <a:t>khảo</a:t>
            </a:r>
            <a:endParaRPr lang="en-SG" sz="28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A538732-9B37-4D38-AF1F-ADC93594E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5696" y="1447504"/>
            <a:ext cx="5292300" cy="22484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SG" sz="1600" dirty="0"/>
              <a:t>https://viblo.asia/p/phan-loai-van-ban-tu-dong-bang-machine-learning-nhu-the-nao-4P856Pa1ZY3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sz="1600" dirty="0"/>
              <a:t>https://viblo.asia/p/phan-loai-van-ban-tu-dong-bang-machine-learning-nhu-the-nao-phan-2-4P856PqBZY3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sz="1600" dirty="0"/>
              <a:t>https://scikit-learn.org/stable/</a:t>
            </a:r>
          </a:p>
          <a:p>
            <a:pPr marL="101600" indent="0">
              <a:buNone/>
            </a:pPr>
            <a:endParaRPr lang="en-SG" sz="1600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9B67B3-B496-4764-A38E-BA5EB80183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8117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2D65C1-0938-483C-BEB3-3AE490269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150" y="2368455"/>
            <a:ext cx="3371700" cy="640506"/>
          </a:xfrm>
        </p:spPr>
        <p:txBody>
          <a:bodyPr/>
          <a:lstStyle/>
          <a:p>
            <a:r>
              <a:rPr lang="en-US" sz="4800" b="1" dirty="0" err="1"/>
              <a:t>Tổng</a:t>
            </a:r>
            <a:r>
              <a:rPr lang="en-US" sz="4800" b="1" dirty="0"/>
              <a:t> </a:t>
            </a:r>
            <a:r>
              <a:rPr lang="en-US" sz="4800" b="1" dirty="0" err="1"/>
              <a:t>kết</a:t>
            </a:r>
            <a:endParaRPr lang="en-SG" sz="4800" b="1" dirty="0"/>
          </a:p>
        </p:txBody>
      </p:sp>
    </p:spTree>
    <p:extLst>
      <p:ext uri="{BB962C8B-B14F-4D97-AF65-F5344CB8AC3E}">
        <p14:creationId xmlns:p14="http://schemas.microsoft.com/office/powerpoint/2010/main" val="4198722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23B9EE-178D-424D-840D-158D9521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Quá</a:t>
            </a:r>
            <a:r>
              <a:rPr lang="en-US" sz="2800" b="1" dirty="0"/>
              <a:t> </a:t>
            </a:r>
            <a:r>
              <a:rPr lang="en-US" sz="2800" b="1" dirty="0" err="1"/>
              <a:t>trình</a:t>
            </a:r>
            <a:r>
              <a:rPr lang="en-US" sz="2800" b="1" dirty="0"/>
              <a:t> </a:t>
            </a:r>
            <a:r>
              <a:rPr lang="en-US" sz="2800" b="1" dirty="0" err="1"/>
              <a:t>làm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án</a:t>
            </a:r>
            <a:endParaRPr lang="en-SG" sz="28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8BB54A9-2AE1-4A08-9738-1C43520D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5684" y="938100"/>
            <a:ext cx="5292300" cy="3267300"/>
          </a:xfrm>
        </p:spPr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qua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A3EC514-F859-4CC6-A41E-11EE6A0100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2649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23B9EE-178D-424D-840D-158D9521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Quá</a:t>
            </a:r>
            <a:r>
              <a:rPr lang="en-US" sz="2800" b="1" dirty="0"/>
              <a:t> </a:t>
            </a:r>
            <a:r>
              <a:rPr lang="en-US" sz="2800" b="1" dirty="0" err="1"/>
              <a:t>trình</a:t>
            </a:r>
            <a:r>
              <a:rPr lang="en-US" sz="2800" b="1" dirty="0"/>
              <a:t> </a:t>
            </a:r>
            <a:r>
              <a:rPr lang="en-US" sz="2800" b="1" dirty="0" err="1"/>
              <a:t>làm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án</a:t>
            </a:r>
            <a:endParaRPr lang="en-SG" sz="2800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8BB54A9-2AE1-4A08-9738-1C43520D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1390" y="1345293"/>
            <a:ext cx="5292300" cy="3267300"/>
          </a:xfrm>
        </p:spPr>
        <p:txBody>
          <a:bodyPr/>
          <a:lstStyle/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  <a:endParaRPr lang="en-SG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A3EC514-F859-4CC6-A41E-11EE6A0100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791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B1C678-8942-4D20-9120-49109A76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Nếu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sẽ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?</a:t>
            </a:r>
            <a:endParaRPr lang="en-SG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88B0E70-F3C4-4B0D-9EB7-EE71CD390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1875" y="1033400"/>
            <a:ext cx="5292300" cy="2792641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90473B0-C6F2-4595-8F43-895DE5C24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5" name="Sao: 32 Cánh 4">
            <a:extLst>
              <a:ext uri="{FF2B5EF4-FFF2-40B4-BE49-F238E27FC236}">
                <a16:creationId xmlns:a16="http://schemas.microsoft.com/office/drawing/2014/main" id="{21DA593D-00AB-440F-B9B1-67612B902689}"/>
              </a:ext>
            </a:extLst>
          </p:cNvPr>
          <p:cNvSpPr/>
          <p:nvPr/>
        </p:nvSpPr>
        <p:spPr>
          <a:xfrm>
            <a:off x="2286075" y="1874674"/>
            <a:ext cx="5908100" cy="1951367"/>
          </a:xfrm>
          <a:prstGeom prst="star32">
            <a:avLst/>
          </a:prstGeom>
          <a:solidFill>
            <a:srgbClr val="F6676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ym typeface="Wingdings" panose="05000000000000000000" pitchFamily="2" charset="2"/>
            </a:endParaRPr>
          </a:p>
          <a:p>
            <a:pPr algn="ctr"/>
            <a:r>
              <a:rPr lang="en-US" sz="1600" dirty="0" err="1">
                <a:sym typeface="Wingdings" panose="05000000000000000000" pitchFamily="2" charset="2"/>
              </a:rPr>
              <a:t>Vì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vậy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nếu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có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thêm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thời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gian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em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sẽ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thử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xây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dựng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các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mô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hình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khác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để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xem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kết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quả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có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thể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tăng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lên</a:t>
            </a:r>
            <a:r>
              <a:rPr lang="en-US" sz="1600" dirty="0">
                <a:sym typeface="Wingdings" panose="05000000000000000000" pitchFamily="2" charset="2"/>
              </a:rPr>
              <a:t> hay </a:t>
            </a:r>
            <a:r>
              <a:rPr lang="en-US" sz="1600" dirty="0" err="1">
                <a:sym typeface="Wingdings" panose="05000000000000000000" pitchFamily="2" charset="2"/>
              </a:rPr>
              <a:t>không</a:t>
            </a:r>
            <a:r>
              <a:rPr lang="en-US" sz="1600" dirty="0">
                <a:sym typeface="Wingdings" panose="05000000000000000000" pitchFamily="2" charset="2"/>
              </a:rPr>
              <a:t>?</a:t>
            </a:r>
            <a:endParaRPr lang="en-SG" sz="1600" dirty="0"/>
          </a:p>
          <a:p>
            <a:pPr algn="ctr"/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3222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 idx="4294967295"/>
          </p:nvPr>
        </p:nvSpPr>
        <p:spPr>
          <a:xfrm>
            <a:off x="809751" y="1661817"/>
            <a:ext cx="704373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FFFFFF"/>
                </a:solidFill>
              </a:rPr>
              <a:t>Cảm ơn thầy </a:t>
            </a:r>
            <a:br>
              <a:rPr lang="en" sz="5400" dirty="0">
                <a:solidFill>
                  <a:srgbClr val="FFFFFF"/>
                </a:solidFill>
              </a:rPr>
            </a:br>
            <a:r>
              <a:rPr lang="en" sz="5400" dirty="0">
                <a:solidFill>
                  <a:srgbClr val="FFFFFF"/>
                </a:solidFill>
              </a:rPr>
              <a:t>đã lắng nghe!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Chỗ dành sẵn cho Văn bản 2">
            <a:extLst>
              <a:ext uri="{FF2B5EF4-FFF2-40B4-BE49-F238E27FC236}">
                <a16:creationId xmlns:a16="http://schemas.microsoft.com/office/drawing/2014/main" id="{58C95986-DD43-4A58-BD0A-4981EF449599}"/>
              </a:ext>
            </a:extLst>
          </p:cNvPr>
          <p:cNvSpPr txBox="1">
            <a:spLocks/>
          </p:cNvSpPr>
          <p:nvPr/>
        </p:nvSpPr>
        <p:spPr>
          <a:xfrm>
            <a:off x="809751" y="3887510"/>
            <a:ext cx="5406307" cy="133090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Nguyễn </a:t>
            </a:r>
            <a:r>
              <a:rPr lang="en-US" sz="1600" dirty="0" err="1"/>
              <a:t>Huy</a:t>
            </a:r>
            <a:r>
              <a:rPr lang="en-US" sz="1600" dirty="0"/>
              <a:t> </a:t>
            </a:r>
            <a:r>
              <a:rPr lang="en-US" sz="1600" dirty="0" err="1"/>
              <a:t>Hải</a:t>
            </a:r>
            <a:r>
              <a:rPr lang="en-US" sz="1600" dirty="0"/>
              <a:t> – MSSV: 18120023.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Nguyễn Thanh Tùng – MSSV: 18120104</a:t>
            </a:r>
            <a:endParaRPr lang="en-SG" sz="1600" dirty="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1E39EF6-511C-4641-A4F4-6C43589013B9}"/>
              </a:ext>
            </a:extLst>
          </p:cNvPr>
          <p:cNvSpPr txBox="1"/>
          <p:nvPr/>
        </p:nvSpPr>
        <p:spPr>
          <a:xfrm>
            <a:off x="809751" y="3579733"/>
            <a:ext cx="3463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 </a:t>
            </a:r>
            <a:r>
              <a:rPr lang="en-US" sz="1600" dirty="0" err="1"/>
              <a:t>nhóm</a:t>
            </a:r>
            <a:endParaRPr lang="en-SG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6DA661-C7E3-4BFE-8E96-D25EE8070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150" y="1823856"/>
            <a:ext cx="3371700" cy="1159800"/>
          </a:xfrm>
        </p:spPr>
        <p:txBody>
          <a:bodyPr/>
          <a:lstStyle/>
          <a:p>
            <a:r>
              <a:rPr lang="en-US" sz="4400" b="1" dirty="0"/>
              <a:t>Ý </a:t>
            </a:r>
            <a:r>
              <a:rPr lang="en-US" sz="4400" b="1" dirty="0" err="1"/>
              <a:t>tưởng</a:t>
            </a:r>
            <a:endParaRPr lang="en-SG" sz="4400" b="1" dirty="0"/>
          </a:p>
        </p:txBody>
      </p:sp>
    </p:spTree>
    <p:extLst>
      <p:ext uri="{BB962C8B-B14F-4D97-AF65-F5344CB8AC3E}">
        <p14:creationId xmlns:p14="http://schemas.microsoft.com/office/powerpoint/2010/main" val="376383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"/>
          <p:cNvSpPr txBox="1">
            <a:spLocks noGrp="1"/>
          </p:cNvSpPr>
          <p:nvPr>
            <p:ph type="body" idx="1"/>
          </p:nvPr>
        </p:nvSpPr>
        <p:spPr>
          <a:xfrm>
            <a:off x="1242150" y="1911770"/>
            <a:ext cx="6659700" cy="967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3600" dirty="0" err="1"/>
              <a:t>Liệu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thể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loại</a:t>
            </a:r>
            <a:r>
              <a:rPr lang="en-US" sz="3600" dirty="0"/>
              <a:t> </a:t>
            </a:r>
            <a:r>
              <a:rPr lang="en-US" sz="3600" dirty="0" err="1"/>
              <a:t>được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báo</a:t>
            </a:r>
            <a:r>
              <a:rPr lang="en-US" sz="3600" dirty="0"/>
              <a:t> </a:t>
            </a:r>
            <a:r>
              <a:rPr lang="en-US" sz="3600" dirty="0" err="1"/>
              <a:t>theo</a:t>
            </a:r>
            <a:r>
              <a:rPr lang="en-US" sz="3600" dirty="0"/>
              <a:t> </a:t>
            </a:r>
            <a:r>
              <a:rPr lang="en-US" sz="3600" dirty="0" err="1"/>
              <a:t>từng</a:t>
            </a:r>
            <a:r>
              <a:rPr lang="en-US" sz="3600" dirty="0"/>
              <a:t> </a:t>
            </a:r>
            <a:r>
              <a:rPr lang="en-US" sz="3600" dirty="0" err="1"/>
              <a:t>chủ</a:t>
            </a:r>
            <a:r>
              <a:rPr lang="en-US" sz="3600" dirty="0"/>
              <a:t> </a:t>
            </a:r>
            <a:r>
              <a:rPr lang="en-US" sz="3600" dirty="0" err="1"/>
              <a:t>đề</a:t>
            </a:r>
            <a:r>
              <a:rPr lang="en-US" sz="3600" dirty="0"/>
              <a:t> hay </a:t>
            </a:r>
            <a:r>
              <a:rPr lang="en-US" sz="3600" dirty="0" err="1"/>
              <a:t>không</a:t>
            </a:r>
            <a:r>
              <a:rPr lang="en-US" sz="3600" dirty="0"/>
              <a:t>? </a:t>
            </a:r>
            <a:endParaRPr sz="3600" dirty="0"/>
          </a:p>
        </p:txBody>
      </p:sp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B5E84076-6FC4-404E-9B8A-C166C64DA6F4}"/>
              </a:ext>
            </a:extLst>
          </p:cNvPr>
          <p:cNvSpPr/>
          <p:nvPr/>
        </p:nvSpPr>
        <p:spPr>
          <a:xfrm>
            <a:off x="1148799" y="1693068"/>
            <a:ext cx="6846402" cy="219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ta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chia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SG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2D65C1-0938-483C-BEB3-3AE490269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597" y="1896171"/>
            <a:ext cx="3554805" cy="1159800"/>
          </a:xfrm>
        </p:spPr>
        <p:txBody>
          <a:bodyPr/>
          <a:lstStyle/>
          <a:p>
            <a:r>
              <a:rPr lang="en-US" sz="3200" b="1" dirty="0"/>
              <a:t>Thu </a:t>
            </a:r>
            <a:r>
              <a:rPr lang="en-US" sz="3200" b="1" dirty="0" err="1"/>
              <a:t>thập</a:t>
            </a:r>
            <a:br>
              <a:rPr lang="en-US" sz="3200" b="1" dirty="0"/>
            </a:br>
            <a:r>
              <a:rPr lang="en-US" sz="3200" b="1" dirty="0" err="1"/>
              <a:t>Khám</a:t>
            </a:r>
            <a:r>
              <a:rPr lang="en-US" sz="3200" b="1" dirty="0"/>
              <a:t> </a:t>
            </a:r>
            <a:r>
              <a:rPr lang="en-US" sz="3200" b="1" dirty="0" err="1"/>
              <a:t>phá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endParaRPr lang="en-SG" sz="3200" b="1" dirty="0"/>
          </a:p>
        </p:txBody>
      </p:sp>
    </p:spTree>
    <p:extLst>
      <p:ext uri="{BB962C8B-B14F-4D97-AF65-F5344CB8AC3E}">
        <p14:creationId xmlns:p14="http://schemas.microsoft.com/office/powerpoint/2010/main" val="37482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3010574" y="614863"/>
            <a:ext cx="5027200" cy="1774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 dirty="0" err="1">
                <a:latin typeface="Lato Light" panose="020B0604020202020204" charset="0"/>
              </a:rPr>
              <a:t>Trên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mạng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xã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hội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hiện</a:t>
            </a:r>
            <a:r>
              <a:rPr lang="en-US" sz="2000" dirty="0">
                <a:latin typeface="Lato Light" panose="020B0604020202020204" charset="0"/>
              </a:rPr>
              <a:t> nay </a:t>
            </a:r>
            <a:r>
              <a:rPr lang="en-US" sz="2000" dirty="0" err="1">
                <a:latin typeface="Lato Light" panose="020B0604020202020204" charset="0"/>
              </a:rPr>
              <a:t>có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rất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nhiều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các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trang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báo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điện</a:t>
            </a:r>
            <a:r>
              <a:rPr lang="en-US" sz="2000" dirty="0">
                <a:latin typeface="Lato Light" panose="020B0604020202020204" charset="0"/>
              </a:rPr>
              <a:t> </a:t>
            </a:r>
            <a:r>
              <a:rPr lang="en-US" sz="2000" dirty="0" err="1">
                <a:latin typeface="Lato Light" panose="020B0604020202020204" charset="0"/>
              </a:rPr>
              <a:t>tử</a:t>
            </a:r>
            <a:r>
              <a:rPr lang="en-US" sz="2000" dirty="0">
                <a:latin typeface="Lato Light" panose="020B0604020202020204" charset="0"/>
              </a:rPr>
              <a:t>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à"/>
            </a:pP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Việc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tìm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trang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báo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điện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tử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uy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tín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để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lấy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dữ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liệu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là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rất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quan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Lato Light" panose="020B0604020202020204" charset="0"/>
                <a:sym typeface="Wingdings" panose="05000000000000000000" pitchFamily="2" charset="2"/>
              </a:rPr>
              <a:t>trọng</a:t>
            </a:r>
            <a:r>
              <a:rPr lang="en-US" sz="2000" dirty="0">
                <a:latin typeface="Lato Light" panose="020B0604020202020204" charset="0"/>
                <a:sym typeface="Wingdings" panose="05000000000000000000" pitchFamily="2" charset="2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latin typeface="Lato Light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lang="en-US" sz="3200" dirty="0">
              <a:solidFill>
                <a:srgbClr val="4A5C65"/>
              </a:solidFill>
              <a:latin typeface="Lato Light" panose="020B0604020202020204" charset="0"/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3944D26-94BD-4559-8E82-3FC1A52D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Thu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SG" b="1" dirty="0"/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369F2914-647A-4DA0-B377-1794047CB786}"/>
              </a:ext>
            </a:extLst>
          </p:cNvPr>
          <p:cNvSpPr/>
          <p:nvPr/>
        </p:nvSpPr>
        <p:spPr>
          <a:xfrm>
            <a:off x="2393262" y="2158791"/>
            <a:ext cx="5829300" cy="2028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ato Light" panose="020B0604020202020204" charset="0"/>
              </a:rPr>
              <a:t>“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VnExpress.net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là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một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trong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những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tờ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báo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đăng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tải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nhiều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bài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viết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liên quan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đến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các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lĩnh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vực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của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ngành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tài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chính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như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chính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sách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thuế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giá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cả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phí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tài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chính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công,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thị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trường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chứng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khoán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...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Cá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nhân tôi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đánh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giá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VnExpress.net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là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tờ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báo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có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uy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tín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tin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tức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cập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nhật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nhanh,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nóng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hổi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khá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hấp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dẫn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tuy nhiên,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một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số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tin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nếu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đi sâu phân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tích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đầy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đủ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hơn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thì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thông tin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đến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bạn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đọc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hiệu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quả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hơn.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ato Light" panose="020B0604020202020204" charset="0"/>
              </a:rPr>
              <a:t>”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ato Light" panose="020B0604020202020204" charset="0"/>
              </a:rPr>
              <a:t>Theo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Bộ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trưởng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Tài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chính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Việt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Nam 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vi-VN" i="1" dirty="0" err="1">
                <a:solidFill>
                  <a:schemeClr val="tx1">
                    <a:lumMod val="50000"/>
                  </a:schemeClr>
                </a:solidFill>
              </a:rPr>
              <a:t>Vũ</a:t>
            </a:r>
            <a:r>
              <a:rPr lang="vi-VN" i="1" dirty="0">
                <a:solidFill>
                  <a:schemeClr val="tx1">
                    <a:lumMod val="50000"/>
                  </a:schemeClr>
                </a:solidFill>
              </a:rPr>
              <a:t> Văn Ninh</a:t>
            </a:r>
            <a:endParaRPr lang="en-SG" i="1" dirty="0">
              <a:solidFill>
                <a:schemeClr val="tx1">
                  <a:lumMod val="50000"/>
                </a:schemeClr>
              </a:solidFill>
              <a:latin typeface="Lato Light" panose="020B0604020202020204" charset="0"/>
            </a:endParaRPr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FDCE1ED4-0DA1-44DF-A0EE-26D58D4EDBE4}"/>
              </a:ext>
            </a:extLst>
          </p:cNvPr>
          <p:cNvSpPr/>
          <p:nvPr/>
        </p:nvSpPr>
        <p:spPr>
          <a:xfrm>
            <a:off x="2930364" y="736307"/>
            <a:ext cx="4930268" cy="1317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algn="ctr"/>
            <a:r>
              <a:rPr lang="vi-VN" sz="3200" b="0" i="0" dirty="0" err="1">
                <a:solidFill>
                  <a:srgbClr val="000000"/>
                </a:solidFill>
                <a:effectLst/>
                <a:latin typeface="Linux Libertine"/>
              </a:rPr>
              <a:t>VnExpress</a:t>
            </a:r>
            <a:endParaRPr lang="vi-VN" sz="3200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algn="ctr"/>
            <a:endParaRPr lang="en-SG" sz="3200" dirty="0"/>
          </a:p>
        </p:txBody>
      </p: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AD3B3431-A25E-4FAB-A857-86AA84B67E3D}"/>
              </a:ext>
            </a:extLst>
          </p:cNvPr>
          <p:cNvSpPr/>
          <p:nvPr/>
        </p:nvSpPr>
        <p:spPr>
          <a:xfrm>
            <a:off x="2393262" y="2158790"/>
            <a:ext cx="5829300" cy="2028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ato Light" panose="020B0604020202020204" charset="0"/>
              </a:rPr>
              <a:t>“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Là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độc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giả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trung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thành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của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VnExpress.net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suốt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9 năm qua, tôi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thấy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báo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trưởng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thành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rất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nhanh,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là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tờ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báo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hàng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đầu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Việt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Nam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hiện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nay.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Những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nhà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khoa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học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mà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tôi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tiếp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xúc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cũng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rất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thích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VnExpress.net,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vì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thông tin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cập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nhật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nhanh,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bài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vở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phong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phú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truy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cập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thuận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lợi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kể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cả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từ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nước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ngoài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Điều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này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khác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với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một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số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báo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, ở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nước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ngoài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truy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cập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tương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đối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khó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khăn.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ato Light" panose="020B0604020202020204" charset="0"/>
              </a:rPr>
              <a:t>”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ato Light" panose="020B0604020202020204" charset="0"/>
              </a:rPr>
              <a:t>Theo T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hứ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trưởng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Bộ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Khoa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học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và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Công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nghệ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dirty="0" err="1">
                <a:solidFill>
                  <a:schemeClr val="tx1">
                    <a:lumMod val="50000"/>
                  </a:schemeClr>
                </a:solidFill>
              </a:rPr>
              <a:t>Việt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 Nam 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vi-VN" i="1" dirty="0">
                <a:solidFill>
                  <a:schemeClr val="tx1">
                    <a:lumMod val="50000"/>
                  </a:schemeClr>
                </a:solidFill>
              </a:rPr>
              <a:t>Nguyễn Quân</a:t>
            </a:r>
            <a:endParaRPr lang="en-SG" i="1" dirty="0">
              <a:solidFill>
                <a:schemeClr val="tx1">
                  <a:lumMod val="50000"/>
                </a:schemeClr>
              </a:solidFill>
              <a:latin typeface="Lato Ligh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13A85216-D7BC-4F88-849E-2856B2921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31385" cy="5143500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73DF18B-9332-42D8-9114-7916E5ED2DF7}"/>
              </a:ext>
            </a:extLst>
          </p:cNvPr>
          <p:cNvSpPr/>
          <p:nvPr/>
        </p:nvSpPr>
        <p:spPr>
          <a:xfrm>
            <a:off x="300038" y="421480"/>
            <a:ext cx="8136731" cy="235745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DDB8DEFF-9D29-4C5E-8C90-F001E582F68C}"/>
              </a:ext>
            </a:extLst>
          </p:cNvPr>
          <p:cNvSpPr/>
          <p:nvPr/>
        </p:nvSpPr>
        <p:spPr>
          <a:xfrm>
            <a:off x="75009" y="346470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Thời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sự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4F79D73-8337-4DFD-979B-51E5FC572C67}"/>
              </a:ext>
            </a:extLst>
          </p:cNvPr>
          <p:cNvSpPr/>
          <p:nvPr/>
        </p:nvSpPr>
        <p:spPr>
          <a:xfrm>
            <a:off x="989208" y="346470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Thế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giới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4C5D3BE0-0B36-41A0-83B6-D59224A26637}"/>
              </a:ext>
            </a:extLst>
          </p:cNvPr>
          <p:cNvSpPr/>
          <p:nvPr/>
        </p:nvSpPr>
        <p:spPr>
          <a:xfrm>
            <a:off x="1846458" y="358876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doanh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704C4D7A-D369-480F-9607-17E22FDC1365}"/>
              </a:ext>
            </a:extLst>
          </p:cNvPr>
          <p:cNvSpPr/>
          <p:nvPr/>
        </p:nvSpPr>
        <p:spPr>
          <a:xfrm>
            <a:off x="2353464" y="328611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Giải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trí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375EE9FE-ECC5-4EF4-B4F5-C6BC7492B9C7}"/>
              </a:ext>
            </a:extLst>
          </p:cNvPr>
          <p:cNvSpPr/>
          <p:nvPr/>
        </p:nvSpPr>
        <p:spPr>
          <a:xfrm>
            <a:off x="2635441" y="328611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Thể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thao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C3775EA3-C29D-4AED-8F58-CF79F1C074EC}"/>
              </a:ext>
            </a:extLst>
          </p:cNvPr>
          <p:cNvSpPr/>
          <p:nvPr/>
        </p:nvSpPr>
        <p:spPr>
          <a:xfrm>
            <a:off x="3267662" y="298346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Pháp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luật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92A5219D-9F77-4278-A039-6E5D80CF8A54}"/>
              </a:ext>
            </a:extLst>
          </p:cNvPr>
          <p:cNvSpPr/>
          <p:nvPr/>
        </p:nvSpPr>
        <p:spPr>
          <a:xfrm>
            <a:off x="3999697" y="298346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Giáo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dục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E19BCBDD-60E2-4CA5-A728-E6C477EF233D}"/>
              </a:ext>
            </a:extLst>
          </p:cNvPr>
          <p:cNvSpPr/>
          <p:nvPr/>
        </p:nvSpPr>
        <p:spPr>
          <a:xfrm>
            <a:off x="4814081" y="298346"/>
            <a:ext cx="1264443" cy="4214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Sức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khỏe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00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0.09375 0.2845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14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0.17968 0.2845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14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1235 L 0.2658 0.2821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13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1235 L 0.39549 0.2867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1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309 L -0.18628 0.48796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0" y="24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5679E-6 L -0.0691 0.49228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24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5679E-6 L 0.03091 0.49074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" y="2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5679E-6 L 0.13003 0.49074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3" y="2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361969-DA26-4583-B3B3-560CD864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Thu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SG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EB0581A-4D74-4B32-AFCE-8306403C9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1: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:</a:t>
            </a:r>
          </a:p>
          <a:p>
            <a:pPr marL="101600" indent="0">
              <a:buNone/>
            </a:pPr>
            <a:r>
              <a:rPr lang="en-US" dirty="0"/>
              <a:t>       </a:t>
            </a:r>
            <a:r>
              <a:rPr lang="en-SG" dirty="0">
                <a:hlinkClick r:id="rId2"/>
              </a:rPr>
              <a:t>https://vnexpress.net/{subject}-p{page}</a:t>
            </a:r>
            <a:endParaRPr lang="en-US" dirty="0"/>
          </a:p>
          <a:p>
            <a:r>
              <a:rPr lang="en-SG" dirty="0" err="1"/>
              <a:t>Bước</a:t>
            </a:r>
            <a:r>
              <a:rPr lang="en-SG" dirty="0"/>
              <a:t> 2: </a:t>
            </a:r>
            <a:r>
              <a:rPr lang="en-SG" dirty="0" err="1"/>
              <a:t>Từ</a:t>
            </a:r>
            <a:r>
              <a:rPr lang="en-SG" dirty="0"/>
              <a:t> </a:t>
            </a:r>
            <a:r>
              <a:rPr lang="en-SG" dirty="0" err="1"/>
              <a:t>địa</a:t>
            </a:r>
            <a:r>
              <a:rPr lang="en-SG" dirty="0"/>
              <a:t> </a:t>
            </a:r>
            <a:r>
              <a:rPr lang="en-SG" dirty="0" err="1"/>
              <a:t>chỉ</a:t>
            </a:r>
            <a:r>
              <a:rPr lang="en-SG" dirty="0"/>
              <a:t> </a:t>
            </a:r>
            <a:r>
              <a:rPr lang="en-SG" dirty="0" err="1"/>
              <a:t>đó</a:t>
            </a:r>
            <a:r>
              <a:rPr lang="en-SG" dirty="0"/>
              <a:t> ta </a:t>
            </a:r>
            <a:r>
              <a:rPr lang="en-SG" dirty="0" err="1"/>
              <a:t>sẽ</a:t>
            </a:r>
            <a:r>
              <a:rPr lang="en-SG" dirty="0"/>
              <a:t> </a:t>
            </a:r>
            <a:r>
              <a:rPr lang="en-SG" dirty="0" err="1"/>
              <a:t>thu</a:t>
            </a:r>
            <a:r>
              <a:rPr lang="en-SG" dirty="0"/>
              <a:t> </a:t>
            </a:r>
            <a:r>
              <a:rPr lang="en-SG" dirty="0" err="1"/>
              <a:t>thập</a:t>
            </a:r>
            <a:r>
              <a:rPr lang="en-SG" dirty="0"/>
              <a:t> </a:t>
            </a:r>
            <a:r>
              <a:rPr lang="en-SG" dirty="0" err="1"/>
              <a:t>địa</a:t>
            </a:r>
            <a:r>
              <a:rPr lang="en-SG" dirty="0"/>
              <a:t> </a:t>
            </a:r>
            <a:r>
              <a:rPr lang="en-SG" dirty="0" err="1"/>
              <a:t>chỉ</a:t>
            </a:r>
            <a:r>
              <a:rPr lang="en-SG" dirty="0"/>
              <a:t> </a:t>
            </a:r>
            <a:r>
              <a:rPr lang="en-SG" dirty="0" err="1"/>
              <a:t>url</a:t>
            </a:r>
            <a:r>
              <a:rPr lang="en-SG" dirty="0"/>
              <a:t> </a:t>
            </a:r>
            <a:r>
              <a:rPr lang="en-SG" dirty="0" err="1"/>
              <a:t>của</a:t>
            </a:r>
            <a:r>
              <a:rPr lang="en-SG" dirty="0"/>
              <a:t> </a:t>
            </a:r>
            <a:r>
              <a:rPr lang="en-SG" dirty="0" err="1"/>
              <a:t>các</a:t>
            </a:r>
            <a:r>
              <a:rPr lang="en-SG" dirty="0"/>
              <a:t> </a:t>
            </a:r>
            <a:r>
              <a:rPr lang="en-SG" dirty="0" err="1"/>
              <a:t>bài</a:t>
            </a:r>
            <a:r>
              <a:rPr lang="en-SG" dirty="0"/>
              <a:t> </a:t>
            </a:r>
            <a:r>
              <a:rPr lang="en-SG" dirty="0" err="1"/>
              <a:t>báo</a:t>
            </a:r>
            <a:r>
              <a:rPr lang="en-SG" dirty="0"/>
              <a:t> </a:t>
            </a:r>
            <a:r>
              <a:rPr lang="en-SG" dirty="0" err="1"/>
              <a:t>theo</a:t>
            </a:r>
            <a:r>
              <a:rPr lang="en-SG" dirty="0"/>
              <a:t> </a:t>
            </a:r>
            <a:r>
              <a:rPr lang="en-SG" dirty="0" err="1"/>
              <a:t>chủ</a:t>
            </a:r>
            <a:r>
              <a:rPr lang="en-SG" dirty="0"/>
              <a:t> </a:t>
            </a:r>
            <a:r>
              <a:rPr lang="en-SG" dirty="0" err="1"/>
              <a:t>đề</a:t>
            </a:r>
            <a:r>
              <a:rPr lang="en-SG" dirty="0"/>
              <a:t> </a:t>
            </a:r>
            <a:r>
              <a:rPr lang="en-SG" dirty="0" err="1"/>
              <a:t>đó</a:t>
            </a:r>
            <a:r>
              <a:rPr lang="en-SG" dirty="0"/>
              <a:t>.</a:t>
            </a:r>
          </a:p>
          <a:p>
            <a:r>
              <a:rPr lang="en-SG" dirty="0" err="1"/>
              <a:t>Bước</a:t>
            </a:r>
            <a:r>
              <a:rPr lang="en-SG" dirty="0"/>
              <a:t> 3: </a:t>
            </a:r>
            <a:r>
              <a:rPr lang="en-SG" dirty="0" err="1"/>
              <a:t>Truy</a:t>
            </a:r>
            <a:r>
              <a:rPr lang="en-SG" dirty="0"/>
              <a:t> </a:t>
            </a:r>
            <a:r>
              <a:rPr lang="en-SG" dirty="0" err="1"/>
              <a:t>cập</a:t>
            </a:r>
            <a:r>
              <a:rPr lang="en-SG" dirty="0"/>
              <a:t> </a:t>
            </a:r>
            <a:r>
              <a:rPr lang="en-SG" dirty="0" err="1"/>
              <a:t>vào</a:t>
            </a:r>
            <a:r>
              <a:rPr lang="en-SG" dirty="0"/>
              <a:t> </a:t>
            </a:r>
            <a:r>
              <a:rPr lang="en-SG" dirty="0" err="1"/>
              <a:t>danh</a:t>
            </a:r>
            <a:r>
              <a:rPr lang="en-SG" dirty="0"/>
              <a:t> </a:t>
            </a:r>
            <a:r>
              <a:rPr lang="en-SG" dirty="0" err="1"/>
              <a:t>sách</a:t>
            </a:r>
            <a:r>
              <a:rPr lang="en-SG" dirty="0"/>
              <a:t> </a:t>
            </a:r>
            <a:r>
              <a:rPr lang="en-SG" dirty="0" err="1"/>
              <a:t>url</a:t>
            </a:r>
            <a:r>
              <a:rPr lang="en-SG" dirty="0"/>
              <a:t> </a:t>
            </a:r>
            <a:r>
              <a:rPr lang="en-SG" dirty="0" err="1"/>
              <a:t>của</a:t>
            </a:r>
            <a:r>
              <a:rPr lang="en-SG" dirty="0"/>
              <a:t> </a:t>
            </a:r>
            <a:r>
              <a:rPr lang="en-SG" dirty="0" err="1"/>
              <a:t>từng</a:t>
            </a:r>
            <a:r>
              <a:rPr lang="en-SG" dirty="0"/>
              <a:t> </a:t>
            </a:r>
            <a:r>
              <a:rPr lang="en-SG" dirty="0" err="1"/>
              <a:t>chủ</a:t>
            </a:r>
            <a:r>
              <a:rPr lang="en-SG" dirty="0"/>
              <a:t> </a:t>
            </a:r>
            <a:r>
              <a:rPr lang="en-SG" dirty="0" err="1"/>
              <a:t>đề</a:t>
            </a:r>
            <a:r>
              <a:rPr lang="en-SG" dirty="0"/>
              <a:t> </a:t>
            </a:r>
            <a:r>
              <a:rPr lang="en-SG" dirty="0" err="1"/>
              <a:t>và</a:t>
            </a:r>
            <a:r>
              <a:rPr lang="en-SG" dirty="0"/>
              <a:t> </a:t>
            </a:r>
            <a:r>
              <a:rPr lang="en-SG" dirty="0" err="1"/>
              <a:t>lấy</a:t>
            </a:r>
            <a:r>
              <a:rPr lang="en-SG" dirty="0"/>
              <a:t> </a:t>
            </a:r>
            <a:r>
              <a:rPr lang="en-SG" dirty="0" err="1"/>
              <a:t>nội</a:t>
            </a:r>
            <a:r>
              <a:rPr lang="en-SG" dirty="0"/>
              <a:t> dung </a:t>
            </a:r>
            <a:r>
              <a:rPr lang="en-SG" dirty="0" err="1"/>
              <a:t>của</a:t>
            </a:r>
            <a:r>
              <a:rPr lang="en-SG" dirty="0"/>
              <a:t> </a:t>
            </a:r>
            <a:r>
              <a:rPr lang="en-SG" dirty="0" err="1"/>
              <a:t>từng</a:t>
            </a:r>
            <a:r>
              <a:rPr lang="en-SG" dirty="0"/>
              <a:t> </a:t>
            </a:r>
            <a:r>
              <a:rPr lang="en-SG" dirty="0" err="1"/>
              <a:t>bài</a:t>
            </a:r>
            <a:r>
              <a:rPr lang="en-SG" dirty="0"/>
              <a:t> </a:t>
            </a:r>
            <a:r>
              <a:rPr lang="en-SG" dirty="0" err="1"/>
              <a:t>báo</a:t>
            </a:r>
            <a:r>
              <a:rPr lang="en-SG" dirty="0"/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4D63E39-B97B-4184-95CF-5086AFFDA2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990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591A1E0-DDA0-4D8F-AC29-A67329ACA3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293AC65-E1E5-4ECF-9C1F-C037A371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08635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BD611AE0-BA06-4566-BAF9-2E5AEB56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961"/>
            <a:ext cx="9144000" cy="52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7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1536</Words>
  <Application>Microsoft Office PowerPoint</Application>
  <PresentationFormat>Trình chiếu Trên màn hình (16:9)</PresentationFormat>
  <Paragraphs>172</Paragraphs>
  <Slides>28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28</vt:i4>
      </vt:variant>
    </vt:vector>
  </HeadingPairs>
  <TitlesOfParts>
    <vt:vector size="38" baseType="lpstr">
      <vt:lpstr>Open Sans</vt:lpstr>
      <vt:lpstr>Helvetica Neue</vt:lpstr>
      <vt:lpstr>Arial</vt:lpstr>
      <vt:lpstr>Courier New</vt:lpstr>
      <vt:lpstr>Wingdings</vt:lpstr>
      <vt:lpstr>Linux Libertine</vt:lpstr>
      <vt:lpstr>Roboto Slab Regular</vt:lpstr>
      <vt:lpstr>Cambria Math</vt:lpstr>
      <vt:lpstr>Lato Light</vt:lpstr>
      <vt:lpstr>Kent template</vt:lpstr>
      <vt:lpstr>ĐỒ ÁN CUỐI KỲ NHẬP MÔN  KHOA HỌC DỮ LIỆU</vt:lpstr>
      <vt:lpstr>Bản trình bày PowerPoint</vt:lpstr>
      <vt:lpstr>Ý tưởng</vt:lpstr>
      <vt:lpstr>Bản trình bày PowerPoint</vt:lpstr>
      <vt:lpstr>Thu thập Khám phá dữ liệu</vt:lpstr>
      <vt:lpstr>Thu thập dữ liệu</vt:lpstr>
      <vt:lpstr>Bản trình bày PowerPoint</vt:lpstr>
      <vt:lpstr>Thu thập dữ liệu</vt:lpstr>
      <vt:lpstr>Bản trình bày PowerPoint</vt:lpstr>
      <vt:lpstr>Khám phá  dữ liệu</vt:lpstr>
      <vt:lpstr>Khám phá  dữ liệu</vt:lpstr>
      <vt:lpstr>Tiền xử lý Xây dựng  mô hình</vt:lpstr>
      <vt:lpstr>Tiền xử lý dữ liệu</vt:lpstr>
      <vt:lpstr>Xây dựng  mô hình</vt:lpstr>
      <vt:lpstr>Phương pháp TF-IDF</vt:lpstr>
      <vt:lpstr>Các thuật toán áp dụng cho phân loại văn bản</vt:lpstr>
      <vt:lpstr>Phương pháp Naïve Bayes</vt:lpstr>
      <vt:lpstr>Test các  siêu tham số</vt:lpstr>
      <vt:lpstr>Pipeline</vt:lpstr>
      <vt:lpstr>Test mô hình vừa huấn luyện</vt:lpstr>
      <vt:lpstr>Độ lỗi  mô hình</vt:lpstr>
      <vt:lpstr>Thư viện  sử dụng trong đồ án</vt:lpstr>
      <vt:lpstr>Tài liệu  tham khảo</vt:lpstr>
      <vt:lpstr>Tổng kết</vt:lpstr>
      <vt:lpstr>Quá trình làm đồ án</vt:lpstr>
      <vt:lpstr>Quá trình làm đồ án</vt:lpstr>
      <vt:lpstr>Nếu có thêm thời gian em sẽ làm gì?</vt:lpstr>
      <vt:lpstr>Cảm ơn thầy 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Nguyễn Thanh Tùng</cp:lastModifiedBy>
  <cp:revision>40</cp:revision>
  <dcterms:modified xsi:type="dcterms:W3CDTF">2021-01-15T03:40:20Z</dcterms:modified>
</cp:coreProperties>
</file>