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45" r:id="rId3"/>
    <p:sldId id="370" r:id="rId4"/>
    <p:sldId id="346" r:id="rId5"/>
    <p:sldId id="369" r:id="rId6"/>
    <p:sldId id="365" r:id="rId7"/>
    <p:sldId id="372" r:id="rId8"/>
    <p:sldId id="360" r:id="rId9"/>
    <p:sldId id="371" r:id="rId10"/>
    <p:sldId id="3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818096"/>
            <a:ext cx="9144000" cy="2240506"/>
          </a:xfrm>
          <a:solidFill>
            <a:schemeClr val="accent5"/>
          </a:solidFill>
        </p:spPr>
        <p:txBody>
          <a:bodyPr anchor="ctr">
            <a:normAutofit/>
          </a:bodyPr>
          <a:lstStyle>
            <a:lvl1pPr algn="ctr">
              <a:defRPr sz="48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r>
              <a:rPr lang="en-US" altLang="zh-CN" dirty="0" err="1"/>
              <a:t>abc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627790"/>
            <a:ext cx="9144000" cy="9934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8915-30D4-4328-9C7D-EDF74C54D2D8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8EE5-7EA2-45B8-A691-7FF6A648D50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A2E88805-8862-48CE-8396-CB0A69938F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6593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1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8915-30D4-4328-9C7D-EDF74C54D2D8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8EE5-7EA2-45B8-A691-7FF6A648D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298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8915-30D4-4328-9C7D-EDF74C54D2D8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8EE5-7EA2-45B8-A691-7FF6A648D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01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547258"/>
            <a:ext cx="9144000" cy="1254034"/>
          </a:xfrm>
          <a:solidFill>
            <a:schemeClr val="accent5"/>
          </a:solidFill>
        </p:spPr>
        <p:txBody>
          <a:bodyPr anchor="ctr">
            <a:normAutofit/>
          </a:bodyPr>
          <a:lstStyle>
            <a:lvl1pPr algn="ctr">
              <a:defRPr sz="32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r>
              <a:rPr lang="en-US" altLang="zh-CN" dirty="0" err="1"/>
              <a:t>abc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8915-30D4-4328-9C7D-EDF74C54D2D8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8EE5-7EA2-45B8-A691-7FF6A648D50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71661B09-3D08-4F5B-8739-7A8457B055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6593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8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293592AA-AC69-4911-99D9-76C5DD5974BB}"/>
              </a:ext>
            </a:extLst>
          </p:cNvPr>
          <p:cNvSpPr/>
          <p:nvPr/>
        </p:nvSpPr>
        <p:spPr>
          <a:xfrm>
            <a:off x="0" y="6639968"/>
            <a:ext cx="9144000" cy="216000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267083CE-A940-47C4-9731-5FCBD69856F1}"/>
              </a:ext>
            </a:extLst>
          </p:cNvPr>
          <p:cNvSpPr/>
          <p:nvPr/>
        </p:nvSpPr>
        <p:spPr>
          <a:xfrm>
            <a:off x="0" y="1"/>
            <a:ext cx="9144000" cy="365126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11233"/>
            <a:ext cx="7886700" cy="4467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7" name="标题 6">
            <a:extLst>
              <a:ext uri="{FF2B5EF4-FFF2-40B4-BE49-F238E27FC236}">
                <a16:creationId xmlns="" xmlns:a16="http://schemas.microsoft.com/office/drawing/2014/main" id="{126477C3-A467-4A70-9C82-263C29899F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6683" y="182564"/>
            <a:ext cx="7920000" cy="900000"/>
          </a:xfrm>
          <a:prstGeom prst="snip2DiagRect">
            <a:avLst/>
          </a:prstGeom>
          <a:solidFill>
            <a:schemeClr val="accent5"/>
          </a:solidFill>
          <a:ln w="38100">
            <a:solidFill>
              <a:schemeClr val="bg1"/>
            </a:solidFill>
          </a:ln>
        </p:spPr>
        <p:txBody>
          <a:bodyPr>
            <a:normAutofit/>
          </a:bodyPr>
          <a:lstStyle>
            <a:lvl1pPr>
              <a:defRPr sz="32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r>
              <a:rPr lang="en-US" altLang="zh-CN" dirty="0" err="1"/>
              <a:t>abc</a:t>
            </a:r>
            <a:endParaRPr lang="zh-CN" alt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="" xmlns:a16="http://schemas.microsoft.com/office/drawing/2014/main" id="{E18BACD2-5BF1-4029-AB87-7280E85957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49" y="6642000"/>
            <a:ext cx="1588732" cy="216000"/>
          </a:xfrm>
        </p:spPr>
        <p:txBody>
          <a:bodyPr/>
          <a:lstStyle/>
          <a:p>
            <a:fld id="{B6358915-30D4-4328-9C7D-EDF74C54D2D8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="" xmlns:a16="http://schemas.microsoft.com/office/drawing/2014/main" id="{EAD92B6A-81B7-4A50-A08E-716116530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49" y="6642000"/>
            <a:ext cx="3086100" cy="216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="" xmlns:a16="http://schemas.microsoft.com/office/drawing/2014/main" id="{DBD979E0-DC3D-4581-B2B7-55A11610F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6617" y="6645471"/>
            <a:ext cx="1588733" cy="216000"/>
          </a:xfrm>
        </p:spPr>
        <p:txBody>
          <a:bodyPr/>
          <a:lstStyle/>
          <a:p>
            <a:fld id="{EDE38EE5-7EA2-45B8-A691-7FF6A648D50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EA3FC091-9858-4792-8D63-5786C7CAFD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060" y="6146974"/>
            <a:ext cx="196593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8915-30D4-4328-9C7D-EDF74C54D2D8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8EE5-7EA2-45B8-A691-7FF6A648D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72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8915-30D4-4328-9C7D-EDF74C54D2D8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8EE5-7EA2-45B8-A691-7FF6A648D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78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8915-30D4-4328-9C7D-EDF74C54D2D8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8EE5-7EA2-45B8-A691-7FF6A648D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65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8915-30D4-4328-9C7D-EDF74C54D2D8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8EE5-7EA2-45B8-A691-7FF6A648D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36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8915-30D4-4328-9C7D-EDF74C54D2D8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8EE5-7EA2-45B8-A691-7FF6A648D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2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8915-30D4-4328-9C7D-EDF74C54D2D8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8EE5-7EA2-45B8-A691-7FF6A648D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28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r>
              <a:rPr lang="en-US" altLang="zh-CN" dirty="0" err="1"/>
              <a:t>abc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58915-30D4-4328-9C7D-EDF74C54D2D8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38EE5-7EA2-45B8-A691-7FF6A648D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39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A39DE8F-AC01-46FB-90CB-2725C4F845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第十章 元组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B5F6EB27-D34F-4FFD-A11E-95F20E24D2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90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="" xmlns:a16="http://schemas.microsoft.com/office/drawing/2014/main" id="{8F884470-AEF0-4D01-90F6-363345FD6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7" name="内容占位符 1">
            <a:extLst>
              <a:ext uri="{FF2B5EF4-FFF2-40B4-BE49-F238E27FC236}">
                <a16:creationId xmlns="" xmlns:a16="http://schemas.microsoft.com/office/drawing/2014/main" id="{7D076F16-A5E6-4404-ADD6-9A118C044C9F}"/>
              </a:ext>
            </a:extLst>
          </p:cNvPr>
          <p:cNvSpPr txBox="1">
            <a:spLocks/>
          </p:cNvSpPr>
          <p:nvPr/>
        </p:nvSpPr>
        <p:spPr>
          <a:xfrm>
            <a:off x="633036" y="1441386"/>
            <a:ext cx="6761677" cy="3567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/>
            <a:r>
              <a:rPr lang="zh-CN" altLang="en-US" dirty="0" smtClean="0"/>
              <a:t>本章的内容：</a:t>
            </a:r>
            <a:endParaRPr lang="en-US" altLang="zh-CN" dirty="0" smtClean="0"/>
          </a:p>
          <a:p>
            <a:pPr latinLnBrk="1"/>
            <a:r>
              <a:rPr lang="zh-CN" altLang="en-US" dirty="0" smtClean="0"/>
              <a:t>怎样表示元组</a:t>
            </a:r>
            <a:endParaRPr lang="en-US" altLang="zh-CN" dirty="0" smtClean="0"/>
          </a:p>
          <a:p>
            <a:pPr latinLnBrk="1"/>
            <a:r>
              <a:rPr lang="zh-CN" altLang="en-US" dirty="0" smtClean="0"/>
              <a:t>元组索引和切片</a:t>
            </a:r>
            <a:endParaRPr lang="en-US" altLang="zh-CN" dirty="0" smtClean="0"/>
          </a:p>
          <a:p>
            <a:pPr latinLnBrk="1"/>
            <a:r>
              <a:rPr lang="zh-CN" altLang="en-US" dirty="0"/>
              <a:t>元组的</a:t>
            </a:r>
            <a:r>
              <a:rPr lang="zh-CN" altLang="en-US" dirty="0" smtClean="0"/>
              <a:t>操作方法</a:t>
            </a:r>
            <a:endParaRPr lang="en-US" altLang="zh-CN" dirty="0" smtClean="0"/>
          </a:p>
          <a:p>
            <a:pPr latinLnBrk="1"/>
            <a:r>
              <a:rPr lang="zh-CN" altLang="en-US" dirty="0"/>
              <a:t>元组的</a:t>
            </a:r>
            <a:r>
              <a:rPr lang="zh-CN" altLang="en-US" dirty="0" smtClean="0"/>
              <a:t>运算</a:t>
            </a:r>
            <a:endParaRPr lang="en-US" altLang="zh-CN" dirty="0" smtClean="0"/>
          </a:p>
          <a:p>
            <a:pPr latinLnBrk="1"/>
            <a:r>
              <a:rPr lang="en-US" altLang="zh-CN" dirty="0" smtClean="0"/>
              <a:t>zip()</a:t>
            </a:r>
            <a:r>
              <a:rPr lang="zh-CN" altLang="en-US" dirty="0" smtClean="0"/>
              <a:t>的用法</a:t>
            </a:r>
            <a:endParaRPr lang="en-US" altLang="zh-CN" dirty="0" smtClean="0"/>
          </a:p>
          <a:p>
            <a:pPr latinLnBrk="1"/>
            <a:r>
              <a:rPr lang="zh-CN" altLang="en-US" dirty="0" smtClean="0"/>
              <a:t>元组的应用</a:t>
            </a:r>
            <a:endParaRPr lang="en-US" altLang="zh-CN" dirty="0" smtClean="0"/>
          </a:p>
          <a:p>
            <a:pPr latinLnBrk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32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="" xmlns:a16="http://schemas.microsoft.com/office/drawing/2014/main" id="{7D076F16-A5E6-4404-ADD6-9A118C044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30" y="1325217"/>
            <a:ext cx="8025020" cy="3962399"/>
          </a:xfrm>
        </p:spPr>
        <p:txBody>
          <a:bodyPr>
            <a:norm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zh-CN" altLang="en-US" dirty="0" smtClean="0"/>
              <a:t>元组</a:t>
            </a:r>
            <a:r>
              <a:rPr lang="en-US" altLang="zh-CN" dirty="0" smtClean="0"/>
              <a:t>(tuple)</a:t>
            </a:r>
            <a:r>
              <a:rPr lang="zh-CN" altLang="en-US" dirty="0" smtClean="0"/>
              <a:t>与列表非常相像，</a:t>
            </a:r>
            <a:r>
              <a:rPr lang="zh-CN" altLang="en-US" dirty="0"/>
              <a:t>不同之处在于元组的元素</a:t>
            </a:r>
            <a:r>
              <a:rPr lang="zh-CN" altLang="en-US" b="1" dirty="0">
                <a:solidFill>
                  <a:srgbClr val="FF0000"/>
                </a:solidFill>
              </a:rPr>
              <a:t>不能修改</a:t>
            </a:r>
            <a:r>
              <a:rPr lang="zh-CN" altLang="en-US" dirty="0"/>
              <a:t>。</a:t>
            </a:r>
          </a:p>
          <a:p>
            <a:pPr latinLnBrk="1">
              <a:lnSpc>
                <a:spcPct val="150000"/>
              </a:lnSpc>
            </a:pPr>
            <a:r>
              <a:rPr lang="zh-CN" altLang="en-US" dirty="0"/>
              <a:t>元组使用小括号，列表使用方括号。</a:t>
            </a:r>
          </a:p>
          <a:p>
            <a:pPr latinLnBrk="1">
              <a:lnSpc>
                <a:spcPct val="150000"/>
              </a:lnSpc>
            </a:pPr>
            <a:r>
              <a:rPr lang="zh-CN" altLang="en-US" dirty="0"/>
              <a:t>元组创建很简单，只需要在括号中添加元素，并使用逗号隔开即可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atinLnBrk="1">
              <a:lnSpc>
                <a:spcPct val="150000"/>
              </a:lnSpc>
            </a:pPr>
            <a:r>
              <a:rPr lang="zh-CN" altLang="en-US" dirty="0" smtClean="0"/>
              <a:t>如下：</a:t>
            </a:r>
            <a:endParaRPr lang="en-US" altLang="zh-CN" dirty="0" smtClean="0"/>
          </a:p>
          <a:p>
            <a:pPr latinLnBrk="1">
              <a:lnSpc>
                <a:spcPct val="150000"/>
              </a:lnSpc>
            </a:pPr>
            <a:r>
              <a:rPr lang="en-US" altLang="zh-CN" dirty="0"/>
              <a:t>tup1 = ('physics', 'chemistry', 1997, 2000</a:t>
            </a:r>
            <a:r>
              <a:rPr lang="en-US" altLang="zh-CN" dirty="0" smtClean="0"/>
              <a:t>)</a:t>
            </a:r>
          </a:p>
          <a:p>
            <a:pPr latinLnBrk="1">
              <a:lnSpc>
                <a:spcPct val="150000"/>
              </a:lnSpc>
            </a:pPr>
            <a:r>
              <a:rPr lang="en-US" altLang="zh-CN" dirty="0" smtClean="0"/>
              <a:t>tup2 </a:t>
            </a:r>
            <a:r>
              <a:rPr lang="en-US" altLang="zh-CN" dirty="0"/>
              <a:t>= (1, 2, 3, 4, 5 ) </a:t>
            </a:r>
            <a:endParaRPr lang="en-US" altLang="zh-CN" dirty="0" smtClean="0"/>
          </a:p>
          <a:p>
            <a:pPr latinLnBrk="1">
              <a:lnSpc>
                <a:spcPct val="150000"/>
              </a:lnSpc>
            </a:pPr>
            <a:r>
              <a:rPr lang="en-US" altLang="zh-CN" dirty="0" smtClean="0"/>
              <a:t>tup3 </a:t>
            </a:r>
            <a:r>
              <a:rPr lang="en-US" altLang="zh-CN" dirty="0"/>
              <a:t>= "a", "b", "c", "d"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="" xmlns:a16="http://schemas.microsoft.com/office/drawing/2014/main" id="{4BBBBC70-B623-4852-BEAA-3EB2462F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3" y="182564"/>
            <a:ext cx="7920000" cy="900000"/>
          </a:xfrm>
        </p:spPr>
        <p:txBody>
          <a:bodyPr/>
          <a:lstStyle/>
          <a:p>
            <a:r>
              <a:rPr lang="zh-CN" altLang="en-US" dirty="0"/>
              <a:t>元组</a:t>
            </a:r>
          </a:p>
        </p:txBody>
      </p:sp>
    </p:spTree>
    <p:extLst>
      <p:ext uri="{BB962C8B-B14F-4D97-AF65-F5344CB8AC3E}">
        <p14:creationId xmlns:p14="http://schemas.microsoft.com/office/powerpoint/2010/main" val="172537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="" xmlns:a16="http://schemas.microsoft.com/office/drawing/2014/main" id="{7D076F16-A5E6-4404-ADD6-9A118C044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30" y="1325217"/>
            <a:ext cx="8025020" cy="4452731"/>
          </a:xfrm>
        </p:spPr>
        <p:txBody>
          <a:bodyPr>
            <a:norm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dirty="0" smtClean="0"/>
              <a:t>tup1 = () </a:t>
            </a:r>
            <a:r>
              <a:rPr lang="zh-CN" altLang="en-US" dirty="0" smtClean="0"/>
              <a:t>创建了一个空元组</a:t>
            </a:r>
            <a:endParaRPr lang="en-US" altLang="zh-CN" dirty="0" smtClean="0"/>
          </a:p>
          <a:p>
            <a:pPr latinLnBrk="1">
              <a:lnSpc>
                <a:spcPct val="150000"/>
              </a:lnSpc>
            </a:pPr>
            <a:endParaRPr lang="en-US" altLang="zh-CN" dirty="0" smtClean="0"/>
          </a:p>
          <a:p>
            <a:pPr latinLnBrk="1">
              <a:lnSpc>
                <a:spcPct val="150000"/>
              </a:lnSpc>
            </a:pPr>
            <a:r>
              <a:rPr lang="zh-CN" altLang="en-US" dirty="0"/>
              <a:t>任意无符号的对象，以逗号隔开，默认为</a:t>
            </a:r>
            <a:r>
              <a:rPr lang="zh-CN" altLang="en-US" dirty="0" smtClean="0"/>
              <a:t>元组</a:t>
            </a:r>
            <a:endParaRPr lang="en-US" altLang="zh-CN" dirty="0" smtClean="0"/>
          </a:p>
          <a:p>
            <a:pPr latinLnBrk="1">
              <a:lnSpc>
                <a:spcPct val="150000"/>
              </a:lnSpc>
            </a:pPr>
            <a:endParaRPr lang="en-US" altLang="zh-CN" dirty="0" smtClean="0"/>
          </a:p>
          <a:p>
            <a:pPr latinLnBrk="1">
              <a:lnSpc>
                <a:spcPct val="150000"/>
              </a:lnSpc>
            </a:pPr>
            <a:endParaRPr lang="en-US" altLang="zh-CN" dirty="0"/>
          </a:p>
          <a:p>
            <a:pPr latinLnBrk="1">
              <a:lnSpc>
                <a:spcPct val="150000"/>
              </a:lnSpc>
            </a:pPr>
            <a:r>
              <a:rPr lang="zh-CN" altLang="en-US" dirty="0"/>
              <a:t>元组只有一个元素时，要在后面加上逗号</a:t>
            </a:r>
            <a:r>
              <a:rPr lang="en-US" altLang="zh-CN" dirty="0"/>
              <a:t>:</a:t>
            </a:r>
          </a:p>
          <a:p>
            <a:pPr latinLnBrk="1">
              <a:lnSpc>
                <a:spcPct val="150000"/>
              </a:lnSpc>
            </a:pPr>
            <a:r>
              <a:rPr lang="en-US" altLang="zh-CN" dirty="0"/>
              <a:t>tup2 = (1</a:t>
            </a:r>
            <a:r>
              <a:rPr lang="en-US" altLang="zh-CN" dirty="0" smtClean="0"/>
              <a:t>,)</a:t>
            </a:r>
          </a:p>
          <a:p>
            <a:pPr latinLnBrk="1">
              <a:lnSpc>
                <a:spcPct val="150000"/>
              </a:lnSpc>
            </a:pPr>
            <a:r>
              <a:rPr lang="zh-CN" altLang="en-US" dirty="0" smtClean="0"/>
              <a:t>想想这是为什么</a:t>
            </a:r>
            <a:endParaRPr lang="en-US" altLang="zh-CN" dirty="0"/>
          </a:p>
          <a:p>
            <a:pPr latinLnBrk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="" xmlns:a16="http://schemas.microsoft.com/office/drawing/2014/main" id="{4BBBBC70-B623-4852-BEAA-3EB2462F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3" y="182564"/>
            <a:ext cx="7920000" cy="900000"/>
          </a:xfrm>
        </p:spPr>
        <p:txBody>
          <a:bodyPr/>
          <a:lstStyle/>
          <a:p>
            <a:r>
              <a:rPr lang="zh-CN" altLang="en-US" dirty="0"/>
              <a:t>元组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85" y="3174932"/>
            <a:ext cx="22479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857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="" xmlns:a16="http://schemas.microsoft.com/office/drawing/2014/main" id="{4BBBBC70-B623-4852-BEAA-3EB2462F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3" y="182564"/>
            <a:ext cx="7920000" cy="900000"/>
          </a:xfrm>
        </p:spPr>
        <p:txBody>
          <a:bodyPr/>
          <a:lstStyle/>
          <a:p>
            <a:r>
              <a:rPr lang="zh-CN" altLang="en-US" dirty="0" smtClean="0"/>
              <a:t>索引和切片</a:t>
            </a:r>
            <a:endParaRPr lang="zh-CN" altLang="en-US" dirty="0"/>
          </a:p>
        </p:txBody>
      </p:sp>
      <p:sp>
        <p:nvSpPr>
          <p:cNvPr id="7" name="内容占位符 1">
            <a:extLst>
              <a:ext uri="{FF2B5EF4-FFF2-40B4-BE49-F238E27FC236}">
                <a16:creationId xmlns="" xmlns:a16="http://schemas.microsoft.com/office/drawing/2014/main" id="{7D076F16-A5E6-4404-ADD6-9A118C044C9F}"/>
              </a:ext>
            </a:extLst>
          </p:cNvPr>
          <p:cNvSpPr txBox="1">
            <a:spLocks/>
          </p:cNvSpPr>
          <p:nvPr/>
        </p:nvSpPr>
        <p:spPr>
          <a:xfrm>
            <a:off x="565082" y="1235352"/>
            <a:ext cx="7938053" cy="1327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 smtClean="0"/>
              <a:t>与字符串、</a:t>
            </a:r>
            <a:r>
              <a:rPr lang="zh-CN" altLang="en-US" dirty="0"/>
              <a:t>列表</a:t>
            </a:r>
            <a:r>
              <a:rPr lang="zh-CN" altLang="en-US" dirty="0" smtClean="0"/>
              <a:t>的索引一样，</a:t>
            </a:r>
            <a:r>
              <a:rPr lang="zh-CN" altLang="en-US" dirty="0"/>
              <a:t>元组</a:t>
            </a:r>
            <a:r>
              <a:rPr lang="zh-CN" altLang="en-US" dirty="0" smtClean="0"/>
              <a:t>索引从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开始。列表可以进行截取、组合等。</a:t>
            </a:r>
            <a:endParaRPr lang="en-US" altLang="zh-CN" dirty="0" smtClean="0"/>
          </a:p>
        </p:txBody>
      </p:sp>
      <p:sp>
        <p:nvSpPr>
          <p:cNvPr id="9" name="矩形 8"/>
          <p:cNvSpPr/>
          <p:nvPr/>
        </p:nvSpPr>
        <p:spPr>
          <a:xfrm>
            <a:off x="722065" y="4744747"/>
            <a:ext cx="133882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运行结果：</a:t>
            </a:r>
            <a:endParaRPr lang="en-US" altLang="zh-CN" dirty="0"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893" y="2275647"/>
            <a:ext cx="303847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893" y="4744747"/>
            <a:ext cx="17811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794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="" xmlns:a16="http://schemas.microsoft.com/office/drawing/2014/main" id="{4BBBBC70-B623-4852-BEAA-3EB2462F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3" y="182564"/>
            <a:ext cx="7920000" cy="900000"/>
          </a:xfrm>
        </p:spPr>
        <p:txBody>
          <a:bodyPr/>
          <a:lstStyle/>
          <a:p>
            <a:r>
              <a:rPr lang="zh-CN" altLang="en-US" dirty="0"/>
              <a:t>修改元组</a:t>
            </a:r>
          </a:p>
        </p:txBody>
      </p:sp>
      <p:sp>
        <p:nvSpPr>
          <p:cNvPr id="7" name="内容占位符 1">
            <a:extLst>
              <a:ext uri="{FF2B5EF4-FFF2-40B4-BE49-F238E27FC236}">
                <a16:creationId xmlns="" xmlns:a16="http://schemas.microsoft.com/office/drawing/2014/main" id="{7D076F16-A5E6-4404-ADD6-9A118C044C9F}"/>
              </a:ext>
            </a:extLst>
          </p:cNvPr>
          <p:cNvSpPr txBox="1">
            <a:spLocks/>
          </p:cNvSpPr>
          <p:nvPr/>
        </p:nvSpPr>
        <p:spPr>
          <a:xfrm>
            <a:off x="565082" y="1235352"/>
            <a:ext cx="7938053" cy="2037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元组中的元素值是不允许修改的，但我们可以对元组进行连接组合，如下实例</a:t>
            </a:r>
            <a:r>
              <a:rPr lang="en-US" altLang="zh-CN" dirty="0"/>
              <a:t>:</a:t>
            </a:r>
            <a:endParaRPr lang="en-US" altLang="zh-CN" dirty="0" smtClean="0"/>
          </a:p>
        </p:txBody>
      </p:sp>
      <p:sp>
        <p:nvSpPr>
          <p:cNvPr id="9" name="矩形 8"/>
          <p:cNvSpPr/>
          <p:nvPr/>
        </p:nvSpPr>
        <p:spPr>
          <a:xfrm>
            <a:off x="722065" y="4744747"/>
            <a:ext cx="133882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运行结果：</a:t>
            </a:r>
            <a:endParaRPr lang="en-US" altLang="zh-CN" dirty="0"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893" y="2062991"/>
            <a:ext cx="238125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893" y="4998662"/>
            <a:ext cx="1828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828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="" xmlns:a16="http://schemas.microsoft.com/office/drawing/2014/main" id="{4BBBBC70-B623-4852-BEAA-3EB2462F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3" y="182564"/>
            <a:ext cx="7920000" cy="900000"/>
          </a:xfrm>
        </p:spPr>
        <p:txBody>
          <a:bodyPr/>
          <a:lstStyle/>
          <a:p>
            <a:r>
              <a:rPr lang="zh-CN" altLang="en-US" dirty="0"/>
              <a:t>元组内置函数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="" xmlns:a16="http://schemas.microsoft.com/office/drawing/2014/main" id="{7D076F16-A5E6-4404-ADD6-9A118C044C9F}"/>
              </a:ext>
            </a:extLst>
          </p:cNvPr>
          <p:cNvSpPr txBox="1">
            <a:spLocks/>
          </p:cNvSpPr>
          <p:nvPr/>
        </p:nvSpPr>
        <p:spPr>
          <a:xfrm>
            <a:off x="565082" y="1235352"/>
            <a:ext cx="7938053" cy="2037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err="1" smtClean="0"/>
              <a:t>len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tup</a:t>
            </a:r>
            <a:r>
              <a:rPr lang="en-US" altLang="zh-CN" dirty="0" smtClean="0"/>
              <a:t>)   </a:t>
            </a:r>
            <a:r>
              <a:rPr lang="zh-CN" altLang="en-US" dirty="0" smtClean="0"/>
              <a:t>查询元组的长度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tuple(list)  </a:t>
            </a:r>
            <a:r>
              <a:rPr lang="zh-CN" altLang="en-US" dirty="0" smtClean="0"/>
              <a:t>把列表转化为元组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8998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="" xmlns:a16="http://schemas.microsoft.com/office/drawing/2014/main" id="{4BBBBC70-B623-4852-BEAA-3EB2462F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3" y="182564"/>
            <a:ext cx="7920000" cy="900000"/>
          </a:xfrm>
        </p:spPr>
        <p:txBody>
          <a:bodyPr/>
          <a:lstStyle/>
          <a:p>
            <a:r>
              <a:rPr lang="en-US" altLang="zh-CN" dirty="0"/>
              <a:t>zip() </a:t>
            </a:r>
            <a:r>
              <a:rPr lang="zh-CN" altLang="en-US" dirty="0"/>
              <a:t>函数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="" xmlns:a16="http://schemas.microsoft.com/office/drawing/2014/main" id="{7D076F16-A5E6-4404-ADD6-9A118C044C9F}"/>
              </a:ext>
            </a:extLst>
          </p:cNvPr>
          <p:cNvSpPr txBox="1">
            <a:spLocks/>
          </p:cNvSpPr>
          <p:nvPr/>
        </p:nvSpPr>
        <p:spPr>
          <a:xfrm>
            <a:off x="565082" y="1235352"/>
            <a:ext cx="7938053" cy="45558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lnSpc>
                <a:spcPct val="150000"/>
              </a:lnSpc>
            </a:pPr>
            <a:r>
              <a:rPr lang="en-US" altLang="zh-CN" b="1" dirty="0"/>
              <a:t>zip()</a:t>
            </a:r>
            <a:r>
              <a:rPr lang="zh-CN" altLang="en-US" dirty="0"/>
              <a:t> 函数用于将可迭代的</a:t>
            </a:r>
            <a:r>
              <a:rPr lang="zh-CN" altLang="en-US" dirty="0" smtClean="0"/>
              <a:t>对象（例如列表和元组）作为</a:t>
            </a:r>
            <a:r>
              <a:rPr lang="zh-CN" altLang="en-US" dirty="0"/>
              <a:t>参数，将对象中对应的元素打包成一个个元组，然后返回由这些元组组成的对象，这样做的好处是节约了不少的内存。</a:t>
            </a:r>
          </a:p>
          <a:p>
            <a:pPr latinLnBrk="1">
              <a:lnSpc>
                <a:spcPct val="150000"/>
              </a:lnSpc>
            </a:pPr>
            <a:r>
              <a:rPr lang="zh-CN" altLang="en-US" dirty="0"/>
              <a:t>我们可以使用 </a:t>
            </a:r>
            <a:r>
              <a:rPr lang="en-US" altLang="zh-CN" dirty="0"/>
              <a:t>list() </a:t>
            </a:r>
            <a:r>
              <a:rPr lang="zh-CN" altLang="en-US" dirty="0"/>
              <a:t>转换来输出列表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atinLnBrk="1">
              <a:lnSpc>
                <a:spcPct val="150000"/>
              </a:lnSpc>
            </a:pPr>
            <a:r>
              <a:rPr lang="zh-CN" altLang="en-US" dirty="0"/>
              <a:t>如果各个迭代器的元素个数不一致，则返回列表长度与最短的对象相同</a:t>
            </a:r>
            <a:endParaRPr lang="en-US" altLang="zh-CN" dirty="0" smtClean="0"/>
          </a:p>
          <a:p>
            <a:pPr latinLnBrk="1">
              <a:lnSpc>
                <a:spcPct val="150000"/>
              </a:lnSpc>
            </a:pPr>
            <a:endParaRPr lang="en-US" altLang="zh-CN" dirty="0" smtClean="0"/>
          </a:p>
          <a:p>
            <a:pPr latinLnBrk="1">
              <a:lnSpc>
                <a:spcPct val="150000"/>
              </a:lnSpc>
            </a:pPr>
            <a:r>
              <a:rPr lang="zh-CN" altLang="en-US" dirty="0" smtClean="0"/>
              <a:t>语法：</a:t>
            </a:r>
            <a:endParaRPr lang="en-US" altLang="zh-CN" dirty="0" smtClean="0"/>
          </a:p>
          <a:p>
            <a:pPr latinLnBrk="1">
              <a:lnSpc>
                <a:spcPct val="150000"/>
              </a:lnSpc>
            </a:pPr>
            <a:r>
              <a:rPr lang="en-US" altLang="zh-CN" dirty="0" smtClean="0"/>
              <a:t>zip</a:t>
            </a:r>
            <a:r>
              <a:rPr lang="en-US" altLang="zh-CN" dirty="0"/>
              <a:t>([</a:t>
            </a:r>
            <a:r>
              <a:rPr lang="en-US" altLang="zh-CN" dirty="0" err="1"/>
              <a:t>iterable</a:t>
            </a:r>
            <a:r>
              <a:rPr lang="en-US" altLang="zh-CN" dirty="0"/>
              <a:t>, </a:t>
            </a:r>
            <a:r>
              <a:rPr lang="en-US" altLang="zh-CN" dirty="0" smtClean="0"/>
              <a:t>...])</a:t>
            </a:r>
          </a:p>
          <a:p>
            <a:pPr latinLnBrk="1">
              <a:lnSpc>
                <a:spcPct val="150000"/>
              </a:lnSpc>
            </a:pPr>
            <a:r>
              <a:rPr lang="zh-CN" altLang="en-US" dirty="0" smtClean="0"/>
              <a:t>效果：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264" y="4752975"/>
            <a:ext cx="2619375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284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="" xmlns:a16="http://schemas.microsoft.com/office/drawing/2014/main" id="{8F884470-AEF0-4D01-90F6-363345FD6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对话游戏</a:t>
            </a:r>
            <a:endParaRPr lang="zh-CN" altLang="en-US" dirty="0"/>
          </a:p>
        </p:txBody>
      </p:sp>
      <p:sp>
        <p:nvSpPr>
          <p:cNvPr id="7" name="内容占位符 1">
            <a:extLst>
              <a:ext uri="{FF2B5EF4-FFF2-40B4-BE49-F238E27FC236}">
                <a16:creationId xmlns="" xmlns:a16="http://schemas.microsoft.com/office/drawing/2014/main" id="{7D076F16-A5E6-4404-ADD6-9A118C044C9F}"/>
              </a:ext>
            </a:extLst>
          </p:cNvPr>
          <p:cNvSpPr txBox="1">
            <a:spLocks/>
          </p:cNvSpPr>
          <p:nvPr/>
        </p:nvSpPr>
        <p:spPr>
          <a:xfrm>
            <a:off x="424070" y="1441386"/>
            <a:ext cx="6970643" cy="3567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/>
            <a:r>
              <a:rPr lang="zh-CN" altLang="en-US" dirty="0" smtClean="0"/>
              <a:t>题目：用程序模拟一段对话，自己设计对话内容</a:t>
            </a:r>
            <a:endParaRPr lang="en-US" altLang="zh-CN" dirty="0" smtClean="0"/>
          </a:p>
          <a:p>
            <a:pPr latinLnBrk="1"/>
            <a:r>
              <a:rPr lang="zh-CN" altLang="en-US" dirty="0" smtClean="0"/>
              <a:t>要求：游戏过程流畅合理。</a:t>
            </a:r>
            <a:endParaRPr lang="en-US" altLang="zh-CN" dirty="0" smtClean="0"/>
          </a:p>
          <a:p>
            <a:pPr latinLnBrk="1"/>
            <a:r>
              <a:rPr lang="en-US" altLang="zh-CN" dirty="0" smtClean="0"/>
              <a:t>          </a:t>
            </a:r>
            <a:r>
              <a:rPr lang="zh-CN" altLang="en-US" dirty="0" smtClean="0"/>
              <a:t>用到元组</a:t>
            </a:r>
            <a:endParaRPr lang="en-US" altLang="zh-CN" dirty="0" smtClean="0"/>
          </a:p>
          <a:p>
            <a:pPr latinLnBrk="1"/>
            <a:r>
              <a:rPr lang="zh-CN" altLang="en-US" dirty="0" smtClean="0"/>
              <a:t>提示：</a:t>
            </a:r>
            <a:endParaRPr lang="en-US" altLang="zh-CN" dirty="0"/>
          </a:p>
          <a:p>
            <a:pPr latinLnBrk="1"/>
            <a:r>
              <a:rPr lang="en-US" altLang="zh-CN" dirty="0" smtClean="0"/>
              <a:t>1.</a:t>
            </a:r>
            <a:r>
              <a:rPr lang="zh-CN" altLang="en-US" dirty="0" smtClean="0"/>
              <a:t>用三个元组分别放入序号，问题和回答。</a:t>
            </a:r>
            <a:endParaRPr lang="en-US" altLang="zh-CN" dirty="0" smtClean="0"/>
          </a:p>
          <a:p>
            <a:pPr latinLnBrk="1"/>
            <a:r>
              <a:rPr lang="en-US" altLang="zh-CN" dirty="0" smtClean="0"/>
              <a:t>2.zip()</a:t>
            </a:r>
            <a:r>
              <a:rPr lang="zh-CN" altLang="en-US" dirty="0" smtClean="0"/>
              <a:t>函数把适当的元组打包在一起。</a:t>
            </a:r>
            <a:endParaRPr lang="en-US" altLang="zh-CN" dirty="0" smtClean="0"/>
          </a:p>
          <a:p>
            <a:pPr latinLnBrk="1"/>
            <a:r>
              <a:rPr lang="en-US" altLang="zh-CN" dirty="0" smtClean="0"/>
              <a:t>3.</a:t>
            </a:r>
            <a:r>
              <a:rPr lang="zh-CN" altLang="en-US" dirty="0"/>
              <a:t>加</a:t>
            </a:r>
            <a:r>
              <a:rPr lang="zh-CN" altLang="en-US" dirty="0" smtClean="0"/>
              <a:t>入提示语句引导游戏进行。</a:t>
            </a:r>
            <a:endParaRPr lang="en-US" altLang="zh-CN" dirty="0" smtClean="0"/>
          </a:p>
          <a:p>
            <a:pPr latinLnBrk="1"/>
            <a:r>
              <a:rPr lang="en-US" altLang="zh-CN" dirty="0" smtClean="0"/>
              <a:t>4.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if,else</a:t>
            </a:r>
            <a:r>
              <a:rPr lang="en-US" altLang="zh-CN" dirty="0" smtClean="0"/>
              <a:t> </a:t>
            </a:r>
            <a:r>
              <a:rPr lang="zh-CN" altLang="en-US" dirty="0" smtClean="0"/>
              <a:t>语句判断怎样回答</a:t>
            </a:r>
            <a:endParaRPr lang="en-US" altLang="zh-CN" dirty="0" smtClean="0"/>
          </a:p>
          <a:p>
            <a:pPr latinLnBrk="1"/>
            <a:r>
              <a:rPr lang="en-US" altLang="zh-CN" dirty="0" smtClean="0"/>
              <a:t>5.</a:t>
            </a:r>
            <a:r>
              <a:rPr lang="zh-CN" altLang="en-US" dirty="0" smtClean="0"/>
              <a:t>加入循环，可以一直玩下去。</a:t>
            </a:r>
            <a:endParaRPr lang="en-US" altLang="zh-CN" dirty="0" smtClean="0"/>
          </a:p>
          <a:p>
            <a:pPr latinLnBrk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042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="" xmlns:a16="http://schemas.microsoft.com/office/drawing/2014/main" id="{8F884470-AEF0-4D01-90F6-363345FD6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对话游戏</a:t>
            </a:r>
          </a:p>
        </p:txBody>
      </p:sp>
      <p:sp>
        <p:nvSpPr>
          <p:cNvPr id="7" name="内容占位符 1">
            <a:extLst>
              <a:ext uri="{FF2B5EF4-FFF2-40B4-BE49-F238E27FC236}">
                <a16:creationId xmlns="" xmlns:a16="http://schemas.microsoft.com/office/drawing/2014/main" id="{7D076F16-A5E6-4404-ADD6-9A118C044C9F}"/>
              </a:ext>
            </a:extLst>
          </p:cNvPr>
          <p:cNvSpPr txBox="1">
            <a:spLocks/>
          </p:cNvSpPr>
          <p:nvPr/>
        </p:nvSpPr>
        <p:spPr>
          <a:xfrm>
            <a:off x="424070" y="1441386"/>
            <a:ext cx="2266121" cy="599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/>
            <a:r>
              <a:rPr lang="zh-CN" altLang="en-US" dirty="0"/>
              <a:t>代码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5" name="内容占位符 1">
            <a:extLst>
              <a:ext uri="{FF2B5EF4-FFF2-40B4-BE49-F238E27FC236}">
                <a16:creationId xmlns="" xmlns:a16="http://schemas.microsoft.com/office/drawing/2014/main" id="{7D076F16-A5E6-4404-ADD6-9A118C044C9F}"/>
              </a:ext>
            </a:extLst>
          </p:cNvPr>
          <p:cNvSpPr txBox="1">
            <a:spLocks/>
          </p:cNvSpPr>
          <p:nvPr/>
        </p:nvSpPr>
        <p:spPr>
          <a:xfrm>
            <a:off x="4028661" y="4724825"/>
            <a:ext cx="2266121" cy="599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/>
            <a:r>
              <a:rPr lang="zh-CN" altLang="en-US" dirty="0" smtClean="0"/>
              <a:t>结果：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652" y="1371812"/>
            <a:ext cx="5000625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277" y="3573330"/>
            <a:ext cx="165735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473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母版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母版主题" id="{6B3DE656-05A1-4ED7-BDBF-5406E1C42718}" vid="{A82A8A3A-93C5-49D6-99CD-C8A62E5164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母版主题</Template>
  <TotalTime>1498</TotalTime>
  <Words>327</Words>
  <Application>Microsoft Office PowerPoint</Application>
  <PresentationFormat>全屏显示(4:3)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母版主题</vt:lpstr>
      <vt:lpstr>第十章 元组</vt:lpstr>
      <vt:lpstr>元组</vt:lpstr>
      <vt:lpstr>元组</vt:lpstr>
      <vt:lpstr>索引和切片</vt:lpstr>
      <vt:lpstr>修改元组</vt:lpstr>
      <vt:lpstr>元组内置函数</vt:lpstr>
      <vt:lpstr>zip() 函数</vt:lpstr>
      <vt:lpstr>对话游戏</vt:lpstr>
      <vt:lpstr>对话游戏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数据输入输出</dc:title>
  <dc:creator>Administrator</dc:creator>
  <cp:lastModifiedBy>nttzl</cp:lastModifiedBy>
  <cp:revision>87</cp:revision>
  <dcterms:created xsi:type="dcterms:W3CDTF">2018-04-27T06:41:51Z</dcterms:created>
  <dcterms:modified xsi:type="dcterms:W3CDTF">2018-12-21T03:03:13Z</dcterms:modified>
</cp:coreProperties>
</file>