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Poppins"/>
      <p:regular r:id="rId41"/>
      <p:bold r:id="rId42"/>
      <p:italic r:id="rId43"/>
      <p:boldItalic r:id="rId44"/>
    </p:embeddedFont>
    <p:embeddedFont>
      <p:font typeface="Poppins Ligh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42" Type="http://schemas.openxmlformats.org/officeDocument/2006/relationships/font" Target="fonts/Poppins-bold.fntdata"/><Relationship Id="rId41" Type="http://schemas.openxmlformats.org/officeDocument/2006/relationships/font" Target="fonts/Poppins-regular.fntdata"/><Relationship Id="rId22" Type="http://schemas.openxmlformats.org/officeDocument/2006/relationships/slide" Target="slides/slide18.xml"/><Relationship Id="rId44" Type="http://schemas.openxmlformats.org/officeDocument/2006/relationships/font" Target="fonts/Poppins-boldItalic.fntdata"/><Relationship Id="rId21" Type="http://schemas.openxmlformats.org/officeDocument/2006/relationships/slide" Target="slides/slide17.xml"/><Relationship Id="rId43" Type="http://schemas.openxmlformats.org/officeDocument/2006/relationships/font" Target="fonts/Poppins-italic.fntdata"/><Relationship Id="rId24" Type="http://schemas.openxmlformats.org/officeDocument/2006/relationships/slide" Target="slides/slide20.xml"/><Relationship Id="rId46" Type="http://schemas.openxmlformats.org/officeDocument/2006/relationships/font" Target="fonts/PoppinsLight-bold.fntdata"/><Relationship Id="rId23" Type="http://schemas.openxmlformats.org/officeDocument/2006/relationships/slide" Target="slides/slide19.xml"/><Relationship Id="rId45" Type="http://schemas.openxmlformats.org/officeDocument/2006/relationships/font" Target="fonts/Poppins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PoppinsLight-boldItalic.fntdata"/><Relationship Id="rId25" Type="http://schemas.openxmlformats.org/officeDocument/2006/relationships/slide" Target="slides/slide21.xml"/><Relationship Id="rId47" Type="http://schemas.openxmlformats.org/officeDocument/2006/relationships/font" Target="fonts/PoppinsLight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-italic.fntdata"/><Relationship Id="rId16" Type="http://schemas.openxmlformats.org/officeDocument/2006/relationships/slide" Target="slides/slide12.xml"/><Relationship Id="rId38" Type="http://schemas.openxmlformats.org/officeDocument/2006/relationships/font" Target="fonts/Robo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28270cac2_1_2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28270cac2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3:05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28270cac2_1_2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28270cac2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3:32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28270cac2_1_2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28270cac2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3:40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28270cac2_1_3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28270cac2_1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28270cac2_1_4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28270cac2_1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4:04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28270cac2_1_5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28270cac2_1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/>
              <a:t>可以只講分享方式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後面再提其他三個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28270cac2_1_5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28270cac2_1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甚至是選擇評論的類型(建設性or好不好看？)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4:57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28270cac2_1_6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28270cac2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5:26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28270cac2_1_1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28270cac2_1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5:31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28270cac2_1_4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28270cac2_1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8270cac2_1_9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8270cac2_1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28270cac2_1_6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28270cac2_1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一</a:t>
            </a:r>
            <a:r>
              <a:rPr lang="en"/>
              <a:t>樣小塊先不講?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6:05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28270cac2_2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28270cac2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跳tone這個詞有點負面，換一個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7:50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28270cac2_2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28270cac2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6:33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28270cac2_2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528270cac2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6:49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28270cac2_1_6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528270cac2_1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跳tone這個詞有點負面，換一個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7:50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28270cac2_1_7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28270cac2_1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8:18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28270cac2_1_1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528270cac2_1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8:23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28270cac2_1_4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28270cac2_1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8:35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528270cac2_1_6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528270cac2_1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Solution完</a:t>
            </a:r>
            <a:r>
              <a:rPr lang="en"/>
              <a:t>先講assumption?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08:57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28270cac2_1_7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28270cac2_1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9:54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28270cac2_1_9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28270cac2_1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生活的一部分，好的穿搭能夠。。。。，可是。。。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穿搭上面遇到的問題透過社群媒體來解決的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0:20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528270cac2_1_8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528270cac2_1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線上衣櫃可以講細點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 講一下這是最好的prototype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10:15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528270cac2_1_7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528270cac2_1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10:42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528270cac2_1_3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528270cac2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28270cac2_1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28270cac2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28270cac2_1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28270cac2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0:53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28270cac2_1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28270cac2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1:23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28270cac2_1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28270cac2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1:50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28270cac2_1_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28270cac2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2:00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28270cac2_1_1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28270cac2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2:30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A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B">
  <p:cSld name="BLANK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0000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3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sz="7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big image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1" name="Google Shape;91;p8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2" name="Google Shape;92;p8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9.jpg"/><Relationship Id="rId5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Relationship Id="rId4" Type="http://schemas.openxmlformats.org/officeDocument/2006/relationships/image" Target="../media/image13.jpg"/><Relationship Id="rId5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2211600" y="1991850"/>
            <a:ext cx="4818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HCI Assignment 2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Team #9 - POV &amp; Prototype</a:t>
            </a:r>
            <a:endParaRPr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>
            <p:ph idx="1" type="body"/>
          </p:nvPr>
        </p:nvSpPr>
        <p:spPr>
          <a:xfrm>
            <a:off x="747000" y="1958050"/>
            <a:ext cx="23937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Notice 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穿搭一成不變。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出現錯誤或不適合的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穿搭卻不自知。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很願意嘗試但不容易得到新想法。</a:t>
            </a:r>
            <a:endParaRPr sz="1800"/>
          </a:p>
        </p:txBody>
      </p:sp>
      <p:sp>
        <p:nvSpPr>
          <p:cNvPr id="268" name="Google Shape;268;p23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met: </a:t>
            </a:r>
            <a:r>
              <a:rPr lang="en"/>
              <a:t>楊允禎</a:t>
            </a:r>
            <a:endParaRPr/>
          </a:p>
        </p:txBody>
      </p:sp>
      <p:sp>
        <p:nvSpPr>
          <p:cNvPr id="269" name="Google Shape;269;p23"/>
          <p:cNvSpPr txBox="1"/>
          <p:nvPr>
            <p:ph idx="2" type="body"/>
          </p:nvPr>
        </p:nvSpPr>
        <p:spPr>
          <a:xfrm>
            <a:off x="35537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Game changing if we…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能</a:t>
            </a:r>
            <a:r>
              <a:rPr lang="en" sz="1800"/>
              <a:t>提供更多穿搭方面的資訊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0" name="Google Shape;270;p2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1" name="Google Shape;2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72" name="Google Shape;272;p23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73" name="Google Shape;273;p2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23"/>
          <p:cNvSpPr/>
          <p:nvPr/>
        </p:nvSpPr>
        <p:spPr>
          <a:xfrm>
            <a:off x="6454511" y="36700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" name="Google Shape;277;p23"/>
          <p:cNvCxnSpPr/>
          <p:nvPr/>
        </p:nvCxnSpPr>
        <p:spPr>
          <a:xfrm flipH="1">
            <a:off x="3279150" y="1995975"/>
            <a:ext cx="21900" cy="26322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3368" y="1051560"/>
            <a:ext cx="3035700" cy="303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3" name="Google Shape;283;p24"/>
          <p:cNvSpPr txBox="1"/>
          <p:nvPr>
            <p:ph idx="1" type="body"/>
          </p:nvPr>
        </p:nvSpPr>
        <p:spPr>
          <a:xfrm>
            <a:off x="690925" y="1958050"/>
            <a:ext cx="2472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Notice 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有多件衣服買了卻因為不好搭配等原因就不常穿它</a:t>
            </a:r>
            <a:endParaRPr sz="1800"/>
          </a:p>
        </p:txBody>
      </p:sp>
      <p:sp>
        <p:nvSpPr>
          <p:cNvPr id="284" name="Google Shape;284;p24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met: </a:t>
            </a:r>
            <a:r>
              <a:rPr lang="en"/>
              <a:t>黃偉哲</a:t>
            </a:r>
            <a:endParaRPr/>
          </a:p>
        </p:txBody>
      </p:sp>
      <p:sp>
        <p:nvSpPr>
          <p:cNvPr id="285" name="Google Shape;285;p24"/>
          <p:cNvSpPr txBox="1"/>
          <p:nvPr>
            <p:ph idx="2" type="body"/>
          </p:nvPr>
        </p:nvSpPr>
        <p:spPr>
          <a:xfrm>
            <a:off x="367920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Game changing if we…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在購買衣服時提供一些輔助工具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6" name="Google Shape;286;p2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7" name="Google Shape;287;p24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88" name="Google Shape;288;p24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24"/>
          <p:cNvSpPr/>
          <p:nvPr/>
        </p:nvSpPr>
        <p:spPr>
          <a:xfrm>
            <a:off x="6454511" y="36700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2" name="Google Shape;292;p24"/>
          <p:cNvCxnSpPr/>
          <p:nvPr/>
        </p:nvCxnSpPr>
        <p:spPr>
          <a:xfrm flipH="1">
            <a:off x="3279150" y="1995975"/>
            <a:ext cx="21900" cy="26322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HMW &amp;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98" name="Google Shape;298;p25"/>
          <p:cNvSpPr txBox="1"/>
          <p:nvPr>
            <p:ph idx="1" type="subTitle"/>
          </p:nvPr>
        </p:nvSpPr>
        <p:spPr>
          <a:xfrm>
            <a:off x="2238500" y="3352200"/>
            <a:ext cx="4879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B</a:t>
            </a:r>
            <a:r>
              <a:rPr lang="en" sz="1600"/>
              <a:t>rainstorming ~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99" name="Google Shape;299;p25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FFFFFF"/>
                </a:solidFill>
              </a:rPr>
              <a:t>3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 txBox="1"/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POVs </a:t>
            </a:r>
            <a:endParaRPr/>
          </a:p>
        </p:txBody>
      </p:sp>
      <p:sp>
        <p:nvSpPr>
          <p:cNvPr id="305" name="Google Shape;305;p2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6" name="Google Shape;306;p26"/>
          <p:cNvGrpSpPr/>
          <p:nvPr/>
        </p:nvGrpSpPr>
        <p:grpSpPr>
          <a:xfrm>
            <a:off x="2346861" y="1258050"/>
            <a:ext cx="2547000" cy="2547000"/>
            <a:chOff x="1293736" y="1258050"/>
            <a:chExt cx="2547000" cy="2547000"/>
          </a:xfrm>
        </p:grpSpPr>
        <p:sp>
          <p:nvSpPr>
            <p:cNvPr id="307" name="Google Shape;307;p26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b="1" sz="12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09" name="Google Shape;309;p26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分享意願普遍低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10" name="Google Shape;310;p26"/>
          <p:cNvGrpSpPr/>
          <p:nvPr/>
        </p:nvGrpSpPr>
        <p:grpSpPr>
          <a:xfrm>
            <a:off x="4257083" y="1258050"/>
            <a:ext cx="2547000" cy="2547000"/>
            <a:chOff x="3203958" y="1258050"/>
            <a:chExt cx="2547000" cy="2547000"/>
          </a:xfrm>
        </p:grpSpPr>
        <p:sp>
          <p:nvSpPr>
            <p:cNvPr id="311" name="Google Shape;311;p26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0000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2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1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13" name="Google Shape;313;p26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不知道該怎麼選擇</a:t>
              </a:r>
              <a:endParaRPr b="1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14" name="Google Shape;314;p26"/>
          <p:cNvGrpSpPr/>
          <p:nvPr/>
        </p:nvGrpSpPr>
        <p:grpSpPr>
          <a:xfrm>
            <a:off x="6177102" y="1258050"/>
            <a:ext cx="2547000" cy="2547000"/>
            <a:chOff x="5123977" y="1258050"/>
            <a:chExt cx="2547000" cy="2547000"/>
          </a:xfrm>
        </p:grpSpPr>
        <p:sp>
          <p:nvSpPr>
            <p:cNvPr id="315" name="Google Shape;315;p26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0000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b="1" sz="120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17" name="Google Shape;317;p26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衣服買了不想穿</a:t>
              </a:r>
              <a:endParaRPr b="1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"/>
          <p:cNvSpPr txBox="1"/>
          <p:nvPr>
            <p:ph idx="4294967295" type="ctrTitle"/>
          </p:nvPr>
        </p:nvSpPr>
        <p:spPr>
          <a:xfrm>
            <a:off x="2092625" y="2306600"/>
            <a:ext cx="4958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HMW:</a:t>
            </a:r>
            <a:endParaRPr sz="5000"/>
          </a:p>
        </p:txBody>
      </p:sp>
      <p:sp>
        <p:nvSpPr>
          <p:cNvPr id="323" name="Google Shape;323;p27"/>
          <p:cNvSpPr txBox="1"/>
          <p:nvPr>
            <p:ph idx="4294967295" type="subTitle"/>
          </p:nvPr>
        </p:nvSpPr>
        <p:spPr>
          <a:xfrm>
            <a:off x="2092625" y="3466402"/>
            <a:ext cx="495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Poppins"/>
                <a:ea typeface="Poppins"/>
                <a:cs typeface="Poppins"/>
                <a:sym typeface="Poppins"/>
              </a:rPr>
              <a:t>給予使用者不同的分享方式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Poppins"/>
                <a:ea typeface="Poppins"/>
                <a:cs typeface="Poppins"/>
                <a:sym typeface="Poppins"/>
              </a:rPr>
              <a:t>來增加分享意願?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24" name="Google Shape;324;p27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325" name="Google Shape;325;p2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27"/>
          <p:cNvGrpSpPr/>
          <p:nvPr/>
        </p:nvGrpSpPr>
        <p:grpSpPr>
          <a:xfrm rot="-587313">
            <a:off x="2319621" y="1731217"/>
            <a:ext cx="714809" cy="714768"/>
            <a:chOff x="576250" y="4319400"/>
            <a:chExt cx="442075" cy="442050"/>
          </a:xfrm>
        </p:grpSpPr>
        <p:sp>
          <p:nvSpPr>
            <p:cNvPr id="328" name="Google Shape;328;p2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27"/>
          <p:cNvSpPr/>
          <p:nvPr/>
        </p:nvSpPr>
        <p:spPr>
          <a:xfrm>
            <a:off x="3536507" y="710554"/>
            <a:ext cx="271742" cy="25947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"/>
          <p:cNvSpPr/>
          <p:nvPr/>
        </p:nvSpPr>
        <p:spPr>
          <a:xfrm rot="2697553">
            <a:off x="5327282" y="2038984"/>
            <a:ext cx="412519" cy="3938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7"/>
          <p:cNvSpPr/>
          <p:nvPr/>
        </p:nvSpPr>
        <p:spPr>
          <a:xfrm>
            <a:off x="5653628" y="1814107"/>
            <a:ext cx="165205" cy="15781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7"/>
          <p:cNvSpPr/>
          <p:nvPr/>
        </p:nvSpPr>
        <p:spPr>
          <a:xfrm rot="1280074">
            <a:off x="3348230" y="1493219"/>
            <a:ext cx="165200" cy="15779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/>
          <p:nvPr>
            <p:ph type="title"/>
          </p:nvPr>
        </p:nvSpPr>
        <p:spPr>
          <a:xfrm>
            <a:off x="457200" y="1166125"/>
            <a:ext cx="30021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342" name="Google Shape;342;p2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3" name="Google Shape;343;p28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344" name="Google Shape;344;p28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E8E8E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1811602" name="adj1"/>
                <a:gd fmla="val 16214886" name="adj2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6" name="Google Shape;346;p28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347" name="Google Shape;347;p28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8" name="Google Shape;348;p28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分享方式</a:t>
              </a:r>
              <a:endParaRPr b="1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49" name="Google Shape;349;p28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350" name="Google Shape;350;p28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51" name="Google Shape;351;p28"/>
            <p:cNvSpPr txBox="1"/>
            <p:nvPr/>
          </p:nvSpPr>
          <p:spPr>
            <a:xfrm>
              <a:off x="2907261" y="1022117"/>
              <a:ext cx="9651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二選一</a:t>
              </a:r>
              <a:endParaRPr sz="1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52" name="Google Shape;352;p28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353" name="Google Shape;353;p28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54" name="Google Shape;354;p28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私訊</a:t>
              </a:r>
              <a:endParaRPr sz="1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55" name="Google Shape;355;p28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356" name="Google Shape;356;p28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57" name="Google Shape;357;p28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表情符號</a:t>
              </a:r>
              <a:endParaRPr sz="1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358" name="Google Shape;358;p28"/>
          <p:cNvSpPr txBox="1"/>
          <p:nvPr/>
        </p:nvSpPr>
        <p:spPr>
          <a:xfrm>
            <a:off x="525525" y="2012050"/>
            <a:ext cx="34302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多元的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分享方式給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使用者選擇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1 </a:t>
            </a:r>
            <a:endParaRPr/>
          </a:p>
        </p:txBody>
      </p:sp>
      <p:sp>
        <p:nvSpPr>
          <p:cNvPr id="364" name="Google Shape;364;p2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5" name="Google Shape;365;p29"/>
          <p:cNvPicPr preferRelativeResize="0"/>
          <p:nvPr/>
        </p:nvPicPr>
        <p:blipFill rotWithShape="1">
          <a:blip r:embed="rId3">
            <a:alphaModFix/>
          </a:blip>
          <a:srcRect b="6916" l="-9046" r="-9058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6" name="Google Shape;366;p2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7" name="Google Shape;367;p2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29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371" name="Google Shape;371;p2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29"/>
          <p:cNvSpPr txBox="1"/>
          <p:nvPr>
            <p:ph idx="1" type="body"/>
          </p:nvPr>
        </p:nvSpPr>
        <p:spPr>
          <a:xfrm>
            <a:off x="798100" y="1958050"/>
            <a:ext cx="4692000" cy="29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Assumption</a:t>
            </a:r>
            <a:endParaRPr b="1" sz="1800"/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目前的平台沒有使用者喜歡的分享模式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Which work and what we learned ?</a:t>
            </a:r>
            <a:endParaRPr sz="1800">
              <a:solidFill>
                <a:srgbClr val="33333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四種都有人選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在匿名/非匿名，公開/非公開的情況</a:t>
            </a: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下選擇都會有所不同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/>
          <p:nvPr>
            <p:ph idx="4294967295" type="ctrTitle"/>
          </p:nvPr>
        </p:nvSpPr>
        <p:spPr>
          <a:xfrm>
            <a:off x="2884625" y="720250"/>
            <a:ext cx="50469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Duplicated Feature!</a:t>
            </a:r>
            <a:endParaRPr/>
          </a:p>
        </p:txBody>
      </p:sp>
      <p:sp>
        <p:nvSpPr>
          <p:cNvPr id="379" name="Google Shape;379;p30"/>
          <p:cNvSpPr txBox="1"/>
          <p:nvPr>
            <p:ph idx="4294967295" type="subTitle"/>
          </p:nvPr>
        </p:nvSpPr>
        <p:spPr>
          <a:xfrm>
            <a:off x="2884625" y="1331158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I.e. Instagram?</a:t>
            </a:r>
            <a:endParaRPr sz="1400"/>
          </a:p>
        </p:txBody>
      </p:sp>
      <p:sp>
        <p:nvSpPr>
          <p:cNvPr id="380" name="Google Shape;380;p30"/>
          <p:cNvSpPr txBox="1"/>
          <p:nvPr>
            <p:ph idx="4294967295" type="ctrTitle"/>
          </p:nvPr>
        </p:nvSpPr>
        <p:spPr>
          <a:xfrm>
            <a:off x="2884625" y="3349143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Feature?</a:t>
            </a:r>
            <a:endParaRPr/>
          </a:p>
        </p:txBody>
      </p:sp>
      <p:sp>
        <p:nvSpPr>
          <p:cNvPr id="381" name="Google Shape;381;p30"/>
          <p:cNvSpPr txBox="1"/>
          <p:nvPr>
            <p:ph idx="4294967295" type="subTitle"/>
          </p:nvPr>
        </p:nvSpPr>
        <p:spPr>
          <a:xfrm>
            <a:off x="2884625" y="3960050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用更</a:t>
            </a:r>
            <a:r>
              <a:rPr lang="en" sz="1400"/>
              <a:t>多功能</a:t>
            </a:r>
            <a:r>
              <a:rPr lang="en" sz="1400"/>
              <a:t>來引誘使用者! Eq: 投票，留言過濾</a:t>
            </a:r>
            <a:endParaRPr sz="1400"/>
          </a:p>
        </p:txBody>
      </p:sp>
      <p:sp>
        <p:nvSpPr>
          <p:cNvPr id="382" name="Google Shape;382;p30"/>
          <p:cNvSpPr txBox="1"/>
          <p:nvPr>
            <p:ph idx="4294967295" type="ctrTitle"/>
          </p:nvPr>
        </p:nvSpPr>
        <p:spPr>
          <a:xfrm>
            <a:off x="2884625" y="2034700"/>
            <a:ext cx="5357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Distribution...</a:t>
            </a:r>
            <a:endParaRPr/>
          </a:p>
        </p:txBody>
      </p:sp>
      <p:sp>
        <p:nvSpPr>
          <p:cNvPr id="383" name="Google Shape;383;p30"/>
          <p:cNvSpPr txBox="1"/>
          <p:nvPr>
            <p:ph idx="4294967295" type="subTitle"/>
          </p:nvPr>
        </p:nvSpPr>
        <p:spPr>
          <a:xfrm>
            <a:off x="2884625" y="2645604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沒大家特別喜歡的表達方式... </a:t>
            </a:r>
            <a:endParaRPr sz="1400"/>
          </a:p>
        </p:txBody>
      </p:sp>
      <p:sp>
        <p:nvSpPr>
          <p:cNvPr id="384" name="Google Shape;384;p3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5" name="Google Shape;385;p30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386" name="Google Shape;386;p30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"/>
          <p:cNvSpPr txBox="1"/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POVs </a:t>
            </a:r>
            <a:endParaRPr/>
          </a:p>
        </p:txBody>
      </p:sp>
      <p:sp>
        <p:nvSpPr>
          <p:cNvPr id="396" name="Google Shape;396;p3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7" name="Google Shape;397;p31"/>
          <p:cNvGrpSpPr/>
          <p:nvPr/>
        </p:nvGrpSpPr>
        <p:grpSpPr>
          <a:xfrm>
            <a:off x="2346861" y="1258050"/>
            <a:ext cx="2547000" cy="2547000"/>
            <a:chOff x="1293736" y="1258050"/>
            <a:chExt cx="2547000" cy="2547000"/>
          </a:xfrm>
        </p:grpSpPr>
        <p:sp>
          <p:nvSpPr>
            <p:cNvPr id="398" name="Google Shape;398;p31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0000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b="1" sz="120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00" name="Google Shape;400;p31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分享意願普遍低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01" name="Google Shape;401;p31"/>
          <p:cNvGrpSpPr/>
          <p:nvPr/>
        </p:nvGrpSpPr>
        <p:grpSpPr>
          <a:xfrm>
            <a:off x="4257083" y="1258050"/>
            <a:ext cx="2547000" cy="2547000"/>
            <a:chOff x="3203958" y="1258050"/>
            <a:chExt cx="2547000" cy="2547000"/>
          </a:xfrm>
        </p:grpSpPr>
        <p:sp>
          <p:nvSpPr>
            <p:cNvPr id="402" name="Google Shape;402;p31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04" name="Google Shape;404;p31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不知道該怎麼選擇</a:t>
              </a:r>
              <a:endParaRPr b="1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05" name="Google Shape;405;p31"/>
          <p:cNvGrpSpPr/>
          <p:nvPr/>
        </p:nvGrpSpPr>
        <p:grpSpPr>
          <a:xfrm>
            <a:off x="6177102" y="1258050"/>
            <a:ext cx="2547000" cy="2547000"/>
            <a:chOff x="5123977" y="1258050"/>
            <a:chExt cx="2547000" cy="2547000"/>
          </a:xfrm>
        </p:grpSpPr>
        <p:sp>
          <p:nvSpPr>
            <p:cNvPr id="406" name="Google Shape;406;p31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0000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b="1" sz="120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08" name="Google Shape;408;p31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衣服買了不想穿</a:t>
              </a:r>
              <a:endParaRPr b="1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 txBox="1"/>
          <p:nvPr>
            <p:ph idx="4294967295" type="ctrTitle"/>
          </p:nvPr>
        </p:nvSpPr>
        <p:spPr>
          <a:xfrm>
            <a:off x="2092650" y="2799650"/>
            <a:ext cx="4958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HMW:</a:t>
            </a:r>
            <a:endParaRPr sz="5000"/>
          </a:p>
        </p:txBody>
      </p:sp>
      <p:sp>
        <p:nvSpPr>
          <p:cNvPr id="414" name="Google Shape;414;p32"/>
          <p:cNvSpPr txBox="1"/>
          <p:nvPr>
            <p:ph idx="4294967295" type="subTitle"/>
          </p:nvPr>
        </p:nvSpPr>
        <p:spPr>
          <a:xfrm>
            <a:off x="2092650" y="3791652"/>
            <a:ext cx="495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解決使用者對穿搭沒有想法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的問題?</a:t>
            </a:r>
            <a:endParaRPr sz="2400"/>
          </a:p>
        </p:txBody>
      </p:sp>
      <p:grpSp>
        <p:nvGrpSpPr>
          <p:cNvPr id="415" name="Google Shape;415;p32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416" name="Google Shape;416;p32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32"/>
          <p:cNvGrpSpPr/>
          <p:nvPr/>
        </p:nvGrpSpPr>
        <p:grpSpPr>
          <a:xfrm rot="-587313">
            <a:off x="2319621" y="1731217"/>
            <a:ext cx="714809" cy="714768"/>
            <a:chOff x="576250" y="4319400"/>
            <a:chExt cx="442075" cy="442050"/>
          </a:xfrm>
        </p:grpSpPr>
        <p:sp>
          <p:nvSpPr>
            <p:cNvPr id="419" name="Google Shape;419;p32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32"/>
          <p:cNvSpPr/>
          <p:nvPr/>
        </p:nvSpPr>
        <p:spPr>
          <a:xfrm>
            <a:off x="3536507" y="710554"/>
            <a:ext cx="271742" cy="25947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2"/>
          <p:cNvSpPr/>
          <p:nvPr/>
        </p:nvSpPr>
        <p:spPr>
          <a:xfrm rot="2697553">
            <a:off x="5327282" y="2038984"/>
            <a:ext cx="412519" cy="3938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2"/>
          <p:cNvSpPr/>
          <p:nvPr/>
        </p:nvSpPr>
        <p:spPr>
          <a:xfrm>
            <a:off x="5653628" y="1814107"/>
            <a:ext cx="165205" cy="15781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"/>
          <p:cNvSpPr/>
          <p:nvPr/>
        </p:nvSpPr>
        <p:spPr>
          <a:xfrm rot="1280074">
            <a:off x="3348230" y="1493219"/>
            <a:ext cx="165200" cy="15779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CS 3rd  李栢淵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CS 3rd  陳柏文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CS 3rd  劉俊緯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5" name="Google Shape;155;p1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6" name="Google Shape;156;p15"/>
          <p:cNvGrpSpPr/>
          <p:nvPr/>
        </p:nvGrpSpPr>
        <p:grpSpPr>
          <a:xfrm rot="-587313">
            <a:off x="4764521" y="4179317"/>
            <a:ext cx="714809" cy="714768"/>
            <a:chOff x="576250" y="4319400"/>
            <a:chExt cx="442075" cy="442050"/>
          </a:xfrm>
        </p:grpSpPr>
        <p:sp>
          <p:nvSpPr>
            <p:cNvPr id="157" name="Google Shape;157;p15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sp>
        <p:nvSpPr>
          <p:cNvPr id="161" name="Google Shape;161;p15"/>
          <p:cNvSpPr/>
          <p:nvPr/>
        </p:nvSpPr>
        <p:spPr>
          <a:xfrm>
            <a:off x="4450907" y="2615554"/>
            <a:ext cx="271742" cy="25947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62" name="Google Shape;162;p15"/>
          <p:cNvSpPr/>
          <p:nvPr/>
        </p:nvSpPr>
        <p:spPr>
          <a:xfrm rot="2697553">
            <a:off x="6241682" y="3943984"/>
            <a:ext cx="412519" cy="3938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6568028" y="3719107"/>
            <a:ext cx="165205" cy="15781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64" name="Google Shape;164;p15"/>
          <p:cNvSpPr/>
          <p:nvPr/>
        </p:nvSpPr>
        <p:spPr>
          <a:xfrm rot="1280074">
            <a:off x="4262630" y="3398219"/>
            <a:ext cx="165200" cy="15779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65" name="Google Shape;1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775" y="592475"/>
            <a:ext cx="3958500" cy="3958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66" name="Google Shape;166;p15"/>
          <p:cNvGrpSpPr/>
          <p:nvPr/>
        </p:nvGrpSpPr>
        <p:grpSpPr>
          <a:xfrm>
            <a:off x="4866698" y="2214004"/>
            <a:ext cx="1738561" cy="1738545"/>
            <a:chOff x="6643075" y="3664250"/>
            <a:chExt cx="407950" cy="407975"/>
          </a:xfrm>
        </p:grpSpPr>
        <p:sp>
          <p:nvSpPr>
            <p:cNvPr id="167" name="Google Shape;167;p15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3"/>
          <p:cNvSpPr txBox="1"/>
          <p:nvPr>
            <p:ph type="title"/>
          </p:nvPr>
        </p:nvSpPr>
        <p:spPr>
          <a:xfrm>
            <a:off x="457200" y="1166125"/>
            <a:ext cx="30021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433" name="Google Shape;433;p3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4" name="Google Shape;434;p33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435" name="Google Shape;435;p33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E8E8E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1811602" name="adj1"/>
                <a:gd fmla="val 16214886" name="adj2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437" name="Google Shape;437;p33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438" name="Google Shape;438;p33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9" name="Google Shape;439;p33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推薦依據</a:t>
              </a:r>
              <a:endParaRPr b="1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40" name="Google Shape;440;p33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441" name="Google Shape;441;p33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42" name="Google Shape;442;p33"/>
            <p:cNvSpPr txBox="1"/>
            <p:nvPr/>
          </p:nvSpPr>
          <p:spPr>
            <a:xfrm>
              <a:off x="2907261" y="1022117"/>
              <a:ext cx="9651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顏色圓餅圖</a:t>
              </a:r>
              <a:endParaRPr sz="1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443" name="Google Shape;443;p33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444" name="Google Shape;444;p33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45" name="Google Shape;445;p33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分類TAG</a:t>
              </a:r>
              <a:endParaRPr sz="1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446" name="Google Shape;446;p33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447" name="Google Shape;447;p33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48" name="Google Shape;448;p33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文字雲</a:t>
              </a:r>
              <a:endParaRPr sz="1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449" name="Google Shape;449;p33"/>
          <p:cNvSpPr txBox="1"/>
          <p:nvPr/>
        </p:nvSpPr>
        <p:spPr>
          <a:xfrm>
            <a:off x="525525" y="2012050"/>
            <a:ext cx="30000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客製化的推薦系統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2</a:t>
            </a:r>
            <a:endParaRPr/>
          </a:p>
        </p:txBody>
      </p:sp>
      <p:sp>
        <p:nvSpPr>
          <p:cNvPr id="455" name="Google Shape;455;p3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6" name="Google Shape;456;p34"/>
          <p:cNvPicPr preferRelativeResize="0"/>
          <p:nvPr/>
        </p:nvPicPr>
        <p:blipFill rotWithShape="1">
          <a:blip r:embed="rId3">
            <a:alphaModFix/>
          </a:blip>
          <a:srcRect b="0" l="5617" r="1938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457" name="Google Shape;457;p34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458" name="Google Shape;458;p34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34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462" name="Google Shape;462;p34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34"/>
          <p:cNvSpPr txBox="1"/>
          <p:nvPr>
            <p:ph idx="1" type="body"/>
          </p:nvPr>
        </p:nvSpPr>
        <p:spPr>
          <a:xfrm>
            <a:off x="798100" y="1958050"/>
            <a:ext cx="4803900" cy="29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Assumption</a:t>
            </a:r>
            <a:endParaRPr b="1" sz="1800"/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使用者會</a:t>
            </a: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為了得到推薦，</a:t>
            </a: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願意上傳穿搭，讓系統分析後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0" name="Google Shape;470;p35"/>
          <p:cNvGrpSpPr/>
          <p:nvPr/>
        </p:nvGrpSpPr>
        <p:grpSpPr>
          <a:xfrm>
            <a:off x="-358597" y="284835"/>
            <a:ext cx="3383400" cy="3484800"/>
            <a:chOff x="538128" y="154885"/>
            <a:chExt cx="3383400" cy="3484800"/>
          </a:xfrm>
        </p:grpSpPr>
        <p:sp>
          <p:nvSpPr>
            <p:cNvPr id="471" name="Google Shape;471;p35"/>
            <p:cNvSpPr/>
            <p:nvPr/>
          </p:nvSpPr>
          <p:spPr>
            <a:xfrm>
              <a:off x="620476" y="255663"/>
              <a:ext cx="3218700" cy="32832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72" name="Google Shape;472;p35"/>
            <p:cNvPicPr preferRelativeResize="0"/>
            <p:nvPr/>
          </p:nvPicPr>
          <p:blipFill rotWithShape="1">
            <a:blip r:embed="rId3">
              <a:alphaModFix/>
            </a:blip>
            <a:srcRect b="32148" l="0" r="0" t="0"/>
            <a:stretch/>
          </p:blipFill>
          <p:spPr>
            <a:xfrm>
              <a:off x="712572" y="380036"/>
              <a:ext cx="3034500" cy="30345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73" name="Google Shape;473;p35"/>
            <p:cNvSpPr/>
            <p:nvPr/>
          </p:nvSpPr>
          <p:spPr>
            <a:xfrm>
              <a:off x="538128" y="154885"/>
              <a:ext cx="3383400" cy="34848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35"/>
          <p:cNvGrpSpPr/>
          <p:nvPr/>
        </p:nvGrpSpPr>
        <p:grpSpPr>
          <a:xfrm>
            <a:off x="2813053" y="1714735"/>
            <a:ext cx="3383400" cy="3484800"/>
            <a:chOff x="2936303" y="1658710"/>
            <a:chExt cx="3383400" cy="3484800"/>
          </a:xfrm>
        </p:grpSpPr>
        <p:sp>
          <p:nvSpPr>
            <p:cNvPr id="475" name="Google Shape;475;p35"/>
            <p:cNvSpPr/>
            <p:nvPr/>
          </p:nvSpPr>
          <p:spPr>
            <a:xfrm>
              <a:off x="3018651" y="1759488"/>
              <a:ext cx="3218700" cy="32832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76" name="Google Shape;476;p35"/>
            <p:cNvPicPr preferRelativeResize="0"/>
            <p:nvPr/>
          </p:nvPicPr>
          <p:blipFill rotWithShape="1">
            <a:blip r:embed="rId4">
              <a:alphaModFix/>
            </a:blip>
            <a:srcRect b="28325" l="-3264" r="13578" t="0"/>
            <a:stretch/>
          </p:blipFill>
          <p:spPr>
            <a:xfrm>
              <a:off x="3110747" y="1883861"/>
              <a:ext cx="3034500" cy="30345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77" name="Google Shape;477;p35"/>
            <p:cNvSpPr/>
            <p:nvPr/>
          </p:nvSpPr>
          <p:spPr>
            <a:xfrm>
              <a:off x="2936303" y="1658710"/>
              <a:ext cx="3383400" cy="34848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35"/>
          <p:cNvGrpSpPr/>
          <p:nvPr/>
        </p:nvGrpSpPr>
        <p:grpSpPr>
          <a:xfrm>
            <a:off x="5919228" y="206410"/>
            <a:ext cx="3383400" cy="3484800"/>
            <a:chOff x="5919228" y="374485"/>
            <a:chExt cx="3383400" cy="3484800"/>
          </a:xfrm>
        </p:grpSpPr>
        <p:sp>
          <p:nvSpPr>
            <p:cNvPr id="479" name="Google Shape;479;p35"/>
            <p:cNvSpPr/>
            <p:nvPr/>
          </p:nvSpPr>
          <p:spPr>
            <a:xfrm>
              <a:off x="6001576" y="475263"/>
              <a:ext cx="3218700" cy="32832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80" name="Google Shape;480;p35"/>
            <p:cNvPicPr preferRelativeResize="0"/>
            <p:nvPr/>
          </p:nvPicPr>
          <p:blipFill rotWithShape="1">
            <a:blip r:embed="rId5">
              <a:alphaModFix/>
            </a:blip>
            <a:srcRect b="38476" l="-5944" r="21270" t="0"/>
            <a:stretch/>
          </p:blipFill>
          <p:spPr>
            <a:xfrm>
              <a:off x="6093672" y="599636"/>
              <a:ext cx="3034500" cy="30345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81" name="Google Shape;481;p35"/>
            <p:cNvSpPr/>
            <p:nvPr/>
          </p:nvSpPr>
          <p:spPr>
            <a:xfrm>
              <a:off x="5919228" y="374485"/>
              <a:ext cx="3383400" cy="34848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35"/>
          <p:cNvSpPr txBox="1"/>
          <p:nvPr>
            <p:ph idx="1" type="body"/>
          </p:nvPr>
        </p:nvSpPr>
        <p:spPr>
          <a:xfrm>
            <a:off x="405650" y="4056850"/>
            <a:ext cx="1854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/>
              <a:t>上傳一張穿搭照</a:t>
            </a:r>
            <a:endParaRPr sz="1800"/>
          </a:p>
        </p:txBody>
      </p:sp>
      <p:sp>
        <p:nvSpPr>
          <p:cNvPr id="483" name="Google Shape;483;p35"/>
          <p:cNvSpPr txBox="1"/>
          <p:nvPr>
            <p:ph idx="1" type="body"/>
          </p:nvPr>
        </p:nvSpPr>
        <p:spPr>
          <a:xfrm>
            <a:off x="3577304" y="952475"/>
            <a:ext cx="1854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/>
              <a:t>穿搭的顏色分析</a:t>
            </a:r>
            <a:endParaRPr sz="1800"/>
          </a:p>
        </p:txBody>
      </p:sp>
      <p:sp>
        <p:nvSpPr>
          <p:cNvPr id="484" name="Google Shape;484;p35"/>
          <p:cNvSpPr txBox="1"/>
          <p:nvPr>
            <p:ph idx="1" type="body"/>
          </p:nvPr>
        </p:nvSpPr>
        <p:spPr>
          <a:xfrm>
            <a:off x="6748950" y="4056850"/>
            <a:ext cx="1854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/>
              <a:t>用顏色來做推薦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0" name="Google Shape;490;p36"/>
          <p:cNvGrpSpPr/>
          <p:nvPr/>
        </p:nvGrpSpPr>
        <p:grpSpPr>
          <a:xfrm>
            <a:off x="-111797" y="1658710"/>
            <a:ext cx="3383400" cy="3484800"/>
            <a:chOff x="538128" y="154885"/>
            <a:chExt cx="3383400" cy="3484800"/>
          </a:xfrm>
        </p:grpSpPr>
        <p:sp>
          <p:nvSpPr>
            <p:cNvPr id="491" name="Google Shape;491;p36"/>
            <p:cNvSpPr/>
            <p:nvPr/>
          </p:nvSpPr>
          <p:spPr>
            <a:xfrm>
              <a:off x="620476" y="255663"/>
              <a:ext cx="3218700" cy="32832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92" name="Google Shape;492;p36"/>
            <p:cNvPicPr preferRelativeResize="0"/>
            <p:nvPr/>
          </p:nvPicPr>
          <p:blipFill rotWithShape="1">
            <a:blip r:embed="rId3">
              <a:alphaModFix/>
            </a:blip>
            <a:srcRect b="32148" l="0" r="0" t="0"/>
            <a:stretch/>
          </p:blipFill>
          <p:spPr>
            <a:xfrm>
              <a:off x="712572" y="380036"/>
              <a:ext cx="3034500" cy="30345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93" name="Google Shape;493;p36"/>
            <p:cNvSpPr/>
            <p:nvPr/>
          </p:nvSpPr>
          <p:spPr>
            <a:xfrm>
              <a:off x="538128" y="154885"/>
              <a:ext cx="3383400" cy="34848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36"/>
          <p:cNvGrpSpPr/>
          <p:nvPr/>
        </p:nvGrpSpPr>
        <p:grpSpPr>
          <a:xfrm>
            <a:off x="6226278" y="1808860"/>
            <a:ext cx="3383400" cy="3484800"/>
            <a:chOff x="6226278" y="1808860"/>
            <a:chExt cx="3383400" cy="3484800"/>
          </a:xfrm>
        </p:grpSpPr>
        <p:sp>
          <p:nvSpPr>
            <p:cNvPr id="495" name="Google Shape;495;p36"/>
            <p:cNvSpPr/>
            <p:nvPr/>
          </p:nvSpPr>
          <p:spPr>
            <a:xfrm>
              <a:off x="6308626" y="1909638"/>
              <a:ext cx="3218700" cy="32832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96" name="Google Shape;496;p36"/>
            <p:cNvPicPr preferRelativeResize="0"/>
            <p:nvPr/>
          </p:nvPicPr>
          <p:blipFill rotWithShape="1">
            <a:blip r:embed="rId4">
              <a:alphaModFix/>
            </a:blip>
            <a:srcRect b="9334" l="-3198" r="-5591" t="3587"/>
            <a:stretch/>
          </p:blipFill>
          <p:spPr>
            <a:xfrm>
              <a:off x="6400725" y="2034000"/>
              <a:ext cx="3034500" cy="30345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97" name="Google Shape;497;p36"/>
            <p:cNvSpPr/>
            <p:nvPr/>
          </p:nvSpPr>
          <p:spPr>
            <a:xfrm>
              <a:off x="6226278" y="1808860"/>
              <a:ext cx="3383400" cy="34848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6"/>
          <p:cNvGrpSpPr/>
          <p:nvPr/>
        </p:nvGrpSpPr>
        <p:grpSpPr>
          <a:xfrm>
            <a:off x="3106528" y="-100615"/>
            <a:ext cx="3383400" cy="3484800"/>
            <a:chOff x="3106528" y="-100615"/>
            <a:chExt cx="3383400" cy="3484800"/>
          </a:xfrm>
        </p:grpSpPr>
        <p:sp>
          <p:nvSpPr>
            <p:cNvPr id="499" name="Google Shape;499;p36"/>
            <p:cNvSpPr/>
            <p:nvPr/>
          </p:nvSpPr>
          <p:spPr>
            <a:xfrm>
              <a:off x="3188876" y="163"/>
              <a:ext cx="3218700" cy="32832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00" name="Google Shape;500;p36"/>
            <p:cNvPicPr preferRelativeResize="0"/>
            <p:nvPr/>
          </p:nvPicPr>
          <p:blipFill rotWithShape="1">
            <a:blip r:embed="rId5">
              <a:alphaModFix/>
            </a:blip>
            <a:srcRect b="14973" l="-3995" r="-3995" t="0"/>
            <a:stretch/>
          </p:blipFill>
          <p:spPr>
            <a:xfrm>
              <a:off x="3280972" y="124536"/>
              <a:ext cx="3034500" cy="30345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501" name="Google Shape;501;p36"/>
            <p:cNvSpPr/>
            <p:nvPr/>
          </p:nvSpPr>
          <p:spPr>
            <a:xfrm>
              <a:off x="3106528" y="-100615"/>
              <a:ext cx="3383400" cy="34848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36"/>
          <p:cNvSpPr txBox="1"/>
          <p:nvPr>
            <p:ph idx="1" type="body"/>
          </p:nvPr>
        </p:nvSpPr>
        <p:spPr>
          <a:xfrm>
            <a:off x="643450" y="767950"/>
            <a:ext cx="1872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/>
              <a:t>上傳一張穿搭照</a:t>
            </a:r>
            <a:endParaRPr sz="1800"/>
          </a:p>
        </p:txBody>
      </p:sp>
      <p:sp>
        <p:nvSpPr>
          <p:cNvPr id="503" name="Google Shape;503;p36"/>
          <p:cNvSpPr txBox="1"/>
          <p:nvPr>
            <p:ph idx="1" type="body"/>
          </p:nvPr>
        </p:nvSpPr>
        <p:spPr>
          <a:xfrm>
            <a:off x="3741615" y="3779875"/>
            <a:ext cx="2097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/>
              <a:t>穿搭的</a:t>
            </a:r>
            <a:r>
              <a:rPr lang="en" sz="1800"/>
              <a:t>屬性文字雲</a:t>
            </a:r>
            <a:endParaRPr sz="1800"/>
          </a:p>
        </p:txBody>
      </p:sp>
      <p:sp>
        <p:nvSpPr>
          <p:cNvPr id="504" name="Google Shape;504;p36"/>
          <p:cNvSpPr txBox="1"/>
          <p:nvPr>
            <p:ph idx="1" type="body"/>
          </p:nvPr>
        </p:nvSpPr>
        <p:spPr>
          <a:xfrm>
            <a:off x="6981525" y="767950"/>
            <a:ext cx="1872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/>
              <a:t>用</a:t>
            </a:r>
            <a:r>
              <a:rPr lang="en" sz="1800"/>
              <a:t>屬性來做推薦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2</a:t>
            </a:r>
            <a:endParaRPr/>
          </a:p>
        </p:txBody>
      </p:sp>
      <p:sp>
        <p:nvSpPr>
          <p:cNvPr id="510" name="Google Shape;510;p3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1" name="Google Shape;511;p37"/>
          <p:cNvPicPr preferRelativeResize="0"/>
          <p:nvPr/>
        </p:nvPicPr>
        <p:blipFill rotWithShape="1">
          <a:blip r:embed="rId3">
            <a:alphaModFix/>
          </a:blip>
          <a:srcRect b="0" l="5617" r="1938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512" name="Google Shape;512;p37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513" name="Google Shape;513;p37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7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517" name="Google Shape;517;p37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37"/>
          <p:cNvSpPr txBox="1"/>
          <p:nvPr>
            <p:ph idx="1" type="body"/>
          </p:nvPr>
        </p:nvSpPr>
        <p:spPr>
          <a:xfrm>
            <a:off x="798100" y="1958050"/>
            <a:ext cx="4803900" cy="29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D21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Reality is always cruel QQ</a:t>
            </a:r>
            <a:endParaRPr b="1" sz="1800">
              <a:solidFill>
                <a:srgbClr val="33333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Which work and what we learned ?</a:t>
            </a:r>
            <a:endParaRPr sz="1800">
              <a:solidFill>
                <a:srgbClr val="33333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照片很難取得！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很難用一種顏色表達一件單品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文字雲的概念比顏色比例圖好很多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推薦應該可以依據更多不同的因素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/>
          <p:cNvSpPr txBox="1"/>
          <p:nvPr>
            <p:ph idx="4294967295" type="ctrTitle"/>
          </p:nvPr>
        </p:nvSpPr>
        <p:spPr>
          <a:xfrm>
            <a:off x="2884625" y="720250"/>
            <a:ext cx="5184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 Assumption…</a:t>
            </a:r>
            <a:endParaRPr/>
          </a:p>
        </p:txBody>
      </p:sp>
      <p:sp>
        <p:nvSpPr>
          <p:cNvPr id="525" name="Google Shape;525;p38"/>
          <p:cNvSpPr txBox="1"/>
          <p:nvPr>
            <p:ph idx="4294967295" type="subTitle"/>
          </p:nvPr>
        </p:nvSpPr>
        <p:spPr>
          <a:xfrm>
            <a:off x="2884625" y="1428670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我們的</a:t>
            </a:r>
            <a:r>
              <a:rPr lang="en" sz="1400"/>
              <a:t>Assumption result</a:t>
            </a:r>
            <a:r>
              <a:rPr lang="en" sz="1400"/>
              <a:t>幾乎都是錯的...</a:t>
            </a:r>
            <a:endParaRPr sz="1400"/>
          </a:p>
        </p:txBody>
      </p:sp>
      <p:sp>
        <p:nvSpPr>
          <p:cNvPr id="526" name="Google Shape;526;p38"/>
          <p:cNvSpPr txBox="1"/>
          <p:nvPr>
            <p:ph idx="4294967295" type="ctrTitle"/>
          </p:nvPr>
        </p:nvSpPr>
        <p:spPr>
          <a:xfrm>
            <a:off x="2884625" y="3349143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 User?</a:t>
            </a:r>
            <a:endParaRPr/>
          </a:p>
        </p:txBody>
      </p:sp>
      <p:sp>
        <p:nvSpPr>
          <p:cNvPr id="527" name="Google Shape;527;p38"/>
          <p:cNvSpPr txBox="1"/>
          <p:nvPr>
            <p:ph idx="4294967295" type="subTitle"/>
          </p:nvPr>
        </p:nvSpPr>
        <p:spPr>
          <a:xfrm>
            <a:off x="2884625" y="3960050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無法滿足這些人的需求？</a:t>
            </a:r>
            <a:endParaRPr sz="1400"/>
          </a:p>
        </p:txBody>
      </p:sp>
      <p:sp>
        <p:nvSpPr>
          <p:cNvPr id="528" name="Google Shape;528;p38"/>
          <p:cNvSpPr txBox="1"/>
          <p:nvPr>
            <p:ph idx="4294967295" type="ctrTitle"/>
          </p:nvPr>
        </p:nvSpPr>
        <p:spPr>
          <a:xfrm>
            <a:off x="2884625" y="2034697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Theme? Color?</a:t>
            </a:r>
            <a:endParaRPr/>
          </a:p>
        </p:txBody>
      </p:sp>
      <p:sp>
        <p:nvSpPr>
          <p:cNvPr id="529" name="Google Shape;529;p38"/>
          <p:cNvSpPr txBox="1"/>
          <p:nvPr>
            <p:ph idx="4294967295" type="subTitle"/>
          </p:nvPr>
        </p:nvSpPr>
        <p:spPr>
          <a:xfrm>
            <a:off x="2884625" y="2645604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有沒有更實際的推薦方式呢？</a:t>
            </a:r>
            <a:endParaRPr sz="1400"/>
          </a:p>
        </p:txBody>
      </p:sp>
      <p:sp>
        <p:nvSpPr>
          <p:cNvPr id="530" name="Google Shape;530;p3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1" name="Google Shape;531;p38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532" name="Google Shape;532;p38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9"/>
          <p:cNvSpPr txBox="1"/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POVs </a:t>
            </a:r>
            <a:endParaRPr/>
          </a:p>
        </p:txBody>
      </p:sp>
      <p:sp>
        <p:nvSpPr>
          <p:cNvPr id="542" name="Google Shape;542;p3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3" name="Google Shape;543;p39"/>
          <p:cNvGrpSpPr/>
          <p:nvPr/>
        </p:nvGrpSpPr>
        <p:grpSpPr>
          <a:xfrm>
            <a:off x="2346861" y="1258050"/>
            <a:ext cx="2547000" cy="2547000"/>
            <a:chOff x="1293736" y="1258050"/>
            <a:chExt cx="2547000" cy="2547000"/>
          </a:xfrm>
        </p:grpSpPr>
        <p:sp>
          <p:nvSpPr>
            <p:cNvPr id="544" name="Google Shape;544;p3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0000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b="1" sz="120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46" name="Google Shape;546;p39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分享意願普遍低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6185558" y="1298250"/>
            <a:ext cx="2547000" cy="2547000"/>
            <a:chOff x="3203958" y="1258050"/>
            <a:chExt cx="2547000" cy="2547000"/>
          </a:xfrm>
        </p:grpSpPr>
        <p:sp>
          <p:nvSpPr>
            <p:cNvPr id="548" name="Google Shape;548;p39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50" name="Google Shape;550;p39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衣服買了不想穿</a:t>
              </a:r>
              <a:endParaRPr b="1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51" name="Google Shape;551;p39"/>
          <p:cNvGrpSpPr/>
          <p:nvPr/>
        </p:nvGrpSpPr>
        <p:grpSpPr>
          <a:xfrm>
            <a:off x="4270002" y="1298250"/>
            <a:ext cx="2547000" cy="2547000"/>
            <a:chOff x="5123977" y="1258050"/>
            <a:chExt cx="2547000" cy="2547000"/>
          </a:xfrm>
        </p:grpSpPr>
        <p:sp>
          <p:nvSpPr>
            <p:cNvPr id="552" name="Google Shape;552;p39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0000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1" sz="120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54" name="Google Shape;554;p39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不知道該怎麼選擇</a:t>
              </a:r>
              <a:endParaRPr b="1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0"/>
          <p:cNvSpPr txBox="1"/>
          <p:nvPr>
            <p:ph idx="4294967295" type="ctrTitle"/>
          </p:nvPr>
        </p:nvSpPr>
        <p:spPr>
          <a:xfrm>
            <a:off x="2092625" y="2306600"/>
            <a:ext cx="4958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HMW:</a:t>
            </a:r>
            <a:endParaRPr sz="5000"/>
          </a:p>
        </p:txBody>
      </p:sp>
      <p:sp>
        <p:nvSpPr>
          <p:cNvPr id="560" name="Google Shape;560;p40"/>
          <p:cNvSpPr txBox="1"/>
          <p:nvPr>
            <p:ph idx="4294967295" type="subTitle"/>
          </p:nvPr>
        </p:nvSpPr>
        <p:spPr>
          <a:xfrm>
            <a:off x="2092625" y="3466402"/>
            <a:ext cx="495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讓使用者有效利用不穿的衣服 並且 提醒使用者他的需求是什麼?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61" name="Google Shape;561;p4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562" name="Google Shape;562;p4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40"/>
          <p:cNvGrpSpPr/>
          <p:nvPr/>
        </p:nvGrpSpPr>
        <p:grpSpPr>
          <a:xfrm rot="-587313">
            <a:off x="2319621" y="1731217"/>
            <a:ext cx="714809" cy="714768"/>
            <a:chOff x="576250" y="4319400"/>
            <a:chExt cx="442075" cy="442050"/>
          </a:xfrm>
        </p:grpSpPr>
        <p:sp>
          <p:nvSpPr>
            <p:cNvPr id="565" name="Google Shape;565;p4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Google Shape;569;p40"/>
          <p:cNvSpPr/>
          <p:nvPr/>
        </p:nvSpPr>
        <p:spPr>
          <a:xfrm>
            <a:off x="3536507" y="710554"/>
            <a:ext cx="271742" cy="25947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0"/>
          <p:cNvSpPr/>
          <p:nvPr/>
        </p:nvSpPr>
        <p:spPr>
          <a:xfrm rot="2697553">
            <a:off x="5327282" y="2038984"/>
            <a:ext cx="412519" cy="3938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0"/>
          <p:cNvSpPr/>
          <p:nvPr/>
        </p:nvSpPr>
        <p:spPr>
          <a:xfrm>
            <a:off x="5653628" y="1814107"/>
            <a:ext cx="165205" cy="15781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0"/>
          <p:cNvSpPr/>
          <p:nvPr/>
        </p:nvSpPr>
        <p:spPr>
          <a:xfrm rot="1280074">
            <a:off x="3348230" y="1493219"/>
            <a:ext cx="165200" cy="15779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1"/>
          <p:cNvSpPr txBox="1"/>
          <p:nvPr>
            <p:ph type="title"/>
          </p:nvPr>
        </p:nvSpPr>
        <p:spPr>
          <a:xfrm>
            <a:off x="457200" y="1166125"/>
            <a:ext cx="30021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579" name="Google Shape;579;p4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0" name="Google Shape;580;p41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581" name="Google Shape;581;p41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E8E8E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1811602" name="adj1"/>
                <a:gd fmla="val 16214886" name="adj2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583" name="Google Shape;583;p41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584" name="Google Shape;584;p41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85" name="Google Shape;585;p41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虛擬衣櫃</a:t>
              </a:r>
              <a:endParaRPr b="1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86" name="Google Shape;586;p41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587" name="Google Shape;587;p41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588" name="Google Shape;588;p41"/>
            <p:cNvSpPr txBox="1"/>
            <p:nvPr/>
          </p:nvSpPr>
          <p:spPr>
            <a:xfrm>
              <a:off x="3022184" y="1022117"/>
              <a:ext cx="7440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遊戲機制</a:t>
              </a:r>
              <a:endParaRPr sz="1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589" name="Google Shape;589;p41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590" name="Google Shape;590;p41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591" name="Google Shape;591;p41"/>
            <p:cNvSpPr txBox="1"/>
            <p:nvPr/>
          </p:nvSpPr>
          <p:spPr>
            <a:xfrm>
              <a:off x="3012875" y="1066822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統計服飾</a:t>
              </a:r>
              <a:endParaRPr sz="1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592" name="Google Shape;592;p41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593" name="Google Shape;593;p41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594" name="Google Shape;594;p41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需求提醒</a:t>
              </a:r>
              <a:endParaRPr sz="1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595" name="Google Shape;595;p41"/>
          <p:cNvSpPr txBox="1"/>
          <p:nvPr/>
        </p:nvSpPr>
        <p:spPr>
          <a:xfrm>
            <a:off x="525525" y="2012050"/>
            <a:ext cx="33390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讓使用者每天記錄穿搭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2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3</a:t>
            </a:r>
            <a:endParaRPr/>
          </a:p>
        </p:txBody>
      </p:sp>
      <p:sp>
        <p:nvSpPr>
          <p:cNvPr id="601" name="Google Shape;601;p4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2" name="Google Shape;602;p42"/>
          <p:cNvPicPr preferRelativeResize="0"/>
          <p:nvPr/>
        </p:nvPicPr>
        <p:blipFill rotWithShape="1">
          <a:blip r:embed="rId3">
            <a:alphaModFix/>
          </a:blip>
          <a:srcRect b="0" l="12502" r="12495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603" name="Google Shape;603;p4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604" name="Google Shape;604;p4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4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608" name="Google Shape;608;p4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42"/>
          <p:cNvSpPr txBox="1"/>
          <p:nvPr>
            <p:ph idx="1" type="body"/>
          </p:nvPr>
        </p:nvSpPr>
        <p:spPr>
          <a:xfrm>
            <a:off x="798100" y="1958050"/>
            <a:ext cx="5126400" cy="29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Assumption</a:t>
            </a:r>
            <a:endParaRPr b="1" sz="1800"/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遊戲的方式，使用者比較勤奮紀錄自己每天的穿著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Which work and what we learned ?</a:t>
            </a:r>
            <a:endParaRPr sz="1800">
              <a:solidFill>
                <a:srgbClr val="33333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不會去為了玩遊戲而去紀錄自己今天的穿著。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找尋自己衣櫃裡可以搭配的推薦：google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大多數的人對於</a:t>
            </a:r>
            <a:r>
              <a:rPr lang="en" sz="16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虛擬衣櫃</a:t>
            </a: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較肯定態度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idx="4294967295" type="title"/>
          </p:nvPr>
        </p:nvSpPr>
        <p:spPr>
          <a:xfrm>
            <a:off x="5769800" y="3575525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Wearing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1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16"/>
          <p:cNvSpPr txBox="1"/>
          <p:nvPr>
            <p:ph idx="4294967295" type="title"/>
          </p:nvPr>
        </p:nvSpPr>
        <p:spPr>
          <a:xfrm>
            <a:off x="0" y="676275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Social Media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123600" y="2056275"/>
            <a:ext cx="914400" cy="914400"/>
          </a:xfrm>
          <a:prstGeom prst="ellipse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215100" y="2147775"/>
            <a:ext cx="731400" cy="731400"/>
          </a:xfrm>
          <a:prstGeom prst="ellipse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504275" y="1285050"/>
            <a:ext cx="1371600" cy="1371600"/>
          </a:xfrm>
          <a:prstGeom prst="ellipse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5217800" y="3436275"/>
            <a:ext cx="914400" cy="914400"/>
          </a:xfrm>
          <a:prstGeom prst="ellipse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5309300" y="3527775"/>
            <a:ext cx="731400" cy="731400"/>
          </a:xfrm>
          <a:prstGeom prst="ellipse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564850" y="3583925"/>
            <a:ext cx="1371600" cy="1371600"/>
          </a:xfrm>
          <a:prstGeom prst="ellipse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4892475" y="3937000"/>
            <a:ext cx="1714500" cy="1714500"/>
          </a:xfrm>
          <a:prstGeom prst="ellipse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3"/>
          <p:cNvSpPr txBox="1"/>
          <p:nvPr>
            <p:ph idx="4294967295" type="ctrTitle"/>
          </p:nvPr>
        </p:nvSpPr>
        <p:spPr>
          <a:xfrm>
            <a:off x="2884625" y="720250"/>
            <a:ext cx="5421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Incentive to game?</a:t>
            </a:r>
            <a:endParaRPr/>
          </a:p>
        </p:txBody>
      </p:sp>
      <p:sp>
        <p:nvSpPr>
          <p:cNvPr id="616" name="Google Shape;616;p43"/>
          <p:cNvSpPr txBox="1"/>
          <p:nvPr>
            <p:ph idx="4294967295" type="subTitle"/>
          </p:nvPr>
        </p:nvSpPr>
        <p:spPr>
          <a:xfrm>
            <a:off x="2884625" y="1331158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Really? Everyone loves games?</a:t>
            </a:r>
            <a:endParaRPr sz="1400"/>
          </a:p>
        </p:txBody>
      </p:sp>
      <p:sp>
        <p:nvSpPr>
          <p:cNvPr id="617" name="Google Shape;617;p43"/>
          <p:cNvSpPr txBox="1"/>
          <p:nvPr>
            <p:ph idx="4294967295" type="ctrTitle"/>
          </p:nvPr>
        </p:nvSpPr>
        <p:spPr>
          <a:xfrm>
            <a:off x="2884625" y="3349143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closet</a:t>
            </a:r>
            <a:endParaRPr/>
          </a:p>
        </p:txBody>
      </p:sp>
      <p:sp>
        <p:nvSpPr>
          <p:cNvPr id="618" name="Google Shape;618;p43"/>
          <p:cNvSpPr txBox="1"/>
          <p:nvPr>
            <p:ph idx="4294967295" type="subTitle"/>
          </p:nvPr>
        </p:nvSpPr>
        <p:spPr>
          <a:xfrm>
            <a:off x="2884625" y="3960050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可以保留並作延伸</a:t>
            </a:r>
            <a:endParaRPr sz="1400"/>
          </a:p>
        </p:txBody>
      </p:sp>
      <p:sp>
        <p:nvSpPr>
          <p:cNvPr id="619" name="Google Shape;619;p43"/>
          <p:cNvSpPr txBox="1"/>
          <p:nvPr>
            <p:ph idx="4294967295" type="ctrTitle"/>
          </p:nvPr>
        </p:nvSpPr>
        <p:spPr>
          <a:xfrm>
            <a:off x="2884625" y="2034700"/>
            <a:ext cx="5887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way to upload</a:t>
            </a:r>
            <a:endParaRPr/>
          </a:p>
        </p:txBody>
      </p:sp>
      <p:sp>
        <p:nvSpPr>
          <p:cNvPr id="620" name="Google Shape;620;p43"/>
          <p:cNvSpPr txBox="1"/>
          <p:nvPr>
            <p:ph idx="4294967295" type="subTitle"/>
          </p:nvPr>
        </p:nvSpPr>
        <p:spPr>
          <a:xfrm>
            <a:off x="2884625" y="2724029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要怎麼讓使用者更願意紀錄？</a:t>
            </a:r>
            <a:endParaRPr sz="1400"/>
          </a:p>
        </p:txBody>
      </p:sp>
      <p:sp>
        <p:nvSpPr>
          <p:cNvPr id="621" name="Google Shape;621;p4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2" name="Google Shape;622;p43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623" name="Google Shape;623;p43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4"/>
          <p:cNvSpPr txBox="1"/>
          <p:nvPr>
            <p:ph type="title"/>
          </p:nvPr>
        </p:nvSpPr>
        <p:spPr>
          <a:xfrm>
            <a:off x="457200" y="1166125"/>
            <a:ext cx="25761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33" name="Google Shape;633;p4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4" name="Google Shape;634;p44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635" name="Google Shape;635;p4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44"/>
          <p:cNvGrpSpPr/>
          <p:nvPr/>
        </p:nvGrpSpPr>
        <p:grpSpPr>
          <a:xfrm>
            <a:off x="3571298" y="1985404"/>
            <a:ext cx="1738561" cy="1738545"/>
            <a:chOff x="6643075" y="3664250"/>
            <a:chExt cx="407950" cy="407975"/>
          </a:xfrm>
        </p:grpSpPr>
        <p:sp>
          <p:nvSpPr>
            <p:cNvPr id="643" name="Google Shape;643;p44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645" name="Google Shape;645;p44"/>
          <p:cNvGrpSpPr/>
          <p:nvPr/>
        </p:nvGrpSpPr>
        <p:grpSpPr>
          <a:xfrm rot="-587313">
            <a:off x="3469121" y="3950717"/>
            <a:ext cx="714809" cy="714768"/>
            <a:chOff x="576250" y="4319400"/>
            <a:chExt cx="442075" cy="442050"/>
          </a:xfrm>
        </p:grpSpPr>
        <p:sp>
          <p:nvSpPr>
            <p:cNvPr id="646" name="Google Shape;646;p44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sp>
        <p:nvSpPr>
          <p:cNvPr id="650" name="Google Shape;650;p44"/>
          <p:cNvSpPr/>
          <p:nvPr/>
        </p:nvSpPr>
        <p:spPr>
          <a:xfrm>
            <a:off x="3155507" y="2386954"/>
            <a:ext cx="271742" cy="25947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651" name="Google Shape;651;p44"/>
          <p:cNvSpPr/>
          <p:nvPr/>
        </p:nvSpPr>
        <p:spPr>
          <a:xfrm rot="2697553">
            <a:off x="4946282" y="3715384"/>
            <a:ext cx="412519" cy="3938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652" name="Google Shape;652;p44"/>
          <p:cNvSpPr/>
          <p:nvPr/>
        </p:nvSpPr>
        <p:spPr>
          <a:xfrm>
            <a:off x="5272628" y="3490507"/>
            <a:ext cx="165205" cy="15781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653" name="Google Shape;653;p44"/>
          <p:cNvSpPr/>
          <p:nvPr/>
        </p:nvSpPr>
        <p:spPr>
          <a:xfrm rot="1280074">
            <a:off x="2967230" y="3169619"/>
            <a:ext cx="165200" cy="15779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9" name="Google Shape;659;p45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660" name="Google Shape;660;p45"/>
          <p:cNvSpPr txBox="1"/>
          <p:nvPr>
            <p:ph idx="4294967295" type="subTitle"/>
          </p:nvPr>
        </p:nvSpPr>
        <p:spPr>
          <a:xfrm>
            <a:off x="2351800" y="2545402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Q </a:t>
            </a:r>
            <a:r>
              <a:rPr b="1" lang="en">
                <a:latin typeface="Poppins"/>
                <a:ea typeface="Poppins"/>
                <a:cs typeface="Poppins"/>
                <a:sym typeface="Poppins"/>
              </a:rPr>
              <a:t>A Q ~~</a:t>
            </a:r>
            <a:endParaRPr/>
          </a:p>
        </p:txBody>
      </p:sp>
      <p:grpSp>
        <p:nvGrpSpPr>
          <p:cNvPr id="661" name="Google Shape;661;p45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662" name="Google Shape;662;p45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5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Interview</a:t>
            </a:r>
            <a:endParaRPr/>
          </a:p>
        </p:txBody>
      </p:sp>
      <p:sp>
        <p:nvSpPr>
          <p:cNvPr id="188" name="Google Shape;188;p17"/>
          <p:cNvSpPr txBox="1"/>
          <p:nvPr>
            <p:ph idx="1" type="subTitle"/>
          </p:nvPr>
        </p:nvSpPr>
        <p:spPr>
          <a:xfrm>
            <a:off x="2132400" y="3352200"/>
            <a:ext cx="4879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G</a:t>
            </a:r>
            <a:r>
              <a:rPr lang="en" sz="1600"/>
              <a:t>et more information !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9" name="Google Shape;189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8"/>
          <p:cNvPicPr preferRelativeResize="0"/>
          <p:nvPr/>
        </p:nvPicPr>
        <p:blipFill rotWithShape="1">
          <a:blip r:embed="rId3">
            <a:alphaModFix/>
          </a:blip>
          <a:srcRect b="0" l="12514" r="12506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95" name="Google Shape;195;p18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6" name="Google Shape;196;p18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黃偉哲</a:t>
            </a:r>
            <a:endParaRPr/>
          </a:p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北科大工業設計系三年級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IG: daily_sneaker -- 分享鞋款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“</a:t>
            </a:r>
            <a:r>
              <a:rPr lang="en" sz="1800"/>
              <a:t>買衣服的時候常會</a:t>
            </a:r>
            <a:r>
              <a:rPr lang="en" sz="1800">
                <a:solidFill>
                  <a:srgbClr val="B45F06"/>
                </a:solidFill>
              </a:rPr>
              <a:t>忘記</a:t>
            </a:r>
            <a:r>
              <a:rPr lang="en" sz="1800"/>
              <a:t>自己衣櫃裡已經有類似的衣服了。“</a:t>
            </a:r>
            <a:endParaRPr sz="1800"/>
          </a:p>
          <a:p>
            <a:pPr indent="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1" name="Google Shape;201;p1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2" name="Google Shape;202;p18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203" name="Google Shape;203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9"/>
          <p:cNvPicPr preferRelativeResize="0"/>
          <p:nvPr/>
        </p:nvPicPr>
        <p:blipFill rotWithShape="1">
          <a:blip r:embed="rId3">
            <a:alphaModFix/>
          </a:blip>
          <a:srcRect b="0" l="327" r="337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12" name="Google Shape;212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13" name="Google Shape;213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劉又瑀</a:t>
            </a:r>
            <a:endParaRPr/>
          </a:p>
        </p:txBody>
      </p:sp>
      <p:sp>
        <p:nvSpPr>
          <p:cNvPr id="217" name="Google Shape;217;p19"/>
          <p:cNvSpPr txBox="1"/>
          <p:nvPr>
            <p:ph idx="1" type="body"/>
          </p:nvPr>
        </p:nvSpPr>
        <p:spPr>
          <a:xfrm>
            <a:off x="1069500" y="1849225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長庚大學護理系三年級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穿搭的重點: 在於</a:t>
            </a:r>
            <a:r>
              <a:rPr lang="en" sz="1800">
                <a:solidFill>
                  <a:srgbClr val="B45F06"/>
                </a:solidFill>
              </a:rPr>
              <a:t>顏色</a:t>
            </a:r>
            <a:r>
              <a:rPr lang="en" sz="1800"/>
              <a:t>搭配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“如果</a:t>
            </a:r>
            <a:r>
              <a:rPr lang="en" sz="1800"/>
              <a:t>給出</a:t>
            </a:r>
            <a:r>
              <a:rPr lang="en" sz="1800"/>
              <a:t>具體的</a:t>
            </a:r>
            <a:r>
              <a:rPr lang="en" sz="1800"/>
              <a:t>缺點</a:t>
            </a:r>
            <a:r>
              <a:rPr lang="en" sz="1800"/>
              <a:t>，像這套比較顯胖、比例不對⋯等等，</a:t>
            </a:r>
            <a:r>
              <a:rPr lang="en" sz="1800"/>
              <a:t>這類比較</a:t>
            </a:r>
            <a:r>
              <a:rPr lang="en" sz="1800"/>
              <a:t>可以幫助自己</a:t>
            </a:r>
            <a:r>
              <a:rPr lang="en" sz="1800">
                <a:solidFill>
                  <a:srgbClr val="B45F06"/>
                </a:solidFill>
              </a:rPr>
              <a:t>改進</a:t>
            </a:r>
            <a:r>
              <a:rPr lang="en" sz="1800"/>
              <a:t>的建議</a:t>
            </a:r>
            <a:r>
              <a:rPr lang="en" sz="1800"/>
              <a:t>，就會蠻想知道的。“</a:t>
            </a:r>
            <a:endParaRPr sz="1800"/>
          </a:p>
          <a:p>
            <a:pPr indent="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" name="Google Shape;218;p1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9" name="Google Shape;219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220" name="Google Shape;220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楊</a:t>
            </a:r>
            <a:r>
              <a:rPr lang="en"/>
              <a:t>允禎</a:t>
            </a:r>
            <a:endParaRPr/>
          </a:p>
        </p:txBody>
      </p:sp>
      <p:sp>
        <p:nvSpPr>
          <p:cNvPr id="229" name="Google Shape;229;p20"/>
          <p:cNvSpPr txBox="1"/>
          <p:nvPr>
            <p:ph idx="1" type="body"/>
          </p:nvPr>
        </p:nvSpPr>
        <p:spPr>
          <a:xfrm>
            <a:off x="986125" y="1958050"/>
            <a:ext cx="48669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￮"/>
            </a:pPr>
            <a:r>
              <a:rPr lang="en" sz="1800"/>
              <a:t>就讀台北醫學大學藥學系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￮"/>
            </a:pPr>
            <a:r>
              <a:rPr lang="en" sz="1800"/>
              <a:t>買衣</a:t>
            </a:r>
            <a:r>
              <a:rPr lang="en" sz="1800"/>
              <a:t>服</a:t>
            </a:r>
            <a:r>
              <a:rPr lang="en" sz="1800"/>
              <a:t>的時候，不知道怎麼</a:t>
            </a:r>
            <a:r>
              <a:rPr lang="en" sz="1800">
                <a:solidFill>
                  <a:srgbClr val="B45F06"/>
                </a:solidFill>
              </a:rPr>
              <a:t>選擇</a:t>
            </a:r>
            <a:r>
              <a:rPr lang="en" sz="1800"/>
              <a:t>？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￮"/>
            </a:pPr>
            <a:r>
              <a:rPr lang="en" sz="1800"/>
              <a:t>“</a:t>
            </a:r>
            <a:r>
              <a:rPr lang="en" sz="1800"/>
              <a:t>要是有人能定期給我一些</a:t>
            </a:r>
            <a:r>
              <a:rPr lang="en" sz="1800">
                <a:solidFill>
                  <a:srgbClr val="B45F06"/>
                </a:solidFill>
              </a:rPr>
              <a:t>建議</a:t>
            </a:r>
            <a:r>
              <a:rPr lang="en" sz="1800"/>
              <a:t>，或是告訴我不應該怎麼穿，我會很喜歡這功能。“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" name="Google Shape;230;p2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p20"/>
          <p:cNvPicPr preferRelativeResize="0"/>
          <p:nvPr/>
        </p:nvPicPr>
        <p:blipFill rotWithShape="1">
          <a:blip r:embed="rId3">
            <a:alphaModFix/>
          </a:blip>
          <a:srcRect b="3305" l="0" r="0" t="3305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32" name="Google Shape;232;p20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3" name="Google Shape;233;p20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0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237" name="Google Shape;237;p2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Revised POVs</a:t>
            </a:r>
            <a:r>
              <a:rPr lang="en"/>
              <a:t> </a:t>
            </a:r>
            <a:endParaRPr/>
          </a:p>
        </p:txBody>
      </p:sp>
      <p:sp>
        <p:nvSpPr>
          <p:cNvPr id="246" name="Google Shape;246;p21"/>
          <p:cNvSpPr txBox="1"/>
          <p:nvPr>
            <p:ph idx="1" type="subTitle"/>
          </p:nvPr>
        </p:nvSpPr>
        <p:spPr>
          <a:xfrm>
            <a:off x="2132400" y="3352200"/>
            <a:ext cx="4879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Better than before !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7" name="Google Shape;247;p21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3" name="Google Shape;253;p22"/>
          <p:cNvSpPr txBox="1"/>
          <p:nvPr>
            <p:ph idx="1" type="body"/>
          </p:nvPr>
        </p:nvSpPr>
        <p:spPr>
          <a:xfrm>
            <a:off x="798100" y="1958050"/>
            <a:ext cx="24249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Notice 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穿搭這種事情偏向個人隱私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沒必要分享或是給予他人評論</a:t>
            </a:r>
            <a:endParaRPr sz="1800"/>
          </a:p>
        </p:txBody>
      </p:sp>
      <p:sp>
        <p:nvSpPr>
          <p:cNvPr id="254" name="Google Shape;254;p22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met: Abby</a:t>
            </a:r>
            <a:endParaRPr/>
          </a:p>
        </p:txBody>
      </p:sp>
      <p:sp>
        <p:nvSpPr>
          <p:cNvPr id="255" name="Google Shape;255;p22"/>
          <p:cNvSpPr txBox="1"/>
          <p:nvPr>
            <p:ph idx="2" type="body"/>
          </p:nvPr>
        </p:nvSpPr>
        <p:spPr>
          <a:xfrm>
            <a:off x="354120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G</a:t>
            </a:r>
            <a:r>
              <a:rPr b="1" lang="en" sz="1800"/>
              <a:t>ame changing if we…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能增加使用者分享的意願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6" name="Google Shape;256;p2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7" name="Google Shape;257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58" name="Google Shape;258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22"/>
          <p:cNvSpPr/>
          <p:nvPr/>
        </p:nvSpPr>
        <p:spPr>
          <a:xfrm>
            <a:off x="6454511" y="36700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22"/>
          <p:cNvCxnSpPr/>
          <p:nvPr/>
        </p:nvCxnSpPr>
        <p:spPr>
          <a:xfrm flipH="1">
            <a:off x="3279150" y="1995975"/>
            <a:ext cx="21900" cy="26322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