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6" r:id="rId1"/>
  </p:sldMasterIdLst>
  <p:notesMasterIdLst>
    <p:notesMasterId r:id="rId43"/>
  </p:notesMasterIdLst>
  <p:handoutMasterIdLst>
    <p:handoutMasterId r:id="rId44"/>
  </p:handoutMasterIdLst>
  <p:sldIdLst>
    <p:sldId id="472" r:id="rId2"/>
    <p:sldId id="473" r:id="rId3"/>
    <p:sldId id="474" r:id="rId4"/>
    <p:sldId id="256" r:id="rId5"/>
    <p:sldId id="437" r:id="rId6"/>
    <p:sldId id="438" r:id="rId7"/>
    <p:sldId id="439" r:id="rId8"/>
    <p:sldId id="440" r:id="rId9"/>
    <p:sldId id="441" r:id="rId10"/>
    <p:sldId id="442" r:id="rId11"/>
    <p:sldId id="443" r:id="rId12"/>
    <p:sldId id="444" r:id="rId13"/>
    <p:sldId id="445" r:id="rId14"/>
    <p:sldId id="447" r:id="rId15"/>
    <p:sldId id="448" r:id="rId16"/>
    <p:sldId id="446" r:id="rId17"/>
    <p:sldId id="449" r:id="rId18"/>
    <p:sldId id="450" r:id="rId19"/>
    <p:sldId id="451" r:id="rId20"/>
    <p:sldId id="452" r:id="rId21"/>
    <p:sldId id="453" r:id="rId22"/>
    <p:sldId id="454" r:id="rId23"/>
    <p:sldId id="455" r:id="rId24"/>
    <p:sldId id="456" r:id="rId25"/>
    <p:sldId id="457" r:id="rId26"/>
    <p:sldId id="458" r:id="rId27"/>
    <p:sldId id="459" r:id="rId28"/>
    <p:sldId id="460" r:id="rId29"/>
    <p:sldId id="461" r:id="rId30"/>
    <p:sldId id="462" r:id="rId31"/>
    <p:sldId id="463" r:id="rId32"/>
    <p:sldId id="464" r:id="rId33"/>
    <p:sldId id="465" r:id="rId34"/>
    <p:sldId id="466" r:id="rId35"/>
    <p:sldId id="467" r:id="rId36"/>
    <p:sldId id="468" r:id="rId37"/>
    <p:sldId id="469" r:id="rId38"/>
    <p:sldId id="470" r:id="rId39"/>
    <p:sldId id="471" r:id="rId40"/>
    <p:sldId id="306" r:id="rId41"/>
    <p:sldId id="436" r:id="rId42"/>
  </p:sldIdLst>
  <p:sldSz cx="9144000" cy="6858000" type="screen4x3"/>
  <p:notesSz cx="6797675" cy="9928225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93D81CF-94F2-401A-BA57-92F5A7B2D0C5}" styleName="中度样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3" autoAdjust="0"/>
    <p:restoredTop sz="86463" autoAdjust="0"/>
  </p:normalViewPr>
  <p:slideViewPr>
    <p:cSldViewPr>
      <p:cViewPr varScale="1">
        <p:scale>
          <a:sx n="110" d="100"/>
          <a:sy n="110" d="100"/>
        </p:scale>
        <p:origin x="2680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11" d="100"/>
          <a:sy n="111" d="100"/>
        </p:scale>
        <p:origin x="5336" y="224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8850527F-E6AF-BB42-83B2-C5AA009926B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313287D-28C5-FC49-B125-4C633C6AFBA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1A07ACC7-376C-804F-84F2-92300F94D010}" type="datetimeFigureOut">
              <a:rPr lang="zh-CN" altLang="en-US"/>
              <a:pPr>
                <a:defRPr/>
              </a:pPr>
              <a:t>2025/10/8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2C062F8-D142-994A-BF40-BF6C79A9464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BF0769F-A27B-5B44-865F-6782886AFDF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F97081BC-F4F0-1E42-B0A8-A41272303376}" type="slidenum">
              <a:rPr lang="zh-CN" altLang="en-US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2" name="Rectangle 2">
            <a:extLst>
              <a:ext uri="{FF2B5EF4-FFF2-40B4-BE49-F238E27FC236}">
                <a16:creationId xmlns:a16="http://schemas.microsoft.com/office/drawing/2014/main" id="{2FF55CA4-5445-7F49-80BD-FAE323F26D8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9923" name="Rectangle 3">
            <a:extLst>
              <a:ext uri="{FF2B5EF4-FFF2-40B4-BE49-F238E27FC236}">
                <a16:creationId xmlns:a16="http://schemas.microsoft.com/office/drawing/2014/main" id="{3DAC1E99-248D-B747-8FB3-F7804A79AD64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340" name="Rectangle 4">
            <a:extLst>
              <a:ext uri="{FF2B5EF4-FFF2-40B4-BE49-F238E27FC236}">
                <a16:creationId xmlns:a16="http://schemas.microsoft.com/office/drawing/2014/main" id="{B0D6291F-9611-ED43-9CD4-E37F927DA48E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9163" y="746125"/>
            <a:ext cx="4960937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9925" name="Rectangle 5">
            <a:extLst>
              <a:ext uri="{FF2B5EF4-FFF2-40B4-BE49-F238E27FC236}">
                <a16:creationId xmlns:a16="http://schemas.microsoft.com/office/drawing/2014/main" id="{F6062D89-FA46-DE4B-BC37-698D832F7166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6463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09926" name="Rectangle 6">
            <a:extLst>
              <a:ext uri="{FF2B5EF4-FFF2-40B4-BE49-F238E27FC236}">
                <a16:creationId xmlns:a16="http://schemas.microsoft.com/office/drawing/2014/main" id="{8B0C46C1-AA24-A44A-9E09-53CCCDAD934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eaLnBrk="1" hangingPunct="1">
              <a:defRPr sz="1200">
                <a:latin typeface="Arial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9927" name="Rectangle 7">
            <a:extLst>
              <a:ext uri="{FF2B5EF4-FFF2-40B4-BE49-F238E27FC236}">
                <a16:creationId xmlns:a16="http://schemas.microsoft.com/office/drawing/2014/main" id="{59FB03FC-FEC4-DF4A-A445-AFF6B37228E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9750"/>
            <a:ext cx="2946400" cy="496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fld id="{FC798CA9-B148-234F-ABDC-F9B7F913701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800" dirty="0">
                <a:solidFill>
                  <a:srgbClr val="009999"/>
                </a:solidFill>
                <a:effectLst/>
                <a:latin typeface="STKaiti" panose="02010600040101010101" pitchFamily="2" charset="-122"/>
                <a:ea typeface="STKaiti" panose="02010600040101010101" pitchFamily="2" charset="-122"/>
              </a:rPr>
              <a:t>每个</a:t>
            </a:r>
            <a:r>
              <a:rPr lang="en" altLang="zh-CN" sz="1800" dirty="0">
                <a:solidFill>
                  <a:srgbClr val="009999"/>
                </a:solidFill>
                <a:effectLst/>
                <a:latin typeface="STKaiti" panose="02010600040101010101" pitchFamily="2" charset="-122"/>
                <a:ea typeface="STKaiti" panose="02010600040101010101" pitchFamily="2" charset="-122"/>
              </a:rPr>
              <a:t>topic</a:t>
            </a:r>
            <a:r>
              <a:rPr lang="zh-CN" altLang="en-US" sz="1800" dirty="0">
                <a:solidFill>
                  <a:srgbClr val="009999"/>
                </a:solidFill>
                <a:effectLst/>
                <a:latin typeface="STKaiti" panose="02010600040101010101" pitchFamily="2" charset="-122"/>
                <a:ea typeface="STKaiti" panose="02010600040101010101" pitchFamily="2" charset="-122"/>
              </a:rPr>
              <a:t>发展的历程都是无数聪明人智慧和汗水 铺就的，这里面会有一条前后衔接的线索 </a:t>
            </a:r>
            <a:endParaRPr lang="zh-CN" altLang="en-US" dirty="0"/>
          </a:p>
          <a:p>
            <a:r>
              <a:rPr lang="zh-CN" altLang="en-US" sz="1800" dirty="0">
                <a:solidFill>
                  <a:srgbClr val="009999"/>
                </a:solidFill>
                <a:effectLst/>
                <a:latin typeface="STKaiti" panose="02010600040101010101" pitchFamily="2" charset="-122"/>
                <a:ea typeface="STKaiti" panose="02010600040101010101" pitchFamily="2" charset="-122"/>
              </a:rPr>
              <a:t>某一天当你突然把头脑中杂乱的东西串成一线，你会觉 得顿时豁然开朗</a:t>
            </a:r>
            <a:r>
              <a:rPr lang="en-US" altLang="zh-CN" sz="1800" dirty="0">
                <a:solidFill>
                  <a:srgbClr val="009999"/>
                </a:solidFill>
                <a:effectLst/>
                <a:latin typeface="STKaiti" panose="02010600040101010101" pitchFamily="2" charset="-122"/>
                <a:ea typeface="STKaiti" panose="02010600040101010101" pitchFamily="2" charset="-122"/>
              </a:rPr>
              <a:t>:“</a:t>
            </a:r>
            <a:r>
              <a:rPr lang="zh-CN" altLang="en-US" sz="1800" dirty="0">
                <a:solidFill>
                  <a:srgbClr val="009999"/>
                </a:solidFill>
                <a:effectLst/>
                <a:latin typeface="STKaiti" panose="02010600040101010101" pitchFamily="2" charset="-122"/>
                <a:ea typeface="STKaiti" panose="02010600040101010101" pitchFamily="2" charset="-122"/>
              </a:rPr>
              <a:t>啊，原来是这样</a:t>
            </a:r>
            <a:r>
              <a:rPr lang="en-US" altLang="zh-CN" sz="1800" dirty="0">
                <a:solidFill>
                  <a:srgbClr val="009999"/>
                </a:solidFill>
                <a:effectLst/>
                <a:latin typeface="STKaiti" panose="02010600040101010101" pitchFamily="2" charset="-122"/>
                <a:ea typeface="STKaiti" panose="02010600040101010101" pitchFamily="2" charset="-122"/>
              </a:rPr>
              <a:t>!”</a:t>
            </a:r>
            <a:r>
              <a:rPr lang="zh-CN" altLang="en-US" sz="1800" dirty="0">
                <a:solidFill>
                  <a:srgbClr val="009999"/>
                </a:solidFill>
                <a:effectLst/>
                <a:latin typeface="STKaiti" panose="02010600040101010101" pitchFamily="2" charset="-122"/>
                <a:ea typeface="STKaiti" panose="02010600040101010101" pitchFamily="2" charset="-122"/>
              </a:rPr>
              <a:t>，这时你就开始尝到研究带来的乐趣了 </a:t>
            </a:r>
            <a:endParaRPr lang="zh-CN" altLang="en-US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798CA9-B148-234F-ABDC-F9B7F9137010}" type="slidenum">
              <a:rPr lang="en-US" altLang="zh-CN" smtClean="0"/>
              <a:pPr/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574852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800" dirty="0">
                <a:effectLst/>
                <a:latin typeface="ComicSansMS" panose="030F0702030302020204" pitchFamily="66" charset="0"/>
              </a:rPr>
              <a:t>•</a:t>
            </a:r>
            <a:r>
              <a:rPr lang="zh-CN" altLang="en-US" sz="1800" dirty="0">
                <a:effectLst/>
                <a:latin typeface="STKaiti" panose="02010600040101010101" pitchFamily="2" charset="-122"/>
                <a:ea typeface="STKaiti" panose="02010600040101010101" pitchFamily="2" charset="-122"/>
              </a:rPr>
              <a:t>一定要有礼貌 </a:t>
            </a:r>
            <a:endParaRPr lang="zh-CN" altLang="en-US" dirty="0"/>
          </a:p>
          <a:p>
            <a:r>
              <a:rPr lang="en-US" altLang="zh-CN" sz="1800" dirty="0">
                <a:effectLst/>
                <a:latin typeface="ComicSansMS" panose="030F0702030302020204" pitchFamily="66" charset="0"/>
              </a:rPr>
              <a:t>•</a:t>
            </a:r>
            <a:r>
              <a:rPr lang="zh-CN" altLang="en-US" sz="1800" dirty="0">
                <a:effectLst/>
                <a:latin typeface="STKaiti" panose="02010600040101010101" pitchFamily="2" charset="-122"/>
                <a:ea typeface="STKaiti" panose="02010600040101010101" pitchFamily="2" charset="-122"/>
              </a:rPr>
              <a:t>没有回音也不要难过 </a:t>
            </a:r>
            <a:r>
              <a:rPr lang="en-US" altLang="zh-CN" sz="1800" dirty="0">
                <a:effectLst/>
                <a:latin typeface="ComicSansMS" panose="030F0702030302020204" pitchFamily="66" charset="0"/>
              </a:rPr>
              <a:t>•</a:t>
            </a:r>
            <a:r>
              <a:rPr lang="zh-CN" altLang="en-US" sz="1800" dirty="0">
                <a:effectLst/>
                <a:latin typeface="STKaiti" panose="02010600040101010101" pitchFamily="2" charset="-122"/>
                <a:ea typeface="STKaiti" panose="02010600040101010101" pitchFamily="2" charset="-122"/>
              </a:rPr>
              <a:t>名人可能每天会收到几十封类似你这样的 </a:t>
            </a:r>
            <a:endParaRPr lang="zh-CN" altLang="en-US" dirty="0"/>
          </a:p>
          <a:p>
            <a:r>
              <a:rPr lang="zh-CN" altLang="en-US" sz="1800" dirty="0">
                <a:effectLst/>
                <a:latin typeface="STKaiti" panose="02010600040101010101" pitchFamily="2" charset="-122"/>
                <a:ea typeface="STKaiti" panose="02010600040101010101" pitchFamily="2" charset="-122"/>
              </a:rPr>
              <a:t>信，不可能都回复 </a:t>
            </a:r>
            <a:r>
              <a:rPr lang="en-US" altLang="zh-CN" sz="1800" dirty="0">
                <a:effectLst/>
                <a:latin typeface="ComicSansMS" panose="030F0702030302020204" pitchFamily="66" charset="0"/>
              </a:rPr>
              <a:t>•</a:t>
            </a:r>
            <a:r>
              <a:rPr lang="zh-CN" altLang="en-US" sz="1800" dirty="0">
                <a:effectLst/>
                <a:latin typeface="STKaiti" panose="02010600040101010101" pitchFamily="2" charset="-122"/>
                <a:ea typeface="STKaiti" panose="02010600040101010101" pitchFamily="2" charset="-122"/>
              </a:rPr>
              <a:t>名人自己可能有一群学生嗷嗷待哺 </a:t>
            </a:r>
            <a:endParaRPr lang="zh-CN" altLang="en-US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798CA9-B148-234F-ABDC-F9B7F9137010}" type="slidenum">
              <a:rPr lang="en-US" altLang="zh-CN" smtClean="0"/>
              <a:pPr/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748829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798CA9-B148-234F-ABDC-F9B7F9137010}" type="slidenum">
              <a:rPr lang="en-US" altLang="zh-CN" smtClean="0"/>
              <a:pPr/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087209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800" dirty="0">
                <a:solidFill>
                  <a:srgbClr val="00AF00"/>
                </a:solidFill>
                <a:effectLst/>
                <a:latin typeface="STKaiti" panose="02010600040101010101" pitchFamily="2" charset="-122"/>
                <a:ea typeface="STKaiti" panose="02010600040101010101" pitchFamily="2" charset="-122"/>
              </a:rPr>
              <a:t>对研究能力极大的锻炼 </a:t>
            </a:r>
            <a:endParaRPr lang="zh-CN" altLang="en-US" dirty="0"/>
          </a:p>
          <a:p>
            <a:r>
              <a:rPr lang="en-US" altLang="zh-CN" sz="1800" dirty="0">
                <a:solidFill>
                  <a:srgbClr val="00AF00"/>
                </a:solidFill>
                <a:effectLst/>
                <a:latin typeface="STKaiti" panose="02010600040101010101" pitchFamily="2" charset="-122"/>
                <a:ea typeface="STKaiti" panose="02010600040101010101" pitchFamily="2" charset="-122"/>
              </a:rPr>
              <a:t>• </a:t>
            </a:r>
            <a:r>
              <a:rPr lang="zh-CN" altLang="en-US" sz="1800" dirty="0">
                <a:solidFill>
                  <a:srgbClr val="00AF00"/>
                </a:solidFill>
                <a:effectLst/>
                <a:latin typeface="STKaiti" panose="02010600040101010101" pitchFamily="2" charset="-122"/>
                <a:ea typeface="STKaiti" panose="02010600040101010101" pitchFamily="2" charset="-122"/>
              </a:rPr>
              <a:t>你可能会走很多弯路，有可能一无所成，但也有可能练就一身硬功夫 </a:t>
            </a:r>
            <a:endParaRPr lang="zh-CN" altLang="en-US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798CA9-B148-234F-ABDC-F9B7F9137010}" type="slidenum">
              <a:rPr lang="en-US" altLang="zh-CN" smtClean="0"/>
              <a:pPr/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566780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1" dirty="0">
                <a:solidFill>
                  <a:srgbClr val="FF0000"/>
                </a:solidFill>
                <a:effectLst/>
                <a:latin typeface="ComicSansMS" panose="030F0702030302020204" pitchFamily="66" charset="0"/>
              </a:rPr>
              <a:t>（技巧）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798CA9-B148-234F-ABDC-F9B7F9137010}" type="slidenum">
              <a:rPr lang="en-US" altLang="zh-CN" smtClean="0"/>
              <a:pPr/>
              <a:t>38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45839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zh-CN" sz="1200" b="1" dirty="0">
                <a:effectLst/>
                <a:latin typeface="ComicSansMS" panose="030F0702030302020204" pitchFamily="66" charset="0"/>
              </a:rPr>
              <a:t>Typeset according to the requirements of the target</a:t>
            </a:r>
            <a:r>
              <a:rPr lang="zh-CN" altLang="en-US" sz="1200" b="1" dirty="0">
                <a:effectLst/>
                <a:latin typeface="ComicSansMS" panose="030F0702030302020204" pitchFamily="66" charset="0"/>
              </a:rPr>
              <a:t>  </a:t>
            </a:r>
            <a:r>
              <a:rPr lang="en-US" altLang="zh-CN" sz="1200" b="1" dirty="0">
                <a:effectLst/>
                <a:latin typeface="ComicSansMS" panose="030F0702030302020204" pitchFamily="66" charset="0"/>
              </a:rPr>
              <a:t>---</a:t>
            </a:r>
            <a:r>
              <a:rPr lang="zh-CN" altLang="en-US" sz="1200" b="1" dirty="0">
                <a:solidFill>
                  <a:schemeClr val="tx1"/>
                </a:solidFill>
                <a:effectLst/>
                <a:latin typeface="ComicSansMS" panose="030F0702030302020204" pitchFamily="66" charset="0"/>
              </a:rPr>
              <a:t>  </a:t>
            </a:r>
            <a:r>
              <a:rPr lang="zh-CN" altLang="en-US" dirty="0">
                <a:solidFill>
                  <a:srgbClr val="000000"/>
                </a:solidFill>
                <a:effectLst/>
              </a:rPr>
              <a:t>根据目标的要求排版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" altLang="zh-CN" sz="1200" b="1" dirty="0">
                <a:effectLst/>
                <a:latin typeface="ComicSansMS" panose="030F0702030302020204" pitchFamily="66" charset="0"/>
              </a:rPr>
              <a:t> </a:t>
            </a:r>
            <a:endParaRPr lang="en" altLang="zh-CN" sz="1200" dirty="0"/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798CA9-B148-234F-ABDC-F9B7F9137010}" type="slidenum">
              <a:rPr lang="en-US" altLang="zh-CN" smtClean="0"/>
              <a:pPr/>
              <a:t>39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328893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798CA9-B148-234F-ABDC-F9B7F9137010}" type="slidenum">
              <a:rPr lang="en-US" altLang="zh-CN" smtClean="0"/>
              <a:pPr/>
              <a:t>41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5679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6">
            <a:extLst>
              <a:ext uri="{FF2B5EF4-FFF2-40B4-BE49-F238E27FC236}">
                <a16:creationId xmlns:a16="http://schemas.microsoft.com/office/drawing/2014/main" id="{A180C65A-0415-DD4A-BEBE-04EFC26AF0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635125"/>
            <a:ext cx="2514600" cy="2514600"/>
          </a:xfrm>
          <a:prstGeom prst="ellipse">
            <a:avLst/>
          </a:prstGeom>
          <a:noFill/>
          <a:ln w="127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>
              <a:latin typeface="Arial" panose="020B0604020202020204" pitchFamily="34" charset="0"/>
            </a:endParaRP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D6ADC015-4AEC-614D-9DA0-6F9F7BE6FFA4}"/>
              </a:ext>
            </a:extLst>
          </p:cNvPr>
          <p:cNvSpPr>
            <a:spLocks noChangeArrowheads="1"/>
          </p:cNvSpPr>
          <p:nvPr/>
        </p:nvSpPr>
        <p:spPr bwMode="hidden">
          <a:xfrm>
            <a:off x="0" y="2397125"/>
            <a:ext cx="4724400" cy="1143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 sz="2400"/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C1BA989B-28F7-6E43-8DF2-27875A135A96}"/>
              </a:ext>
            </a:extLst>
          </p:cNvPr>
          <p:cNvSpPr>
            <a:spLocks noChangeArrowheads="1"/>
          </p:cNvSpPr>
          <p:nvPr/>
        </p:nvSpPr>
        <p:spPr bwMode="hidden">
          <a:xfrm>
            <a:off x="3962400" y="2397125"/>
            <a:ext cx="4724400" cy="11430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 sz="2400"/>
          </a:p>
        </p:txBody>
      </p:sp>
      <p:pic>
        <p:nvPicPr>
          <p:cNvPr id="7" name="Picture 12">
            <a:extLst>
              <a:ext uri="{FF2B5EF4-FFF2-40B4-BE49-F238E27FC236}">
                <a16:creationId xmlns:a16="http://schemas.microsoft.com/office/drawing/2014/main" id="{BCBC3E5D-9947-AE4C-A6E9-AE8211204E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8" y="6092825"/>
            <a:ext cx="9117012" cy="2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3">
            <a:extLst>
              <a:ext uri="{FF2B5EF4-FFF2-40B4-BE49-F238E27FC236}">
                <a16:creationId xmlns:a16="http://schemas.microsoft.com/office/drawing/2014/main" id="{AD477E09-FD54-8548-ABBA-30C04DDDE6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68413"/>
            <a:ext cx="9117013" cy="2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16">
            <a:extLst>
              <a:ext uri="{FF2B5EF4-FFF2-40B4-BE49-F238E27FC236}">
                <a16:creationId xmlns:a16="http://schemas.microsoft.com/office/drawing/2014/main" id="{D82D28B9-87DA-F942-8E17-4F41A5CB32F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85750" y="285750"/>
            <a:ext cx="2571750" cy="7080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2000" b="1">
                <a:latin typeface="华文新魏" pitchFamily="2" charset="-122"/>
                <a:ea typeface="华文新魏" pitchFamily="2" charset="-122"/>
              </a:rPr>
              <a:t>南通大学</a:t>
            </a:r>
            <a:endParaRPr lang="en-US" altLang="zh-CN" sz="2000" b="1">
              <a:latin typeface="华文新魏" pitchFamily="2" charset="-122"/>
              <a:ea typeface="华文新魏" pitchFamily="2" charset="-122"/>
            </a:endParaRPr>
          </a:p>
          <a:p>
            <a:pPr algn="ctr" eaLnBrk="1" hangingPunct="1">
              <a:defRPr/>
            </a:pPr>
            <a:r>
              <a:rPr lang="en-US" altLang="zh-CN" sz="2000" b="1">
                <a:latin typeface="华文新魏" pitchFamily="2" charset="-122"/>
                <a:ea typeface="华文新魏" pitchFamily="2" charset="-122"/>
              </a:rPr>
              <a:t>Nantong University</a:t>
            </a:r>
            <a:endParaRPr lang="zh-CN" altLang="en-US" sz="2000" b="1">
              <a:latin typeface="华文新魏" pitchFamily="2" charset="-122"/>
              <a:ea typeface="华文新魏" pitchFamily="2" charset="-122"/>
            </a:endParaRPr>
          </a:p>
        </p:txBody>
      </p:sp>
      <p:sp>
        <p:nvSpPr>
          <p:cNvPr id="189442" name="Rectangle 2"/>
          <p:cNvSpPr>
            <a:spLocks noGrp="1" noChangeArrowheads="1"/>
          </p:cNvSpPr>
          <p:nvPr>
            <p:ph type="subTitle" idx="1"/>
          </p:nvPr>
        </p:nvSpPr>
        <p:spPr>
          <a:xfrm>
            <a:off x="3059113" y="4149725"/>
            <a:ext cx="5184775" cy="1336675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89449" name="Rectangle 9"/>
          <p:cNvSpPr>
            <a:spLocks noGrp="1" noChangeArrowheads="1"/>
          </p:cNvSpPr>
          <p:nvPr>
            <p:ph type="ctrTitle"/>
          </p:nvPr>
        </p:nvSpPr>
        <p:spPr>
          <a:xfrm>
            <a:off x="838200" y="2163763"/>
            <a:ext cx="7405688" cy="1600200"/>
          </a:xfrm>
        </p:spPr>
        <p:txBody>
          <a:bodyPr anchor="ctr"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2684699E-564B-5944-9858-E325621C09F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6284913"/>
            <a:ext cx="1293813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5910F2-0900-2944-89DE-60C3A72D27AE}" type="datetime1">
              <a:rPr lang="zh-CN" altLang="en-US"/>
              <a:pPr>
                <a:defRPr/>
              </a:pPr>
              <a:t>2025/10/8</a:t>
            </a:fld>
            <a:endParaRPr lang="en-US" altLang="zh-CN"/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EF0281B2-A3B7-E542-AB6F-E8185902F5A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2195513" y="6202363"/>
            <a:ext cx="5113337" cy="5397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/>
              <a:t>南通大学信息科学技术学院</a:t>
            </a:r>
            <a:endParaRPr lang="en-US" altLang="zh-CN" dirty="0"/>
          </a:p>
        </p:txBody>
      </p:sp>
      <p:sp>
        <p:nvSpPr>
          <p:cNvPr id="13" name="Rectangle 5">
            <a:extLst>
              <a:ext uri="{FF2B5EF4-FFF2-40B4-BE49-F238E27FC236}">
                <a16:creationId xmlns:a16="http://schemas.microsoft.com/office/drawing/2014/main" id="{23143C45-D289-6C4C-B3CB-21019099A56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5CFF4B7-F4F0-6945-AE95-DCDED92F7B6F}" type="slidenum">
              <a:rPr lang="en-US" altLang="zh-CN"/>
              <a:pPr/>
              <a:t>‹#›</a:t>
            </a:fld>
            <a:endParaRPr lang="en-US" altLang="zh-CN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64C3856E-06B9-7F41-8B07-707487653FA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804248" y="70660"/>
            <a:ext cx="2156594" cy="102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958791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88FB7090-84A1-7A48-9BBF-309ABBFD18C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76C202-81A8-C74D-98EB-86627819041F}" type="datetime1">
              <a:rPr lang="zh-CN" altLang="en-US"/>
              <a:pPr>
                <a:defRPr/>
              </a:pPr>
              <a:t>2025/10/8</a:t>
            </a:fld>
            <a:endParaRPr lang="en-US" altLang="zh-CN"/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74D04798-C781-0245-A1E0-8EF295A6F7E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/>
              <a:t>南通大学信息科学技术学院</a:t>
            </a:r>
            <a:endParaRPr lang="en-US" altLang="zh-CN" dirty="0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60B12AA1-52B4-FB46-AD3E-D54645AA233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5895657-5027-EE4F-92CC-8042CD3DCD4C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BE76FCE-88F2-EB4C-9F69-51BD245A9F28}"/>
              </a:ext>
            </a:extLst>
          </p:cNvPr>
          <p:cNvSpPr txBox="1"/>
          <p:nvPr userDrawn="1"/>
        </p:nvSpPr>
        <p:spPr>
          <a:xfrm>
            <a:off x="8776252" y="83488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45224713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content mo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>
            <a:extLst>
              <a:ext uri="{FF2B5EF4-FFF2-40B4-BE49-F238E27FC236}">
                <a16:creationId xmlns:a16="http://schemas.microsoft.com/office/drawing/2014/main" id="{BF6C6052-F4DF-6D4E-B545-B4B983695DF4}"/>
              </a:ext>
            </a:extLst>
          </p:cNvPr>
          <p:cNvSpPr/>
          <p:nvPr userDrawn="1"/>
        </p:nvSpPr>
        <p:spPr>
          <a:xfrm>
            <a:off x="0" y="838200"/>
            <a:ext cx="533400" cy="228600"/>
          </a:xfrm>
          <a:prstGeom prst="rect">
            <a:avLst/>
          </a:prstGeom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DA407194-CDF9-0140-B309-3719B8DBA4A9}"/>
              </a:ext>
            </a:extLst>
          </p:cNvPr>
          <p:cNvSpPr/>
          <p:nvPr userDrawn="1"/>
        </p:nvSpPr>
        <p:spPr>
          <a:xfrm>
            <a:off x="609600" y="890588"/>
            <a:ext cx="8534400" cy="114300"/>
          </a:xfrm>
          <a:prstGeom prst="rect">
            <a:avLst/>
          </a:prstGeom>
          <a:ln/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8153400" cy="685800"/>
          </a:xfrm>
        </p:spPr>
        <p:txBody>
          <a:bodyPr>
            <a:noAutofit/>
          </a:bodyPr>
          <a:lstStyle>
            <a:lvl1pPr algn="l">
              <a:defRPr sz="4000" baseline="0"/>
            </a:lvl1pPr>
            <a:extLst/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609600" y="990600"/>
            <a:ext cx="8153400" cy="5181600"/>
          </a:xfrm>
        </p:spPr>
        <p:txBody>
          <a:bodyPr/>
          <a:lstStyle>
            <a:lvl1pPr>
              <a:defRPr b="0" baseline="0">
                <a:solidFill>
                  <a:srgbClr val="030977"/>
                </a:solidFill>
              </a:defRPr>
            </a:lvl1pPr>
            <a:lvl2pPr>
              <a:defRPr sz="2400"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  <a:extLst/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9FA41858-EF15-FE4E-946F-911D5553DFF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 algn="r">
              <a:defRPr baseline="0"/>
            </a:lvl1pPr>
            <a:extLst/>
          </a:lstStyle>
          <a:p>
            <a:pPr>
              <a:defRPr/>
            </a:pPr>
            <a:fld id="{6D4B8210-FEAD-B54B-93B3-B706E8149920}" type="datetime1">
              <a:rPr lang="en-US"/>
              <a:pPr>
                <a:defRPr/>
              </a:pPr>
              <a:t>10/8/25</a:t>
            </a:fld>
            <a:endParaRPr lang="en-US"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B9B93E07-B1A1-4347-9648-90AB76F9DE78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 dirty="0"/>
              <a:t>南通大学信息科学技术学院</a:t>
            </a:r>
            <a:endParaRPr lang="en-US" altLang="zh-CN" dirty="0"/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20034F98-B714-8B4B-9ECB-D3578506D1D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0" y="822325"/>
            <a:ext cx="533400" cy="244475"/>
          </a:xfrm>
        </p:spPr>
        <p:txBody>
          <a:bodyPr/>
          <a:lstStyle>
            <a:lvl1pPr>
              <a:defRPr/>
            </a:lvl1pPr>
          </a:lstStyle>
          <a:p>
            <a:fld id="{EF3D9D45-9205-2040-9B27-D4B2528E958F}" type="slidenum">
              <a:rPr lang="en-US" altLang="zh-CN"/>
              <a:pPr/>
              <a:t>‹#›</a:t>
            </a:fld>
            <a:endParaRPr lang="en-US" altLang="zh-CN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3CA24666-6EB7-4240-A9C2-0D385BB111E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08850" y="44624"/>
            <a:ext cx="1651992" cy="788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803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176D6D35-AACB-7C46-BF8E-5AD76378A8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25538"/>
            <a:ext cx="2133600" cy="101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 sz="2400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4D8F4880-2E4B-6146-BC5E-0FBC7BD1EA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1125538"/>
            <a:ext cx="7239000" cy="101600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 sz="2400"/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B7BA7311-5E83-BC46-86A1-4695EC3589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285750"/>
            <a:ext cx="7000875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B5227898-57F5-C848-A13F-903414162B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484313"/>
            <a:ext cx="8142287" cy="4392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88423" name="Rectangle 7">
            <a:extLst>
              <a:ext uri="{FF2B5EF4-FFF2-40B4-BE49-F238E27FC236}">
                <a16:creationId xmlns:a16="http://schemas.microsoft.com/office/drawing/2014/main" id="{1C7E5761-BF0D-984B-BEDD-929F487479C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11188" y="6284913"/>
            <a:ext cx="12938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1" hangingPunct="1">
              <a:defRPr sz="1600">
                <a:latin typeface="+mn-lt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502D1F73-B457-3248-AD54-9B492286A4BC}" type="datetime1">
              <a:rPr lang="zh-CN" altLang="en-US"/>
              <a:pPr>
                <a:defRPr/>
              </a:pPr>
              <a:t>2025/10/8</a:t>
            </a:fld>
            <a:endParaRPr lang="en-US" altLang="zh-CN"/>
          </a:p>
        </p:txBody>
      </p:sp>
      <p:sp>
        <p:nvSpPr>
          <p:cNvPr id="188424" name="Rectangle 8">
            <a:extLst>
              <a:ext uri="{FF2B5EF4-FFF2-40B4-BE49-F238E27FC236}">
                <a16:creationId xmlns:a16="http://schemas.microsoft.com/office/drawing/2014/main" id="{63EC8895-58FE-904D-A5BE-E580FC1891A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051050" y="6202363"/>
            <a:ext cx="5257800" cy="53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6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zh-CN" altLang="en-US" dirty="0"/>
              <a:t>南通大学信息科学技术学院</a:t>
            </a:r>
            <a:endParaRPr lang="en-US" altLang="zh-CN" dirty="0"/>
          </a:p>
        </p:txBody>
      </p:sp>
      <p:sp>
        <p:nvSpPr>
          <p:cNvPr id="188425" name="Rectangle 9">
            <a:extLst>
              <a:ext uri="{FF2B5EF4-FFF2-40B4-BE49-F238E27FC236}">
                <a16:creationId xmlns:a16="http://schemas.microsoft.com/office/drawing/2014/main" id="{24CB7109-80A6-ED47-8A05-EDB5ED5B939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24750" y="6284913"/>
            <a:ext cx="9334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600">
                <a:latin typeface="Arial" panose="020B0604020202020204" pitchFamily="34" charset="0"/>
              </a:defRPr>
            </a:lvl1pPr>
          </a:lstStyle>
          <a:p>
            <a:fld id="{DA576DF6-9A83-F34A-95D3-8F8A0C547D03}" type="slidenum">
              <a:rPr lang="en-US" altLang="zh-CN"/>
              <a:pPr/>
              <a:t>‹#›</a:t>
            </a:fld>
            <a:endParaRPr lang="en-US" altLang="zh-CN"/>
          </a:p>
        </p:txBody>
      </p:sp>
      <p:pic>
        <p:nvPicPr>
          <p:cNvPr id="1033" name="Picture 10">
            <a:extLst>
              <a:ext uri="{FF2B5EF4-FFF2-40B4-BE49-F238E27FC236}">
                <a16:creationId xmlns:a16="http://schemas.microsoft.com/office/drawing/2014/main" id="{BF71EF25-6F35-F44B-9384-5967F04549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8" y="6092825"/>
            <a:ext cx="9117012" cy="2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058D7CBF-5446-E44F-8F80-757B7BD4606A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6804248" y="70660"/>
            <a:ext cx="2156594" cy="10294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713" r:id="rId1"/>
    <p:sldLayoutId id="2147484712" r:id="rId2"/>
    <p:sldLayoutId id="2147484723" r:id="rId3"/>
  </p:sldLayoutIdLst>
  <p:transition/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宋体" pitchFamily="2" charset="-122"/>
        </a:defRPr>
      </a:lvl9pPr>
    </p:titleStyle>
    <p:bodyStyle>
      <a:lvl1pPr marL="447675" indent="-447675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889000" indent="-439738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hlink"/>
        </a:buClr>
        <a:buSzPct val="65000"/>
        <a:buFont typeface="Wingdings" pitchFamily="2" charset="2"/>
        <a:buChar char="¡"/>
        <a:defRPr sz="2400">
          <a:solidFill>
            <a:schemeClr val="tx1"/>
          </a:solidFill>
          <a:latin typeface="+mn-lt"/>
          <a:ea typeface="+mn-ea"/>
        </a:defRPr>
      </a:lvl2pPr>
      <a:lvl3pPr marL="1293813" indent="-403225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3pPr>
      <a:lvl4pPr marL="1681163" indent="-385763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itchFamily="2" charset="2"/>
        <a:buChar char="¡"/>
        <a:defRPr sz="2000">
          <a:solidFill>
            <a:schemeClr val="tx1"/>
          </a:solidFill>
          <a:latin typeface="+mn-lt"/>
          <a:ea typeface="+mn-ea"/>
        </a:defRPr>
      </a:lvl4pPr>
      <a:lvl5pPr marL="2070100" indent="-387350" algn="l" rtl="0" eaLnBrk="0" fontAlgn="base" hangingPunct="0">
        <a:lnSpc>
          <a:spcPct val="150000"/>
        </a:lnSpc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5pPr>
      <a:lvl6pPr marL="25273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6pPr>
      <a:lvl7pPr marL="29845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7pPr>
      <a:lvl8pPr marL="34417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8pPr>
      <a:lvl9pPr marL="3898900" indent="-38735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Ju.xl@ntu.edu.c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mailto:Ju.xl@ntu.edu.cn" TargetMode="Externa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副标题 6">
            <a:extLst>
              <a:ext uri="{FF2B5EF4-FFF2-40B4-BE49-F238E27FC236}">
                <a16:creationId xmlns:a16="http://schemas.microsoft.com/office/drawing/2014/main" id="{5047C5E3-16DE-D976-5524-F8C9877BE8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39753" y="4149725"/>
            <a:ext cx="5904136" cy="1336675"/>
          </a:xfrm>
        </p:spPr>
        <p:txBody>
          <a:bodyPr/>
          <a:lstStyle/>
          <a:p>
            <a:pPr algn="r">
              <a:lnSpc>
                <a:spcPct val="90000"/>
              </a:lnSpc>
            </a:pPr>
            <a:r>
              <a:rPr lang="zh-CN" altLang="en-US" sz="2800" dirty="0"/>
              <a:t>鞠小林 </a:t>
            </a:r>
            <a:endParaRPr lang="en-US" altLang="zh-CN" sz="2800" dirty="0"/>
          </a:p>
          <a:p>
            <a:pPr algn="r">
              <a:lnSpc>
                <a:spcPct val="90000"/>
              </a:lnSpc>
            </a:pPr>
            <a:r>
              <a:rPr lang="en-US" altLang="zh-CN" sz="2800" dirty="0">
                <a:hlinkClick r:id="rId2"/>
              </a:rPr>
              <a:t>Ju.xl@ntu.edu.cn</a:t>
            </a:r>
            <a:endParaRPr lang="en-US" altLang="zh-CN" sz="2800" dirty="0"/>
          </a:p>
          <a:p>
            <a:pPr algn="r">
              <a:lnSpc>
                <a:spcPct val="90000"/>
              </a:lnSpc>
            </a:pPr>
            <a:r>
              <a:rPr lang="zh-CN" altLang="en-US" sz="2800" dirty="0"/>
              <a:t>南通大学 人工智能与计算机学院</a:t>
            </a:r>
          </a:p>
          <a:p>
            <a:endParaRPr lang="zh-CN" altLang="en-US" dirty="0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A4D76F74-022A-4B9A-92B7-3ECE2D0547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科学研究和学术论文写作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6C84CC-E619-C07E-B618-A2C6A3683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176C202-81A8-C74D-98EB-86627819041F}" type="datetime1">
              <a:rPr lang="zh-CN" altLang="en-US" smtClean="0"/>
              <a:pPr>
                <a:defRPr/>
              </a:pPr>
              <a:t>2025/10/8</a:t>
            </a:fld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3EB0A1B-8B9C-7C45-BA0C-EA8B913CE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95657-5027-EE4F-92CC-8042CD3DCD4C}" type="slidenum">
              <a:rPr lang="en-US" altLang="zh-CN" smtClean="0"/>
              <a:pPr/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22157343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09CD19-55E3-D418-F057-1E171F9A3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solidFill>
                  <a:srgbClr val="FF0000"/>
                </a:solidFill>
              </a:rPr>
              <a:t>计算机科学的学科分支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42226B-5EB3-0BF9-B069-FE928E87A6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zh-CN" sz="1800" b="1" dirty="0">
                <a:effectLst/>
                <a:latin typeface="ComicSansMS" panose="030F0702030302020204" pitchFamily="66" charset="0"/>
              </a:rPr>
              <a:t>Computer Science </a:t>
            </a:r>
            <a:endParaRPr lang="en" altLang="zh-CN" dirty="0"/>
          </a:p>
          <a:p>
            <a:pPr lvl="1"/>
            <a:r>
              <a:rPr lang="en" altLang="zh-CN" sz="1800" dirty="0">
                <a:solidFill>
                  <a:srgbClr val="6D3AFF"/>
                </a:solidFill>
                <a:effectLst/>
                <a:latin typeface="ComicSansMS" panose="030F0702030302020204" pitchFamily="66" charset="0"/>
              </a:rPr>
              <a:t>Artificial Intelligence</a:t>
            </a:r>
          </a:p>
          <a:p>
            <a:pPr lvl="2"/>
            <a:r>
              <a:rPr lang="en" altLang="zh-CN" sz="1800" dirty="0">
                <a:solidFill>
                  <a:srgbClr val="00AF00"/>
                </a:solidFill>
                <a:effectLst/>
                <a:latin typeface="ComicSansMS" panose="030F0702030302020204" pitchFamily="66" charset="0"/>
              </a:rPr>
              <a:t>Automated Reasoning (?)</a:t>
            </a:r>
            <a:endParaRPr lang="en" altLang="zh-CN" sz="1200" dirty="0"/>
          </a:p>
          <a:p>
            <a:pPr lvl="2"/>
            <a:r>
              <a:rPr lang="en" altLang="zh-CN" sz="1800" dirty="0">
                <a:solidFill>
                  <a:srgbClr val="00AF00"/>
                </a:solidFill>
                <a:effectLst/>
                <a:latin typeface="ComicSansMS" panose="030F0702030302020204" pitchFamily="66" charset="0"/>
              </a:rPr>
              <a:t>Knowledge Engineering (?)</a:t>
            </a:r>
            <a:endParaRPr lang="en" altLang="zh-CN" sz="1200" dirty="0"/>
          </a:p>
          <a:p>
            <a:pPr lvl="2"/>
            <a:r>
              <a:rPr lang="en" altLang="zh-CN" sz="1800" dirty="0">
                <a:solidFill>
                  <a:srgbClr val="00AF00"/>
                </a:solidFill>
                <a:effectLst/>
                <a:latin typeface="ComicSansMS" panose="030F0702030302020204" pitchFamily="66" charset="0"/>
              </a:rPr>
              <a:t>Machine Learning (?)</a:t>
            </a:r>
            <a:endParaRPr lang="en" altLang="zh-CN" sz="1200" dirty="0"/>
          </a:p>
          <a:p>
            <a:pPr lvl="2"/>
            <a:r>
              <a:rPr lang="en" altLang="zh-CN" sz="1800" dirty="0">
                <a:solidFill>
                  <a:srgbClr val="00AF00"/>
                </a:solidFill>
                <a:effectLst/>
                <a:latin typeface="ComicSansMS" panose="030F0702030302020204" pitchFamily="66" charset="0"/>
              </a:rPr>
              <a:t>Natural Language Processing (?) </a:t>
            </a:r>
            <a:endParaRPr lang="en" altLang="zh-CN" sz="1200" dirty="0"/>
          </a:p>
          <a:p>
            <a:pPr lvl="2"/>
            <a:r>
              <a:rPr lang="en-US" altLang="zh-CN" sz="1800" dirty="0">
                <a:solidFill>
                  <a:srgbClr val="00AF00"/>
                </a:solidFill>
                <a:effectLst/>
                <a:latin typeface="ArialMT"/>
              </a:rPr>
              <a:t>... ... </a:t>
            </a:r>
            <a:r>
              <a:rPr lang="en-US" altLang="zh-CN" sz="1800" dirty="0">
                <a:solidFill>
                  <a:srgbClr val="00AF00"/>
                </a:solidFill>
                <a:effectLst/>
                <a:latin typeface="ComicSansMS" panose="030F0702030302020204" pitchFamily="66" charset="0"/>
              </a:rPr>
              <a:t>(?) </a:t>
            </a:r>
            <a:endParaRPr lang="en-US" altLang="zh-CN" sz="1200" dirty="0"/>
          </a:p>
          <a:p>
            <a:pPr lvl="1"/>
            <a:r>
              <a:rPr lang="en" altLang="zh-CN" sz="1800" dirty="0">
                <a:solidFill>
                  <a:srgbClr val="6D3AFF"/>
                </a:solidFill>
                <a:effectLst/>
                <a:latin typeface="ComicSansMS" panose="030F0702030302020204" pitchFamily="66" charset="0"/>
              </a:rPr>
              <a:t>Computer Graphics </a:t>
            </a:r>
            <a:endParaRPr lang="en" altLang="zh-CN" sz="1400" dirty="0"/>
          </a:p>
          <a:p>
            <a:pPr lvl="1"/>
            <a:r>
              <a:rPr lang="en" altLang="zh-CN" sz="1800" dirty="0">
                <a:solidFill>
                  <a:srgbClr val="6D3AFF"/>
                </a:solidFill>
                <a:effectLst/>
                <a:latin typeface="ComicSansMS" panose="030F0702030302020204" pitchFamily="66" charset="0"/>
              </a:rPr>
              <a:t>Database</a:t>
            </a:r>
            <a:br>
              <a:rPr lang="en" altLang="zh-CN" sz="1800" dirty="0">
                <a:solidFill>
                  <a:srgbClr val="6D3AFF"/>
                </a:solidFill>
                <a:effectLst/>
                <a:latin typeface="ComicSansMS" panose="030F0702030302020204" pitchFamily="66" charset="0"/>
              </a:rPr>
            </a:br>
            <a:endParaRPr lang="en" altLang="zh-CN" dirty="0"/>
          </a:p>
          <a:p>
            <a:pPr lvl="1"/>
            <a:endParaRPr kumimoji="1"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92A43F-1A6A-03D5-EB1C-6AB74A784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176C202-81A8-C74D-98EB-86627819041F}" type="datetime1">
              <a:rPr lang="zh-CN" altLang="en-US" smtClean="0"/>
              <a:pPr>
                <a:defRPr/>
              </a:pPr>
              <a:t>2025/10/8</a:t>
            </a:fld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888E625-529B-46B1-5B6B-2199FA796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95657-5027-EE4F-92CC-8042CD3DCD4C}" type="slidenum">
              <a:rPr lang="en-US" altLang="zh-CN" smtClean="0"/>
              <a:pPr/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50862615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BC3D53-BB95-D7FC-2616-9B58B35A2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800" dirty="0">
                <a:solidFill>
                  <a:srgbClr val="FF0000"/>
                </a:solidFill>
                <a:effectLst/>
                <a:latin typeface="STKaiti" panose="02010600040101010101" pitchFamily="2" charset="-122"/>
                <a:ea typeface="STKaiti" panose="02010600040101010101" pitchFamily="2" charset="-122"/>
              </a:rPr>
              <a:t>一个分支学科和领域中，也有太多的话题 </a:t>
            </a:r>
            <a:endParaRPr kumimoji="1"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1A6A98-3400-2115-6CEB-21072AB71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5856" y="1484313"/>
            <a:ext cx="5334744" cy="4392612"/>
          </a:xfrm>
        </p:spPr>
        <p:txBody>
          <a:bodyPr/>
          <a:lstStyle/>
          <a:p>
            <a:r>
              <a:rPr lang="en" altLang="zh-CN" sz="1800" dirty="0">
                <a:solidFill>
                  <a:srgbClr val="6D3AFF"/>
                </a:solidFill>
                <a:effectLst/>
                <a:latin typeface="ComicSansMS" panose="030F0702030302020204" pitchFamily="66" charset="0"/>
              </a:rPr>
              <a:t>Machine Learning</a:t>
            </a:r>
          </a:p>
          <a:p>
            <a:pPr lvl="1"/>
            <a:r>
              <a:rPr lang="en" altLang="zh-CN" sz="1800" dirty="0">
                <a:solidFill>
                  <a:srgbClr val="00AF00"/>
                </a:solidFill>
                <a:effectLst/>
                <a:latin typeface="ComicSansMS" panose="030F0702030302020204" pitchFamily="66" charset="0"/>
              </a:rPr>
              <a:t>Active learning (?)</a:t>
            </a:r>
            <a:endParaRPr lang="en" altLang="zh-CN" sz="1100" dirty="0"/>
          </a:p>
          <a:p>
            <a:pPr lvl="1"/>
            <a:r>
              <a:rPr lang="en" altLang="zh-CN" sz="1800" dirty="0">
                <a:solidFill>
                  <a:srgbClr val="00AF00"/>
                </a:solidFill>
                <a:effectLst/>
                <a:latin typeface="ComicSansMS" panose="030F0702030302020204" pitchFamily="66" charset="0"/>
              </a:rPr>
              <a:t>Clustering (?)</a:t>
            </a:r>
            <a:endParaRPr lang="en" altLang="zh-CN" sz="1100" dirty="0"/>
          </a:p>
          <a:p>
            <a:pPr lvl="1"/>
            <a:r>
              <a:rPr lang="en" altLang="zh-CN" sz="1800" dirty="0">
                <a:solidFill>
                  <a:srgbClr val="00AF00"/>
                </a:solidFill>
                <a:effectLst/>
                <a:latin typeface="ComicSansMS" panose="030F0702030302020204" pitchFamily="66" charset="0"/>
              </a:rPr>
              <a:t>Decision tree (?)</a:t>
            </a:r>
            <a:endParaRPr lang="en" altLang="zh-CN" sz="1100" dirty="0"/>
          </a:p>
          <a:p>
            <a:pPr lvl="1"/>
            <a:r>
              <a:rPr lang="en" altLang="zh-CN" sz="1800" dirty="0">
                <a:solidFill>
                  <a:srgbClr val="00AF00"/>
                </a:solidFill>
                <a:effectLst/>
                <a:latin typeface="ComicSansMS" panose="030F0702030302020204" pitchFamily="66" charset="0"/>
              </a:rPr>
              <a:t>Neural network (?)</a:t>
            </a:r>
            <a:endParaRPr lang="en" altLang="zh-CN" sz="1100" dirty="0"/>
          </a:p>
          <a:p>
            <a:pPr lvl="1"/>
            <a:r>
              <a:rPr lang="en" altLang="zh-CN" sz="1800" dirty="0">
                <a:solidFill>
                  <a:srgbClr val="00AF00"/>
                </a:solidFill>
                <a:effectLst/>
                <a:latin typeface="ComicSansMS" panose="030F0702030302020204" pitchFamily="66" charset="0"/>
              </a:rPr>
              <a:t>Reinforcement learning (?)</a:t>
            </a:r>
            <a:endParaRPr lang="en" altLang="zh-CN" sz="1100" dirty="0"/>
          </a:p>
          <a:p>
            <a:pPr lvl="1"/>
            <a:r>
              <a:rPr lang="en" altLang="zh-CN" sz="1800" dirty="0">
                <a:solidFill>
                  <a:srgbClr val="00AF00"/>
                </a:solidFill>
                <a:effectLst/>
                <a:latin typeface="ComicSansMS" panose="030F0702030302020204" pitchFamily="66" charset="0"/>
              </a:rPr>
              <a:t>Semi-supervised learning (?)</a:t>
            </a:r>
            <a:endParaRPr lang="en" altLang="zh-CN" sz="1100" dirty="0"/>
          </a:p>
          <a:p>
            <a:pPr lvl="1"/>
            <a:r>
              <a:rPr lang="en-US" altLang="zh-CN" sz="1800" dirty="0">
                <a:solidFill>
                  <a:srgbClr val="00AF00"/>
                </a:solidFill>
                <a:effectLst/>
                <a:latin typeface="ArialMT"/>
              </a:rPr>
              <a:t>... ... </a:t>
            </a:r>
            <a:r>
              <a:rPr lang="en-US" altLang="zh-CN" sz="1800" dirty="0">
                <a:solidFill>
                  <a:srgbClr val="00AF00"/>
                </a:solidFill>
                <a:effectLst/>
                <a:latin typeface="ComicSansMS" panose="030F0702030302020204" pitchFamily="66" charset="0"/>
              </a:rPr>
              <a:t>(?) </a:t>
            </a:r>
            <a:endParaRPr lang="zh-CN" altLang="en-US" sz="1100" dirty="0"/>
          </a:p>
          <a:p>
            <a:pPr lvl="1"/>
            <a:br>
              <a:rPr lang="en" altLang="zh-CN" sz="1400" dirty="0">
                <a:solidFill>
                  <a:srgbClr val="6D3AFF"/>
                </a:solidFill>
                <a:effectLst/>
                <a:latin typeface="ComicSansMS" panose="030F0702030302020204" pitchFamily="66" charset="0"/>
              </a:rPr>
            </a:br>
            <a:endParaRPr lang="en" altLang="zh-CN" sz="1400" dirty="0">
              <a:solidFill>
                <a:srgbClr val="6D3AFF"/>
              </a:solidFill>
              <a:effectLst/>
              <a:latin typeface="ArialMT"/>
            </a:endParaRPr>
          </a:p>
          <a:p>
            <a:endParaRPr kumimoji="1"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B41BDE-8F41-4DF5-E9BE-C8CDAEC33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176C202-81A8-C74D-98EB-86627819041F}" type="datetime1">
              <a:rPr lang="zh-CN" altLang="en-US" smtClean="0"/>
              <a:pPr>
                <a:defRPr/>
              </a:pPr>
              <a:t>2025/10/8</a:t>
            </a:fld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B2A379E-4C10-2F38-91D0-62A09361C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95657-5027-EE4F-92CC-8042CD3DCD4C}" type="slidenum">
              <a:rPr lang="en-US" altLang="zh-CN" smtClean="0"/>
              <a:pPr/>
              <a:t>11</a:t>
            </a:fld>
            <a:endParaRPr lang="en-US" altLang="zh-CN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48D5CFB-3876-2F6F-CEAC-8DC332209D57}"/>
              </a:ext>
            </a:extLst>
          </p:cNvPr>
          <p:cNvSpPr txBox="1"/>
          <p:nvPr/>
        </p:nvSpPr>
        <p:spPr>
          <a:xfrm>
            <a:off x="395536" y="2636912"/>
            <a:ext cx="26567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sz="2800" dirty="0">
                <a:solidFill>
                  <a:srgbClr val="FF0000"/>
                </a:solidFill>
                <a:effectLst/>
                <a:latin typeface="ComicSansMS" panose="030F0702030302020204" pitchFamily="66" charset="0"/>
              </a:rPr>
              <a:t>For example </a:t>
            </a:r>
            <a:endParaRPr lang="en" altLang="zh-CN" sz="2800" dirty="0"/>
          </a:p>
        </p:txBody>
      </p:sp>
    </p:spTree>
    <p:extLst>
      <p:ext uri="{BB962C8B-B14F-4D97-AF65-F5344CB8AC3E}">
        <p14:creationId xmlns:p14="http://schemas.microsoft.com/office/powerpoint/2010/main" val="2505495509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E4F021-68EC-0BB1-4CE8-4FA7CDF05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>
                <a:solidFill>
                  <a:srgbClr val="0000FF"/>
                </a:solidFill>
                <a:effectLst/>
                <a:latin typeface="ComicSansMS" panose="030F0702030302020204" pitchFamily="66" charset="0"/>
              </a:rPr>
              <a:t>How ?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635285-1EE7-EE24-E472-024F4D915F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313" y="1484313"/>
            <a:ext cx="8280151" cy="4392612"/>
          </a:xfrm>
        </p:spPr>
        <p:txBody>
          <a:bodyPr/>
          <a:lstStyle/>
          <a:p>
            <a:pPr algn="just"/>
            <a:r>
              <a:rPr lang="zh-CN" altLang="en-US" dirty="0">
                <a:solidFill>
                  <a:srgbClr val="0000FF"/>
                </a:solidFill>
                <a:effectLst/>
                <a:latin typeface="STKaiti" panose="02010600040101010101" pitchFamily="2" charset="-122"/>
                <a:ea typeface="STKaiti" panose="02010600040101010101" pitchFamily="2" charset="-122"/>
              </a:rPr>
              <a:t>通常情况</a:t>
            </a:r>
            <a:r>
              <a:rPr lang="en-US" altLang="zh-CN" dirty="0">
                <a:solidFill>
                  <a:srgbClr val="0000FF"/>
                </a:solidFill>
                <a:effectLst/>
                <a:latin typeface="STKaiti" panose="02010600040101010101" pitchFamily="2" charset="-122"/>
                <a:ea typeface="STKaiti" panose="02010600040101010101" pitchFamily="2" charset="-122"/>
              </a:rPr>
              <a:t>:</a:t>
            </a:r>
            <a:r>
              <a:rPr lang="zh-CN" altLang="en-US" dirty="0">
                <a:solidFill>
                  <a:srgbClr val="0000FF"/>
                </a:solidFill>
                <a:effectLst/>
                <a:latin typeface="STKaiti" panose="02010600040101010101" pitchFamily="2" charset="-122"/>
                <a:ea typeface="STKaiti" panose="02010600040101010101" pitchFamily="2" charset="-122"/>
              </a:rPr>
              <a:t>导师给你一个</a:t>
            </a:r>
            <a:r>
              <a:rPr lang="en" altLang="zh-CN" dirty="0">
                <a:solidFill>
                  <a:srgbClr val="0000FF"/>
                </a:solidFill>
                <a:effectLst/>
                <a:latin typeface="STKaiti" panose="02010600040101010101" pitchFamily="2" charset="-122"/>
                <a:ea typeface="STKaiti" panose="02010600040101010101" pitchFamily="2" charset="-122"/>
              </a:rPr>
              <a:t>topic</a:t>
            </a:r>
          </a:p>
          <a:p>
            <a:pPr lvl="1" algn="just"/>
            <a:r>
              <a:rPr lang="zh-CN" altLang="en-US" dirty="0">
                <a:effectLst/>
                <a:latin typeface="STKaiti" panose="02010600040101010101" pitchFamily="2" charset="-122"/>
                <a:ea typeface="STKaiti" panose="02010600040101010101" pitchFamily="2" charset="-122"/>
              </a:rPr>
              <a:t>导师往往是该领域的资深学者，对</a:t>
            </a:r>
            <a:r>
              <a:rPr lang="en" altLang="zh-CN" dirty="0">
                <a:effectLst/>
                <a:latin typeface="STKaiti" panose="02010600040101010101" pitchFamily="2" charset="-122"/>
                <a:ea typeface="STKaiti" panose="02010600040101010101" pitchFamily="2" charset="-122"/>
              </a:rPr>
              <a:t>topic</a:t>
            </a:r>
            <a:r>
              <a:rPr lang="zh-CN" altLang="en-US" dirty="0">
                <a:effectLst/>
                <a:latin typeface="STKaiti" panose="02010600040101010101" pitchFamily="2" charset="-122"/>
                <a:ea typeface="STKaiti" panose="02010600040101010101" pitchFamily="2" charset="-122"/>
              </a:rPr>
              <a:t>可能有较好的把握能力 </a:t>
            </a:r>
            <a:endParaRPr lang="en-US" altLang="zh-CN" dirty="0"/>
          </a:p>
          <a:p>
            <a:pPr lvl="1" algn="just"/>
            <a:r>
              <a:rPr lang="zh-CN" altLang="en-US" dirty="0">
                <a:effectLst/>
                <a:latin typeface="STKaiti" panose="02010600040101010101" pitchFamily="2" charset="-122"/>
                <a:ea typeface="STKaiti" panose="02010600040101010101" pitchFamily="2" charset="-122"/>
              </a:rPr>
              <a:t>研究领域不存在“好”、“坏”之分，只要做得足够深入，都能做出好的工作 </a:t>
            </a:r>
            <a:endParaRPr lang="en-US" altLang="zh-CN" dirty="0"/>
          </a:p>
          <a:p>
            <a:pPr lvl="1" algn="just"/>
            <a:r>
              <a:rPr lang="zh-CN" altLang="en-US" dirty="0">
                <a:effectLst/>
                <a:latin typeface="STKaiti" panose="02010600040101010101" pitchFamily="2" charset="-122"/>
                <a:ea typeface="STKaiti" panose="02010600040101010101" pitchFamily="2" charset="-122"/>
              </a:rPr>
              <a:t>在特定的时期，某些领域可能更活跃，相对来说杰出成果出得更多 </a:t>
            </a:r>
            <a:endParaRPr lang="zh-CN" altLang="en-US" dirty="0"/>
          </a:p>
          <a:p>
            <a:pPr algn="just"/>
            <a:endParaRPr lang="en" altLang="zh-CN" sz="20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94B79C-D67C-31D8-7FA4-9F07BEE32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176C202-81A8-C74D-98EB-86627819041F}" type="datetime1">
              <a:rPr lang="zh-CN" altLang="en-US" smtClean="0"/>
              <a:pPr>
                <a:defRPr/>
              </a:pPr>
              <a:t>2025/10/8</a:t>
            </a:fld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C3A72B5-CA20-991C-47DC-BC9FB662A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95657-5027-EE4F-92CC-8042CD3DCD4C}" type="slidenum">
              <a:rPr lang="en-US" altLang="zh-CN" smtClean="0"/>
              <a:pPr/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53513076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E4F021-68EC-0BB1-4CE8-4FA7CDF05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>
                <a:solidFill>
                  <a:srgbClr val="0000FF"/>
                </a:solidFill>
                <a:latin typeface="ComicSansMS" panose="030F0702030302020204" pitchFamily="66" charset="0"/>
              </a:rPr>
              <a:t>How</a:t>
            </a:r>
            <a:r>
              <a:rPr lang="zh-CN" altLang="en-US" dirty="0">
                <a:solidFill>
                  <a:srgbClr val="0000FF"/>
                </a:solidFill>
                <a:latin typeface="ComicSansMS" panose="030F0702030302020204" pitchFamily="66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micSansMS" panose="030F0702030302020204" pitchFamily="66" charset="0"/>
              </a:rPr>
              <a:t>(</a:t>
            </a:r>
            <a:r>
              <a:rPr lang="en-US" altLang="zh-CN" dirty="0" err="1">
                <a:solidFill>
                  <a:srgbClr val="0000FF"/>
                </a:solidFill>
                <a:latin typeface="ComicSansMS" panose="030F0702030302020204" pitchFamily="66" charset="0"/>
              </a:rPr>
              <a:t>con’t</a:t>
            </a:r>
            <a:r>
              <a:rPr lang="en-US" altLang="zh-CN" dirty="0">
                <a:solidFill>
                  <a:srgbClr val="0000FF"/>
                </a:solidFill>
                <a:latin typeface="ComicSansMS" panose="030F0702030302020204" pitchFamily="66" charset="0"/>
              </a:rPr>
              <a:t>)</a:t>
            </a:r>
            <a:r>
              <a:rPr lang="zh-CN" altLang="en-US" dirty="0">
                <a:solidFill>
                  <a:srgbClr val="0000FF"/>
                </a:solidFill>
                <a:latin typeface="ComicSansMS" panose="030F0702030302020204" pitchFamily="66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ComicSansMS" panose="030F0702030302020204" pitchFamily="66" charset="0"/>
              </a:rPr>
              <a:t> ? </a:t>
            </a:r>
            <a:endParaRPr lang="zh-CN" altLang="en-US" dirty="0">
              <a:solidFill>
                <a:srgbClr val="0000FF"/>
              </a:solidFill>
              <a:latin typeface="ComicSansMS" panose="030F0702030302020204" pitchFamily="66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635285-1EE7-EE24-E472-024F4D915F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313" y="1484313"/>
            <a:ext cx="8280151" cy="4392612"/>
          </a:xfrm>
        </p:spPr>
        <p:txBody>
          <a:bodyPr/>
          <a:lstStyle/>
          <a:p>
            <a:pPr marL="342900" lvl="0" indent="-342900" fontAlgn="base">
              <a:lnSpc>
                <a:spcPct val="107000"/>
              </a:lnSpc>
              <a:spcAft>
                <a:spcPts val="205"/>
              </a:spcAft>
              <a:buClr>
                <a:srgbClr val="0000FF"/>
              </a:buClr>
              <a:buSzPts val="2800"/>
              <a:buFont typeface="Arial" panose="020B0604020202020204" pitchFamily="34" charset="0"/>
              <a:buChar char="•"/>
            </a:pPr>
            <a:r>
              <a:rPr lang="zh-CN" altLang="zh-CN" u="none" strike="noStrike" kern="100" dirty="0">
                <a:solidFill>
                  <a:srgbClr val="0000FF"/>
                </a:solidFill>
                <a:effectLst/>
                <a:uFill>
                  <a:solidFill>
                    <a:srgbClr val="000000"/>
                  </a:solidFill>
                </a:uFill>
                <a:latin typeface="STKaiti" panose="02010600040101010101" pitchFamily="2" charset="-122"/>
                <a:ea typeface="STKaiti" panose="02010600040101010101" pitchFamily="2" charset="-122"/>
                <a:cs typeface="STKaiti" panose="02010600040101010101" pitchFamily="2" charset="-122"/>
              </a:rPr>
              <a:t>然后，阅读关于该话题的重要文献，了解该话题的研究历程、研究现状</a:t>
            </a:r>
            <a:endParaRPr lang="zh-CN" altLang="zh-CN" u="none" strike="noStrike" kern="1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STKaiti" panose="02010600040101010101" pitchFamily="2" charset="-122"/>
              <a:ea typeface="STKaiti" panose="02010600040101010101" pitchFamily="2" charset="-122"/>
              <a:cs typeface="STKaiti" panose="02010600040101010101" pitchFamily="2" charset="-122"/>
            </a:endParaRPr>
          </a:p>
          <a:p>
            <a:pPr lvl="1" algn="just"/>
            <a:r>
              <a:rPr lang="zh-CN" altLang="zh-CN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STKaiti" panose="02010600040101010101" pitchFamily="2" charset="-122"/>
                <a:cs typeface="STKaiti" panose="02010600040101010101" pitchFamily="2" charset="-122"/>
              </a:rPr>
              <a:t>请导师或该领域资深学者推荐读物</a:t>
            </a:r>
            <a:endParaRPr lang="en-US" altLang="zh-CN" kern="100" dirty="0">
              <a:solidFill>
                <a:srgbClr val="000000"/>
              </a:solidFill>
              <a:latin typeface="Calibri" panose="020F0502020204030204" pitchFamily="34" charset="0"/>
              <a:ea typeface="STKaiti" panose="02010600040101010101" pitchFamily="2" charset="-122"/>
              <a:cs typeface="+mn-cs"/>
            </a:endParaRPr>
          </a:p>
          <a:p>
            <a:pPr lvl="1" algn="just"/>
            <a:r>
              <a:rPr lang="zh-CN" altLang="zh-CN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STKaiti" panose="02010600040101010101" pitchFamily="2" charset="-122"/>
                <a:cs typeface="STKaiti" panose="02010600040101010101" pitchFamily="2" charset="-122"/>
              </a:rPr>
              <a:t>基于导师推荐的读物，顺藤摸瓜（例如从参考文献）找到尽可能多的重要文献</a:t>
            </a:r>
            <a:endParaRPr lang="en-US" altLang="zh-CN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STKaiti" panose="02010600040101010101" pitchFamily="2" charset="-122"/>
              <a:cs typeface="STKaiti" panose="02010600040101010101" pitchFamily="2" charset="-122"/>
            </a:endParaRPr>
          </a:p>
          <a:p>
            <a:pPr lvl="1" algn="just"/>
            <a:r>
              <a:rPr lang="zh-CN" altLang="zh-CN" kern="100" dirty="0">
                <a:solidFill>
                  <a:srgbClr val="00B100"/>
                </a:solidFill>
                <a:effectLst/>
                <a:latin typeface="Calibri" panose="020F0502020204030204" pitchFamily="34" charset="0"/>
                <a:ea typeface="STKaiti" panose="02010600040101010101" pitchFamily="2" charset="-122"/>
                <a:cs typeface="STKaiti" panose="02010600040101010101" pitchFamily="2" charset="-122"/>
              </a:rPr>
              <a:t>读不懂的先跳过去，多读几遍</a:t>
            </a:r>
            <a:endParaRPr lang="zh-CN" altLang="zh-CN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algn="just"/>
            <a:endParaRPr lang="en" altLang="zh-CN" sz="20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94B79C-D67C-31D8-7FA4-9F07BEE32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176C202-81A8-C74D-98EB-86627819041F}" type="datetime1">
              <a:rPr lang="zh-CN" altLang="en-US" smtClean="0"/>
              <a:pPr>
                <a:defRPr/>
              </a:pPr>
              <a:t>2025/10/8</a:t>
            </a:fld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C3A72B5-CA20-991C-47DC-BC9FB662A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95657-5027-EE4F-92CC-8042CD3DCD4C}" type="slidenum">
              <a:rPr lang="en-US" altLang="zh-CN" smtClean="0"/>
              <a:pPr/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03738298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E4F021-68EC-0BB1-4CE8-4FA7CDF05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>
                <a:solidFill>
                  <a:srgbClr val="0000FF"/>
                </a:solidFill>
                <a:latin typeface="ComicSansMS" panose="030F0702030302020204" pitchFamily="66" charset="0"/>
              </a:rPr>
              <a:t>How</a:t>
            </a:r>
            <a:r>
              <a:rPr lang="zh-CN" altLang="en-US" dirty="0">
                <a:solidFill>
                  <a:srgbClr val="0000FF"/>
                </a:solidFill>
                <a:latin typeface="ComicSansMS" panose="030F0702030302020204" pitchFamily="66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micSansMS" panose="030F0702030302020204" pitchFamily="66" charset="0"/>
              </a:rPr>
              <a:t>(</a:t>
            </a:r>
            <a:r>
              <a:rPr lang="en-US" altLang="zh-CN" dirty="0" err="1">
                <a:solidFill>
                  <a:srgbClr val="0000FF"/>
                </a:solidFill>
                <a:latin typeface="ComicSansMS" panose="030F0702030302020204" pitchFamily="66" charset="0"/>
              </a:rPr>
              <a:t>con’t</a:t>
            </a:r>
            <a:r>
              <a:rPr lang="en-US" altLang="zh-CN" dirty="0">
                <a:solidFill>
                  <a:srgbClr val="0000FF"/>
                </a:solidFill>
                <a:latin typeface="ComicSansMS" panose="030F0702030302020204" pitchFamily="66" charset="0"/>
              </a:rPr>
              <a:t>)</a:t>
            </a:r>
            <a:r>
              <a:rPr lang="zh-CN" altLang="en-US" dirty="0">
                <a:solidFill>
                  <a:srgbClr val="0000FF"/>
                </a:solidFill>
                <a:latin typeface="ComicSansMS" panose="030F0702030302020204" pitchFamily="66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ComicSansMS" panose="030F0702030302020204" pitchFamily="66" charset="0"/>
              </a:rPr>
              <a:t> ? </a:t>
            </a:r>
            <a:endParaRPr lang="zh-CN" altLang="en-US" dirty="0">
              <a:solidFill>
                <a:srgbClr val="0000FF"/>
              </a:solidFill>
              <a:latin typeface="ComicSansMS" panose="030F0702030302020204" pitchFamily="66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635285-1EE7-EE24-E472-024F4D915F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313" y="1484313"/>
            <a:ext cx="8280151" cy="4392612"/>
          </a:xfrm>
        </p:spPr>
        <p:txBody>
          <a:bodyPr/>
          <a:lstStyle/>
          <a:p>
            <a:pPr marL="342900" indent="-342900">
              <a:lnSpc>
                <a:spcPct val="107000"/>
              </a:lnSpc>
              <a:spcAft>
                <a:spcPts val="205"/>
              </a:spcAft>
              <a:buClr>
                <a:srgbClr val="0000FF"/>
              </a:buClr>
              <a:buSzPts val="2800"/>
              <a:buFont typeface="Arial" panose="020B0604020202020204" pitchFamily="34" charset="0"/>
              <a:buChar char="•"/>
            </a:pPr>
            <a:r>
              <a:rPr lang="zh-CN" altLang="zh-CN" kern="100" dirty="0">
                <a:solidFill>
                  <a:srgbClr val="0000FF"/>
                </a:solidFill>
                <a:uFill>
                  <a:solidFill>
                    <a:srgbClr val="000000"/>
                  </a:solidFill>
                </a:uFill>
                <a:latin typeface="STKaiti" panose="02010600040101010101" pitchFamily="2" charset="-122"/>
                <a:ea typeface="STKaiti" panose="02010600040101010101" pitchFamily="2" charset="-122"/>
              </a:rPr>
              <a:t>如果因为种种原因，你需要自己去找</a:t>
            </a:r>
            <a:r>
              <a:rPr lang="en-US" altLang="zh-CN" kern="100" dirty="0">
                <a:solidFill>
                  <a:srgbClr val="0000FF"/>
                </a:solidFill>
                <a:uFill>
                  <a:solidFill>
                    <a:srgbClr val="000000"/>
                  </a:solidFill>
                </a:uFill>
                <a:latin typeface="STKaiti" panose="02010600040101010101" pitchFamily="2" charset="-122"/>
                <a:ea typeface="STKaiti" panose="02010600040101010101" pitchFamily="2" charset="-122"/>
              </a:rPr>
              <a:t>topic</a:t>
            </a:r>
            <a:r>
              <a:rPr lang="zh-CN" altLang="zh-CN" kern="100" dirty="0">
                <a:solidFill>
                  <a:srgbClr val="0000FF"/>
                </a:solidFill>
                <a:uFill>
                  <a:solidFill>
                    <a:srgbClr val="000000"/>
                  </a:solidFill>
                </a:uFill>
                <a:latin typeface="STKaiti" panose="02010600040101010101" pitchFamily="2" charset="-122"/>
                <a:ea typeface="STKaiti" panose="02010600040101010101" pitchFamily="2" charset="-122"/>
              </a:rPr>
              <a:t>、自己找东西读，那该怎么办？</a:t>
            </a:r>
            <a:endParaRPr lang="zh-CN" altLang="zh-CN" u="none" strike="noStrike" kern="1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STKaiti" panose="02010600040101010101" pitchFamily="2" charset="-122"/>
              <a:ea typeface="STKaiti" panose="02010600040101010101" pitchFamily="2" charset="-122"/>
              <a:cs typeface="STKaiti" panose="02010600040101010101" pitchFamily="2" charset="-122"/>
            </a:endParaRPr>
          </a:p>
          <a:p>
            <a:pPr lvl="1" algn="just"/>
            <a:r>
              <a:rPr lang="zh-CN" altLang="zh-CN" kern="100" dirty="0">
                <a:solidFill>
                  <a:srgbClr val="000000"/>
                </a:solidFill>
                <a:latin typeface="Calibri" panose="020F0502020204030204" pitchFamily="34" charset="0"/>
                <a:ea typeface="STKaiti" panose="02010600040101010101" pitchFamily="2" charset="-122"/>
              </a:rPr>
              <a:t>办法</a:t>
            </a:r>
            <a:r>
              <a:rPr lang="en-US" altLang="zh-CN" kern="100" dirty="0">
                <a:solidFill>
                  <a:srgbClr val="000000"/>
                </a:solidFill>
                <a:latin typeface="Calibri" panose="020F0502020204030204" pitchFamily="34" charset="0"/>
                <a:ea typeface="STKaiti" panose="02010600040101010101" pitchFamily="2" charset="-122"/>
              </a:rPr>
              <a:t>1</a:t>
            </a:r>
            <a:r>
              <a:rPr lang="zh-CN" altLang="zh-CN" kern="100" dirty="0">
                <a:solidFill>
                  <a:srgbClr val="000000"/>
                </a:solidFill>
                <a:latin typeface="Calibri" panose="020F0502020204030204" pitchFamily="34" charset="0"/>
                <a:ea typeface="STKaiti" panose="02010600040101010101" pitchFamily="2" charset="-122"/>
              </a:rPr>
              <a:t>： 找人请教（自己要加以判断）</a:t>
            </a:r>
            <a:endParaRPr lang="en-US" altLang="zh-CN" kern="100" dirty="0">
              <a:solidFill>
                <a:srgbClr val="000000"/>
              </a:solidFill>
              <a:latin typeface="Calibri" panose="020F0502020204030204" pitchFamily="34" charset="0"/>
              <a:ea typeface="STKaiti" panose="02010600040101010101" pitchFamily="2" charset="-122"/>
            </a:endParaRPr>
          </a:p>
          <a:p>
            <a:pPr lvl="2" algn="just">
              <a:buFont typeface="Wingdings" pitchFamily="2" charset="2"/>
              <a:buChar char="ü"/>
            </a:pPr>
            <a:r>
              <a:rPr lang="zh-CN" altLang="en-US" sz="2400" dirty="0">
                <a:effectLst/>
                <a:latin typeface="STKaiti" panose="02010600040101010101" pitchFamily="2" charset="-122"/>
                <a:ea typeface="STKaiti" panose="02010600040101010101" pitchFamily="2" charset="-122"/>
              </a:rPr>
              <a:t>师兄、师姐 </a:t>
            </a:r>
            <a:endParaRPr lang="zh-CN" altLang="en-US" sz="2400" dirty="0"/>
          </a:p>
          <a:p>
            <a:pPr lvl="2" algn="just">
              <a:buFont typeface="Wingdings" pitchFamily="2" charset="2"/>
              <a:buChar char="ü"/>
            </a:pPr>
            <a:r>
              <a:rPr lang="zh-CN" altLang="en-US" sz="2400" dirty="0">
                <a:effectLst/>
                <a:latin typeface="STKaiti" panose="02010600040101010101" pitchFamily="2" charset="-122"/>
                <a:ea typeface="STKaiti" panose="02010600040101010101" pitchFamily="2" charset="-122"/>
              </a:rPr>
              <a:t>该领域的著名学者 </a:t>
            </a:r>
            <a:endParaRPr lang="zh-CN" altLang="en-US" sz="2400" dirty="0"/>
          </a:p>
          <a:p>
            <a:pPr lvl="2" algn="just">
              <a:buFont typeface="Wingdings" pitchFamily="2" charset="2"/>
              <a:buChar char="ü"/>
            </a:pPr>
            <a:r>
              <a:rPr lang="zh-CN" altLang="en-US" sz="2400" dirty="0">
                <a:effectLst/>
                <a:latin typeface="STKaiti" panose="02010600040101010101" pitchFamily="2" charset="-122"/>
                <a:ea typeface="STKaiti" panose="02010600040101010101" pitchFamily="2" charset="-122"/>
              </a:rPr>
              <a:t>网络</a:t>
            </a:r>
            <a:r>
              <a:rPr lang="en-US" altLang="zh-CN" sz="2400" dirty="0">
                <a:effectLst/>
                <a:latin typeface="STKaiti" panose="02010600040101010101" pitchFamily="2" charset="-122"/>
                <a:ea typeface="STKaiti" panose="02010600040101010101" pitchFamily="2" charset="-122"/>
              </a:rPr>
              <a:t>:</a:t>
            </a:r>
            <a:r>
              <a:rPr lang="zh-CN" altLang="en-US" sz="2400" dirty="0">
                <a:effectLst/>
                <a:latin typeface="STKaiti" panose="02010600040101010101" pitchFamily="2" charset="-122"/>
                <a:ea typeface="STKaiti" panose="02010600040101010101" pitchFamily="2" charset="-122"/>
              </a:rPr>
              <a:t>  </a:t>
            </a:r>
            <a:r>
              <a:rPr lang="en" altLang="zh-CN" sz="2400" b="1" dirty="0">
                <a:effectLst/>
                <a:latin typeface="ComicSansMS" panose="030F0702030302020204" pitchFamily="66" charset="0"/>
              </a:rPr>
              <a:t>BBS, mailing list, etc. </a:t>
            </a:r>
            <a:endParaRPr lang="en" altLang="zh-CN" sz="2400" dirty="0"/>
          </a:p>
          <a:p>
            <a:pPr lvl="1" algn="just"/>
            <a:endParaRPr lang="zh-CN" altLang="zh-CN" kern="100" dirty="0">
              <a:solidFill>
                <a:srgbClr val="000000"/>
              </a:solidFill>
              <a:latin typeface="Calibri" panose="020F0502020204030204" pitchFamily="34" charset="0"/>
              <a:ea typeface="STKaiti" panose="02010600040101010101" pitchFamily="2" charset="-122"/>
            </a:endParaRPr>
          </a:p>
          <a:p>
            <a:pPr marL="449262" lvl="1" indent="0" algn="just">
              <a:buNone/>
            </a:pPr>
            <a:endParaRPr lang="en-US" altLang="zh-CN" kern="100" dirty="0">
              <a:solidFill>
                <a:srgbClr val="000000"/>
              </a:solidFill>
              <a:latin typeface="Calibri" panose="020F0502020204030204" pitchFamily="34" charset="0"/>
              <a:ea typeface="STKaiti" panose="02010600040101010101" pitchFamily="2" charset="-122"/>
              <a:cs typeface="+mn-cs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94B79C-D67C-31D8-7FA4-9F07BEE32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176C202-81A8-C74D-98EB-86627819041F}" type="datetime1">
              <a:rPr lang="zh-CN" altLang="en-US" smtClean="0"/>
              <a:pPr>
                <a:defRPr/>
              </a:pPr>
              <a:t>2025/10/8</a:t>
            </a:fld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C3A72B5-CA20-991C-47DC-BC9FB662A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95657-5027-EE4F-92CC-8042CD3DCD4C}" type="slidenum">
              <a:rPr lang="en-US" altLang="zh-CN" smtClean="0"/>
              <a:pPr/>
              <a:t>14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65601990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E4F021-68EC-0BB1-4CE8-4FA7CDF05B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>
                <a:solidFill>
                  <a:srgbClr val="0000FF"/>
                </a:solidFill>
                <a:latin typeface="ComicSansMS" panose="030F0702030302020204" pitchFamily="66" charset="0"/>
              </a:rPr>
              <a:t>How</a:t>
            </a:r>
            <a:r>
              <a:rPr lang="zh-CN" altLang="en-US" dirty="0">
                <a:solidFill>
                  <a:srgbClr val="0000FF"/>
                </a:solidFill>
                <a:latin typeface="ComicSansMS" panose="030F0702030302020204" pitchFamily="66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ComicSansMS" panose="030F0702030302020204" pitchFamily="66" charset="0"/>
              </a:rPr>
              <a:t>(</a:t>
            </a:r>
            <a:r>
              <a:rPr lang="en-US" altLang="zh-CN" dirty="0" err="1">
                <a:solidFill>
                  <a:srgbClr val="0000FF"/>
                </a:solidFill>
                <a:latin typeface="ComicSansMS" panose="030F0702030302020204" pitchFamily="66" charset="0"/>
              </a:rPr>
              <a:t>con’t</a:t>
            </a:r>
            <a:r>
              <a:rPr lang="en-US" altLang="zh-CN" dirty="0">
                <a:solidFill>
                  <a:srgbClr val="0000FF"/>
                </a:solidFill>
                <a:latin typeface="ComicSansMS" panose="030F0702030302020204" pitchFamily="66" charset="0"/>
              </a:rPr>
              <a:t>)</a:t>
            </a:r>
            <a:r>
              <a:rPr lang="zh-CN" altLang="en-US" dirty="0">
                <a:solidFill>
                  <a:srgbClr val="0000FF"/>
                </a:solidFill>
                <a:latin typeface="ComicSansMS" panose="030F0702030302020204" pitchFamily="66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latin typeface="ComicSansMS" panose="030F0702030302020204" pitchFamily="66" charset="0"/>
              </a:rPr>
              <a:t> ? </a:t>
            </a:r>
            <a:endParaRPr lang="zh-CN" altLang="en-US" dirty="0">
              <a:solidFill>
                <a:srgbClr val="0000FF"/>
              </a:solidFill>
              <a:latin typeface="ComicSansMS" panose="030F0702030302020204" pitchFamily="66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635285-1EE7-EE24-E472-024F4D915F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313" y="1484313"/>
            <a:ext cx="8280151" cy="4392612"/>
          </a:xfrm>
        </p:spPr>
        <p:txBody>
          <a:bodyPr/>
          <a:lstStyle/>
          <a:p>
            <a:pPr marL="342900" indent="-342900">
              <a:lnSpc>
                <a:spcPct val="107000"/>
              </a:lnSpc>
              <a:spcAft>
                <a:spcPts val="205"/>
              </a:spcAft>
              <a:buClr>
                <a:srgbClr val="0000FF"/>
              </a:buClr>
              <a:buSzPts val="2800"/>
              <a:buFont typeface="Arial" panose="020B0604020202020204" pitchFamily="34" charset="0"/>
              <a:buChar char="•"/>
            </a:pPr>
            <a:r>
              <a:rPr lang="zh-CN" altLang="zh-CN" kern="100" dirty="0">
                <a:solidFill>
                  <a:srgbClr val="0000FF"/>
                </a:solidFill>
                <a:uFill>
                  <a:solidFill>
                    <a:srgbClr val="000000"/>
                  </a:solidFill>
                </a:uFill>
                <a:latin typeface="STKaiti" panose="02010600040101010101" pitchFamily="2" charset="-122"/>
                <a:ea typeface="STKaiti" panose="02010600040101010101" pitchFamily="2" charset="-122"/>
              </a:rPr>
              <a:t>如果因为种种原因，你需要自己去找</a:t>
            </a:r>
            <a:r>
              <a:rPr lang="en-US" altLang="zh-CN" kern="100" dirty="0">
                <a:solidFill>
                  <a:srgbClr val="0000FF"/>
                </a:solidFill>
                <a:uFill>
                  <a:solidFill>
                    <a:srgbClr val="000000"/>
                  </a:solidFill>
                </a:uFill>
                <a:latin typeface="STKaiti" panose="02010600040101010101" pitchFamily="2" charset="-122"/>
                <a:ea typeface="STKaiti" panose="02010600040101010101" pitchFamily="2" charset="-122"/>
              </a:rPr>
              <a:t>topic</a:t>
            </a:r>
            <a:r>
              <a:rPr lang="zh-CN" altLang="zh-CN" kern="100" dirty="0">
                <a:solidFill>
                  <a:srgbClr val="0000FF"/>
                </a:solidFill>
                <a:uFill>
                  <a:solidFill>
                    <a:srgbClr val="000000"/>
                  </a:solidFill>
                </a:uFill>
                <a:latin typeface="STKaiti" panose="02010600040101010101" pitchFamily="2" charset="-122"/>
                <a:ea typeface="STKaiti" panose="02010600040101010101" pitchFamily="2" charset="-122"/>
              </a:rPr>
              <a:t>、自己找东西读，那该怎么办？</a:t>
            </a:r>
            <a:endParaRPr lang="zh-CN" altLang="zh-CN" u="none" strike="noStrike" kern="1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STKaiti" panose="02010600040101010101" pitchFamily="2" charset="-122"/>
              <a:ea typeface="STKaiti" panose="02010600040101010101" pitchFamily="2" charset="-122"/>
              <a:cs typeface="STKaiti" panose="02010600040101010101" pitchFamily="2" charset="-122"/>
            </a:endParaRPr>
          </a:p>
          <a:p>
            <a:pPr lvl="1" algn="just"/>
            <a:r>
              <a:rPr lang="zh-CN" altLang="zh-CN" kern="100" dirty="0">
                <a:solidFill>
                  <a:srgbClr val="000000"/>
                </a:solidFill>
                <a:latin typeface="Calibri" panose="020F0502020204030204" pitchFamily="34" charset="0"/>
                <a:ea typeface="STKaiti" panose="02010600040101010101" pitchFamily="2" charset="-122"/>
              </a:rPr>
              <a:t>办法</a:t>
            </a:r>
            <a:r>
              <a:rPr lang="en-US" altLang="zh-CN" kern="100" dirty="0">
                <a:solidFill>
                  <a:srgbClr val="000000"/>
                </a:solidFill>
                <a:latin typeface="Calibri" panose="020F0502020204030204" pitchFamily="34" charset="0"/>
                <a:ea typeface="STKaiti" panose="02010600040101010101" pitchFamily="2" charset="-122"/>
              </a:rPr>
              <a:t>1</a:t>
            </a:r>
            <a:r>
              <a:rPr lang="zh-CN" altLang="zh-CN" kern="100" dirty="0">
                <a:solidFill>
                  <a:srgbClr val="000000"/>
                </a:solidFill>
                <a:latin typeface="Calibri" panose="020F0502020204030204" pitchFamily="34" charset="0"/>
                <a:ea typeface="STKaiti" panose="02010600040101010101" pitchFamily="2" charset="-122"/>
              </a:rPr>
              <a:t>： </a:t>
            </a:r>
            <a:r>
              <a:rPr lang="zh-CN" altLang="en-US" kern="100" dirty="0">
                <a:solidFill>
                  <a:srgbClr val="000000"/>
                </a:solidFill>
                <a:latin typeface="Calibri" panose="020F0502020204030204" pitchFamily="34" charset="0"/>
                <a:ea typeface="STKaiti" panose="02010600040101010101" pitchFamily="2" charset="-122"/>
              </a:rPr>
              <a:t>自力更生</a:t>
            </a:r>
            <a:endParaRPr lang="en-US" altLang="zh-CN" kern="100" dirty="0">
              <a:solidFill>
                <a:srgbClr val="000000"/>
              </a:solidFill>
              <a:latin typeface="Calibri" panose="020F0502020204030204" pitchFamily="34" charset="0"/>
              <a:ea typeface="STKaiti" panose="02010600040101010101" pitchFamily="2" charset="-122"/>
            </a:endParaRPr>
          </a:p>
          <a:p>
            <a:pPr lvl="2" algn="just">
              <a:buFont typeface="Wingdings" pitchFamily="2" charset="2"/>
              <a:buChar char="ü"/>
            </a:pPr>
            <a:r>
              <a:rPr lang="zh-CN" altLang="en-US" sz="2400" dirty="0">
                <a:effectLst/>
                <a:latin typeface="STKaiti" panose="02010600040101010101" pitchFamily="2" charset="-122"/>
                <a:ea typeface="STKaiti" panose="02010600040101010101" pitchFamily="2" charset="-122"/>
              </a:rPr>
              <a:t>搞清楚自己的领域里最重要的刊物、会议  </a:t>
            </a:r>
            <a:endParaRPr lang="zh-CN" altLang="en-US" sz="2400" dirty="0"/>
          </a:p>
          <a:p>
            <a:pPr lvl="2" algn="just">
              <a:buFont typeface="Wingdings" pitchFamily="2" charset="2"/>
              <a:buChar char="ü"/>
            </a:pPr>
            <a:r>
              <a:rPr lang="zh-CN" altLang="en-US" sz="2400" dirty="0">
                <a:latin typeface="STKaiti" panose="02010600040101010101" pitchFamily="2" charset="-122"/>
                <a:ea typeface="STKaiti" panose="02010600040101010101" pitchFamily="2" charset="-122"/>
              </a:rPr>
              <a:t>找来那上面最近几年的文章 </a:t>
            </a:r>
          </a:p>
          <a:p>
            <a:pPr lvl="2" algn="just">
              <a:buFont typeface="Wingdings" pitchFamily="2" charset="2"/>
              <a:buChar char="ü"/>
            </a:pPr>
            <a:r>
              <a:rPr lang="zh-CN" altLang="en-US" sz="2400" dirty="0">
                <a:latin typeface="STKaiti" panose="02010600040101010101" pitchFamily="2" charset="-122"/>
                <a:ea typeface="STKaiti" panose="02010600040101010101" pitchFamily="2" charset="-122"/>
              </a:rPr>
              <a:t>读 </a:t>
            </a:r>
            <a:r>
              <a:rPr lang="en-US" altLang="zh-CN" sz="2400" dirty="0">
                <a:latin typeface="STKaiti" panose="02010600040101010101" pitchFamily="2" charset="-122"/>
                <a:ea typeface="STKaiti" panose="02010600040101010101" pitchFamily="2" charset="-122"/>
              </a:rPr>
              <a:t>!</a:t>
            </a:r>
            <a:r>
              <a:rPr lang="zh-CN" altLang="en-US" sz="2400" dirty="0">
                <a:latin typeface="STKaiti" panose="02010600040101010101" pitchFamily="2" charset="-122"/>
                <a:ea typeface="STKaiti" panose="02010600040101010101" pitchFamily="2" charset="-122"/>
              </a:rPr>
              <a:t>     </a:t>
            </a:r>
            <a:r>
              <a:rPr lang="zh-CN" altLang="en-US" sz="2400" dirty="0">
                <a:solidFill>
                  <a:srgbClr val="00AF00"/>
                </a:solidFill>
                <a:effectLst/>
                <a:latin typeface="STKaiti" panose="02010600040101010101" pitchFamily="2" charset="-122"/>
                <a:ea typeface="STKaiti" panose="02010600040101010101" pitchFamily="2" charset="-122"/>
              </a:rPr>
              <a:t>读摘要就可以了 </a:t>
            </a:r>
            <a:endParaRPr lang="zh-CN" altLang="en-US" sz="2400" dirty="0"/>
          </a:p>
          <a:p>
            <a:pPr lvl="2" algn="just">
              <a:buFont typeface="Wingdings" pitchFamily="2" charset="2"/>
              <a:buChar char="ü"/>
            </a:pPr>
            <a:endParaRPr lang="zh-CN" altLang="zh-CN" sz="2400" dirty="0">
              <a:latin typeface="STKaiti" panose="02010600040101010101" pitchFamily="2" charset="-122"/>
              <a:ea typeface="STKaiti" panose="02010600040101010101" pitchFamily="2" charset="-122"/>
            </a:endParaRPr>
          </a:p>
          <a:p>
            <a:pPr marL="449262" lvl="1" indent="0" algn="just">
              <a:buNone/>
            </a:pPr>
            <a:endParaRPr lang="en-US" altLang="zh-CN" kern="100" dirty="0">
              <a:solidFill>
                <a:srgbClr val="000000"/>
              </a:solidFill>
              <a:latin typeface="Calibri" panose="020F0502020204030204" pitchFamily="34" charset="0"/>
              <a:ea typeface="STKaiti" panose="02010600040101010101" pitchFamily="2" charset="-122"/>
              <a:cs typeface="+mn-cs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94B79C-D67C-31D8-7FA4-9F07BEE32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176C202-81A8-C74D-98EB-86627819041F}" type="datetime1">
              <a:rPr lang="zh-CN" altLang="en-US" smtClean="0"/>
              <a:pPr>
                <a:defRPr/>
              </a:pPr>
              <a:t>2025/10/8</a:t>
            </a:fld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C3A72B5-CA20-991C-47DC-BC9FB662A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95657-5027-EE4F-92CC-8042CD3DCD4C}" type="slidenum">
              <a:rPr lang="en-US" altLang="zh-CN" smtClean="0"/>
              <a:pPr/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33121713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7A551C-6D2D-5CC7-5F94-CC5C0E02E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>
                <a:effectLst/>
                <a:latin typeface="ComicSansMS" panose="030F0702030302020204" pitchFamily="66" charset="0"/>
              </a:rPr>
              <a:t>HOT – </a:t>
            </a:r>
            <a:r>
              <a:rPr lang="zh-CN" altLang="en-US" dirty="0">
                <a:effectLst/>
                <a:latin typeface="STXingkai" panose="02010800040101010101" pitchFamily="2" charset="-122"/>
                <a:ea typeface="STXingkai" panose="02010800040101010101" pitchFamily="2" charset="-122"/>
              </a:rPr>
              <a:t>热点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47CD0C7-9B16-1D21-F39F-8FEFCD7E7D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219289" y="4509120"/>
            <a:ext cx="8574335" cy="1550902"/>
          </a:xfrm>
        </p:spPr>
        <p:txBody>
          <a:bodyPr/>
          <a:lstStyle/>
          <a:p>
            <a:pPr marL="1600200" indent="0">
              <a:lnSpc>
                <a:spcPct val="110000"/>
              </a:lnSpc>
              <a:spcAft>
                <a:spcPts val="245"/>
              </a:spcAft>
              <a:buNone/>
            </a:pPr>
            <a:r>
              <a:rPr lang="zh-CN" altLang="zh-CN" sz="1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STKaiti" panose="02010600040101010101" pitchFamily="2" charset="-122"/>
                <a:cs typeface="STKaiti" panose="02010600040101010101" pitchFamily="2" charset="-122"/>
              </a:rPr>
              <a:t>注意：</a:t>
            </a:r>
            <a:endParaRPr lang="zh-CN" altLang="zh-CN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1606550" indent="-6350">
              <a:lnSpc>
                <a:spcPct val="110000"/>
              </a:lnSpc>
              <a:spcAft>
                <a:spcPts val="800"/>
              </a:spcAft>
            </a:pPr>
            <a:r>
              <a:rPr lang="zh-CN" altLang="en-US" sz="1800" kern="100" dirty="0">
                <a:solidFill>
                  <a:srgbClr val="000000"/>
                </a:solidFill>
                <a:latin typeface="Comic Sans MS" panose="030F0902030302020204" pitchFamily="66" charset="0"/>
                <a:ea typeface="STKaiti" panose="02010600040101010101" pitchFamily="2" charset="-122"/>
                <a:cs typeface="STKaiti" panose="02010600040101010101" pitchFamily="2" charset="-122"/>
              </a:rPr>
              <a:t>  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STKaiti" panose="02010600040101010101" pitchFamily="2" charset="-122"/>
                <a:cs typeface="STKaiti" panose="02010600040101010101" pitchFamily="2" charset="-122"/>
              </a:rPr>
              <a:t>这只是目前</a:t>
            </a:r>
            <a:r>
              <a:rPr lang="en-US" altLang="zh-CN" sz="1800" b="1" kern="100" dirty="0">
                <a:solidFill>
                  <a:srgbClr val="000000"/>
                </a:solidFill>
                <a:effectLst/>
                <a:latin typeface="Comic Sans MS" panose="030F0902030302020204" pitchFamily="66" charset="0"/>
                <a:ea typeface="Comic Sans MS" panose="030F0902030302020204" pitchFamily="66" charset="0"/>
                <a:cs typeface="Comic Sans MS" panose="030F0902030302020204" pitchFamily="66" charset="0"/>
              </a:rPr>
              <a:t>CS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STKaiti" panose="02010600040101010101" pitchFamily="2" charset="-122"/>
                <a:cs typeface="STKaiti" panose="02010600040101010101" pitchFamily="2" charset="-122"/>
              </a:rPr>
              <a:t>中的一般情况，国内往往滞后一段时间</a:t>
            </a:r>
            <a:endParaRPr lang="zh-CN" altLang="zh-CN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1606550" indent="-6350">
              <a:lnSpc>
                <a:spcPct val="110000"/>
              </a:lnSpc>
              <a:spcAft>
                <a:spcPts val="430"/>
              </a:spcAft>
            </a:pPr>
            <a:r>
              <a:rPr lang="zh-CN" altLang="en-US" sz="1800" kern="100" dirty="0">
                <a:solidFill>
                  <a:srgbClr val="000000"/>
                </a:solidFill>
                <a:latin typeface="Comic Sans MS" panose="030F0902030302020204" pitchFamily="66" charset="0"/>
                <a:ea typeface="STKaiti" panose="02010600040101010101" pitchFamily="2" charset="-122"/>
                <a:cs typeface="STKaiti" panose="02010600040101010101" pitchFamily="2" charset="-122"/>
              </a:rPr>
              <a:t>  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STKaiti" panose="02010600040101010101" pitchFamily="2" charset="-122"/>
                <a:cs typeface="STKaiti" panose="02010600040101010101" pitchFamily="2" charset="-122"/>
              </a:rPr>
              <a:t>科学发展往往是螺旋式上升的：</a:t>
            </a:r>
            <a:r>
              <a:rPr lang="en-US" altLang="zh-CN" sz="1800" b="1" kern="100" dirty="0">
                <a:solidFill>
                  <a:srgbClr val="000000"/>
                </a:solidFill>
                <a:effectLst/>
                <a:latin typeface="Comic Sans MS" panose="030F0902030302020204" pitchFamily="66" charset="0"/>
                <a:ea typeface="Comic Sans MS" panose="030F0902030302020204" pitchFamily="66" charset="0"/>
                <a:cs typeface="Comic Sans MS" panose="030F0902030302020204" pitchFamily="66" charset="0"/>
              </a:rPr>
              <a:t>“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STKaiti" panose="02010600040101010101" pitchFamily="2" charset="-122"/>
                <a:cs typeface="STKaiti" panose="02010600040101010101" pitchFamily="2" charset="-122"/>
              </a:rPr>
              <a:t>冷</a:t>
            </a:r>
            <a:r>
              <a:rPr lang="en-US" altLang="zh-CN" sz="1800" b="1" kern="100" dirty="0">
                <a:solidFill>
                  <a:srgbClr val="000000"/>
                </a:solidFill>
                <a:effectLst/>
                <a:latin typeface="Comic Sans MS" panose="030F0902030302020204" pitchFamily="66" charset="0"/>
                <a:ea typeface="Comic Sans MS" panose="030F0902030302020204" pitchFamily="66" charset="0"/>
                <a:cs typeface="Comic Sans MS" panose="030F0902030302020204" pitchFamily="66" charset="0"/>
              </a:rPr>
              <a:t>”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STKaiti" panose="02010600040101010101" pitchFamily="2" charset="-122"/>
                <a:cs typeface="STKaiti" panose="02010600040101010101" pitchFamily="2" charset="-122"/>
              </a:rPr>
              <a:t>了很久的一个</a:t>
            </a:r>
            <a:r>
              <a:rPr lang="en-US" altLang="zh-CN" sz="1800" b="1" kern="100" dirty="0">
                <a:solidFill>
                  <a:srgbClr val="000000"/>
                </a:solidFill>
                <a:effectLst/>
                <a:latin typeface="Comic Sans MS" panose="030F0902030302020204" pitchFamily="66" charset="0"/>
                <a:ea typeface="Comic Sans MS" panose="030F0902030302020204" pitchFamily="66" charset="0"/>
                <a:cs typeface="Comic Sans MS" panose="030F0902030302020204" pitchFamily="66" charset="0"/>
              </a:rPr>
              <a:t>topic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STKaiti" panose="02010600040101010101" pitchFamily="2" charset="-122"/>
                <a:cs typeface="STKaiti" panose="02010600040101010101" pitchFamily="2" charset="-122"/>
              </a:rPr>
              <a:t>，可能由于新的经典工作而重新</a:t>
            </a:r>
            <a:r>
              <a:rPr lang="en-US" altLang="zh-CN" sz="1800" b="1" kern="100" dirty="0">
                <a:solidFill>
                  <a:srgbClr val="000000"/>
                </a:solidFill>
                <a:effectLst/>
                <a:latin typeface="Comic Sans MS" panose="030F0902030302020204" pitchFamily="66" charset="0"/>
                <a:ea typeface="Comic Sans MS" panose="030F0902030302020204" pitchFamily="66" charset="0"/>
                <a:cs typeface="Comic Sans MS" panose="030F0902030302020204" pitchFamily="66" charset="0"/>
              </a:rPr>
              <a:t>“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STKaiti" panose="02010600040101010101" pitchFamily="2" charset="-122"/>
                <a:cs typeface="STKaiti" panose="02010600040101010101" pitchFamily="2" charset="-122"/>
              </a:rPr>
              <a:t>热</a:t>
            </a:r>
            <a:r>
              <a:rPr lang="en-US" altLang="zh-CN" sz="1800" b="1" kern="100" dirty="0">
                <a:solidFill>
                  <a:srgbClr val="000000"/>
                </a:solidFill>
                <a:effectLst/>
                <a:latin typeface="Comic Sans MS" panose="030F0902030302020204" pitchFamily="66" charset="0"/>
                <a:ea typeface="Comic Sans MS" panose="030F0902030302020204" pitchFamily="66" charset="0"/>
                <a:cs typeface="Comic Sans MS" panose="030F0902030302020204" pitchFamily="66" charset="0"/>
              </a:rPr>
              <a:t>”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STKaiti" panose="02010600040101010101" pitchFamily="2" charset="-122"/>
                <a:cs typeface="STKaiti" panose="02010600040101010101" pitchFamily="2" charset="-122"/>
              </a:rPr>
              <a:t>起来</a:t>
            </a:r>
            <a:endParaRPr lang="zh-CN" altLang="zh-CN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5BC0D4-C25A-63BE-8B80-AF3212131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176C202-81A8-C74D-98EB-86627819041F}" type="datetime1">
              <a:rPr lang="zh-CN" altLang="en-US" smtClean="0"/>
              <a:pPr>
                <a:defRPr/>
              </a:pPr>
              <a:t>2025/10/8</a:t>
            </a:fld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8FDD6D9-31BA-5702-B109-23FA3E20A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95657-5027-EE4F-92CC-8042CD3DCD4C}" type="slidenum">
              <a:rPr lang="en-US" altLang="zh-CN" smtClean="0"/>
              <a:pPr/>
              <a:t>16</a:t>
            </a:fld>
            <a:endParaRPr lang="en-US" altLang="zh-CN"/>
          </a:p>
        </p:txBody>
      </p:sp>
      <p:grpSp>
        <p:nvGrpSpPr>
          <p:cNvPr id="6" name="Group 34922">
            <a:extLst>
              <a:ext uri="{FF2B5EF4-FFF2-40B4-BE49-F238E27FC236}">
                <a16:creationId xmlns:a16="http://schemas.microsoft.com/office/drawing/2014/main" id="{0598B39E-608C-706F-9AB8-F18A594BBCDF}"/>
              </a:ext>
            </a:extLst>
          </p:cNvPr>
          <p:cNvGrpSpPr/>
          <p:nvPr/>
        </p:nvGrpSpPr>
        <p:grpSpPr>
          <a:xfrm>
            <a:off x="1099517" y="1268760"/>
            <a:ext cx="7144078" cy="3384376"/>
            <a:chOff x="0" y="0"/>
            <a:chExt cx="7501967" cy="3661022"/>
          </a:xfrm>
        </p:grpSpPr>
        <p:sp>
          <p:nvSpPr>
            <p:cNvPr id="7" name="Shape 2097">
              <a:extLst>
                <a:ext uri="{FF2B5EF4-FFF2-40B4-BE49-F238E27FC236}">
                  <a16:creationId xmlns:a16="http://schemas.microsoft.com/office/drawing/2014/main" id="{97C9F7CA-8A38-5BB2-7470-F2574D5226D8}"/>
                </a:ext>
              </a:extLst>
            </p:cNvPr>
            <p:cNvSpPr/>
            <p:nvPr/>
          </p:nvSpPr>
          <p:spPr>
            <a:xfrm>
              <a:off x="1296092" y="700354"/>
              <a:ext cx="4242054" cy="2044446"/>
            </a:xfrm>
            <a:custGeom>
              <a:avLst/>
              <a:gdLst/>
              <a:ahLst/>
              <a:cxnLst/>
              <a:rect l="0" t="0" r="0" b="0"/>
              <a:pathLst>
                <a:path w="4242054" h="2044446">
                  <a:moveTo>
                    <a:pt x="0" y="2044446"/>
                  </a:moveTo>
                  <a:cubicBezTo>
                    <a:pt x="381000" y="2032254"/>
                    <a:pt x="762000" y="2019300"/>
                    <a:pt x="1066800" y="1739646"/>
                  </a:cubicBezTo>
                  <a:cubicBezTo>
                    <a:pt x="1371600" y="1460754"/>
                    <a:pt x="1625346" y="622554"/>
                    <a:pt x="1828800" y="368046"/>
                  </a:cubicBezTo>
                  <a:cubicBezTo>
                    <a:pt x="2032254" y="114300"/>
                    <a:pt x="2108454" y="0"/>
                    <a:pt x="2286000" y="215646"/>
                  </a:cubicBezTo>
                  <a:cubicBezTo>
                    <a:pt x="2463546" y="432054"/>
                    <a:pt x="2603754" y="1371600"/>
                    <a:pt x="2895600" y="1663446"/>
                  </a:cubicBezTo>
                  <a:cubicBezTo>
                    <a:pt x="3187446" y="1956054"/>
                    <a:pt x="3835133" y="1917954"/>
                    <a:pt x="4038588" y="1968246"/>
                  </a:cubicBezTo>
                  <a:cubicBezTo>
                    <a:pt x="4242054" y="2019300"/>
                    <a:pt x="4178033" y="1994154"/>
                    <a:pt x="4114788" y="1968246"/>
                  </a:cubicBezTo>
                </a:path>
              </a:pathLst>
            </a:custGeom>
            <a:ln w="0" cap="rnd">
              <a:round/>
            </a:ln>
          </p:spPr>
          <p:style>
            <a:lnRef idx="1">
              <a:srgbClr val="010101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8" name="Shape 2098">
              <a:extLst>
                <a:ext uri="{FF2B5EF4-FFF2-40B4-BE49-F238E27FC236}">
                  <a16:creationId xmlns:a16="http://schemas.microsoft.com/office/drawing/2014/main" id="{E499A848-C102-9A24-21C3-AA991D55D704}"/>
                </a:ext>
              </a:extLst>
            </p:cNvPr>
            <p:cNvSpPr/>
            <p:nvPr/>
          </p:nvSpPr>
          <p:spPr>
            <a:xfrm>
              <a:off x="2286692" y="2516200"/>
              <a:ext cx="0" cy="533400"/>
            </a:xfrm>
            <a:custGeom>
              <a:avLst/>
              <a:gdLst/>
              <a:ahLst/>
              <a:cxnLst/>
              <a:rect l="0" t="0" r="0" b="0"/>
              <a:pathLst>
                <a:path h="533400">
                  <a:moveTo>
                    <a:pt x="0" y="0"/>
                  </a:moveTo>
                  <a:lnTo>
                    <a:pt x="0" y="533400"/>
                  </a:lnTo>
                </a:path>
              </a:pathLst>
            </a:custGeom>
            <a:ln w="0" cap="rnd">
              <a:custDash>
                <a:ds d="1" sp="1"/>
              </a:custDash>
              <a:round/>
            </a:ln>
          </p:spPr>
          <p:style>
            <a:lnRef idx="1">
              <a:srgbClr val="010101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9" name="Shape 2099">
              <a:extLst>
                <a:ext uri="{FF2B5EF4-FFF2-40B4-BE49-F238E27FC236}">
                  <a16:creationId xmlns:a16="http://schemas.microsoft.com/office/drawing/2014/main" id="{54D2EF4E-F517-D641-0EB5-A42F51C6036F}"/>
                </a:ext>
              </a:extLst>
            </p:cNvPr>
            <p:cNvSpPr/>
            <p:nvPr/>
          </p:nvSpPr>
          <p:spPr>
            <a:xfrm>
              <a:off x="4420280" y="2516200"/>
              <a:ext cx="0" cy="533400"/>
            </a:xfrm>
            <a:custGeom>
              <a:avLst/>
              <a:gdLst/>
              <a:ahLst/>
              <a:cxnLst/>
              <a:rect l="0" t="0" r="0" b="0"/>
              <a:pathLst>
                <a:path h="533400">
                  <a:moveTo>
                    <a:pt x="0" y="0"/>
                  </a:moveTo>
                  <a:lnTo>
                    <a:pt x="0" y="533400"/>
                  </a:lnTo>
                </a:path>
              </a:pathLst>
            </a:custGeom>
            <a:ln w="0" cap="rnd">
              <a:custDash>
                <a:ds d="1" sp="1"/>
              </a:custDash>
              <a:round/>
            </a:ln>
          </p:spPr>
          <p:style>
            <a:lnRef idx="1">
              <a:srgbClr val="010101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0" name="Shape 2100">
              <a:extLst>
                <a:ext uri="{FF2B5EF4-FFF2-40B4-BE49-F238E27FC236}">
                  <a16:creationId xmlns:a16="http://schemas.microsoft.com/office/drawing/2014/main" id="{91D2D073-47E6-1F8A-ADA1-9E4E1D491C15}"/>
                </a:ext>
              </a:extLst>
            </p:cNvPr>
            <p:cNvSpPr/>
            <p:nvPr/>
          </p:nvSpPr>
          <p:spPr>
            <a:xfrm>
              <a:off x="2820092" y="1678000"/>
              <a:ext cx="0" cy="1371600"/>
            </a:xfrm>
            <a:custGeom>
              <a:avLst/>
              <a:gdLst/>
              <a:ahLst/>
              <a:cxnLst/>
              <a:rect l="0" t="0" r="0" b="0"/>
              <a:pathLst>
                <a:path h="1371600">
                  <a:moveTo>
                    <a:pt x="0" y="0"/>
                  </a:moveTo>
                  <a:lnTo>
                    <a:pt x="0" y="1371600"/>
                  </a:lnTo>
                </a:path>
              </a:pathLst>
            </a:custGeom>
            <a:ln w="0" cap="rnd">
              <a:custDash>
                <a:ds d="1" sp="1"/>
              </a:custDash>
              <a:round/>
            </a:ln>
          </p:spPr>
          <p:style>
            <a:lnRef idx="1">
              <a:srgbClr val="010101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1" name="Shape 2101">
              <a:extLst>
                <a:ext uri="{FF2B5EF4-FFF2-40B4-BE49-F238E27FC236}">
                  <a16:creationId xmlns:a16="http://schemas.microsoft.com/office/drawing/2014/main" id="{CBD23414-1B95-3858-24C1-7D183D22DE1F}"/>
                </a:ext>
              </a:extLst>
            </p:cNvPr>
            <p:cNvSpPr/>
            <p:nvPr/>
          </p:nvSpPr>
          <p:spPr>
            <a:xfrm>
              <a:off x="3658292" y="1144600"/>
              <a:ext cx="0" cy="1905000"/>
            </a:xfrm>
            <a:custGeom>
              <a:avLst/>
              <a:gdLst/>
              <a:ahLst/>
              <a:cxnLst/>
              <a:rect l="0" t="0" r="0" b="0"/>
              <a:pathLst>
                <a:path h="1905000">
                  <a:moveTo>
                    <a:pt x="0" y="0"/>
                  </a:moveTo>
                  <a:lnTo>
                    <a:pt x="0" y="1905000"/>
                  </a:lnTo>
                </a:path>
              </a:pathLst>
            </a:custGeom>
            <a:ln w="0" cap="rnd">
              <a:custDash>
                <a:ds d="1" sp="1"/>
              </a:custDash>
              <a:round/>
            </a:ln>
          </p:spPr>
          <p:style>
            <a:lnRef idx="1">
              <a:srgbClr val="010101"/>
            </a:lnRef>
            <a:fillRef idx="0">
              <a:srgbClr val="000000">
                <a:alpha val="0"/>
              </a:srgbClr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12" name="Rectangle 2102">
              <a:extLst>
                <a:ext uri="{FF2B5EF4-FFF2-40B4-BE49-F238E27FC236}">
                  <a16:creationId xmlns:a16="http://schemas.microsoft.com/office/drawing/2014/main" id="{40A05AB1-E7F3-98AE-652D-35D43F5D0BB0}"/>
                </a:ext>
              </a:extLst>
            </p:cNvPr>
            <p:cNvSpPr/>
            <p:nvPr/>
          </p:nvSpPr>
          <p:spPr>
            <a:xfrm>
              <a:off x="1007288" y="2825617"/>
              <a:ext cx="1201862" cy="33179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800" b="1" kern="100">
                  <a:solidFill>
                    <a:srgbClr val="00B100"/>
                  </a:solidFill>
                  <a:effectLst/>
                  <a:latin typeface="Comic Sans MS" panose="030F0902030302020204" pitchFamily="66" charset="0"/>
                  <a:ea typeface="Comic Sans MS" panose="030F0902030302020204" pitchFamily="66" charset="0"/>
                  <a:cs typeface="Comic Sans MS" panose="030F0902030302020204" pitchFamily="66" charset="0"/>
                </a:rPr>
                <a:t>pioneers</a:t>
              </a:r>
              <a:endParaRPr lang="zh-CN" sz="11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3" name="Rectangle 2103">
              <a:extLst>
                <a:ext uri="{FF2B5EF4-FFF2-40B4-BE49-F238E27FC236}">
                  <a16:creationId xmlns:a16="http://schemas.microsoft.com/office/drawing/2014/main" id="{5BBFC93D-7C55-2D42-7C4F-A9FB76E80201}"/>
                </a:ext>
              </a:extLst>
            </p:cNvPr>
            <p:cNvSpPr/>
            <p:nvPr/>
          </p:nvSpPr>
          <p:spPr>
            <a:xfrm>
              <a:off x="2150288" y="3054217"/>
              <a:ext cx="1136190" cy="33180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800" b="1" kern="100">
                  <a:solidFill>
                    <a:srgbClr val="00B100"/>
                  </a:solidFill>
                  <a:effectLst/>
                  <a:latin typeface="Comic Sans MS" panose="030F0902030302020204" pitchFamily="66" charset="0"/>
                  <a:ea typeface="Comic Sans MS" panose="030F0902030302020204" pitchFamily="66" charset="0"/>
                  <a:cs typeface="Comic Sans MS" panose="030F0902030302020204" pitchFamily="66" charset="0"/>
                </a:rPr>
                <a:t>leading </a:t>
              </a:r>
              <a:endParaRPr lang="zh-CN" sz="11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4" name="Rectangle 2104">
              <a:extLst>
                <a:ext uri="{FF2B5EF4-FFF2-40B4-BE49-F238E27FC236}">
                  <a16:creationId xmlns:a16="http://schemas.microsoft.com/office/drawing/2014/main" id="{BFF39A41-19D0-4E24-90D6-3D3367458891}"/>
                </a:ext>
              </a:extLst>
            </p:cNvPr>
            <p:cNvSpPr/>
            <p:nvPr/>
          </p:nvSpPr>
          <p:spPr>
            <a:xfrm>
              <a:off x="2150288" y="3329222"/>
              <a:ext cx="1120806" cy="33180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800" b="1" kern="100">
                  <a:solidFill>
                    <a:srgbClr val="00B100"/>
                  </a:solidFill>
                  <a:effectLst/>
                  <a:latin typeface="Comic Sans MS" panose="030F0902030302020204" pitchFamily="66" charset="0"/>
                  <a:ea typeface="Comic Sans MS" panose="030F0902030302020204" pitchFamily="66" charset="0"/>
                  <a:cs typeface="Comic Sans MS" panose="030F0902030302020204" pitchFamily="66" charset="0"/>
                </a:rPr>
                <a:t>experts</a:t>
              </a:r>
              <a:endParaRPr lang="zh-CN" sz="11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5" name="Rectangle 2105">
              <a:extLst>
                <a:ext uri="{FF2B5EF4-FFF2-40B4-BE49-F238E27FC236}">
                  <a16:creationId xmlns:a16="http://schemas.microsoft.com/office/drawing/2014/main" id="{AA699C90-CBAF-5AB3-560B-23830D67DCA2}"/>
                </a:ext>
              </a:extLst>
            </p:cNvPr>
            <p:cNvSpPr/>
            <p:nvPr/>
          </p:nvSpPr>
          <p:spPr>
            <a:xfrm>
              <a:off x="3015082" y="2049063"/>
              <a:ext cx="999252" cy="33179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800" b="1" kern="100" dirty="0">
                  <a:solidFill>
                    <a:srgbClr val="00B100"/>
                  </a:solidFill>
                  <a:effectLst/>
                  <a:latin typeface="Comic Sans MS" panose="030F0902030302020204" pitchFamily="66" charset="0"/>
                  <a:ea typeface="Comic Sans MS" panose="030F0902030302020204" pitchFamily="66" charset="0"/>
                  <a:cs typeface="Comic Sans MS" panose="030F0902030302020204" pitchFamily="66" charset="0"/>
                </a:rPr>
                <a:t>senior </a:t>
              </a:r>
              <a:endParaRPr lang="zh-CN" sz="11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6" name="Rectangle 2106">
              <a:extLst>
                <a:ext uri="{FF2B5EF4-FFF2-40B4-BE49-F238E27FC236}">
                  <a16:creationId xmlns:a16="http://schemas.microsoft.com/office/drawing/2014/main" id="{8DBB0D1F-A89A-70B2-8772-7BACB68EC918}"/>
                </a:ext>
              </a:extLst>
            </p:cNvPr>
            <p:cNvSpPr/>
            <p:nvPr/>
          </p:nvSpPr>
          <p:spPr>
            <a:xfrm>
              <a:off x="2684298" y="2324069"/>
              <a:ext cx="1746090" cy="33179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800" b="1" kern="100">
                  <a:solidFill>
                    <a:srgbClr val="00B100"/>
                  </a:solidFill>
                  <a:effectLst/>
                  <a:latin typeface="Comic Sans MS" panose="030F0902030302020204" pitchFamily="66" charset="0"/>
                  <a:ea typeface="Comic Sans MS" panose="030F0902030302020204" pitchFamily="66" charset="0"/>
                  <a:cs typeface="Comic Sans MS" panose="030F0902030302020204" pitchFamily="66" charset="0"/>
                </a:rPr>
                <a:t>researchers</a:t>
              </a:r>
              <a:endParaRPr lang="zh-CN" sz="11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7" name="Rectangle 2107">
              <a:extLst>
                <a:ext uri="{FF2B5EF4-FFF2-40B4-BE49-F238E27FC236}">
                  <a16:creationId xmlns:a16="http://schemas.microsoft.com/office/drawing/2014/main" id="{81CD88D4-6E03-2D0D-A236-F9C262E45361}"/>
                </a:ext>
              </a:extLst>
            </p:cNvPr>
            <p:cNvSpPr/>
            <p:nvPr/>
          </p:nvSpPr>
          <p:spPr>
            <a:xfrm>
              <a:off x="3764890" y="3053989"/>
              <a:ext cx="960760" cy="33179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800" b="1" kern="100">
                  <a:solidFill>
                    <a:srgbClr val="00B100"/>
                  </a:solidFill>
                  <a:effectLst/>
                  <a:latin typeface="Comic Sans MS" panose="030F0902030302020204" pitchFamily="66" charset="0"/>
                  <a:ea typeface="Comic Sans MS" panose="030F0902030302020204" pitchFamily="66" charset="0"/>
                  <a:cs typeface="Comic Sans MS" panose="030F0902030302020204" pitchFamily="66" charset="0"/>
                </a:rPr>
                <a:t>junior </a:t>
              </a:r>
              <a:endParaRPr lang="zh-CN" sz="11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8" name="Rectangle 2108">
              <a:extLst>
                <a:ext uri="{FF2B5EF4-FFF2-40B4-BE49-F238E27FC236}">
                  <a16:creationId xmlns:a16="http://schemas.microsoft.com/office/drawing/2014/main" id="{E5E39ED2-980D-8164-7D20-CC17887789EA}"/>
                </a:ext>
              </a:extLst>
            </p:cNvPr>
            <p:cNvSpPr/>
            <p:nvPr/>
          </p:nvSpPr>
          <p:spPr>
            <a:xfrm>
              <a:off x="3420389" y="3328994"/>
              <a:ext cx="1746091" cy="33179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800" b="1" kern="100">
                  <a:solidFill>
                    <a:srgbClr val="00B100"/>
                  </a:solidFill>
                  <a:effectLst/>
                  <a:latin typeface="Comic Sans MS" panose="030F0902030302020204" pitchFamily="66" charset="0"/>
                  <a:ea typeface="Comic Sans MS" panose="030F0902030302020204" pitchFamily="66" charset="0"/>
                  <a:cs typeface="Comic Sans MS" panose="030F0902030302020204" pitchFamily="66" charset="0"/>
                </a:rPr>
                <a:t>researchers</a:t>
              </a:r>
              <a:endParaRPr lang="zh-CN" sz="11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19" name="Rectangle 2109">
              <a:extLst>
                <a:ext uri="{FF2B5EF4-FFF2-40B4-BE49-F238E27FC236}">
                  <a16:creationId xmlns:a16="http://schemas.microsoft.com/office/drawing/2014/main" id="{44D63267-7823-B1D2-53F9-4C408CF045A3}"/>
                </a:ext>
              </a:extLst>
            </p:cNvPr>
            <p:cNvSpPr/>
            <p:nvPr/>
          </p:nvSpPr>
          <p:spPr>
            <a:xfrm>
              <a:off x="4512412" y="2763666"/>
              <a:ext cx="1213569" cy="33179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800" b="1" kern="100">
                  <a:solidFill>
                    <a:srgbClr val="00B100"/>
                  </a:solidFill>
                  <a:effectLst/>
                  <a:latin typeface="Comic Sans MS" panose="030F0902030302020204" pitchFamily="66" charset="0"/>
                  <a:ea typeface="Comic Sans MS" panose="030F0902030302020204" pitchFamily="66" charset="0"/>
                  <a:cs typeface="Comic Sans MS" panose="030F0902030302020204" pitchFamily="66" charset="0"/>
                </a:rPr>
                <a:t>laggards</a:t>
              </a:r>
              <a:endParaRPr lang="zh-CN" sz="11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20" name="Rectangle 2110">
              <a:extLst>
                <a:ext uri="{FF2B5EF4-FFF2-40B4-BE49-F238E27FC236}">
                  <a16:creationId xmlns:a16="http://schemas.microsoft.com/office/drawing/2014/main" id="{4755F2AE-5DCD-1075-ECE6-B61F1E667C44}"/>
                </a:ext>
              </a:extLst>
            </p:cNvPr>
            <p:cNvSpPr/>
            <p:nvPr/>
          </p:nvSpPr>
          <p:spPr>
            <a:xfrm>
              <a:off x="3140812" y="524986"/>
              <a:ext cx="687856" cy="33179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800" b="1" kern="100">
                  <a:solidFill>
                    <a:srgbClr val="000000"/>
                  </a:solidFill>
                  <a:effectLst/>
                  <a:latin typeface="Comic Sans MS" panose="030F0902030302020204" pitchFamily="66" charset="0"/>
                  <a:ea typeface="Comic Sans MS" panose="030F0902030302020204" pitchFamily="66" charset="0"/>
                  <a:cs typeface="Comic Sans MS" panose="030F0902030302020204" pitchFamily="66" charset="0"/>
                </a:rPr>
                <a:t>HOT</a:t>
              </a:r>
              <a:endParaRPr lang="zh-CN" sz="11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21" name="Rectangle 2111">
              <a:extLst>
                <a:ext uri="{FF2B5EF4-FFF2-40B4-BE49-F238E27FC236}">
                  <a16:creationId xmlns:a16="http://schemas.microsoft.com/office/drawing/2014/main" id="{A2FF2DE5-F3AE-BFB8-0E3E-B271561510FE}"/>
                </a:ext>
              </a:extLst>
            </p:cNvPr>
            <p:cNvSpPr/>
            <p:nvPr/>
          </p:nvSpPr>
          <p:spPr>
            <a:xfrm>
              <a:off x="3932454" y="1058310"/>
              <a:ext cx="820142" cy="33179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800" b="1" kern="100">
                  <a:solidFill>
                    <a:srgbClr val="000000"/>
                  </a:solidFill>
                  <a:effectLst/>
                  <a:latin typeface="Comic Sans MS" panose="030F0902030302020204" pitchFamily="66" charset="0"/>
                  <a:ea typeface="Comic Sans MS" panose="030F0902030302020204" pitchFamily="66" charset="0"/>
                  <a:cs typeface="Comic Sans MS" panose="030F0902030302020204" pitchFamily="66" charset="0"/>
                </a:rPr>
                <a:t>HOT </a:t>
              </a:r>
              <a:endParaRPr lang="zh-CN" sz="11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22" name="Rectangle 2112">
              <a:extLst>
                <a:ext uri="{FF2B5EF4-FFF2-40B4-BE49-F238E27FC236}">
                  <a16:creationId xmlns:a16="http://schemas.microsoft.com/office/drawing/2014/main" id="{4C0DBEEF-FFE0-5013-D7B4-8FC0CB990A00}"/>
                </a:ext>
              </a:extLst>
            </p:cNvPr>
            <p:cNvSpPr/>
            <p:nvPr/>
          </p:nvSpPr>
          <p:spPr>
            <a:xfrm>
              <a:off x="4100018" y="1333316"/>
              <a:ext cx="374940" cy="33180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800" b="1" kern="100">
                  <a:solidFill>
                    <a:srgbClr val="000000"/>
                  </a:solidFill>
                  <a:effectLst/>
                  <a:latin typeface="Comic Sans MS" panose="030F0902030302020204" pitchFamily="66" charset="0"/>
                  <a:ea typeface="Comic Sans MS" panose="030F0902030302020204" pitchFamily="66" charset="0"/>
                  <a:cs typeface="Comic Sans MS" panose="030F0902030302020204" pitchFamily="66" charset="0"/>
                </a:rPr>
                <a:t>in </a:t>
              </a:r>
              <a:endParaRPr lang="zh-CN" sz="11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23" name="Rectangle 2113">
              <a:extLst>
                <a:ext uri="{FF2B5EF4-FFF2-40B4-BE49-F238E27FC236}">
                  <a16:creationId xmlns:a16="http://schemas.microsoft.com/office/drawing/2014/main" id="{F889AC3F-561D-DD30-8B9E-750DBCCC5445}"/>
                </a:ext>
              </a:extLst>
            </p:cNvPr>
            <p:cNvSpPr/>
            <p:nvPr/>
          </p:nvSpPr>
          <p:spPr>
            <a:xfrm>
              <a:off x="3899535" y="1637354"/>
              <a:ext cx="776027" cy="33179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800" b="1" kern="100">
                  <a:solidFill>
                    <a:srgbClr val="000000"/>
                  </a:solidFill>
                  <a:effectLst/>
                  <a:latin typeface="Comic Sans MS" panose="030F0902030302020204" pitchFamily="66" charset="0"/>
                  <a:ea typeface="Comic Sans MS" panose="030F0902030302020204" pitchFamily="66" charset="0"/>
                  <a:cs typeface="Comic Sans MS" panose="030F0902030302020204" pitchFamily="66" charset="0"/>
                </a:rPr>
                <a:t>China</a:t>
              </a:r>
              <a:endParaRPr lang="zh-CN" sz="11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24" name="Rectangle 2114">
              <a:extLst>
                <a:ext uri="{FF2B5EF4-FFF2-40B4-BE49-F238E27FC236}">
                  <a16:creationId xmlns:a16="http://schemas.microsoft.com/office/drawing/2014/main" id="{1ED85BC6-E15E-1C1C-F3C3-7D520D166D1C}"/>
                </a:ext>
              </a:extLst>
            </p:cNvPr>
            <p:cNvSpPr/>
            <p:nvPr/>
          </p:nvSpPr>
          <p:spPr>
            <a:xfrm>
              <a:off x="304343" y="2057247"/>
              <a:ext cx="1216152" cy="32228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zh-CN" sz="1800" kern="100">
                  <a:solidFill>
                    <a:srgbClr val="339AFF"/>
                  </a:solidFill>
                  <a:effectLst/>
                  <a:latin typeface="Calibri" panose="020F0502020204030204" pitchFamily="34" charset="0"/>
                  <a:ea typeface="STKaiti" panose="02010600040101010101" pitchFamily="2" charset="-122"/>
                  <a:cs typeface="STKaiti" panose="02010600040101010101" pitchFamily="2" charset="-122"/>
                </a:rPr>
                <a:t>一大堆肉</a:t>
              </a:r>
              <a:endParaRPr lang="zh-CN" sz="11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25" name="Shape 2115">
              <a:extLst>
                <a:ext uri="{FF2B5EF4-FFF2-40B4-BE49-F238E27FC236}">
                  <a16:creationId xmlns:a16="http://schemas.microsoft.com/office/drawing/2014/main" id="{D22A98E5-2389-0EF1-8C62-70E07EF03142}"/>
                </a:ext>
              </a:extLst>
            </p:cNvPr>
            <p:cNvSpPr/>
            <p:nvPr/>
          </p:nvSpPr>
          <p:spPr>
            <a:xfrm>
              <a:off x="1214558" y="2268550"/>
              <a:ext cx="310134" cy="310134"/>
            </a:xfrm>
            <a:custGeom>
              <a:avLst/>
              <a:gdLst/>
              <a:ahLst/>
              <a:cxnLst/>
              <a:rect l="0" t="0" r="0" b="0"/>
              <a:pathLst>
                <a:path w="310134" h="310134">
                  <a:moveTo>
                    <a:pt x="2286" y="1524"/>
                  </a:moveTo>
                  <a:cubicBezTo>
                    <a:pt x="3810" y="0"/>
                    <a:pt x="6858" y="0"/>
                    <a:pt x="8382" y="1524"/>
                  </a:cubicBezTo>
                  <a:lnTo>
                    <a:pt x="259461" y="252603"/>
                  </a:lnTo>
                  <a:lnTo>
                    <a:pt x="283464" y="228600"/>
                  </a:lnTo>
                  <a:lnTo>
                    <a:pt x="310134" y="310134"/>
                  </a:lnTo>
                  <a:lnTo>
                    <a:pt x="229362" y="282702"/>
                  </a:lnTo>
                  <a:lnTo>
                    <a:pt x="252984" y="259080"/>
                  </a:lnTo>
                  <a:lnTo>
                    <a:pt x="2286" y="8382"/>
                  </a:lnTo>
                  <a:cubicBezTo>
                    <a:pt x="0" y="6858"/>
                    <a:pt x="0" y="3810"/>
                    <a:pt x="2286" y="1524"/>
                  </a:cubicBezTo>
                  <a:close/>
                </a:path>
              </a:pathLst>
            </a:custGeom>
            <a:ln w="0" cap="flat">
              <a:miter lim="100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3499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6" name="Rectangle 2116">
              <a:extLst>
                <a:ext uri="{FF2B5EF4-FFF2-40B4-BE49-F238E27FC236}">
                  <a16:creationId xmlns:a16="http://schemas.microsoft.com/office/drawing/2014/main" id="{6174515E-D7C2-6F2F-E4C3-E33CE62D6721}"/>
                </a:ext>
              </a:extLst>
            </p:cNvPr>
            <p:cNvSpPr/>
            <p:nvPr/>
          </p:nvSpPr>
          <p:spPr>
            <a:xfrm>
              <a:off x="1638224" y="1371676"/>
              <a:ext cx="1216152" cy="32228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zh-CN" sz="1800" kern="100">
                  <a:solidFill>
                    <a:srgbClr val="339AFF"/>
                  </a:solidFill>
                  <a:effectLst/>
                  <a:latin typeface="Calibri" panose="020F0502020204030204" pitchFamily="34" charset="0"/>
                  <a:ea typeface="STKaiti" panose="02010600040101010101" pitchFamily="2" charset="-122"/>
                  <a:cs typeface="STKaiti" panose="02010600040101010101" pitchFamily="2" charset="-122"/>
                </a:rPr>
                <a:t>大块的肉</a:t>
              </a:r>
              <a:endParaRPr lang="zh-CN" sz="11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27" name="Shape 2117">
              <a:extLst>
                <a:ext uri="{FF2B5EF4-FFF2-40B4-BE49-F238E27FC236}">
                  <a16:creationId xmlns:a16="http://schemas.microsoft.com/office/drawing/2014/main" id="{04A907B3-3AE2-EA77-C5D1-05266B0495E7}"/>
                </a:ext>
              </a:extLst>
            </p:cNvPr>
            <p:cNvSpPr/>
            <p:nvPr/>
          </p:nvSpPr>
          <p:spPr>
            <a:xfrm>
              <a:off x="2128959" y="1734388"/>
              <a:ext cx="310134" cy="463296"/>
            </a:xfrm>
            <a:custGeom>
              <a:avLst/>
              <a:gdLst/>
              <a:ahLst/>
              <a:cxnLst/>
              <a:rect l="0" t="0" r="0" b="0"/>
              <a:pathLst>
                <a:path w="310134" h="463296">
                  <a:moveTo>
                    <a:pt x="3048" y="1524"/>
                  </a:moveTo>
                  <a:cubicBezTo>
                    <a:pt x="4572" y="0"/>
                    <a:pt x="7620" y="762"/>
                    <a:pt x="9144" y="3048"/>
                  </a:cubicBezTo>
                  <a:lnTo>
                    <a:pt x="271807" y="397042"/>
                  </a:lnTo>
                  <a:lnTo>
                    <a:pt x="299466" y="378714"/>
                  </a:lnTo>
                  <a:lnTo>
                    <a:pt x="310134" y="463296"/>
                  </a:lnTo>
                  <a:lnTo>
                    <a:pt x="236220" y="420624"/>
                  </a:lnTo>
                  <a:lnTo>
                    <a:pt x="264055" y="402179"/>
                  </a:lnTo>
                  <a:lnTo>
                    <a:pt x="1524" y="8382"/>
                  </a:lnTo>
                  <a:cubicBezTo>
                    <a:pt x="0" y="6096"/>
                    <a:pt x="762" y="3048"/>
                    <a:pt x="3048" y="1524"/>
                  </a:cubicBezTo>
                  <a:close/>
                </a:path>
              </a:pathLst>
            </a:custGeom>
            <a:ln w="0" cap="flat">
              <a:miter lim="100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3499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28" name="Rectangle 2118">
              <a:extLst>
                <a:ext uri="{FF2B5EF4-FFF2-40B4-BE49-F238E27FC236}">
                  <a16:creationId xmlns:a16="http://schemas.microsoft.com/office/drawing/2014/main" id="{18CB7D4A-911B-4C7C-CFF5-D3803D89A08F}"/>
                </a:ext>
              </a:extLst>
            </p:cNvPr>
            <p:cNvSpPr/>
            <p:nvPr/>
          </p:nvSpPr>
          <p:spPr>
            <a:xfrm>
              <a:off x="2057324" y="290398"/>
              <a:ext cx="912114" cy="32228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zh-CN" sz="1800" kern="100">
                  <a:solidFill>
                    <a:srgbClr val="339AFF"/>
                  </a:solidFill>
                  <a:effectLst/>
                  <a:latin typeface="Calibri" panose="020F0502020204030204" pitchFamily="34" charset="0"/>
                  <a:ea typeface="STKaiti" panose="02010600040101010101" pitchFamily="2" charset="-122"/>
                  <a:cs typeface="STKaiti" panose="02010600040101010101" pitchFamily="2" charset="-122"/>
                </a:rPr>
                <a:t>小肉块</a:t>
              </a:r>
              <a:endParaRPr lang="zh-CN" sz="11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29" name="Shape 2119">
              <a:extLst>
                <a:ext uri="{FF2B5EF4-FFF2-40B4-BE49-F238E27FC236}">
                  <a16:creationId xmlns:a16="http://schemas.microsoft.com/office/drawing/2014/main" id="{62981F2E-C0B4-C179-2724-93915825CDCC}"/>
                </a:ext>
              </a:extLst>
            </p:cNvPr>
            <p:cNvSpPr/>
            <p:nvPr/>
          </p:nvSpPr>
          <p:spPr>
            <a:xfrm>
              <a:off x="2433759" y="515950"/>
              <a:ext cx="538734" cy="538734"/>
            </a:xfrm>
            <a:custGeom>
              <a:avLst/>
              <a:gdLst/>
              <a:ahLst/>
              <a:cxnLst/>
              <a:rect l="0" t="0" r="0" b="0"/>
              <a:pathLst>
                <a:path w="538734" h="538734">
                  <a:moveTo>
                    <a:pt x="2286" y="1524"/>
                  </a:moveTo>
                  <a:cubicBezTo>
                    <a:pt x="3810" y="0"/>
                    <a:pt x="6858" y="0"/>
                    <a:pt x="8382" y="1524"/>
                  </a:cubicBezTo>
                  <a:lnTo>
                    <a:pt x="488061" y="481203"/>
                  </a:lnTo>
                  <a:lnTo>
                    <a:pt x="512064" y="457200"/>
                  </a:lnTo>
                  <a:lnTo>
                    <a:pt x="538734" y="538734"/>
                  </a:lnTo>
                  <a:lnTo>
                    <a:pt x="457962" y="511302"/>
                  </a:lnTo>
                  <a:lnTo>
                    <a:pt x="481584" y="487680"/>
                  </a:lnTo>
                  <a:lnTo>
                    <a:pt x="2286" y="8382"/>
                  </a:lnTo>
                  <a:cubicBezTo>
                    <a:pt x="0" y="6858"/>
                    <a:pt x="0" y="3810"/>
                    <a:pt x="2286" y="1524"/>
                  </a:cubicBezTo>
                  <a:close/>
                </a:path>
              </a:pathLst>
            </a:custGeom>
            <a:ln w="0" cap="flat">
              <a:miter lim="100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3499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0" name="Rectangle 2120">
              <a:extLst>
                <a:ext uri="{FF2B5EF4-FFF2-40B4-BE49-F238E27FC236}">
                  <a16:creationId xmlns:a16="http://schemas.microsoft.com/office/drawing/2014/main" id="{8C18BAB1-8384-578C-F1C6-1E9C507BCB90}"/>
                </a:ext>
              </a:extLst>
            </p:cNvPr>
            <p:cNvSpPr/>
            <p:nvPr/>
          </p:nvSpPr>
          <p:spPr>
            <a:xfrm>
              <a:off x="5302682" y="1530173"/>
              <a:ext cx="608076" cy="32228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zh-CN" sz="1800" kern="100">
                  <a:solidFill>
                    <a:srgbClr val="339AFF"/>
                  </a:solidFill>
                  <a:effectLst/>
                  <a:latin typeface="Calibri" panose="020F0502020204030204" pitchFamily="34" charset="0"/>
                  <a:ea typeface="STKaiti" panose="02010600040101010101" pitchFamily="2" charset="-122"/>
                  <a:cs typeface="STKaiti" panose="02010600040101010101" pitchFamily="2" charset="-122"/>
                </a:rPr>
                <a:t>肉屑</a:t>
              </a:r>
              <a:endParaRPr lang="zh-CN" sz="11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31" name="Rectangle 2121">
              <a:extLst>
                <a:ext uri="{FF2B5EF4-FFF2-40B4-BE49-F238E27FC236}">
                  <a16:creationId xmlns:a16="http://schemas.microsoft.com/office/drawing/2014/main" id="{992C6F59-1550-FE9F-BCE3-18B60D370932}"/>
                </a:ext>
              </a:extLst>
            </p:cNvPr>
            <p:cNvSpPr/>
            <p:nvPr/>
          </p:nvSpPr>
          <p:spPr>
            <a:xfrm>
              <a:off x="5760568" y="1530217"/>
              <a:ext cx="185463" cy="331799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en-US" sz="1800" b="1" kern="100">
                  <a:solidFill>
                    <a:srgbClr val="339AFF"/>
                  </a:solidFill>
                  <a:effectLst/>
                  <a:latin typeface="Comic Sans MS" panose="030F0902030302020204" pitchFamily="66" charset="0"/>
                  <a:ea typeface="Comic Sans MS" panose="030F0902030302020204" pitchFamily="66" charset="0"/>
                  <a:cs typeface="Comic Sans MS" panose="030F0902030302020204" pitchFamily="66" charset="0"/>
                </a:rPr>
                <a:t>+</a:t>
              </a:r>
              <a:endParaRPr lang="zh-CN" sz="11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32" name="Rectangle 2122">
              <a:extLst>
                <a:ext uri="{FF2B5EF4-FFF2-40B4-BE49-F238E27FC236}">
                  <a16:creationId xmlns:a16="http://schemas.microsoft.com/office/drawing/2014/main" id="{2AD86D8C-B9A0-307A-B98E-D203A243BFEA}"/>
                </a:ext>
              </a:extLst>
            </p:cNvPr>
            <p:cNvSpPr/>
            <p:nvPr/>
          </p:nvSpPr>
          <p:spPr>
            <a:xfrm>
              <a:off x="5899329" y="1530173"/>
              <a:ext cx="608076" cy="32228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zh-CN" sz="1800" kern="100">
                  <a:solidFill>
                    <a:srgbClr val="339AFF"/>
                  </a:solidFill>
                  <a:effectLst/>
                  <a:latin typeface="Calibri" panose="020F0502020204030204" pitchFamily="34" charset="0"/>
                  <a:ea typeface="STKaiti" panose="02010600040101010101" pitchFamily="2" charset="-122"/>
                  <a:cs typeface="STKaiti" panose="02010600040101010101" pitchFamily="2" charset="-122"/>
                </a:rPr>
                <a:t>骨头</a:t>
              </a:r>
              <a:endParaRPr lang="zh-CN" sz="11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33" name="Shape 2123">
              <a:extLst>
                <a:ext uri="{FF2B5EF4-FFF2-40B4-BE49-F238E27FC236}">
                  <a16:creationId xmlns:a16="http://schemas.microsoft.com/office/drawing/2014/main" id="{7171DF98-F1AB-28FE-3A7A-B64F6AB2A8F9}"/>
                </a:ext>
              </a:extLst>
            </p:cNvPr>
            <p:cNvSpPr/>
            <p:nvPr/>
          </p:nvSpPr>
          <p:spPr>
            <a:xfrm>
              <a:off x="4039292" y="1735150"/>
              <a:ext cx="1224521" cy="399288"/>
            </a:xfrm>
            <a:custGeom>
              <a:avLst/>
              <a:gdLst/>
              <a:ahLst/>
              <a:cxnLst/>
              <a:rect l="0" t="0" r="0" b="0"/>
              <a:pathLst>
                <a:path w="1224521" h="399288">
                  <a:moveTo>
                    <a:pt x="1217676" y="762"/>
                  </a:moveTo>
                  <a:cubicBezTo>
                    <a:pt x="1219950" y="0"/>
                    <a:pt x="1222998" y="762"/>
                    <a:pt x="1223759" y="3810"/>
                  </a:cubicBezTo>
                  <a:cubicBezTo>
                    <a:pt x="1224521" y="6096"/>
                    <a:pt x="1222998" y="8382"/>
                    <a:pt x="1220712" y="9906"/>
                  </a:cubicBezTo>
                  <a:lnTo>
                    <a:pt x="74252" y="367943"/>
                  </a:lnTo>
                  <a:lnTo>
                    <a:pt x="83820" y="399288"/>
                  </a:lnTo>
                  <a:lnTo>
                    <a:pt x="0" y="386334"/>
                  </a:lnTo>
                  <a:lnTo>
                    <a:pt x="61722" y="326898"/>
                  </a:lnTo>
                  <a:lnTo>
                    <a:pt x="71504" y="358941"/>
                  </a:lnTo>
                  <a:lnTo>
                    <a:pt x="1217676" y="762"/>
                  </a:lnTo>
                  <a:close/>
                </a:path>
              </a:pathLst>
            </a:custGeom>
            <a:ln w="0" cap="flat">
              <a:miter lim="100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3499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4" name="Shape 2125">
              <a:extLst>
                <a:ext uri="{FF2B5EF4-FFF2-40B4-BE49-F238E27FC236}">
                  <a16:creationId xmlns:a16="http://schemas.microsoft.com/office/drawing/2014/main" id="{BA4248D0-39B7-BE60-16DE-5AD0DD04D3E1}"/>
                </a:ext>
              </a:extLst>
            </p:cNvPr>
            <p:cNvSpPr/>
            <p:nvPr/>
          </p:nvSpPr>
          <p:spPr>
            <a:xfrm>
              <a:off x="5106080" y="2344750"/>
              <a:ext cx="995947" cy="253746"/>
            </a:xfrm>
            <a:custGeom>
              <a:avLst/>
              <a:gdLst/>
              <a:ahLst/>
              <a:cxnLst/>
              <a:rect l="0" t="0" r="0" b="0"/>
              <a:pathLst>
                <a:path w="995947" h="253746">
                  <a:moveTo>
                    <a:pt x="989850" y="0"/>
                  </a:moveTo>
                  <a:cubicBezTo>
                    <a:pt x="992124" y="0"/>
                    <a:pt x="994410" y="1524"/>
                    <a:pt x="995172" y="3810"/>
                  </a:cubicBezTo>
                  <a:cubicBezTo>
                    <a:pt x="995947" y="6858"/>
                    <a:pt x="994410" y="9144"/>
                    <a:pt x="991362" y="9906"/>
                  </a:cubicBezTo>
                  <a:lnTo>
                    <a:pt x="75436" y="221216"/>
                  </a:lnTo>
                  <a:lnTo>
                    <a:pt x="83071" y="253746"/>
                  </a:lnTo>
                  <a:lnTo>
                    <a:pt x="0" y="233934"/>
                  </a:lnTo>
                  <a:lnTo>
                    <a:pt x="65545" y="179070"/>
                  </a:lnTo>
                  <a:lnTo>
                    <a:pt x="73281" y="212034"/>
                  </a:lnTo>
                  <a:lnTo>
                    <a:pt x="989850" y="0"/>
                  </a:lnTo>
                  <a:close/>
                </a:path>
              </a:pathLst>
            </a:custGeom>
            <a:ln w="0" cap="flat">
              <a:miter lim="100000"/>
            </a:ln>
          </p:spPr>
          <p:style>
            <a:lnRef idx="0">
              <a:srgbClr val="000000">
                <a:alpha val="0"/>
              </a:srgbClr>
            </a:lnRef>
            <a:fillRef idx="1">
              <a:srgbClr val="3499FF"/>
            </a:fillRef>
            <a:effectRef idx="0">
              <a:scrgbClr r="0" g="0" b="0"/>
            </a:effectRef>
            <a:fontRef idx="none"/>
          </p:style>
          <p:txBody>
            <a:bodyPr/>
            <a:lstStyle/>
            <a:p>
              <a:endParaRPr lang="zh-CN" altLang="en-US"/>
            </a:p>
          </p:txBody>
        </p:sp>
        <p:sp>
          <p:nvSpPr>
            <p:cNvPr id="35" name="Rectangle 2126">
              <a:extLst>
                <a:ext uri="{FF2B5EF4-FFF2-40B4-BE49-F238E27FC236}">
                  <a16:creationId xmlns:a16="http://schemas.microsoft.com/office/drawing/2014/main" id="{44459242-ED29-2F1F-B8B8-B996C20DF115}"/>
                </a:ext>
              </a:extLst>
            </p:cNvPr>
            <p:cNvSpPr/>
            <p:nvPr/>
          </p:nvSpPr>
          <p:spPr>
            <a:xfrm>
              <a:off x="686" y="1524076"/>
              <a:ext cx="1216152" cy="32228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zh-CN" sz="1800" kern="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STKaiti" panose="02010600040101010101" pitchFamily="2" charset="-122"/>
                  <a:cs typeface="STKaiti" panose="02010600040101010101" pitchFamily="2" charset="-122"/>
                </a:rPr>
                <a:t>开创性的</a:t>
              </a:r>
              <a:endParaRPr lang="zh-CN" sz="11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36" name="Rectangle 2127">
              <a:extLst>
                <a:ext uri="{FF2B5EF4-FFF2-40B4-BE49-F238E27FC236}">
                  <a16:creationId xmlns:a16="http://schemas.microsoft.com/office/drawing/2014/main" id="{DA6FFE96-E3EA-9286-8BB4-E58EBA9FBA84}"/>
                </a:ext>
              </a:extLst>
            </p:cNvPr>
            <p:cNvSpPr/>
            <p:nvPr/>
          </p:nvSpPr>
          <p:spPr>
            <a:xfrm>
              <a:off x="0" y="1799082"/>
              <a:ext cx="1216152" cy="32228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zh-CN" sz="1800" kern="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STKaiti" panose="02010600040101010101" pitchFamily="2" charset="-122"/>
                  <a:cs typeface="STKaiti" panose="02010600040101010101" pitchFamily="2" charset="-122"/>
                </a:rPr>
                <a:t>经典工作</a:t>
              </a:r>
              <a:endParaRPr lang="zh-CN" sz="11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37" name="Rectangle 2128">
              <a:extLst>
                <a:ext uri="{FF2B5EF4-FFF2-40B4-BE49-F238E27FC236}">
                  <a16:creationId xmlns:a16="http://schemas.microsoft.com/office/drawing/2014/main" id="{FAF261E7-FBFD-72D3-B0AC-144988F31F02}"/>
                </a:ext>
              </a:extLst>
            </p:cNvPr>
            <p:cNvSpPr/>
            <p:nvPr/>
          </p:nvSpPr>
          <p:spPr>
            <a:xfrm>
              <a:off x="648538" y="792556"/>
              <a:ext cx="2128267" cy="32228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zh-CN" sz="1800" kern="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STKaiti" panose="02010600040101010101" pitchFamily="2" charset="-122"/>
                  <a:cs typeface="STKaiti" panose="02010600040101010101" pitchFamily="2" charset="-122"/>
                </a:rPr>
                <a:t>有一些经典工作</a:t>
              </a:r>
              <a:endParaRPr lang="zh-CN" sz="11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38" name="Rectangle 2129">
              <a:extLst>
                <a:ext uri="{FF2B5EF4-FFF2-40B4-BE49-F238E27FC236}">
                  <a16:creationId xmlns:a16="http://schemas.microsoft.com/office/drawing/2014/main" id="{6B8DBCA7-4561-9429-3A0F-D4C72D7B0B07}"/>
                </a:ext>
              </a:extLst>
            </p:cNvPr>
            <p:cNvSpPr/>
            <p:nvPr/>
          </p:nvSpPr>
          <p:spPr>
            <a:xfrm>
              <a:off x="876452" y="1066876"/>
              <a:ext cx="1520191" cy="32228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zh-CN" sz="1800" kern="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STKaiti" panose="02010600040101010101" pitchFamily="2" charset="-122"/>
                  <a:cs typeface="STKaiti" panose="02010600040101010101" pitchFamily="2" charset="-122"/>
                </a:rPr>
                <a:t>和重要工作</a:t>
              </a:r>
              <a:endParaRPr lang="zh-CN" sz="11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39" name="Rectangle 2130">
              <a:extLst>
                <a:ext uri="{FF2B5EF4-FFF2-40B4-BE49-F238E27FC236}">
                  <a16:creationId xmlns:a16="http://schemas.microsoft.com/office/drawing/2014/main" id="{939D9295-4CA7-8249-A7A2-AD2800C2E3BE}"/>
                </a:ext>
              </a:extLst>
            </p:cNvPr>
            <p:cNvSpPr/>
            <p:nvPr/>
          </p:nvSpPr>
          <p:spPr>
            <a:xfrm>
              <a:off x="1371829" y="0"/>
              <a:ext cx="2432304" cy="32228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zh-CN" sz="1800" kern="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STKaiti" panose="02010600040101010101" pitchFamily="2" charset="-122"/>
                  <a:cs typeface="STKaiti" panose="02010600040101010101" pitchFamily="2" charset="-122"/>
                </a:rPr>
                <a:t>还有一些重要工作</a:t>
              </a:r>
              <a:endParaRPr lang="zh-CN" sz="11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40" name="Rectangle 2131">
              <a:extLst>
                <a:ext uri="{FF2B5EF4-FFF2-40B4-BE49-F238E27FC236}">
                  <a16:creationId xmlns:a16="http://schemas.microsoft.com/office/drawing/2014/main" id="{614D5B5D-0F67-D723-2BE7-6B633EDF04C0}"/>
                </a:ext>
              </a:extLst>
            </p:cNvPr>
            <p:cNvSpPr/>
            <p:nvPr/>
          </p:nvSpPr>
          <p:spPr>
            <a:xfrm>
              <a:off x="4876953" y="1219124"/>
              <a:ext cx="2432304" cy="32228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zh-CN" sz="1800" kern="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STKaiti" panose="02010600040101010101" pitchFamily="2" charset="-122"/>
                  <a:cs typeface="STKaiti" panose="02010600040101010101" pitchFamily="2" charset="-122"/>
                </a:rPr>
                <a:t>通常是平凡的工作</a:t>
              </a:r>
              <a:endParaRPr lang="zh-CN" sz="11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  <p:sp>
          <p:nvSpPr>
            <p:cNvPr id="41" name="Rectangle 2132">
              <a:extLst>
                <a:ext uri="{FF2B5EF4-FFF2-40B4-BE49-F238E27FC236}">
                  <a16:creationId xmlns:a16="http://schemas.microsoft.com/office/drawing/2014/main" id="{83725041-E8C1-127A-CD67-4D907F0E4B9A}"/>
                </a:ext>
              </a:extLst>
            </p:cNvPr>
            <p:cNvSpPr/>
            <p:nvPr/>
          </p:nvSpPr>
          <p:spPr>
            <a:xfrm>
              <a:off x="5981777" y="1981048"/>
              <a:ext cx="1520190" cy="322280"/>
            </a:xfrm>
            <a:prstGeom prst="rect">
              <a:avLst/>
            </a:prstGeom>
            <a:ln>
              <a:noFill/>
            </a:ln>
          </p:spPr>
          <p:txBody>
            <a:bodyPr vert="horz" lIns="0" tIns="0" rIns="0" bIns="0" rtlCol="0">
              <a:noAutofit/>
            </a:bodyPr>
            <a:lstStyle/>
            <a:p>
              <a:pPr>
                <a:lnSpc>
                  <a:spcPct val="107000"/>
                </a:lnSpc>
                <a:spcAft>
                  <a:spcPts val="800"/>
                </a:spcAft>
              </a:pPr>
              <a:r>
                <a:rPr lang="zh-CN" sz="1800" kern="1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STKaiti" panose="02010600040101010101" pitchFamily="2" charset="-122"/>
                  <a:cs typeface="STKaiti" panose="02010600040101010101" pitchFamily="2" charset="-122"/>
                </a:rPr>
                <a:t>琐屑的工作</a:t>
              </a:r>
              <a:endParaRPr lang="zh-CN" sz="1100" kern="100">
                <a:solidFill>
                  <a:srgbClr val="0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27095426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EFCB5B-0FA4-A015-EB10-276459DCE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>
                <a:solidFill>
                  <a:srgbClr val="0000FF"/>
                </a:solidFill>
                <a:effectLst/>
                <a:latin typeface="ComicSansMS" panose="030F0702030302020204" pitchFamily="66" charset="0"/>
              </a:rPr>
              <a:t>How (</a:t>
            </a:r>
            <a:r>
              <a:rPr lang="en" altLang="zh-CN" dirty="0" err="1">
                <a:solidFill>
                  <a:srgbClr val="0000FF"/>
                </a:solidFill>
                <a:effectLst/>
                <a:latin typeface="ComicSansMS" panose="030F0702030302020204" pitchFamily="66" charset="0"/>
              </a:rPr>
              <a:t>con’t</a:t>
            </a:r>
            <a:r>
              <a:rPr lang="en" altLang="zh-CN" dirty="0">
                <a:solidFill>
                  <a:srgbClr val="0000FF"/>
                </a:solidFill>
                <a:effectLst/>
                <a:latin typeface="ComicSansMS" panose="030F0702030302020204" pitchFamily="66" charset="0"/>
              </a:rPr>
              <a:t>)?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C92D96-4F9C-1E58-5125-3BDA161147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856" y="1368807"/>
            <a:ext cx="8142287" cy="4392612"/>
          </a:xfrm>
        </p:spPr>
        <p:txBody>
          <a:bodyPr/>
          <a:lstStyle/>
          <a:p>
            <a:r>
              <a:rPr lang="zh-CN" altLang="zh-CN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STKaiti" panose="02010600040101010101" pitchFamily="2" charset="-122"/>
                <a:cs typeface="STKaiti" panose="02010600040101010101" pitchFamily="2" charset="-122"/>
              </a:rPr>
              <a:t>选择最适合你的</a:t>
            </a:r>
            <a:r>
              <a:rPr lang="en-US" altLang="zh-CN" b="1" kern="100" dirty="0">
                <a:solidFill>
                  <a:srgbClr val="000000"/>
                </a:solidFill>
                <a:effectLst/>
                <a:latin typeface="Comic Sans MS" panose="030F0902030302020204" pitchFamily="66" charset="0"/>
                <a:ea typeface="Comic Sans MS" panose="030F0902030302020204" pitchFamily="66" charset="0"/>
                <a:cs typeface="Comic Sans MS" panose="030F0902030302020204" pitchFamily="66" charset="0"/>
              </a:rPr>
              <a:t>topic:</a:t>
            </a:r>
            <a:endParaRPr lang="zh-CN" altLang="zh-CN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 fontAlgn="base">
              <a:spcAft>
                <a:spcPts val="15"/>
              </a:spcAft>
              <a:buClr>
                <a:srgbClr val="000000"/>
              </a:buClr>
              <a:buSzPts val="2800"/>
              <a:buFont typeface="+mj-ea"/>
              <a:buAutoNum type="circleNumDbPlain"/>
            </a:pPr>
            <a:r>
              <a:rPr lang="zh-CN" altLang="en-US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STKaiti" panose="02010600040101010101" pitchFamily="2" charset="-122"/>
                <a:ea typeface="STKaiti" panose="02010600040101010101" pitchFamily="2" charset="-122"/>
                <a:cs typeface="STKaiti" panose="02010600040101010101" pitchFamily="2" charset="-122"/>
              </a:rPr>
              <a:t> </a:t>
            </a:r>
            <a:r>
              <a:rPr lang="zh-CN" altLang="zh-CN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STKaiti" panose="02010600040101010101" pitchFamily="2" charset="-122"/>
                <a:ea typeface="STKaiti" panose="02010600040101010101" pitchFamily="2" charset="-122"/>
                <a:cs typeface="STKaiti" panose="02010600040101010101" pitchFamily="2" charset="-122"/>
              </a:rPr>
              <a:t>自己的兴趣</a:t>
            </a:r>
            <a:endParaRPr lang="en-US" altLang="zh-CN" u="none" strike="noStrike" kern="1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STKaiti" panose="02010600040101010101" pitchFamily="2" charset="-122"/>
              <a:ea typeface="STKaiti" panose="02010600040101010101" pitchFamily="2" charset="-122"/>
              <a:cs typeface="STKaiti" panose="02010600040101010101" pitchFamily="2" charset="-122"/>
            </a:endParaRPr>
          </a:p>
          <a:p>
            <a:pPr lvl="1">
              <a:spcAft>
                <a:spcPts val="15"/>
              </a:spcAft>
              <a:buClr>
                <a:srgbClr val="000000"/>
              </a:buClr>
              <a:buSzPts val="2800"/>
            </a:pPr>
            <a:r>
              <a:rPr lang="zh-CN" altLang="zh-CN" kern="100" dirty="0">
                <a:solidFill>
                  <a:srgbClr val="00B100"/>
                </a:solidFill>
                <a:effectLst/>
                <a:latin typeface="Calibri" panose="020F0502020204030204" pitchFamily="34" charset="0"/>
                <a:ea typeface="STKaiti" panose="02010600040101010101" pitchFamily="2" charset="-122"/>
                <a:cs typeface="STKaiti" panose="02010600040101010101" pitchFamily="2" charset="-122"/>
              </a:rPr>
              <a:t>这是最重要的！</a:t>
            </a:r>
            <a:endParaRPr lang="zh-CN" altLang="zh-CN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 fontAlgn="base">
              <a:spcAft>
                <a:spcPts val="70"/>
              </a:spcAft>
              <a:buClr>
                <a:srgbClr val="000000"/>
              </a:buClr>
              <a:buSzPts val="2800"/>
              <a:buFont typeface="+mj-ea"/>
              <a:buAutoNum type="circleNumDbPlain"/>
            </a:pPr>
            <a:r>
              <a:rPr lang="zh-CN" altLang="en-US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STKaiti" panose="02010600040101010101" pitchFamily="2" charset="-122"/>
                <a:ea typeface="STKaiti" panose="02010600040101010101" pitchFamily="2" charset="-122"/>
                <a:cs typeface="STKaiti" panose="02010600040101010101" pitchFamily="2" charset="-122"/>
              </a:rPr>
              <a:t> </a:t>
            </a:r>
            <a:r>
              <a:rPr lang="zh-CN" altLang="zh-CN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STKaiti" panose="02010600040101010101" pitchFamily="2" charset="-122"/>
                <a:ea typeface="STKaiti" panose="02010600040101010101" pitchFamily="2" charset="-122"/>
                <a:cs typeface="STKaiti" panose="02010600040101010101" pitchFamily="2" charset="-122"/>
              </a:rPr>
              <a:t>自己的知识结构</a:t>
            </a:r>
            <a:endParaRPr lang="en-US" altLang="zh-CN" u="none" strike="noStrike" kern="1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STKaiti" panose="02010600040101010101" pitchFamily="2" charset="-122"/>
              <a:ea typeface="STKaiti" panose="02010600040101010101" pitchFamily="2" charset="-122"/>
              <a:cs typeface="STKaiti" panose="02010600040101010101" pitchFamily="2" charset="-122"/>
            </a:endParaRPr>
          </a:p>
          <a:p>
            <a:pPr lvl="1">
              <a:spcAft>
                <a:spcPts val="70"/>
              </a:spcAft>
              <a:buClr>
                <a:srgbClr val="000000"/>
              </a:buClr>
              <a:buSzPts val="2800"/>
            </a:pPr>
            <a:r>
              <a:rPr lang="zh-CN" altLang="zh-CN" kern="100" dirty="0">
                <a:solidFill>
                  <a:srgbClr val="00B100"/>
                </a:solidFill>
                <a:effectLst/>
                <a:latin typeface="Calibri" panose="020F0502020204030204" pitchFamily="34" charset="0"/>
                <a:ea typeface="STKaiti" panose="02010600040101010101" pitchFamily="2" charset="-122"/>
                <a:cs typeface="STKaiti" panose="02010600040101010101" pitchFamily="2" charset="-122"/>
              </a:rPr>
              <a:t>没有必要的知识积累，一切从头开始的话，</a:t>
            </a:r>
            <a:r>
              <a:rPr lang="en-US" altLang="zh-CN" b="1" kern="100" dirty="0">
                <a:solidFill>
                  <a:srgbClr val="00B100"/>
                </a:solidFill>
                <a:effectLst/>
                <a:latin typeface="Comic Sans MS" panose="030F0902030302020204" pitchFamily="66" charset="0"/>
                <a:ea typeface="Comic Sans MS" panose="030F0902030302020204" pitchFamily="66" charset="0"/>
                <a:cs typeface="Comic Sans MS" panose="030F0902030302020204" pitchFamily="66" charset="0"/>
              </a:rPr>
              <a:t>……</a:t>
            </a:r>
            <a:endParaRPr lang="en-US" altLang="zh-CN" b="1" kern="100" dirty="0">
              <a:solidFill>
                <a:srgbClr val="000000"/>
              </a:solidFill>
              <a:latin typeface="Calibri" panose="020F0502020204030204" pitchFamily="34" charset="0"/>
              <a:ea typeface="Comic Sans MS" panose="030F0902030302020204" pitchFamily="66" charset="0"/>
            </a:endParaRPr>
          </a:p>
          <a:p>
            <a:pPr marL="342900" lvl="0" indent="-342900" fontAlgn="base">
              <a:spcAft>
                <a:spcPts val="70"/>
              </a:spcAft>
              <a:buClr>
                <a:srgbClr val="000000"/>
              </a:buClr>
              <a:buSzPts val="2800"/>
              <a:buFont typeface="+mj-ea"/>
              <a:buAutoNum type="circleNumDbPlain"/>
            </a:pPr>
            <a:r>
              <a:rPr lang="zh-CN" altLang="en-US" b="1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STKaiti" panose="02010600040101010101" pitchFamily="2" charset="-122"/>
                <a:cs typeface="STKaiti" panose="02010600040101010101" pitchFamily="2" charset="-122"/>
              </a:rPr>
              <a:t> </a:t>
            </a:r>
            <a:r>
              <a:rPr lang="zh-CN" altLang="zh-CN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STKaiti" panose="02010600040101010101" pitchFamily="2" charset="-122"/>
                <a:ea typeface="STKaiti" panose="02010600040101010101" pitchFamily="2" charset="-122"/>
                <a:cs typeface="STKaiti" panose="02010600040101010101" pitchFamily="2" charset="-122"/>
              </a:rPr>
              <a:t>能否获得必要的资源</a:t>
            </a:r>
            <a:endParaRPr lang="en-US" altLang="zh-CN" u="none" strike="noStrike" kern="1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STKaiti" panose="02010600040101010101" pitchFamily="2" charset="-122"/>
              <a:ea typeface="STKaiti" panose="02010600040101010101" pitchFamily="2" charset="-122"/>
              <a:cs typeface="STKaiti" panose="02010600040101010101" pitchFamily="2" charset="-122"/>
            </a:endParaRPr>
          </a:p>
          <a:p>
            <a:pPr lvl="1">
              <a:spcAft>
                <a:spcPts val="70"/>
              </a:spcAft>
              <a:buClr>
                <a:srgbClr val="000000"/>
              </a:buClr>
              <a:buSzPts val="2800"/>
            </a:pPr>
            <a:r>
              <a:rPr lang="zh-CN" altLang="zh-CN" u="none" strike="noStrike" kern="100" dirty="0">
                <a:solidFill>
                  <a:srgbClr val="00B100"/>
                </a:solidFill>
                <a:effectLst/>
                <a:uFill>
                  <a:solidFill>
                    <a:srgbClr val="000000"/>
                  </a:solidFill>
                </a:uFill>
                <a:latin typeface="STKaiti" panose="02010600040101010101" pitchFamily="2" charset="-122"/>
                <a:ea typeface="STKaiti" panose="02010600040101010101" pitchFamily="2" charset="-122"/>
                <a:cs typeface="STKaiti" panose="02010600040101010101" pitchFamily="2" charset="-122"/>
              </a:rPr>
              <a:t>例如数据</a:t>
            </a:r>
            <a:r>
              <a:rPr lang="zh-CN" altLang="en-US" u="none" strike="noStrike" kern="100" dirty="0">
                <a:solidFill>
                  <a:srgbClr val="00B100"/>
                </a:solidFill>
                <a:effectLst/>
                <a:uFill>
                  <a:solidFill>
                    <a:srgbClr val="000000"/>
                  </a:solidFill>
                </a:uFill>
                <a:latin typeface="STKaiti" panose="02010600040101010101" pitchFamily="2" charset="-122"/>
                <a:ea typeface="STKaiti" panose="02010600040101010101" pitchFamily="2" charset="-122"/>
                <a:cs typeface="STKaiti" panose="02010600040101010101" pitchFamily="2" charset="-122"/>
              </a:rPr>
              <a:t>、代码、数据集、</a:t>
            </a:r>
            <a:r>
              <a:rPr lang="en-US" altLang="zh-CN" u="none" strike="noStrike" kern="100" dirty="0">
                <a:solidFill>
                  <a:srgbClr val="00B100"/>
                </a:solidFill>
                <a:effectLst/>
                <a:uFill>
                  <a:solidFill>
                    <a:srgbClr val="000000"/>
                  </a:solidFill>
                </a:uFill>
                <a:latin typeface="STKaiti" panose="02010600040101010101" pitchFamily="2" charset="-122"/>
                <a:ea typeface="STKaiti" panose="02010600040101010101" pitchFamily="2" charset="-122"/>
                <a:cs typeface="STKaiti" panose="02010600040101010101" pitchFamily="2" charset="-122"/>
              </a:rPr>
              <a:t>…</a:t>
            </a:r>
            <a:r>
              <a:rPr lang="zh-CN" altLang="en-US" u="none" strike="noStrike" kern="100" dirty="0">
                <a:solidFill>
                  <a:srgbClr val="00B100"/>
                </a:solidFill>
                <a:effectLst/>
                <a:uFill>
                  <a:solidFill>
                    <a:srgbClr val="000000"/>
                  </a:solidFill>
                </a:uFill>
                <a:latin typeface="STKaiti" panose="02010600040101010101" pitchFamily="2" charset="-122"/>
                <a:ea typeface="STKaiti" panose="02010600040101010101" pitchFamily="2" charset="-122"/>
                <a:cs typeface="STKaiti" panose="02010600040101010101" pitchFamily="2" charset="-122"/>
              </a:rPr>
              <a:t> </a:t>
            </a:r>
            <a:endParaRPr lang="zh-CN" altLang="zh-CN" u="none" strike="noStrike" kern="1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STKaiti" panose="02010600040101010101" pitchFamily="2" charset="-122"/>
              <a:ea typeface="STKaiti" panose="02010600040101010101" pitchFamily="2" charset="-122"/>
              <a:cs typeface="STKaiti" panose="02010600040101010101" pitchFamily="2" charset="-122"/>
            </a:endParaRPr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AA7A58-81A2-8C8C-7BE7-4415D2AF4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176C202-81A8-C74D-98EB-86627819041F}" type="datetime1">
              <a:rPr lang="zh-CN" altLang="en-US" smtClean="0"/>
              <a:pPr>
                <a:defRPr/>
              </a:pPr>
              <a:t>2025/10/8</a:t>
            </a:fld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8938E2A-8A7D-6D18-74A4-2B03A899D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95657-5027-EE4F-92CC-8042CD3DCD4C}" type="slidenum">
              <a:rPr lang="en-US" altLang="zh-CN" smtClean="0"/>
              <a:pPr/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90827726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DB56D0-6602-DFC7-6161-01262A969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>
                <a:solidFill>
                  <a:srgbClr val="FF0000"/>
                </a:solidFill>
                <a:effectLst/>
                <a:latin typeface="ComicSansMS" panose="030F0702030302020204" pitchFamily="66" charset="0"/>
              </a:rPr>
              <a:t>Problem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2935CC-46A6-54F3-84D2-55E33BF2A2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b="1" dirty="0">
                <a:effectLst/>
                <a:latin typeface="Arial" panose="020B0604020202020204" pitchFamily="34" charset="0"/>
              </a:rPr>
              <a:t>“</a:t>
            </a:r>
            <a:r>
              <a:rPr lang="zh-CN" altLang="en-US" dirty="0">
                <a:effectLst/>
                <a:latin typeface="KaiTi_GB2312"/>
              </a:rPr>
              <a:t>问题</a:t>
            </a:r>
            <a:r>
              <a:rPr lang="zh-CN" altLang="en-US" b="1" dirty="0">
                <a:effectLst/>
                <a:latin typeface="Arial" panose="020B0604020202020204" pitchFamily="34" charset="0"/>
              </a:rPr>
              <a:t>”</a:t>
            </a:r>
            <a:r>
              <a:rPr lang="zh-CN" altLang="en-US" dirty="0">
                <a:effectLst/>
                <a:latin typeface="KaiTi_GB2312"/>
              </a:rPr>
              <a:t>是科学研究的心脏 </a:t>
            </a:r>
            <a:r>
              <a:rPr lang="en-US" altLang="zh-CN" b="1" dirty="0">
                <a:effectLst/>
                <a:latin typeface="ComicSansMS" panose="030F0702030302020204" pitchFamily="66" charset="0"/>
              </a:rPr>
              <a:t>! </a:t>
            </a:r>
          </a:p>
          <a:p>
            <a:pPr lvl="1"/>
            <a:r>
              <a:rPr lang="zh-CN" altLang="en-US" dirty="0">
                <a:solidFill>
                  <a:srgbClr val="FF0000"/>
                </a:solidFill>
                <a:effectLst/>
                <a:latin typeface="KaiTi_GB2312"/>
              </a:rPr>
              <a:t>任何有价值的研究，都是为了解决某个问题 </a:t>
            </a:r>
            <a:endParaRPr lang="zh-CN" altLang="en-US" dirty="0"/>
          </a:p>
          <a:p>
            <a:pPr lvl="1"/>
            <a:r>
              <a:rPr lang="zh-CN" altLang="en-US" dirty="0">
                <a:solidFill>
                  <a:srgbClr val="00AF00"/>
                </a:solidFill>
                <a:effectLst/>
                <a:latin typeface="KaiTi_GB2312"/>
              </a:rPr>
              <a:t>提出一个好的问题，已经成功了一半 </a:t>
            </a:r>
            <a:endParaRPr lang="zh-CN" altLang="en-US" dirty="0"/>
          </a:p>
          <a:p>
            <a:r>
              <a:rPr lang="zh-CN" altLang="en-US" b="1" dirty="0">
                <a:effectLst/>
                <a:latin typeface="Arial" panose="020B0604020202020204" pitchFamily="34" charset="0"/>
              </a:rPr>
              <a:t>“</a:t>
            </a:r>
            <a:r>
              <a:rPr lang="zh-CN" altLang="en-US" dirty="0">
                <a:effectLst/>
                <a:latin typeface="KaiTi_GB2312"/>
              </a:rPr>
              <a:t>问题</a:t>
            </a:r>
            <a:r>
              <a:rPr lang="zh-CN" altLang="en-US" b="1" dirty="0">
                <a:effectLst/>
                <a:latin typeface="Arial" panose="020B0604020202020204" pitchFamily="34" charset="0"/>
              </a:rPr>
              <a:t>”</a:t>
            </a:r>
            <a:r>
              <a:rPr lang="zh-CN" altLang="en-US" dirty="0">
                <a:effectLst/>
                <a:latin typeface="KaiTi_GB2312"/>
              </a:rPr>
              <a:t>其实才是研究的真正开始 </a:t>
            </a:r>
            <a:endParaRPr lang="zh-CN" altLang="en-US" dirty="0"/>
          </a:p>
          <a:p>
            <a:pPr lvl="1"/>
            <a:r>
              <a:rPr lang="zh-CN" altLang="en-US" dirty="0">
                <a:solidFill>
                  <a:srgbClr val="00AF00"/>
                </a:solidFill>
                <a:effectLst/>
                <a:latin typeface="KaiTi_GB2312"/>
              </a:rPr>
              <a:t>这可能是</a:t>
            </a:r>
            <a:r>
              <a:rPr lang="en" altLang="zh-CN" b="1" dirty="0">
                <a:solidFill>
                  <a:srgbClr val="00AF00"/>
                </a:solidFill>
                <a:effectLst/>
                <a:latin typeface="ComicSansMS" panose="030F0702030302020204" pitchFamily="66" charset="0"/>
              </a:rPr>
              <a:t>CS</a:t>
            </a:r>
            <a:r>
              <a:rPr lang="zh-CN" altLang="en-US" dirty="0">
                <a:solidFill>
                  <a:srgbClr val="00AF00"/>
                </a:solidFill>
                <a:effectLst/>
                <a:latin typeface="KaiTi_GB2312"/>
              </a:rPr>
              <a:t>研究中最困难的部分 </a:t>
            </a:r>
            <a:endParaRPr lang="en-US" altLang="zh-CN" dirty="0">
              <a:solidFill>
                <a:srgbClr val="00AF00"/>
              </a:solidFill>
              <a:effectLst/>
              <a:latin typeface="KaiTi_GB2312"/>
            </a:endParaRPr>
          </a:p>
          <a:p>
            <a:pPr lvl="1"/>
            <a:r>
              <a:rPr lang="zh-CN" altLang="en-US" dirty="0">
                <a:solidFill>
                  <a:srgbClr val="00AF00"/>
                </a:solidFill>
                <a:effectLst/>
                <a:latin typeface="KaiTi_GB2312"/>
              </a:rPr>
              <a:t>会找问题，是具有独立研究能力的标志 </a:t>
            </a:r>
            <a:endParaRPr lang="zh-CN" altLang="en-US" dirty="0"/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90CE8E-FEBF-2843-2784-A9CBFBE3E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176C202-81A8-C74D-98EB-86627819041F}" type="datetime1">
              <a:rPr lang="zh-CN" altLang="en-US" smtClean="0"/>
              <a:pPr>
                <a:defRPr/>
              </a:pPr>
              <a:t>2025/10/8</a:t>
            </a:fld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5E2442B-78F1-8E9E-F861-13AD81BA0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95657-5027-EE4F-92CC-8042CD3DCD4C}" type="slidenum">
              <a:rPr lang="en-US" altLang="zh-CN" smtClean="0"/>
              <a:pPr/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65419473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43EE23-6B47-2471-7EA2-F32FADF4F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>
                <a:solidFill>
                  <a:srgbClr val="0000FF"/>
                </a:solidFill>
                <a:effectLst/>
                <a:latin typeface="ComicSansMS" panose="030F0702030302020204" pitchFamily="66" charset="0"/>
              </a:rPr>
              <a:t>How ?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1D4627-26CC-851D-78B6-CB0781C47E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5913" y="1368807"/>
            <a:ext cx="8142287" cy="4392612"/>
          </a:xfrm>
        </p:spPr>
        <p:txBody>
          <a:bodyPr/>
          <a:lstStyle/>
          <a:p>
            <a:r>
              <a:rPr lang="zh-CN" altLang="en-US" dirty="0">
                <a:solidFill>
                  <a:srgbClr val="0000FF"/>
                </a:solidFill>
                <a:effectLst/>
                <a:latin typeface="STKaiti" panose="02010600040101010101" pitchFamily="2" charset="-122"/>
                <a:ea typeface="STKaiti" panose="02010600040101010101" pitchFamily="2" charset="-122"/>
              </a:rPr>
              <a:t>导师给你一个问题 </a:t>
            </a:r>
            <a:endParaRPr lang="en-US" altLang="zh-CN" dirty="0">
              <a:solidFill>
                <a:srgbClr val="0000FF"/>
              </a:solidFill>
              <a:effectLst/>
              <a:latin typeface="STKaiti" panose="02010600040101010101" pitchFamily="2" charset="-122"/>
              <a:ea typeface="STKaiti" panose="02010600040101010101" pitchFamily="2" charset="-122"/>
            </a:endParaRPr>
          </a:p>
          <a:p>
            <a:pPr lvl="1"/>
            <a:r>
              <a:rPr lang="zh-CN" altLang="en-US" dirty="0">
                <a:effectLst/>
                <a:latin typeface="STKaiti" panose="02010600040101010101" pitchFamily="2" charset="-122"/>
                <a:ea typeface="STKaiti" panose="02010600040101010101" pitchFamily="2" charset="-122"/>
              </a:rPr>
              <a:t>你很幸运</a:t>
            </a:r>
            <a:r>
              <a:rPr lang="en-US" altLang="zh-CN" dirty="0">
                <a:effectLst/>
                <a:latin typeface="STKaiti" panose="02010600040101010101" pitchFamily="2" charset="-122"/>
                <a:ea typeface="STKaiti" panose="02010600040101010101" pitchFamily="2" charset="-122"/>
              </a:rPr>
              <a:t>! </a:t>
            </a:r>
            <a:endParaRPr lang="zh-CN" altLang="en-US" dirty="0"/>
          </a:p>
          <a:p>
            <a:pPr lvl="1"/>
            <a:r>
              <a:rPr lang="zh-CN" altLang="en-US" dirty="0">
                <a:effectLst/>
                <a:latin typeface="STKaiti" panose="02010600040101010101" pitchFamily="2" charset="-122"/>
                <a:ea typeface="STKaiti" panose="02010600040101010101" pitchFamily="2" charset="-122"/>
              </a:rPr>
              <a:t>赶紧做，说不定导师忍不住自己去做了 </a:t>
            </a:r>
            <a:endParaRPr lang="zh-CN" altLang="en-US" dirty="0"/>
          </a:p>
          <a:p>
            <a:r>
              <a:rPr lang="zh-CN" altLang="en-US" dirty="0">
                <a:solidFill>
                  <a:srgbClr val="0000FF"/>
                </a:solidFill>
                <a:effectLst/>
                <a:latin typeface="STKaiti" panose="02010600040101010101" pitchFamily="2" charset="-122"/>
                <a:ea typeface="STKaiti" panose="02010600040101010101" pitchFamily="2" charset="-122"/>
              </a:rPr>
              <a:t>自己</a:t>
            </a:r>
            <a:r>
              <a:rPr lang="zh-CN" altLang="en-US" dirty="0">
                <a:solidFill>
                  <a:srgbClr val="0000FF"/>
                </a:solidFill>
                <a:latin typeface="STKaiti" panose="02010600040101010101" pitchFamily="2" charset="-122"/>
                <a:ea typeface="STKaiti" panose="02010600040101010101" pitchFamily="2" charset="-122"/>
              </a:rPr>
              <a:t>提出</a:t>
            </a:r>
            <a:r>
              <a:rPr lang="zh-CN" altLang="en-US" dirty="0">
                <a:solidFill>
                  <a:srgbClr val="0000FF"/>
                </a:solidFill>
                <a:effectLst/>
                <a:latin typeface="STKaiti" panose="02010600040101010101" pitchFamily="2" charset="-122"/>
                <a:ea typeface="STKaiti" panose="02010600040101010101" pitchFamily="2" charset="-122"/>
              </a:rPr>
              <a:t>问题，导师帮你判断</a:t>
            </a:r>
            <a:endParaRPr lang="en-US" altLang="zh-CN" dirty="0">
              <a:solidFill>
                <a:srgbClr val="0000FF"/>
              </a:solidFill>
              <a:latin typeface="STKaiti" panose="02010600040101010101" pitchFamily="2" charset="-122"/>
              <a:ea typeface="STKaiti" panose="02010600040101010101" pitchFamily="2" charset="-122"/>
            </a:endParaRPr>
          </a:p>
          <a:p>
            <a:pPr lvl="1"/>
            <a:r>
              <a:rPr lang="zh-CN" altLang="en-US" dirty="0">
                <a:latin typeface="STKaiti" panose="02010600040101010101" pitchFamily="2" charset="-122"/>
                <a:ea typeface="STKaiti" panose="02010600040101010101" pitchFamily="2" charset="-122"/>
              </a:rPr>
              <a:t>这是通常的情况</a:t>
            </a:r>
            <a:endParaRPr lang="en-US" altLang="zh-CN" dirty="0">
              <a:latin typeface="STKaiti" panose="02010600040101010101" pitchFamily="2" charset="-122"/>
              <a:ea typeface="STKaiti" panose="02010600040101010101" pitchFamily="2" charset="-122"/>
            </a:endParaRPr>
          </a:p>
          <a:p>
            <a:pPr lvl="1"/>
            <a:r>
              <a:rPr lang="zh-CN" altLang="en-US" dirty="0">
                <a:latin typeface="STKaiti" panose="02010600040101010101" pitchFamily="2" charset="-122"/>
                <a:ea typeface="STKaiti" panose="02010600040101010101" pitchFamily="2" charset="-122"/>
              </a:rPr>
              <a:t>导师的研究经验和见解，会使得你少做无用功 </a:t>
            </a:r>
          </a:p>
          <a:p>
            <a:endParaRPr kumimoji="1"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36223B9-4E9B-D55D-29BB-873A40DA0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176C202-81A8-C74D-98EB-86627819041F}" type="datetime1">
              <a:rPr lang="zh-CN" altLang="en-US" smtClean="0"/>
              <a:pPr>
                <a:defRPr/>
              </a:pPr>
              <a:t>2025/10/8</a:t>
            </a:fld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7B9E3ED-7D93-1D33-6D20-C70C9B197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95657-5027-EE4F-92CC-8042CD3DCD4C}" type="slidenum">
              <a:rPr lang="en-US" altLang="zh-CN" smtClean="0"/>
              <a:pPr/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56202048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FDC2EF-E93C-E894-CE3B-84764F136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课程安排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B7BA5B-2743-6827-0B4F-F8F4B682E5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b="1" dirty="0">
                <a:solidFill>
                  <a:srgbClr val="FF0000"/>
                </a:solidFill>
                <a:effectLst/>
                <a:latin typeface="MicrosoftYaHei"/>
              </a:rPr>
              <a:t>线上交流 </a:t>
            </a:r>
            <a:r>
              <a:rPr lang="en-US" altLang="zh-CN" sz="2800" b="1" dirty="0">
                <a:effectLst/>
                <a:latin typeface="MicrosoftYaHei"/>
              </a:rPr>
              <a:t>+ </a:t>
            </a:r>
            <a:r>
              <a:rPr lang="zh-CN" altLang="en-US" sz="2800" b="1" dirty="0">
                <a:effectLst/>
                <a:latin typeface="MicrosoftYaHei"/>
              </a:rPr>
              <a:t>课堂学习 </a:t>
            </a:r>
            <a:r>
              <a:rPr lang="en-US" altLang="zh-CN" sz="2800" b="1" dirty="0">
                <a:effectLst/>
                <a:latin typeface="MicrosoftYaHei"/>
              </a:rPr>
              <a:t>+ </a:t>
            </a:r>
            <a:r>
              <a:rPr lang="zh-CN" altLang="en-US" sz="2800" b="1" dirty="0">
                <a:effectLst/>
                <a:latin typeface="MicrosoftYaHei"/>
              </a:rPr>
              <a:t>课后作业 </a:t>
            </a:r>
            <a:endParaRPr kumimoji="1" lang="en-US" altLang="zh-CN" dirty="0"/>
          </a:p>
          <a:p>
            <a:r>
              <a:rPr kumimoji="1" lang="zh-CN" altLang="en-US" dirty="0"/>
              <a:t>线下讲座，每两周一次（共 </a:t>
            </a:r>
            <a:r>
              <a:rPr kumimoji="1" lang="en-US" altLang="zh-CN" dirty="0"/>
              <a:t>4</a:t>
            </a:r>
            <a:r>
              <a:rPr kumimoji="1" lang="zh-CN" altLang="en-US" dirty="0"/>
              <a:t> 次讲座）</a:t>
            </a:r>
            <a:endParaRPr kumimoji="1" lang="en-US" altLang="zh-CN" dirty="0"/>
          </a:p>
          <a:p>
            <a:r>
              <a:rPr kumimoji="1" lang="zh-CN" altLang="en-US" dirty="0"/>
              <a:t>课程要求：</a:t>
            </a:r>
            <a:endParaRPr kumimoji="1" lang="en-US" altLang="zh-CN" dirty="0"/>
          </a:p>
          <a:p>
            <a:pPr lvl="1"/>
            <a:r>
              <a:rPr kumimoji="1" lang="zh-CN" altLang="en-US" dirty="0">
                <a:solidFill>
                  <a:srgbClr val="FF0000"/>
                </a:solidFill>
              </a:rPr>
              <a:t>考勤</a:t>
            </a:r>
            <a:r>
              <a:rPr kumimoji="1" lang="zh-CN" altLang="en-US" dirty="0"/>
              <a:t>：课堂派考勤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课程</a:t>
            </a:r>
            <a:r>
              <a:rPr kumimoji="1" lang="zh-CN" altLang="en-US" b="1" dirty="0">
                <a:solidFill>
                  <a:srgbClr val="FF0000"/>
                </a:solidFill>
              </a:rPr>
              <a:t>大作业</a:t>
            </a:r>
            <a:r>
              <a:rPr kumimoji="1" lang="zh-CN" altLang="en-US" dirty="0"/>
              <a:t>：课堂派提交</a:t>
            </a:r>
            <a:r>
              <a:rPr kumimoji="1" lang="en-US" altLang="zh-CN" dirty="0"/>
              <a:t>Word</a:t>
            </a:r>
            <a:r>
              <a:rPr kumimoji="1" lang="zh-CN" altLang="en-US" dirty="0"/>
              <a:t>文档 </a:t>
            </a:r>
            <a:r>
              <a:rPr kumimoji="1" lang="en-US" altLang="zh-CN" dirty="0"/>
              <a:t>[</a:t>
            </a:r>
            <a:r>
              <a:rPr kumimoji="1" lang="zh-CN" altLang="en-US" b="1" dirty="0">
                <a:solidFill>
                  <a:srgbClr val="FF0000"/>
                </a:solidFill>
              </a:rPr>
              <a:t>排好版</a:t>
            </a:r>
            <a:r>
              <a:rPr kumimoji="1" lang="en-US" altLang="zh-CN" dirty="0"/>
              <a:t>]</a:t>
            </a:r>
          </a:p>
          <a:p>
            <a:pPr lvl="1"/>
            <a:r>
              <a:rPr kumimoji="1" lang="zh-CN" altLang="en-US" dirty="0"/>
              <a:t>课堂专题研讨：</a:t>
            </a:r>
            <a:r>
              <a:rPr kumimoji="1" lang="en-US" altLang="zh-CN" dirty="0"/>
              <a:t>2</a:t>
            </a:r>
            <a:r>
              <a:rPr kumimoji="1" lang="zh-CN" altLang="en-US" dirty="0"/>
              <a:t> 次</a:t>
            </a:r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56D0CE-049E-EAA8-5B8A-968045898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176C202-81A8-C74D-98EB-86627819041F}" type="datetime1">
              <a:rPr lang="zh-CN" altLang="en-US" smtClean="0"/>
              <a:pPr>
                <a:defRPr/>
              </a:pPr>
              <a:t>2025/10/8</a:t>
            </a:fld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20F0023-3D2C-C819-9DA8-BD73B44FD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95657-5027-EE4F-92CC-8042CD3DCD4C}" type="slidenum">
              <a:rPr lang="en-US" altLang="zh-CN" smtClean="0"/>
              <a:pPr/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99539130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BDF72B-1BF2-7411-4EA6-E93252D99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>
                <a:solidFill>
                  <a:srgbClr val="0000FF"/>
                </a:solidFill>
                <a:effectLst/>
                <a:latin typeface="ComicSansMS" panose="030F0702030302020204" pitchFamily="66" charset="0"/>
              </a:rPr>
              <a:t>How </a:t>
            </a:r>
            <a:r>
              <a:rPr lang="en-US" altLang="zh-CN" dirty="0">
                <a:solidFill>
                  <a:srgbClr val="0000FF"/>
                </a:solidFill>
                <a:latin typeface="ComicSansMS" panose="030F0702030302020204" pitchFamily="66" charset="0"/>
              </a:rPr>
              <a:t>(</a:t>
            </a:r>
            <a:r>
              <a:rPr lang="en-US" altLang="zh-CN" dirty="0" err="1">
                <a:solidFill>
                  <a:srgbClr val="0000FF"/>
                </a:solidFill>
                <a:latin typeface="ComicSansMS" panose="030F0702030302020204" pitchFamily="66" charset="0"/>
              </a:rPr>
              <a:t>con’t</a:t>
            </a:r>
            <a:r>
              <a:rPr lang="en-US" altLang="zh-CN" dirty="0">
                <a:solidFill>
                  <a:srgbClr val="0000FF"/>
                </a:solidFill>
                <a:latin typeface="ComicSansMS" panose="030F0702030302020204" pitchFamily="66" charset="0"/>
              </a:rPr>
              <a:t>)</a:t>
            </a:r>
            <a:r>
              <a:rPr lang="en" altLang="zh-CN" dirty="0">
                <a:solidFill>
                  <a:srgbClr val="0000FF"/>
                </a:solidFill>
                <a:effectLst/>
                <a:latin typeface="ComicSansMS" panose="030F0702030302020204" pitchFamily="66" charset="0"/>
              </a:rPr>
              <a:t>?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E9E8AC-F503-F649-3FF5-011FA45820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effectLst/>
                <a:latin typeface="STKaiti" panose="02010600040101010101" pitchFamily="2" charset="-122"/>
                <a:ea typeface="STKaiti" panose="02010600040101010101" pitchFamily="2" charset="-122"/>
              </a:rPr>
              <a:t>有了问题以后</a:t>
            </a:r>
            <a:r>
              <a:rPr lang="en-US" altLang="zh-CN" dirty="0">
                <a:effectLst/>
                <a:latin typeface="STKaiti" panose="02010600040101010101" pitchFamily="2" charset="-122"/>
                <a:ea typeface="STKaiti" panose="02010600040101010101" pitchFamily="2" charset="-122"/>
              </a:rPr>
              <a:t>: </a:t>
            </a:r>
            <a:endParaRPr lang="en-US" altLang="zh-CN" dirty="0"/>
          </a:p>
          <a:p>
            <a:pPr lvl="1"/>
            <a:r>
              <a:rPr lang="zh-CN" altLang="en-US" dirty="0">
                <a:effectLst/>
                <a:latin typeface="STKaiti" panose="02010600040101010101" pitchFamily="2" charset="-122"/>
                <a:ea typeface="STKaiti" panose="02010600040101010101" pitchFamily="2" charset="-122"/>
              </a:rPr>
              <a:t>搞清楚该问题上已经有过的所有工作</a:t>
            </a:r>
            <a:br>
              <a:rPr lang="zh-CN" altLang="en-US" dirty="0">
                <a:effectLst/>
                <a:latin typeface="STKaiti" panose="02010600040101010101" pitchFamily="2" charset="-122"/>
                <a:ea typeface="STKaiti" panose="02010600040101010101" pitchFamily="2" charset="-122"/>
              </a:rPr>
            </a:br>
            <a:r>
              <a:rPr lang="en-US" altLang="zh-CN" dirty="0">
                <a:solidFill>
                  <a:srgbClr val="00AF00"/>
                </a:solidFill>
                <a:effectLst/>
                <a:latin typeface="STKaiti" panose="02010600040101010101" pitchFamily="2" charset="-122"/>
                <a:ea typeface="STKaiti" panose="02010600040101010101" pitchFamily="2" charset="-122"/>
              </a:rPr>
              <a:t>• </a:t>
            </a:r>
            <a:r>
              <a:rPr lang="zh-CN" altLang="en-US" dirty="0">
                <a:solidFill>
                  <a:srgbClr val="00AF00"/>
                </a:solidFill>
                <a:effectLst/>
                <a:latin typeface="STKaiti" panose="02010600040101010101" pitchFamily="2" charset="-122"/>
                <a:ea typeface="STKaiti" panose="02010600040101010101" pitchFamily="2" charset="-122"/>
              </a:rPr>
              <a:t>导师给你推荐重要文献，然后自己顺藤摸瓜 </a:t>
            </a:r>
            <a:endParaRPr lang="zh-CN" altLang="en-US" dirty="0"/>
          </a:p>
          <a:p>
            <a:pPr lvl="1"/>
            <a:r>
              <a:rPr lang="zh-CN" altLang="en-US" dirty="0">
                <a:effectLst/>
                <a:latin typeface="STKaiti" panose="02010600040101010101" pitchFamily="2" charset="-122"/>
                <a:ea typeface="STKaiti" panose="02010600040101010101" pitchFamily="2" charset="-122"/>
              </a:rPr>
              <a:t>优点是什么</a:t>
            </a:r>
            <a:r>
              <a:rPr lang="en-US" altLang="zh-CN" dirty="0">
                <a:effectLst/>
                <a:latin typeface="STKaiti" panose="02010600040101010101" pitchFamily="2" charset="-122"/>
                <a:ea typeface="STKaiti" panose="02010600040101010101" pitchFamily="2" charset="-122"/>
              </a:rPr>
              <a:t>?</a:t>
            </a:r>
            <a:r>
              <a:rPr lang="zh-CN" altLang="en-US" dirty="0">
                <a:effectLst/>
                <a:latin typeface="STKaiti" panose="02010600040101010101" pitchFamily="2" charset="-122"/>
                <a:ea typeface="STKaiti" panose="02010600040101010101" pitchFamily="2" charset="-122"/>
              </a:rPr>
              <a:t>缺点是什么</a:t>
            </a:r>
            <a:r>
              <a:rPr lang="en-US" altLang="zh-CN" dirty="0">
                <a:effectLst/>
                <a:latin typeface="STKaiti" panose="02010600040101010101" pitchFamily="2" charset="-122"/>
                <a:ea typeface="STKaiti" panose="02010600040101010101" pitchFamily="2" charset="-122"/>
              </a:rPr>
              <a:t>?</a:t>
            </a:r>
            <a:r>
              <a:rPr lang="zh-CN" altLang="en-US" dirty="0">
                <a:effectLst/>
                <a:latin typeface="STKaiti" panose="02010600040101010101" pitchFamily="2" charset="-122"/>
                <a:ea typeface="STKaiti" panose="02010600040101010101" pitchFamily="2" charset="-122"/>
              </a:rPr>
              <a:t>为什么没有彻底解决问题</a:t>
            </a:r>
            <a:r>
              <a:rPr lang="en-US" altLang="zh-CN" dirty="0">
                <a:effectLst/>
                <a:latin typeface="STKaiti" panose="02010600040101010101" pitchFamily="2" charset="-122"/>
                <a:ea typeface="STKaiti" panose="02010600040101010101" pitchFamily="2" charset="-122"/>
              </a:rPr>
              <a:t>? </a:t>
            </a:r>
          </a:p>
          <a:p>
            <a:pPr lvl="1"/>
            <a:r>
              <a:rPr lang="zh-CN" altLang="en-US" dirty="0">
                <a:effectLst/>
                <a:latin typeface="STKaiti" panose="02010600040101010101" pitchFamily="2" charset="-122"/>
                <a:ea typeface="STKaiti" panose="02010600040101010101" pitchFamily="2" charset="-122"/>
              </a:rPr>
              <a:t>悟出已有工作的发展线索 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4A07559-1F57-7271-56A0-704A47974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176C202-81A8-C74D-98EB-86627819041F}" type="datetime1">
              <a:rPr lang="zh-CN" altLang="en-US" smtClean="0"/>
              <a:pPr>
                <a:defRPr/>
              </a:pPr>
              <a:t>2025/10/8</a:t>
            </a:fld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856A8AF-20F5-B748-6AED-4A81806DD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95657-5027-EE4F-92CC-8042CD3DCD4C}" type="slidenum">
              <a:rPr lang="en-US" altLang="zh-CN" smtClean="0"/>
              <a:pPr/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68603935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C5F41C-095D-B8A9-5960-D0286CD46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>
                <a:solidFill>
                  <a:srgbClr val="0000FF"/>
                </a:solidFill>
                <a:effectLst/>
                <a:latin typeface="ComicSansMS" panose="030F0702030302020204" pitchFamily="66" charset="0"/>
              </a:rPr>
              <a:t>How </a:t>
            </a:r>
            <a:r>
              <a:rPr lang="en-US" altLang="zh-CN" dirty="0">
                <a:solidFill>
                  <a:srgbClr val="0000FF"/>
                </a:solidFill>
                <a:latin typeface="ComicSansMS" panose="030F0702030302020204" pitchFamily="66" charset="0"/>
              </a:rPr>
              <a:t>(</a:t>
            </a:r>
            <a:r>
              <a:rPr lang="en-US" altLang="zh-CN" dirty="0" err="1">
                <a:solidFill>
                  <a:srgbClr val="0000FF"/>
                </a:solidFill>
                <a:latin typeface="ComicSansMS" panose="030F0702030302020204" pitchFamily="66" charset="0"/>
              </a:rPr>
              <a:t>con’t</a:t>
            </a:r>
            <a:r>
              <a:rPr lang="en-US" altLang="zh-CN" dirty="0">
                <a:solidFill>
                  <a:srgbClr val="0000FF"/>
                </a:solidFill>
                <a:latin typeface="ComicSansMS" panose="030F0702030302020204" pitchFamily="66" charset="0"/>
              </a:rPr>
              <a:t>)</a:t>
            </a:r>
            <a:r>
              <a:rPr lang="zh-CN" altLang="en-US" dirty="0">
                <a:solidFill>
                  <a:srgbClr val="0000FF"/>
                </a:solidFill>
                <a:latin typeface="ComicSansMS" panose="030F0702030302020204" pitchFamily="66" charset="0"/>
              </a:rPr>
              <a:t> </a:t>
            </a:r>
            <a:r>
              <a:rPr lang="en" altLang="zh-CN" dirty="0">
                <a:solidFill>
                  <a:srgbClr val="0000FF"/>
                </a:solidFill>
                <a:effectLst/>
                <a:latin typeface="ComicSansMS" panose="030F0702030302020204" pitchFamily="66" charset="0"/>
              </a:rPr>
              <a:t>?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CAF532-AA27-DE7A-2FE0-CCA460962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232694"/>
            <a:ext cx="8142287" cy="4392612"/>
          </a:xfrm>
        </p:spPr>
        <p:txBody>
          <a:bodyPr/>
          <a:lstStyle/>
          <a:p>
            <a:r>
              <a:rPr lang="zh-CN" altLang="en-US" dirty="0">
                <a:solidFill>
                  <a:srgbClr val="0000FF"/>
                </a:solidFill>
                <a:effectLst/>
                <a:latin typeface="STKaiti" panose="02010600040101010101" pitchFamily="2" charset="-122"/>
                <a:ea typeface="STKaiti" panose="02010600040101010101" pitchFamily="2" charset="-122"/>
              </a:rPr>
              <a:t>完全自力更生 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sz="1800" dirty="0">
                <a:effectLst/>
                <a:latin typeface="STKaiti" panose="02010600040101010101" pitchFamily="2" charset="-122"/>
                <a:ea typeface="STKaiti" panose="02010600040101010101" pitchFamily="2" charset="-122"/>
              </a:rPr>
              <a:t>– </a:t>
            </a:r>
            <a:r>
              <a:rPr lang="zh-CN" altLang="en-US" sz="2400" dirty="0">
                <a:effectLst/>
                <a:latin typeface="STKaiti" panose="02010600040101010101" pitchFamily="2" charset="-122"/>
                <a:ea typeface="STKaiti" panose="02010600040101010101" pitchFamily="2" charset="-122"/>
              </a:rPr>
              <a:t>读发表在重要刊物和会议上的有关你的</a:t>
            </a:r>
            <a:r>
              <a:rPr lang="en" altLang="zh-CN" sz="2400" dirty="0">
                <a:effectLst/>
                <a:latin typeface="STKaiti" panose="02010600040101010101" pitchFamily="2" charset="-122"/>
                <a:ea typeface="STKaiti" panose="02010600040101010101" pitchFamily="2" charset="-122"/>
              </a:rPr>
              <a:t>topic</a:t>
            </a:r>
            <a:r>
              <a:rPr lang="zh-CN" altLang="en-US" sz="2400" dirty="0">
                <a:effectLst/>
                <a:latin typeface="STKaiti" panose="02010600040101010101" pitchFamily="2" charset="-122"/>
                <a:ea typeface="STKaiti" panose="02010600040101010101" pitchFamily="2" charset="-122"/>
              </a:rPr>
              <a:t>的文献 </a:t>
            </a:r>
            <a:endParaRPr lang="zh-CN" altLang="en-US" sz="3600" dirty="0"/>
          </a:p>
          <a:p>
            <a:pPr marL="441325" lvl="1" indent="0">
              <a:buNone/>
            </a:pPr>
            <a:r>
              <a:rPr lang="en-US" altLang="zh-CN" sz="1800" dirty="0">
                <a:solidFill>
                  <a:srgbClr val="009999"/>
                </a:solidFill>
                <a:effectLst/>
                <a:latin typeface="STKaiti" panose="02010600040101010101" pitchFamily="2" charset="-122"/>
                <a:ea typeface="STKaiti" panose="02010600040101010101" pitchFamily="2" charset="-122"/>
              </a:rPr>
              <a:t>• 20</a:t>
            </a:r>
            <a:r>
              <a:rPr lang="zh-CN" altLang="en-US" sz="1800" dirty="0">
                <a:solidFill>
                  <a:srgbClr val="009999"/>
                </a:solidFill>
                <a:effectLst/>
                <a:latin typeface="STKaiti" panose="02010600040101010101" pitchFamily="2" charset="-122"/>
                <a:ea typeface="STKaiti" panose="02010600040101010101" pitchFamily="2" charset="-122"/>
              </a:rPr>
              <a:t> </a:t>
            </a:r>
            <a:r>
              <a:rPr lang="en-US" altLang="zh-CN" sz="1800" dirty="0">
                <a:solidFill>
                  <a:srgbClr val="009999"/>
                </a:solidFill>
                <a:effectLst/>
                <a:latin typeface="STKaiti" panose="02010600040101010101" pitchFamily="2" charset="-122"/>
                <a:ea typeface="STKaiti" panose="02010600040101010101" pitchFamily="2" charset="-122"/>
              </a:rPr>
              <a:t>~</a:t>
            </a:r>
            <a:r>
              <a:rPr lang="zh-CN" altLang="en-US" sz="1800" dirty="0">
                <a:solidFill>
                  <a:srgbClr val="009999"/>
                </a:solidFill>
                <a:latin typeface="STKaiti" panose="02010600040101010101" pitchFamily="2" charset="-122"/>
                <a:ea typeface="STKaiti" panose="02010600040101010101" pitchFamily="2" charset="-122"/>
              </a:rPr>
              <a:t> </a:t>
            </a:r>
            <a:r>
              <a:rPr lang="en-US" altLang="zh-CN" sz="1800" dirty="0">
                <a:solidFill>
                  <a:srgbClr val="009999"/>
                </a:solidFill>
                <a:effectLst/>
                <a:latin typeface="STKaiti" panose="02010600040101010101" pitchFamily="2" charset="-122"/>
                <a:ea typeface="STKaiti" panose="02010600040101010101" pitchFamily="2" charset="-122"/>
              </a:rPr>
              <a:t>30</a:t>
            </a:r>
            <a:r>
              <a:rPr lang="zh-CN" altLang="en-US" sz="1800" dirty="0">
                <a:solidFill>
                  <a:srgbClr val="009999"/>
                </a:solidFill>
                <a:effectLst/>
                <a:latin typeface="STKaiti" panose="02010600040101010101" pitchFamily="2" charset="-122"/>
                <a:ea typeface="STKaiti" panose="02010600040101010101" pitchFamily="2" charset="-122"/>
              </a:rPr>
              <a:t>篇读下来，你大概能知道有哪些问题是没解决的了 </a:t>
            </a:r>
            <a:endParaRPr lang="zh-CN" altLang="en-US" sz="3200" dirty="0"/>
          </a:p>
          <a:p>
            <a:pPr marL="441325" lvl="1" indent="0">
              <a:buNone/>
            </a:pPr>
            <a:r>
              <a:rPr lang="en-US" altLang="zh-CN" sz="1800" dirty="0">
                <a:solidFill>
                  <a:srgbClr val="009999"/>
                </a:solidFill>
                <a:effectLst/>
                <a:latin typeface="STKaiti" panose="02010600040101010101" pitchFamily="2" charset="-122"/>
                <a:ea typeface="STKaiti" panose="02010600040101010101" pitchFamily="2" charset="-122"/>
              </a:rPr>
              <a:t>• </a:t>
            </a:r>
            <a:r>
              <a:rPr lang="zh-CN" altLang="en-US" sz="1800" dirty="0">
                <a:solidFill>
                  <a:srgbClr val="009999"/>
                </a:solidFill>
                <a:effectLst/>
                <a:latin typeface="STKaiti" panose="02010600040101010101" pitchFamily="2" charset="-122"/>
                <a:ea typeface="STKaiti" panose="02010600040101010101" pitchFamily="2" charset="-122"/>
              </a:rPr>
              <a:t>关注这个</a:t>
            </a:r>
            <a:r>
              <a:rPr lang="en" altLang="zh-CN" sz="1800" dirty="0">
                <a:solidFill>
                  <a:srgbClr val="009999"/>
                </a:solidFill>
                <a:effectLst/>
                <a:latin typeface="STKaiti" panose="02010600040101010101" pitchFamily="2" charset="-122"/>
                <a:ea typeface="STKaiti" panose="02010600040101010101" pitchFamily="2" charset="-122"/>
              </a:rPr>
              <a:t>topic</a:t>
            </a:r>
            <a:r>
              <a:rPr lang="zh-CN" altLang="en-US" sz="1800" dirty="0">
                <a:solidFill>
                  <a:srgbClr val="009999"/>
                </a:solidFill>
                <a:effectLst/>
                <a:latin typeface="STKaiti" panose="02010600040101010101" pitchFamily="2" charset="-122"/>
                <a:ea typeface="STKaiti" panose="02010600040101010101" pitchFamily="2" charset="-122"/>
              </a:rPr>
              <a:t>上活跃的</a:t>
            </a:r>
            <a:r>
              <a:rPr lang="en" altLang="zh-CN" sz="1800" dirty="0">
                <a:solidFill>
                  <a:srgbClr val="009999"/>
                </a:solidFill>
                <a:effectLst/>
                <a:latin typeface="STKaiti" panose="02010600040101010101" pitchFamily="2" charset="-122"/>
                <a:ea typeface="STKaiti" panose="02010600040101010101" pitchFamily="2" charset="-122"/>
              </a:rPr>
              <a:t>leading expert</a:t>
            </a:r>
            <a:r>
              <a:rPr lang="zh-CN" altLang="en-US" sz="1800" dirty="0">
                <a:solidFill>
                  <a:srgbClr val="009999"/>
                </a:solidFill>
                <a:effectLst/>
                <a:latin typeface="STKaiti" panose="02010600040101010101" pitchFamily="2" charset="-122"/>
                <a:ea typeface="STKaiti" panose="02010600040101010101" pitchFamily="2" charset="-122"/>
              </a:rPr>
              <a:t>的工作、他们的文章中可能 会指出一些需要解决的重要问题 </a:t>
            </a:r>
            <a:endParaRPr lang="zh-CN" altLang="en-US" sz="3200" dirty="0"/>
          </a:p>
          <a:p>
            <a:pPr marL="441325" lvl="1" indent="0">
              <a:buNone/>
            </a:pPr>
            <a:r>
              <a:rPr lang="en-US" altLang="zh-CN" sz="1800" dirty="0">
                <a:effectLst/>
                <a:latin typeface="STKaiti" panose="02010600040101010101" pitchFamily="2" charset="-122"/>
                <a:ea typeface="STKaiti" panose="02010600040101010101" pitchFamily="2" charset="-122"/>
              </a:rPr>
              <a:t>–</a:t>
            </a:r>
            <a:r>
              <a:rPr lang="zh-CN" altLang="en-US" sz="1800" dirty="0">
                <a:effectLst/>
                <a:latin typeface="STKaiti" panose="02010600040101010101" pitchFamily="2" charset="-122"/>
                <a:ea typeface="STKaiti" panose="02010600040101010101" pitchFamily="2" charset="-122"/>
              </a:rPr>
              <a:t>兴趣</a:t>
            </a:r>
            <a:br>
              <a:rPr lang="zh-CN" altLang="en-US" sz="1800" dirty="0">
                <a:effectLst/>
                <a:latin typeface="STKaiti" panose="02010600040101010101" pitchFamily="2" charset="-122"/>
                <a:ea typeface="STKaiti" panose="02010600040101010101" pitchFamily="2" charset="-122"/>
              </a:rPr>
            </a:br>
            <a:r>
              <a:rPr lang="en-US" altLang="zh-CN" sz="1800" dirty="0">
                <a:effectLst/>
                <a:latin typeface="STKaiti" panose="02010600040101010101" pitchFamily="2" charset="-122"/>
                <a:ea typeface="STKaiti" panose="02010600040101010101" pitchFamily="2" charset="-122"/>
              </a:rPr>
              <a:t>– </a:t>
            </a:r>
            <a:r>
              <a:rPr lang="zh-CN" altLang="en-US" sz="1800" dirty="0">
                <a:effectLst/>
                <a:latin typeface="STKaiti" panose="02010600040101010101" pitchFamily="2" charset="-122"/>
                <a:ea typeface="STKaiti" panose="02010600040101010101" pitchFamily="2" charset="-122"/>
              </a:rPr>
              <a:t>有价值的问题</a:t>
            </a:r>
            <a:br>
              <a:rPr lang="zh-CN" altLang="en-US" sz="1800" dirty="0">
                <a:effectLst/>
                <a:latin typeface="STKaiti" panose="02010600040101010101" pitchFamily="2" charset="-122"/>
                <a:ea typeface="STKaiti" panose="02010600040101010101" pitchFamily="2" charset="-122"/>
              </a:rPr>
            </a:br>
            <a:r>
              <a:rPr lang="en-US" altLang="zh-CN" sz="1800" dirty="0">
                <a:effectLst/>
                <a:latin typeface="STKaiti" panose="02010600040101010101" pitchFamily="2" charset="-122"/>
                <a:ea typeface="STKaiti" panose="02010600040101010101" pitchFamily="2" charset="-122"/>
              </a:rPr>
              <a:t>– </a:t>
            </a:r>
            <a:r>
              <a:rPr lang="zh-CN" altLang="en-US" sz="1800" dirty="0">
                <a:effectLst/>
                <a:latin typeface="STKaiti" panose="02010600040101010101" pitchFamily="2" charset="-122"/>
                <a:ea typeface="STKaiti" panose="02010600040101010101" pitchFamily="2" charset="-122"/>
              </a:rPr>
              <a:t>知识结构</a:t>
            </a:r>
            <a:br>
              <a:rPr lang="zh-CN" altLang="en-US" sz="1800" dirty="0">
                <a:effectLst/>
                <a:latin typeface="STKaiti" panose="02010600040101010101" pitchFamily="2" charset="-122"/>
                <a:ea typeface="STKaiti" panose="02010600040101010101" pitchFamily="2" charset="-122"/>
              </a:rPr>
            </a:br>
            <a:r>
              <a:rPr lang="en-US" altLang="zh-CN" sz="1800" dirty="0">
                <a:effectLst/>
                <a:latin typeface="STKaiti" panose="02010600040101010101" pitchFamily="2" charset="-122"/>
                <a:ea typeface="STKaiti" panose="02010600040101010101" pitchFamily="2" charset="-122"/>
              </a:rPr>
              <a:t>–</a:t>
            </a:r>
            <a:r>
              <a:rPr lang="zh-CN" altLang="en-US" sz="1800" dirty="0">
                <a:effectLst/>
                <a:latin typeface="STKaiti" panose="02010600040101010101" pitchFamily="2" charset="-122"/>
                <a:ea typeface="STKaiti" panose="02010600040101010101" pitchFamily="2" charset="-122"/>
              </a:rPr>
              <a:t>资源</a:t>
            </a:r>
            <a:br>
              <a:rPr lang="zh-CN" altLang="en-US" sz="1800" dirty="0">
                <a:effectLst/>
                <a:latin typeface="STKaiti" panose="02010600040101010101" pitchFamily="2" charset="-122"/>
                <a:ea typeface="STKaiti" panose="02010600040101010101" pitchFamily="2" charset="-122"/>
              </a:rPr>
            </a:br>
            <a:r>
              <a:rPr lang="en-US" altLang="zh-CN" sz="1800" dirty="0">
                <a:effectLst/>
                <a:latin typeface="STKaiti" panose="02010600040101010101" pitchFamily="2" charset="-122"/>
                <a:ea typeface="STKaiti" panose="02010600040101010101" pitchFamily="2" charset="-122"/>
              </a:rPr>
              <a:t>– </a:t>
            </a:r>
            <a:r>
              <a:rPr lang="zh-CN" altLang="en-US" sz="1800" dirty="0">
                <a:effectLst/>
                <a:latin typeface="STKaiti" panose="02010600040101010101" pitchFamily="2" charset="-122"/>
                <a:ea typeface="STKaiti" panose="02010600040101010101" pitchFamily="2" charset="-122"/>
              </a:rPr>
              <a:t>宜“小题大做”，忌“大题小做” </a:t>
            </a:r>
            <a:endParaRPr lang="zh-CN" altLang="en-US" sz="32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40A8DB-8DFC-3E75-BADA-EFBA7CF84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176C202-81A8-C74D-98EB-86627819041F}" type="datetime1">
              <a:rPr lang="zh-CN" altLang="en-US" smtClean="0"/>
              <a:pPr>
                <a:defRPr/>
              </a:pPr>
              <a:t>2025/10/8</a:t>
            </a:fld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F0A52F3-9FB3-B761-D520-A5176E09D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95657-5027-EE4F-92CC-8042CD3DCD4C}" type="slidenum">
              <a:rPr lang="en-US" altLang="zh-CN" smtClean="0"/>
              <a:pPr/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22519176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299321-162A-16AD-1002-4E571B5D2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>
                <a:solidFill>
                  <a:srgbClr val="FF0000"/>
                </a:solidFill>
                <a:effectLst/>
                <a:latin typeface="ComicSansMS" panose="030F0702030302020204" pitchFamily="66" charset="0"/>
              </a:rPr>
              <a:t>Idea</a:t>
            </a:r>
            <a:r>
              <a:rPr lang="en" altLang="zh-CN" sz="1800" dirty="0">
                <a:solidFill>
                  <a:srgbClr val="FF0000"/>
                </a:solidFill>
                <a:effectLst/>
                <a:latin typeface="ComicSansMS" panose="030F0702030302020204" pitchFamily="66" charset="0"/>
              </a:rPr>
              <a:t>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B80941-B1C1-F4D7-A87A-6622E10149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0">
              <a:lnSpc>
                <a:spcPct val="107000"/>
              </a:lnSpc>
              <a:spcAft>
                <a:spcPts val="1325"/>
              </a:spcAft>
              <a:buNone/>
            </a:pPr>
            <a:r>
              <a:rPr lang="zh-CN" altLang="zh-CN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KaiTi" panose="02010609060101010101" pitchFamily="49" charset="-122"/>
                <a:cs typeface="KaiTi" panose="02010609060101010101" pitchFamily="49" charset="-122"/>
              </a:rPr>
              <a:t>这是考验你聪明才智的时候了！</a:t>
            </a:r>
            <a:endParaRPr lang="zh-CN" altLang="zh-CN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1508125" lvl="1">
              <a:lnSpc>
                <a:spcPct val="107000"/>
              </a:lnSpc>
              <a:spcAft>
                <a:spcPts val="800"/>
              </a:spcAft>
            </a:pPr>
            <a:r>
              <a:rPr lang="zh-CN" altLang="zh-CN" kern="100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KaiTi" panose="02010609060101010101" pitchFamily="49" charset="-122"/>
                <a:cs typeface="KaiTi" panose="02010609060101010101" pitchFamily="49" charset="-122"/>
              </a:rPr>
              <a:t>不要</a:t>
            </a:r>
            <a:r>
              <a:rPr lang="zh-CN" altLang="en-US" kern="100" dirty="0">
                <a:solidFill>
                  <a:srgbClr val="0000FF"/>
                </a:solidFill>
                <a:latin typeface="Calibri" panose="020F0502020204030204" pitchFamily="34" charset="0"/>
                <a:ea typeface="KaiTi" panose="02010609060101010101" pitchFamily="49" charset="-122"/>
                <a:cs typeface="KaiTi" panose="02010609060101010101" pitchFamily="49" charset="-122"/>
              </a:rPr>
              <a:t>总</a:t>
            </a:r>
            <a:r>
              <a:rPr lang="zh-CN" altLang="zh-CN" kern="100" dirty="0">
                <a:solidFill>
                  <a:srgbClr val="0000FF"/>
                </a:solidFill>
                <a:effectLst/>
                <a:latin typeface="Calibri" panose="020F0502020204030204" pitchFamily="34" charset="0"/>
                <a:ea typeface="KaiTi" panose="02010609060101010101" pitchFamily="49" charset="-122"/>
                <a:cs typeface="KaiTi" panose="02010609060101010101" pitchFamily="49" charset="-122"/>
              </a:rPr>
              <a:t>指望导师给你</a:t>
            </a:r>
            <a:r>
              <a:rPr lang="en-US" altLang="zh-CN" b="1" kern="100" dirty="0">
                <a:solidFill>
                  <a:srgbClr val="0000FF"/>
                </a:solidFill>
                <a:effectLst/>
                <a:latin typeface="Comic Sans MS" panose="030F0902030302020204" pitchFamily="66" charset="0"/>
                <a:ea typeface="Comic Sans MS" panose="030F0902030302020204" pitchFamily="66" charset="0"/>
                <a:cs typeface="Comic Sans MS" panose="030F0902030302020204" pitchFamily="66" charset="0"/>
              </a:rPr>
              <a:t>idea !</a:t>
            </a:r>
            <a:endParaRPr lang="en-US" altLang="zh-CN" b="1" kern="100" dirty="0">
              <a:solidFill>
                <a:srgbClr val="000000"/>
              </a:solidFill>
              <a:latin typeface="Calibri" panose="020F0502020204030204" pitchFamily="34" charset="0"/>
              <a:ea typeface="Comic Sans MS" panose="030F0902030302020204" pitchFamily="66" charset="0"/>
              <a:cs typeface="+mn-cs"/>
            </a:endParaRPr>
          </a:p>
          <a:p>
            <a:pPr marL="1508125" lvl="1">
              <a:lnSpc>
                <a:spcPct val="107000"/>
              </a:lnSpc>
              <a:spcAft>
                <a:spcPts val="800"/>
              </a:spcAft>
            </a:pPr>
            <a:r>
              <a:rPr lang="zh-CN" altLang="zh-CN" kern="100" dirty="0">
                <a:solidFill>
                  <a:srgbClr val="009A9A"/>
                </a:solidFill>
                <a:effectLst/>
                <a:latin typeface="Calibri" panose="020F0502020204030204" pitchFamily="34" charset="0"/>
                <a:ea typeface="KaiTi" panose="02010609060101010101" pitchFamily="49" charset="-122"/>
                <a:cs typeface="KaiTi" panose="02010609060101010101" pitchFamily="49" charset="-122"/>
              </a:rPr>
              <a:t>如果导师连</a:t>
            </a:r>
            <a:r>
              <a:rPr lang="en-US" altLang="zh-CN" b="1" kern="100" dirty="0">
                <a:solidFill>
                  <a:srgbClr val="009A9A"/>
                </a:solidFill>
                <a:effectLst/>
                <a:latin typeface="Comic Sans MS" panose="030F0902030302020204" pitchFamily="66" charset="0"/>
                <a:ea typeface="Comic Sans MS" panose="030F0902030302020204" pitchFamily="66" charset="0"/>
                <a:cs typeface="Comic Sans MS" panose="030F0902030302020204" pitchFamily="66" charset="0"/>
              </a:rPr>
              <a:t>idea</a:t>
            </a:r>
            <a:r>
              <a:rPr lang="zh-CN" altLang="zh-CN" kern="100" dirty="0">
                <a:solidFill>
                  <a:srgbClr val="009A9A"/>
                </a:solidFill>
                <a:effectLst/>
                <a:latin typeface="Calibri" panose="020F0502020204030204" pitchFamily="34" charset="0"/>
                <a:ea typeface="KaiTi" panose="02010609060101010101" pitchFamily="49" charset="-122"/>
                <a:cs typeface="KaiTi" panose="02010609060101010101" pitchFamily="49" charset="-122"/>
              </a:rPr>
              <a:t>都给你，你的运气实在是太好了</a:t>
            </a:r>
            <a:endParaRPr lang="zh-CN" altLang="zh-CN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523875" indent="0">
              <a:lnSpc>
                <a:spcPct val="138000"/>
              </a:lnSpc>
              <a:spcAft>
                <a:spcPts val="970"/>
              </a:spcAft>
              <a:buNone/>
            </a:pPr>
            <a:r>
              <a:rPr lang="zh-CN" altLang="zh-CN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KaiTi" panose="02010609060101010101" pitchFamily="49" charset="-122"/>
                <a:cs typeface="KaiTi" panose="02010609060101010101" pitchFamily="49" charset="-122"/>
              </a:rPr>
              <a:t>你也许会有很多</a:t>
            </a:r>
            <a:r>
              <a:rPr lang="en-US" altLang="zh-CN" b="1" kern="100" dirty="0">
                <a:solidFill>
                  <a:srgbClr val="000000"/>
                </a:solidFill>
                <a:effectLst/>
                <a:latin typeface="Comic Sans MS" panose="030F0902030302020204" pitchFamily="66" charset="0"/>
                <a:ea typeface="Comic Sans MS" panose="030F0902030302020204" pitchFamily="66" charset="0"/>
                <a:cs typeface="Comic Sans MS" panose="030F0902030302020204" pitchFamily="66" charset="0"/>
              </a:rPr>
              <a:t>idea</a:t>
            </a:r>
            <a:r>
              <a:rPr lang="zh-CN" altLang="zh-CN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KaiTi" panose="02010609060101010101" pitchFamily="49" charset="-122"/>
                <a:cs typeface="KaiTi" panose="02010609060101010101" pitchFamily="49" charset="-122"/>
              </a:rPr>
              <a:t>，导师可以帮助你判断、改善有了好的</a:t>
            </a:r>
            <a:r>
              <a:rPr lang="en-US" altLang="zh-CN" b="1" kern="100" dirty="0">
                <a:solidFill>
                  <a:srgbClr val="000000"/>
                </a:solidFill>
                <a:effectLst/>
                <a:latin typeface="Comic Sans MS" panose="030F0902030302020204" pitchFamily="66" charset="0"/>
                <a:ea typeface="Comic Sans MS" panose="030F0902030302020204" pitchFamily="66" charset="0"/>
                <a:cs typeface="Comic Sans MS" panose="030F0902030302020204" pitchFamily="66" charset="0"/>
              </a:rPr>
              <a:t>idea</a:t>
            </a:r>
            <a:r>
              <a:rPr lang="zh-CN" altLang="zh-CN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KaiTi" panose="02010609060101010101" pitchFamily="49" charset="-122"/>
                <a:cs typeface="KaiTi" panose="02010609060101010101" pitchFamily="49" charset="-122"/>
              </a:rPr>
              <a:t>，问题就解决了一大半</a:t>
            </a:r>
            <a:endParaRPr lang="en-US" altLang="zh-CN" kern="100" dirty="0">
              <a:solidFill>
                <a:srgbClr val="000000"/>
              </a:solidFill>
              <a:latin typeface="Calibri" panose="020F0502020204030204" pitchFamily="34" charset="0"/>
              <a:ea typeface="KaiTi" panose="02010609060101010101" pitchFamily="49" charset="-122"/>
            </a:endParaRPr>
          </a:p>
          <a:p>
            <a:pPr marL="1308100" lvl="1" indent="-342900">
              <a:lnSpc>
                <a:spcPct val="138000"/>
              </a:lnSpc>
              <a:spcAft>
                <a:spcPts val="970"/>
              </a:spcAft>
            </a:pPr>
            <a:r>
              <a:rPr lang="zh-CN" altLang="zh-CN" kern="100" dirty="0">
                <a:solidFill>
                  <a:srgbClr val="00B100"/>
                </a:solidFill>
                <a:effectLst/>
                <a:latin typeface="Calibri" panose="020F0502020204030204" pitchFamily="34" charset="0"/>
                <a:ea typeface="KaiTi" panose="02010609060101010101" pitchFamily="49" charset="-122"/>
                <a:cs typeface="KaiTi" panose="02010609060101010101" pitchFamily="49" charset="-122"/>
              </a:rPr>
              <a:t>如果一下想不到好的</a:t>
            </a:r>
            <a:r>
              <a:rPr lang="en-US" altLang="zh-CN" b="1" kern="100" dirty="0">
                <a:solidFill>
                  <a:srgbClr val="00B100"/>
                </a:solidFill>
                <a:effectLst/>
                <a:latin typeface="Comic Sans MS" panose="030F0902030302020204" pitchFamily="66" charset="0"/>
                <a:ea typeface="Comic Sans MS" panose="030F0902030302020204" pitchFamily="66" charset="0"/>
                <a:cs typeface="Comic Sans MS" panose="030F0902030302020204" pitchFamily="66" charset="0"/>
              </a:rPr>
              <a:t>idea</a:t>
            </a:r>
            <a:r>
              <a:rPr lang="zh-CN" altLang="zh-CN" kern="100" dirty="0">
                <a:solidFill>
                  <a:srgbClr val="00B100"/>
                </a:solidFill>
                <a:effectLst/>
                <a:latin typeface="Calibri" panose="020F0502020204030204" pitchFamily="34" charset="0"/>
                <a:ea typeface="KaiTi" panose="02010609060101010101" pitchFamily="49" charset="-122"/>
                <a:cs typeface="KaiTi" panose="02010609060101010101" pitchFamily="49" charset="-122"/>
              </a:rPr>
              <a:t>，不要着急</a:t>
            </a:r>
            <a:endParaRPr lang="zh-CN" altLang="zh-CN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905A17D-A0E3-2A40-6669-790F798936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176C202-81A8-C74D-98EB-86627819041F}" type="datetime1">
              <a:rPr lang="zh-CN" altLang="en-US" smtClean="0"/>
              <a:pPr>
                <a:defRPr/>
              </a:pPr>
              <a:t>2025/10/8</a:t>
            </a:fld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272FA4A-5310-93A1-BBA8-38FA99A5A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95657-5027-EE4F-92CC-8042CD3DCD4C}" type="slidenum">
              <a:rPr lang="en-US" altLang="zh-CN" smtClean="0"/>
              <a:pPr/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81170634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A4FD41-7553-71DE-2B85-06E54090F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>
                <a:solidFill>
                  <a:srgbClr val="0000FF"/>
                </a:solidFill>
                <a:effectLst/>
                <a:latin typeface="ComicSansMS" panose="030F0702030302020204" pitchFamily="66" charset="0"/>
              </a:rPr>
              <a:t>How ?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73D3B06-0A99-3A7C-57A2-D8404A9E38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5913" y="1377157"/>
            <a:ext cx="8142287" cy="4392612"/>
          </a:xfrm>
        </p:spPr>
        <p:txBody>
          <a:bodyPr/>
          <a:lstStyle/>
          <a:p>
            <a:r>
              <a:rPr lang="zh-CN" altLang="en-US" dirty="0">
                <a:solidFill>
                  <a:srgbClr val="0000FF"/>
                </a:solidFill>
                <a:effectLst/>
                <a:latin typeface="STKaiti" panose="02010600040101010101" pitchFamily="2" charset="-122"/>
                <a:ea typeface="STKaiti" panose="02010600040101010101" pitchFamily="2" charset="-122"/>
              </a:rPr>
              <a:t>没人帮你判断</a:t>
            </a:r>
            <a:r>
              <a:rPr lang="en" altLang="zh-CN" dirty="0">
                <a:solidFill>
                  <a:srgbClr val="0000FF"/>
                </a:solidFill>
                <a:effectLst/>
                <a:latin typeface="STKaiti" panose="02010600040101010101" pitchFamily="2" charset="-122"/>
                <a:ea typeface="STKaiti" panose="02010600040101010101" pitchFamily="2" charset="-122"/>
              </a:rPr>
              <a:t>idea</a:t>
            </a:r>
            <a:r>
              <a:rPr lang="zh-CN" altLang="en-US" dirty="0">
                <a:solidFill>
                  <a:srgbClr val="0000FF"/>
                </a:solidFill>
                <a:effectLst/>
                <a:latin typeface="STKaiti" panose="02010600040101010101" pitchFamily="2" charset="-122"/>
                <a:ea typeface="STKaiti" panose="02010600040101010101" pitchFamily="2" charset="-122"/>
              </a:rPr>
              <a:t>怎么办</a:t>
            </a:r>
            <a:r>
              <a:rPr lang="en-US" altLang="zh-CN" dirty="0">
                <a:solidFill>
                  <a:srgbClr val="0000FF"/>
                </a:solidFill>
                <a:effectLst/>
                <a:latin typeface="STKaiti" panose="02010600040101010101" pitchFamily="2" charset="-122"/>
                <a:ea typeface="STKaiti" panose="02010600040101010101" pitchFamily="2" charset="-122"/>
              </a:rPr>
              <a:t>? </a:t>
            </a:r>
            <a:r>
              <a:rPr lang="zh-CN" altLang="en-US" dirty="0">
                <a:solidFill>
                  <a:srgbClr val="0000FF"/>
                </a:solidFill>
              </a:rPr>
              <a:t>  </a:t>
            </a:r>
            <a:r>
              <a:rPr lang="zh-CN" altLang="en-US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STKaiti" panose="02010600040101010101" pitchFamily="2" charset="-122"/>
                <a:ea typeface="STKaiti" panose="02010600040101010101" pitchFamily="2" charset="-122"/>
              </a:rPr>
              <a:t>自力更生</a:t>
            </a:r>
            <a:r>
              <a:rPr lang="en-US" altLang="zh-CN" dirty="0">
                <a:solidFill>
                  <a:srgbClr val="FF0000"/>
                </a:solidFill>
                <a:effectLst/>
                <a:highlight>
                  <a:srgbClr val="FFFF00"/>
                </a:highlight>
                <a:latin typeface="STKaiti" panose="02010600040101010101" pitchFamily="2" charset="-122"/>
                <a:ea typeface="STKaiti" panose="02010600040101010101" pitchFamily="2" charset="-122"/>
              </a:rPr>
              <a:t>:</a:t>
            </a:r>
            <a:r>
              <a:rPr lang="en-US" altLang="zh-CN" dirty="0">
                <a:effectLst/>
                <a:latin typeface="STKaiti" panose="02010600040101010101" pitchFamily="2" charset="-122"/>
                <a:ea typeface="STKaiti" panose="02010600040101010101" pitchFamily="2" charset="-122"/>
              </a:rPr>
              <a:t> </a:t>
            </a:r>
            <a:endParaRPr lang="zh-CN" altLang="en-US" dirty="0"/>
          </a:p>
          <a:p>
            <a:pPr lvl="1"/>
            <a:r>
              <a:rPr lang="zh-CN" altLang="en-US" dirty="0">
                <a:effectLst/>
                <a:latin typeface="STKaiti" panose="02010600040101010101" pitchFamily="2" charset="-122"/>
                <a:ea typeface="STKaiti" panose="02010600040101010101" pitchFamily="2" charset="-122"/>
              </a:rPr>
              <a:t>是新的</a:t>
            </a:r>
            <a:r>
              <a:rPr lang="en" altLang="zh-CN" dirty="0">
                <a:effectLst/>
                <a:latin typeface="STKaiti" panose="02010600040101010101" pitchFamily="2" charset="-122"/>
                <a:ea typeface="STKaiti" panose="02010600040101010101" pitchFamily="2" charset="-122"/>
              </a:rPr>
              <a:t>idea</a:t>
            </a:r>
            <a:r>
              <a:rPr lang="zh-CN" altLang="en-US" dirty="0">
                <a:effectLst/>
                <a:latin typeface="STKaiti" panose="02010600040101010101" pitchFamily="2" charset="-122"/>
                <a:ea typeface="STKaiti" panose="02010600040101010101" pitchFamily="2" charset="-122"/>
              </a:rPr>
              <a:t>吗</a:t>
            </a:r>
            <a:r>
              <a:rPr lang="en-US" altLang="zh-CN" dirty="0">
                <a:effectLst/>
                <a:latin typeface="STKaiti" panose="02010600040101010101" pitchFamily="2" charset="-122"/>
                <a:ea typeface="STKaiti" panose="02010600040101010101" pitchFamily="2" charset="-122"/>
              </a:rPr>
              <a:t>? </a:t>
            </a:r>
            <a:endParaRPr lang="zh-CN" altLang="en-US" dirty="0"/>
          </a:p>
          <a:p>
            <a:pPr lvl="1"/>
            <a:r>
              <a:rPr lang="zh-CN" altLang="en-US" dirty="0">
                <a:effectLst/>
                <a:latin typeface="STKaiti" panose="02010600040101010101" pitchFamily="2" charset="-122"/>
                <a:ea typeface="STKaiti" panose="02010600040101010101" pitchFamily="2" charset="-122"/>
              </a:rPr>
              <a:t>是不是有道理</a:t>
            </a:r>
            <a:r>
              <a:rPr lang="en-US" altLang="zh-CN" dirty="0">
                <a:effectLst/>
                <a:latin typeface="STKaiti" panose="02010600040101010101" pitchFamily="2" charset="-122"/>
                <a:ea typeface="STKaiti" panose="02010600040101010101" pitchFamily="2" charset="-122"/>
              </a:rPr>
              <a:t>? </a:t>
            </a:r>
            <a:r>
              <a:rPr lang="zh-CN" altLang="en-US" dirty="0"/>
              <a:t>   </a:t>
            </a:r>
            <a:r>
              <a:rPr lang="zh-CN" altLang="en-US" dirty="0">
                <a:solidFill>
                  <a:srgbClr val="00AF00"/>
                </a:solidFill>
                <a:effectLst/>
                <a:latin typeface="STKaiti" panose="02010600040101010101" pitchFamily="2" charset="-122"/>
                <a:ea typeface="STKaiti" panose="02010600040101010101" pitchFamily="2" charset="-122"/>
              </a:rPr>
              <a:t>不是瞎蒙出来的 </a:t>
            </a:r>
            <a:endParaRPr lang="en-US" altLang="zh-CN" dirty="0">
              <a:solidFill>
                <a:srgbClr val="00AF00"/>
              </a:solidFill>
            </a:endParaRPr>
          </a:p>
          <a:p>
            <a:pPr lvl="1"/>
            <a:r>
              <a:rPr lang="zh-CN" altLang="en-US" dirty="0">
                <a:effectLst/>
                <a:latin typeface="STKaiti" panose="02010600040101010101" pitchFamily="2" charset="-122"/>
                <a:ea typeface="STKaiti" panose="02010600040101010101" pitchFamily="2" charset="-122"/>
              </a:rPr>
              <a:t>是否可行</a:t>
            </a:r>
            <a:r>
              <a:rPr lang="en-US" altLang="zh-CN" dirty="0">
                <a:effectLst/>
                <a:latin typeface="STKaiti" panose="02010600040101010101" pitchFamily="2" charset="-122"/>
                <a:ea typeface="STKaiti" panose="02010600040101010101" pitchFamily="2" charset="-122"/>
              </a:rPr>
              <a:t>?</a:t>
            </a:r>
            <a:endParaRPr lang="en-US" altLang="zh-CN" dirty="0">
              <a:latin typeface="STKaiti" panose="02010600040101010101" pitchFamily="2" charset="-122"/>
              <a:ea typeface="STKaiti" panose="02010600040101010101" pitchFamily="2" charset="-122"/>
            </a:endParaRPr>
          </a:p>
          <a:p>
            <a:pPr lvl="1"/>
            <a:r>
              <a:rPr lang="zh-CN" altLang="en-US" dirty="0">
                <a:effectLst/>
                <a:latin typeface="STKaiti" panose="02010600040101010101" pitchFamily="2" charset="-122"/>
                <a:ea typeface="STKaiti" panose="02010600040101010101" pitchFamily="2" charset="-122"/>
              </a:rPr>
              <a:t>把这个</a:t>
            </a:r>
            <a:r>
              <a:rPr lang="en" altLang="zh-CN" dirty="0">
                <a:effectLst/>
                <a:latin typeface="STKaiti" panose="02010600040101010101" pitchFamily="2" charset="-122"/>
                <a:ea typeface="STKaiti" panose="02010600040101010101" pitchFamily="2" charset="-122"/>
              </a:rPr>
              <a:t>idea</a:t>
            </a:r>
            <a:r>
              <a:rPr lang="zh-CN" altLang="en-US" dirty="0">
                <a:effectLst/>
                <a:latin typeface="STKaiti" panose="02010600040101010101" pitchFamily="2" charset="-122"/>
                <a:ea typeface="STKaiti" panose="02010600040101010101" pitchFamily="2" charset="-122"/>
              </a:rPr>
              <a:t>先放到一边，过一周再考虑一下</a:t>
            </a:r>
            <a:r>
              <a:rPr lang="en-US" altLang="zh-CN" dirty="0">
                <a:effectLst/>
                <a:latin typeface="STKaiti" panose="02010600040101010101" pitchFamily="2" charset="-122"/>
                <a:ea typeface="STKaiti" panose="02010600040101010101" pitchFamily="2" charset="-122"/>
              </a:rPr>
              <a:t>: </a:t>
            </a:r>
            <a:r>
              <a:rPr lang="zh-CN" altLang="en-US" dirty="0">
                <a:effectLst/>
                <a:latin typeface="STKaiti" panose="02010600040101010101" pitchFamily="2" charset="-122"/>
                <a:ea typeface="STKaiti" panose="02010600040101010101" pitchFamily="2" charset="-122"/>
              </a:rPr>
              <a:t>是否有更好的办法</a:t>
            </a:r>
            <a:r>
              <a:rPr lang="en-US" altLang="zh-CN" dirty="0">
                <a:effectLst/>
                <a:latin typeface="STKaiti" panose="02010600040101010101" pitchFamily="2" charset="-122"/>
                <a:ea typeface="STKaiti" panose="02010600040101010101" pitchFamily="2" charset="-122"/>
              </a:rPr>
              <a:t>?</a:t>
            </a:r>
            <a:endParaRPr lang="en-US" altLang="zh-CN" dirty="0">
              <a:latin typeface="STKaiti" panose="02010600040101010101" pitchFamily="2" charset="-122"/>
              <a:ea typeface="STKaiti" panose="02010600040101010101" pitchFamily="2" charset="-122"/>
            </a:endParaRPr>
          </a:p>
          <a:p>
            <a:pPr lvl="1"/>
            <a:r>
              <a:rPr lang="zh-CN" altLang="en-US" dirty="0">
                <a:effectLst/>
                <a:latin typeface="STKaiti" panose="02010600040101010101" pitchFamily="2" charset="-122"/>
                <a:ea typeface="STKaiti" panose="02010600040101010101" pitchFamily="2" charset="-122"/>
              </a:rPr>
              <a:t>如果答案都是“</a:t>
            </a:r>
            <a:r>
              <a:rPr lang="en" altLang="zh-CN" dirty="0">
                <a:effectLst/>
                <a:latin typeface="STKaiti" panose="02010600040101010101" pitchFamily="2" charset="-122"/>
                <a:ea typeface="STKaiti" panose="02010600040101010101" pitchFamily="2" charset="-122"/>
              </a:rPr>
              <a:t>yes”</a:t>
            </a:r>
            <a:r>
              <a:rPr lang="zh-CN" altLang="en" dirty="0">
                <a:effectLst/>
                <a:latin typeface="STKaiti" panose="02010600040101010101" pitchFamily="2" charset="-122"/>
                <a:ea typeface="STKaiti" panose="02010600040101010101" pitchFamily="2" charset="-122"/>
              </a:rPr>
              <a:t>，</a:t>
            </a:r>
            <a:r>
              <a:rPr lang="zh-CN" altLang="en-US" dirty="0">
                <a:effectLst/>
                <a:latin typeface="STKaiti" panose="02010600040101010101" pitchFamily="2" charset="-122"/>
                <a:ea typeface="STKaiti" panose="02010600040101010101" pitchFamily="2" charset="-122"/>
              </a:rPr>
              <a:t>那就赶紧动手吧</a:t>
            </a:r>
            <a:r>
              <a:rPr lang="en-US" altLang="zh-CN" dirty="0">
                <a:effectLst/>
                <a:latin typeface="STKaiti" panose="02010600040101010101" pitchFamily="2" charset="-122"/>
                <a:ea typeface="STKaiti" panose="02010600040101010101" pitchFamily="2" charset="-122"/>
              </a:rPr>
              <a:t>! </a:t>
            </a:r>
            <a:endParaRPr lang="zh-CN" altLang="en-US" dirty="0"/>
          </a:p>
          <a:p>
            <a:endParaRPr kumimoji="1"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5D87D1-92CB-EFE4-A14E-A60B7E824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176C202-81A8-C74D-98EB-86627819041F}" type="datetime1">
              <a:rPr lang="zh-CN" altLang="en-US" smtClean="0"/>
              <a:pPr>
                <a:defRPr/>
              </a:pPr>
              <a:t>2025/10/8</a:t>
            </a:fld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54E1752-8D8D-9F5F-AD3D-D755744A4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95657-5027-EE4F-92CC-8042CD3DCD4C}" type="slidenum">
              <a:rPr lang="en-US" altLang="zh-CN" smtClean="0"/>
              <a:pPr/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44729553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4CF1D6-B022-9B12-0D73-914DB92D9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85750"/>
            <a:ext cx="7000875" cy="695325"/>
          </a:xfrm>
        </p:spPr>
        <p:txBody>
          <a:bodyPr/>
          <a:lstStyle/>
          <a:p>
            <a:r>
              <a:rPr lang="en" altLang="zh-CN" dirty="0">
                <a:solidFill>
                  <a:srgbClr val="FF0000"/>
                </a:solidFill>
                <a:effectLst/>
                <a:latin typeface="ComicSansMS" panose="030F0702030302020204" pitchFamily="66" charset="0"/>
              </a:rPr>
              <a:t>Concrete work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3D064C-7F19-777F-DAB6-32C28A32C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zh-CN" b="1" dirty="0">
                <a:effectLst/>
                <a:latin typeface="KaiTi" panose="02010609060101010101" pitchFamily="49" charset="-122"/>
                <a:ea typeface="KaiTi" panose="02010609060101010101" pitchFamily="49" charset="-122"/>
              </a:rPr>
              <a:t>Idea</a:t>
            </a:r>
            <a:r>
              <a:rPr lang="zh-CN" altLang="en-US" dirty="0">
                <a:effectLst/>
                <a:latin typeface="KaiTi" panose="02010609060101010101" pitchFamily="49" charset="-122"/>
                <a:ea typeface="KaiTi" panose="02010609060101010101" pitchFamily="49" charset="-122"/>
              </a:rPr>
              <a:t>需要得到支持 </a:t>
            </a:r>
            <a:endParaRPr lang="zh-CN" altLang="en-US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0" indent="0">
              <a:buNone/>
            </a:pPr>
            <a:r>
              <a:rPr lang="en" altLang="zh-CN" b="1" dirty="0">
                <a:effectLst/>
                <a:latin typeface="KaiTi" panose="02010609060101010101" pitchFamily="49" charset="-122"/>
                <a:ea typeface="KaiTi" panose="02010609060101010101" pitchFamily="49" charset="-122"/>
              </a:rPr>
              <a:t>CS</a:t>
            </a:r>
            <a:r>
              <a:rPr lang="zh-CN" altLang="en-US" dirty="0">
                <a:effectLst/>
                <a:latin typeface="KaiTi" panose="02010609060101010101" pitchFamily="49" charset="-122"/>
                <a:ea typeface="KaiTi" panose="02010609060101010101" pitchFamily="49" charset="-122"/>
              </a:rPr>
              <a:t>里面通常是</a:t>
            </a:r>
            <a:r>
              <a:rPr lang="zh-CN" altLang="en-US" dirty="0">
                <a:solidFill>
                  <a:srgbClr val="FF0000"/>
                </a:solidFill>
                <a:effectLst/>
                <a:latin typeface="KaiTi" panose="02010609060101010101" pitchFamily="49" charset="-122"/>
                <a:ea typeface="KaiTi" panose="02010609060101010101" pitchFamily="49" charset="-122"/>
              </a:rPr>
              <a:t>理论分析</a:t>
            </a:r>
            <a:r>
              <a:rPr lang="zh-CN" altLang="en-US" dirty="0">
                <a:effectLst/>
                <a:latin typeface="KaiTi" panose="02010609060101010101" pitchFamily="49" charset="-122"/>
                <a:ea typeface="KaiTi" panose="02010609060101010101" pitchFamily="49" charset="-122"/>
              </a:rPr>
              <a:t>和</a:t>
            </a:r>
            <a:r>
              <a:rPr lang="zh-CN" altLang="en-US" dirty="0">
                <a:solidFill>
                  <a:srgbClr val="FF0000"/>
                </a:solidFill>
                <a:effectLst/>
                <a:latin typeface="KaiTi" panose="02010609060101010101" pitchFamily="49" charset="-122"/>
                <a:ea typeface="KaiTi" panose="02010609060101010101" pitchFamily="49" charset="-122"/>
              </a:rPr>
              <a:t>实验验证 </a:t>
            </a:r>
            <a:endParaRPr lang="zh-CN" altLang="en-US" dirty="0">
              <a:solidFill>
                <a:srgbClr val="FF0000"/>
              </a:solidFill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7AADF4-A493-A06A-2EC6-930DF7D9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176C202-81A8-C74D-98EB-86627819041F}" type="datetime1">
              <a:rPr lang="zh-CN" altLang="en-US" smtClean="0"/>
              <a:pPr>
                <a:defRPr/>
              </a:pPr>
              <a:t>2025/10/8</a:t>
            </a:fld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4841E1E-9B41-DB61-A9BB-525FD9275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95657-5027-EE4F-92CC-8042CD3DCD4C}" type="slidenum">
              <a:rPr lang="en-US" altLang="zh-CN" smtClean="0"/>
              <a:pPr/>
              <a:t>24</a:t>
            </a:fld>
            <a:endParaRPr lang="en-US" altLang="zh-CN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B88DB4C-C613-AB7A-12D2-BFB2E53B258E}"/>
              </a:ext>
            </a:extLst>
          </p:cNvPr>
          <p:cNvSpPr txBox="1"/>
          <p:nvPr/>
        </p:nvSpPr>
        <p:spPr>
          <a:xfrm>
            <a:off x="4524988" y="3014951"/>
            <a:ext cx="4319711" cy="306596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marL="480695">
              <a:spcBef>
                <a:spcPct val="20000"/>
              </a:spcBef>
              <a:spcAft>
                <a:spcPts val="1200"/>
              </a:spcAft>
            </a:pPr>
            <a:r>
              <a:rPr lang="zh-CN" altLang="zh-CN" sz="2800" kern="100" dirty="0">
                <a:solidFill>
                  <a:srgbClr val="FF0000"/>
                </a:solidFill>
                <a:latin typeface="Calibri" panose="020F0502020204030204" pitchFamily="34" charset="0"/>
                <a:ea typeface="KaiTi" panose="02010609060101010101" pitchFamily="49" charset="-122"/>
              </a:rPr>
              <a:t>实验验证</a:t>
            </a:r>
            <a:r>
              <a:rPr lang="zh-CN" altLang="zh-CN" sz="2800" kern="100" dirty="0">
                <a:solidFill>
                  <a:srgbClr val="00B100"/>
                </a:solidFill>
                <a:latin typeface="Calibri" panose="020F0502020204030204" pitchFamily="34" charset="0"/>
                <a:ea typeface="KaiTi" panose="02010609060101010101" pitchFamily="49" charset="-122"/>
              </a:rPr>
              <a:t>需要</a:t>
            </a:r>
            <a:endParaRPr lang="en-US" altLang="zh-CN" sz="2800" kern="100" dirty="0">
              <a:solidFill>
                <a:srgbClr val="00B100"/>
              </a:solidFill>
              <a:latin typeface="Calibri" panose="020F0502020204030204" pitchFamily="34" charset="0"/>
              <a:ea typeface="KaiTi" panose="02010609060101010101" pitchFamily="49" charset="-122"/>
            </a:endParaRPr>
          </a:p>
          <a:p>
            <a:pPr marL="480695">
              <a:spcBef>
                <a:spcPct val="20000"/>
              </a:spcBef>
              <a:spcAft>
                <a:spcPts val="1200"/>
              </a:spcAft>
            </a:pPr>
            <a:r>
              <a:rPr lang="zh-CN" altLang="zh-CN" sz="2800" kern="100" dirty="0">
                <a:solidFill>
                  <a:srgbClr val="00B100"/>
                </a:solidFill>
                <a:latin typeface="Calibri" panose="020F0502020204030204" pitchFamily="34" charset="0"/>
                <a:ea typeface="KaiTi" panose="02010609060101010101" pitchFamily="49" charset="-122"/>
              </a:rPr>
              <a:t>较好的实验设计能力</a:t>
            </a:r>
          </a:p>
          <a:p>
            <a:pPr marL="342900" lvl="0" indent="-342900">
              <a:spcBef>
                <a:spcPct val="20000"/>
              </a:spcBef>
              <a:spcAft>
                <a:spcPts val="1050"/>
              </a:spcAft>
              <a:buClr>
                <a:srgbClr val="00B100"/>
              </a:buClr>
              <a:buSzPts val="2400"/>
              <a:buFont typeface="Arial" panose="020B0604020202020204" pitchFamily="34" charset="0"/>
              <a:buChar char="•"/>
            </a:pPr>
            <a:r>
              <a:rPr lang="zh-CN" altLang="zh-CN" sz="2800" kern="100" dirty="0">
                <a:solidFill>
                  <a:srgbClr val="00B100"/>
                </a:solidFill>
                <a:latin typeface="Calibri" panose="020F0502020204030204" pitchFamily="34" charset="0"/>
                <a:ea typeface="KaiTi" panose="02010609060101010101" pitchFamily="49" charset="-122"/>
              </a:rPr>
              <a:t>没有怎么办：</a:t>
            </a:r>
          </a:p>
          <a:p>
            <a:pPr marL="568325" indent="-6350">
              <a:spcBef>
                <a:spcPct val="20000"/>
              </a:spcBef>
              <a:spcAft>
                <a:spcPts val="245"/>
              </a:spcAft>
            </a:pPr>
            <a:r>
              <a:rPr lang="en-US" altLang="zh-CN" sz="2800" kern="100" dirty="0">
                <a:solidFill>
                  <a:srgbClr val="00B100"/>
                </a:solidFill>
                <a:latin typeface="Calibri" panose="020F0502020204030204" pitchFamily="34" charset="0"/>
                <a:ea typeface="KaiTi" panose="02010609060101010101" pitchFamily="49" charset="-122"/>
              </a:rPr>
              <a:t>1.</a:t>
            </a:r>
            <a:r>
              <a:rPr lang="zh-CN" altLang="zh-CN" sz="2800" kern="100" dirty="0">
                <a:solidFill>
                  <a:srgbClr val="00B100"/>
                </a:solidFill>
                <a:latin typeface="Calibri" panose="020F0502020204030204" pitchFamily="34" charset="0"/>
                <a:ea typeface="KaiTi" panose="02010609060101010101" pitchFamily="49" charset="-122"/>
              </a:rPr>
              <a:t>学！</a:t>
            </a:r>
          </a:p>
          <a:p>
            <a:pPr marL="577850" indent="-6350">
              <a:spcBef>
                <a:spcPct val="20000"/>
              </a:spcBef>
              <a:spcAft>
                <a:spcPts val="1050"/>
              </a:spcAft>
            </a:pPr>
            <a:r>
              <a:rPr lang="en-US" altLang="zh-CN" sz="2800" kern="100" dirty="0">
                <a:solidFill>
                  <a:srgbClr val="00B100"/>
                </a:solidFill>
                <a:latin typeface="Calibri" panose="020F0502020204030204" pitchFamily="34" charset="0"/>
                <a:ea typeface="KaiTi" panose="02010609060101010101" pitchFamily="49" charset="-122"/>
              </a:rPr>
              <a:t>2.</a:t>
            </a:r>
            <a:r>
              <a:rPr lang="zh-CN" altLang="zh-CN" sz="2800" kern="100" dirty="0">
                <a:solidFill>
                  <a:srgbClr val="00B100"/>
                </a:solidFill>
                <a:latin typeface="Calibri" panose="020F0502020204030204" pitchFamily="34" charset="0"/>
                <a:ea typeface="KaiTi" panose="02010609060101010101" pitchFamily="49" charset="-122"/>
              </a:rPr>
              <a:t>找人合作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A11C2F3-7D6C-1139-A43A-CC92C6984CFD}"/>
              </a:ext>
            </a:extLst>
          </p:cNvPr>
          <p:cNvSpPr txBox="1"/>
          <p:nvPr/>
        </p:nvSpPr>
        <p:spPr>
          <a:xfrm>
            <a:off x="446609" y="3000589"/>
            <a:ext cx="3782883" cy="308033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indent="0">
              <a:spcBef>
                <a:spcPts val="672"/>
              </a:spcBef>
              <a:spcAft>
                <a:spcPts val="1200"/>
              </a:spcAft>
              <a:buNone/>
            </a:pPr>
            <a:r>
              <a:rPr lang="zh-CN" altLang="zh-CN" sz="2800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KaiTi" panose="02010609060101010101" pitchFamily="49" charset="-122"/>
                <a:cs typeface="KaiTi" panose="02010609060101010101" pitchFamily="49" charset="-122"/>
              </a:rPr>
              <a:t>理论分析</a:t>
            </a:r>
            <a:r>
              <a:rPr lang="zh-CN" altLang="zh-CN" sz="2800" kern="100" dirty="0">
                <a:solidFill>
                  <a:srgbClr val="00B100"/>
                </a:solidFill>
                <a:effectLst/>
                <a:latin typeface="Calibri" panose="020F0502020204030204" pitchFamily="34" charset="0"/>
                <a:ea typeface="KaiTi" panose="02010609060101010101" pitchFamily="49" charset="-122"/>
                <a:cs typeface="KaiTi" panose="02010609060101010101" pitchFamily="49" charset="-122"/>
              </a:rPr>
              <a:t>往往需要</a:t>
            </a:r>
            <a:endParaRPr lang="en-US" altLang="zh-CN" sz="2800" kern="100" dirty="0">
              <a:solidFill>
                <a:srgbClr val="00B100"/>
              </a:solidFill>
              <a:effectLst/>
              <a:latin typeface="Calibri" panose="020F0502020204030204" pitchFamily="34" charset="0"/>
              <a:ea typeface="KaiTi" panose="02010609060101010101" pitchFamily="49" charset="-122"/>
              <a:cs typeface="KaiTi" panose="02010609060101010101" pitchFamily="49" charset="-122"/>
            </a:endParaRPr>
          </a:p>
          <a:p>
            <a:pPr indent="0">
              <a:spcBef>
                <a:spcPts val="672"/>
              </a:spcBef>
              <a:spcAft>
                <a:spcPts val="1200"/>
              </a:spcAft>
              <a:buNone/>
            </a:pPr>
            <a:r>
              <a:rPr lang="zh-CN" altLang="zh-CN" sz="2800" kern="100" dirty="0">
                <a:solidFill>
                  <a:srgbClr val="00B100"/>
                </a:solidFill>
                <a:effectLst/>
                <a:latin typeface="Calibri" panose="020F0502020204030204" pitchFamily="34" charset="0"/>
                <a:ea typeface="KaiTi" panose="02010609060101010101" pitchFamily="49" charset="-122"/>
                <a:cs typeface="KaiTi" panose="02010609060101010101" pitchFamily="49" charset="-122"/>
              </a:rPr>
              <a:t>较好的数学功底</a:t>
            </a:r>
            <a:endParaRPr lang="zh-CN" altLang="zh-CN" sz="2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 fontAlgn="base">
              <a:spcBef>
                <a:spcPts val="672"/>
              </a:spcBef>
              <a:spcAft>
                <a:spcPts val="1050"/>
              </a:spcAft>
              <a:buClr>
                <a:srgbClr val="00B100"/>
              </a:buClr>
              <a:buSzPts val="2400"/>
              <a:buFont typeface="Arial" panose="020B0604020202020204" pitchFamily="34" charset="0"/>
              <a:buChar char="•"/>
            </a:pPr>
            <a:r>
              <a:rPr lang="zh-CN" altLang="zh-CN" sz="2800" u="none" strike="noStrike" kern="100" dirty="0">
                <a:solidFill>
                  <a:srgbClr val="00B100"/>
                </a:solidFill>
                <a:effectLst/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ea typeface="KaiTi" panose="02010609060101010101" pitchFamily="49" charset="-122"/>
                <a:cs typeface="KaiTi" panose="02010609060101010101" pitchFamily="49" charset="-122"/>
              </a:rPr>
              <a:t>没有怎么办：</a:t>
            </a:r>
            <a:endParaRPr lang="zh-CN" altLang="zh-CN" sz="2800" u="none" strike="noStrike" kern="1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  <a:p>
            <a:pPr marL="561975" indent="0">
              <a:spcBef>
                <a:spcPts val="672"/>
              </a:spcBef>
              <a:spcAft>
                <a:spcPts val="245"/>
              </a:spcAft>
              <a:buNone/>
            </a:pPr>
            <a:r>
              <a:rPr lang="en-US" altLang="zh-CN" sz="2800" b="1" kern="100" dirty="0">
                <a:solidFill>
                  <a:srgbClr val="00B100"/>
                </a:solidFill>
                <a:effectLst/>
                <a:latin typeface="Comic Sans MS" panose="030F0902030302020204" pitchFamily="66" charset="0"/>
                <a:ea typeface="Comic Sans MS" panose="030F0902030302020204" pitchFamily="66" charset="0"/>
                <a:cs typeface="Comic Sans MS" panose="030F0902030302020204" pitchFamily="66" charset="0"/>
              </a:rPr>
              <a:t>1.</a:t>
            </a:r>
            <a:r>
              <a:rPr lang="zh-CN" altLang="zh-CN" sz="2800" kern="100" dirty="0">
                <a:solidFill>
                  <a:srgbClr val="00B100"/>
                </a:solidFill>
                <a:effectLst/>
                <a:latin typeface="Calibri" panose="020F0502020204030204" pitchFamily="34" charset="0"/>
                <a:ea typeface="KaiTi" panose="02010609060101010101" pitchFamily="49" charset="-122"/>
                <a:cs typeface="KaiTi" panose="02010609060101010101" pitchFamily="49" charset="-122"/>
              </a:rPr>
              <a:t>学！</a:t>
            </a:r>
            <a:endParaRPr lang="zh-CN" altLang="zh-CN" sz="2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571500" indent="0">
              <a:spcBef>
                <a:spcPts val="672"/>
              </a:spcBef>
              <a:spcAft>
                <a:spcPts val="2625"/>
              </a:spcAft>
              <a:buNone/>
            </a:pPr>
            <a:r>
              <a:rPr lang="en-US" altLang="zh-CN" sz="2800" b="1" kern="100" dirty="0">
                <a:solidFill>
                  <a:srgbClr val="00B100"/>
                </a:solidFill>
                <a:effectLst/>
                <a:latin typeface="Comic Sans MS" panose="030F0902030302020204" pitchFamily="66" charset="0"/>
                <a:ea typeface="Comic Sans MS" panose="030F0902030302020204" pitchFamily="66" charset="0"/>
                <a:cs typeface="Comic Sans MS" panose="030F0902030302020204" pitchFamily="66" charset="0"/>
              </a:rPr>
              <a:t>2.</a:t>
            </a:r>
            <a:r>
              <a:rPr lang="zh-CN" altLang="zh-CN" sz="2800" kern="100" dirty="0">
                <a:solidFill>
                  <a:srgbClr val="00B100"/>
                </a:solidFill>
                <a:effectLst/>
                <a:latin typeface="Calibri" panose="020F0502020204030204" pitchFamily="34" charset="0"/>
                <a:ea typeface="KaiTi" panose="02010609060101010101" pitchFamily="49" charset="-122"/>
                <a:cs typeface="KaiTi" panose="02010609060101010101" pitchFamily="49" charset="-122"/>
              </a:rPr>
              <a:t>找人合作</a:t>
            </a:r>
            <a:endParaRPr lang="zh-CN" altLang="zh-CN" sz="2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9830240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4CF1D6-B022-9B12-0D73-914DB92D9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85750"/>
            <a:ext cx="7000875" cy="695325"/>
          </a:xfrm>
        </p:spPr>
        <p:txBody>
          <a:bodyPr/>
          <a:lstStyle/>
          <a:p>
            <a:r>
              <a:rPr lang="en" altLang="zh-CN" dirty="0">
                <a:solidFill>
                  <a:srgbClr val="0070C0"/>
                </a:solidFill>
                <a:effectLst/>
                <a:latin typeface="ComicSansMS" panose="030F0702030302020204" pitchFamily="66" charset="0"/>
              </a:rPr>
              <a:t>How</a:t>
            </a:r>
            <a:r>
              <a:rPr lang="zh-CN" altLang="en-US" dirty="0">
                <a:solidFill>
                  <a:srgbClr val="0070C0"/>
                </a:solidFill>
                <a:effectLst/>
                <a:latin typeface="ComicSansMS" panose="030F0702030302020204" pitchFamily="66" charset="0"/>
              </a:rPr>
              <a:t>？</a:t>
            </a:r>
            <a:endParaRPr kumimoji="1" lang="zh-CN" altLang="en-US" dirty="0">
              <a:solidFill>
                <a:srgbClr val="0070C0"/>
              </a:solidFill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3D064C-7F19-777F-DAB6-32C28A32C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77AADF4-A493-A06A-2EC6-930DF7D9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176C202-81A8-C74D-98EB-86627819041F}" type="datetime1">
              <a:rPr lang="zh-CN" altLang="en-US" smtClean="0"/>
              <a:pPr>
                <a:defRPr/>
              </a:pPr>
              <a:t>2025/10/8</a:t>
            </a:fld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4841E1E-9B41-DB61-A9BB-525FD9275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95657-5027-EE4F-92CC-8042CD3DCD4C}" type="slidenum">
              <a:rPr lang="en-US" altLang="zh-CN" smtClean="0"/>
              <a:pPr/>
              <a:t>25</a:t>
            </a:fld>
            <a:endParaRPr lang="en-US" altLang="zh-CN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B88DB4C-C613-AB7A-12D2-BFB2E53B258E}"/>
              </a:ext>
            </a:extLst>
          </p:cNvPr>
          <p:cNvSpPr txBox="1"/>
          <p:nvPr/>
        </p:nvSpPr>
        <p:spPr>
          <a:xfrm>
            <a:off x="314734" y="3048844"/>
            <a:ext cx="3782883" cy="2907976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marL="435600" indent="-457200">
              <a:spcBef>
                <a:spcPct val="200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zh-CN" sz="2800" kern="100" dirty="0">
                <a:solidFill>
                  <a:srgbClr val="FF0000"/>
                </a:solidFill>
                <a:latin typeface="Calibri" panose="020F0502020204030204" pitchFamily="34" charset="0"/>
                <a:ea typeface="KaiTi" panose="02010609060101010101" pitchFamily="49" charset="-122"/>
              </a:rPr>
              <a:t>实验验证</a:t>
            </a:r>
            <a:endParaRPr lang="en-US" altLang="zh-CN" sz="2800" kern="100" dirty="0">
              <a:solidFill>
                <a:srgbClr val="FF0000"/>
              </a:solidFill>
              <a:latin typeface="Calibri" panose="020F0502020204030204" pitchFamily="34" charset="0"/>
              <a:ea typeface="KaiTi" panose="02010609060101010101" pitchFamily="49" charset="-122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effectLst/>
                <a:latin typeface="STKaiti" panose="02010600040101010101" pitchFamily="2" charset="-122"/>
                <a:ea typeface="STKaiti" panose="02010600040101010101" pitchFamily="2" charset="-122"/>
              </a:rPr>
              <a:t>– </a:t>
            </a:r>
            <a:r>
              <a:rPr lang="zh-CN" altLang="en-US" dirty="0">
                <a:effectLst/>
                <a:latin typeface="STKaiti" panose="02010600040101010101" pitchFamily="2" charset="-122"/>
                <a:ea typeface="STKaiti" panose="02010600040101010101" pitchFamily="2" charset="-122"/>
              </a:rPr>
              <a:t>实验方案周全仔细 </a:t>
            </a:r>
            <a:endParaRPr lang="en-US" altLang="zh-CN" dirty="0">
              <a:effectLst/>
              <a:latin typeface="STKaiti" panose="02010600040101010101" pitchFamily="2" charset="-122"/>
              <a:ea typeface="STKaiti" panose="02010600040101010101" pitchFamily="2" charset="-122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effectLst/>
                <a:latin typeface="STKaiti" panose="02010600040101010101" pitchFamily="2" charset="-122"/>
                <a:ea typeface="STKaiti" panose="02010600040101010101" pitchFamily="2" charset="-122"/>
              </a:rPr>
              <a:t>–</a:t>
            </a:r>
            <a:r>
              <a:rPr lang="zh-CN" altLang="en-US" dirty="0">
                <a:effectLst/>
                <a:latin typeface="STKaiti" panose="02010600040101010101" pitchFamily="2" charset="-122"/>
                <a:ea typeface="STKaiti" panose="02010600040101010101" pitchFamily="2" charset="-122"/>
              </a:rPr>
              <a:t>基准测试 </a:t>
            </a:r>
            <a:endParaRPr lang="en-US" altLang="zh-CN" dirty="0">
              <a:effectLst/>
              <a:latin typeface="STKaiti" panose="02010600040101010101" pitchFamily="2" charset="-122"/>
              <a:ea typeface="STKaiti" panose="02010600040101010101" pitchFamily="2" charset="-122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effectLst/>
                <a:latin typeface="STKaiti" panose="02010600040101010101" pitchFamily="2" charset="-122"/>
                <a:ea typeface="STKaiti" panose="02010600040101010101" pitchFamily="2" charset="-122"/>
              </a:rPr>
              <a:t>–</a:t>
            </a:r>
            <a:r>
              <a:rPr lang="zh-CN" altLang="en-US" dirty="0">
                <a:effectLst/>
                <a:latin typeface="STKaiti" panose="02010600040101010101" pitchFamily="2" charset="-122"/>
                <a:ea typeface="STKaiti" panose="02010600040101010101" pitchFamily="2" charset="-122"/>
              </a:rPr>
              <a:t>其他学者也能使用的数据 </a:t>
            </a:r>
            <a:endParaRPr lang="en-US" altLang="zh-CN" dirty="0">
              <a:effectLst/>
              <a:latin typeface="STKaiti" panose="02010600040101010101" pitchFamily="2" charset="-122"/>
              <a:ea typeface="STKaiti" panose="02010600040101010101" pitchFamily="2" charset="-122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effectLst/>
                <a:latin typeface="STKaiti" panose="02010600040101010101" pitchFamily="2" charset="-122"/>
                <a:ea typeface="STKaiti" panose="02010600040101010101" pitchFamily="2" charset="-122"/>
              </a:rPr>
              <a:t>–</a:t>
            </a:r>
            <a:r>
              <a:rPr lang="zh-CN" altLang="en-US" dirty="0">
                <a:effectLst/>
                <a:latin typeface="STKaiti" panose="02010600040101010101" pitchFamily="2" charset="-122"/>
                <a:ea typeface="STKaiti" panose="02010600040101010101" pitchFamily="2" charset="-122"/>
              </a:rPr>
              <a:t>不可缺少的比较 </a:t>
            </a:r>
            <a:endParaRPr lang="en-US" altLang="zh-CN" dirty="0">
              <a:latin typeface="STKaiti" panose="02010600040101010101" pitchFamily="2" charset="-122"/>
              <a:ea typeface="STKaiti" panose="02010600040101010101" pitchFamily="2" charset="-122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dirty="0">
                <a:effectLst/>
                <a:latin typeface="STKaiti" panose="02010600040101010101" pitchFamily="2" charset="-122"/>
                <a:ea typeface="STKaiti" panose="02010600040101010101" pitchFamily="2" charset="-122"/>
              </a:rPr>
              <a:t>–</a:t>
            </a:r>
            <a:r>
              <a:rPr lang="zh-CN" altLang="en-US" dirty="0">
                <a:effectLst/>
                <a:latin typeface="STKaiti" panose="02010600040101010101" pitchFamily="2" charset="-122"/>
                <a:ea typeface="STKaiti" panose="02010600040101010101" pitchFamily="2" charset="-122"/>
              </a:rPr>
              <a:t>实验是可重复的 </a:t>
            </a:r>
            <a:endParaRPr lang="zh-CN" altLang="en-US" sz="28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A11C2F3-7D6C-1139-A43A-CC92C6984CFD}"/>
              </a:ext>
            </a:extLst>
          </p:cNvPr>
          <p:cNvSpPr txBox="1"/>
          <p:nvPr/>
        </p:nvSpPr>
        <p:spPr>
          <a:xfrm>
            <a:off x="323528" y="1380158"/>
            <a:ext cx="3782883" cy="15645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marL="457200" indent="-457200">
              <a:spcBef>
                <a:spcPts val="672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zh-CN" altLang="zh-CN" sz="2800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KaiTi" panose="02010609060101010101" pitchFamily="49" charset="-122"/>
                <a:cs typeface="KaiTi" panose="02010609060101010101" pitchFamily="49" charset="-122"/>
              </a:rPr>
              <a:t>理论分析</a:t>
            </a:r>
            <a:endParaRPr lang="en-US" altLang="zh-CN" sz="2800" kern="100" dirty="0">
              <a:solidFill>
                <a:srgbClr val="FF0000"/>
              </a:solidFill>
              <a:latin typeface="Calibri" panose="020F0502020204030204" pitchFamily="34" charset="0"/>
              <a:ea typeface="KaiTi" panose="02010609060101010101" pitchFamily="49" charset="-122"/>
              <a:cs typeface="KaiTi" panose="02010609060101010101" pitchFamily="49" charset="-122"/>
            </a:endParaRPr>
          </a:p>
          <a:p>
            <a:pPr marL="914400" lvl="1" indent="-457200">
              <a:spcBef>
                <a:spcPts val="672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effectLst/>
                <a:latin typeface="STKaiti" panose="02010600040101010101" pitchFamily="2" charset="-122"/>
                <a:ea typeface="STKaiti" panose="02010600040101010101" pitchFamily="2" charset="-122"/>
              </a:rPr>
              <a:t>周全、不要有漏洞 </a:t>
            </a:r>
            <a:endParaRPr lang="en-US" altLang="zh-CN" dirty="0">
              <a:latin typeface="STKaiti" panose="02010600040101010101" pitchFamily="2" charset="-122"/>
              <a:ea typeface="STKaiti" panose="02010600040101010101" pitchFamily="2" charset="-122"/>
            </a:endParaRPr>
          </a:p>
          <a:p>
            <a:pPr marL="914400" lvl="1" indent="-457200">
              <a:spcBef>
                <a:spcPts val="672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zh-CN" altLang="en-US" dirty="0">
                <a:effectLst/>
                <a:latin typeface="STKaiti" panose="02010600040101010101" pitchFamily="2" charset="-122"/>
                <a:ea typeface="STKaiti" panose="02010600040101010101" pitchFamily="2" charset="-122"/>
              </a:rPr>
              <a:t>尽可能简单的工具 </a:t>
            </a:r>
            <a:endParaRPr lang="zh-CN" altLang="en-US" sz="2800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6745ABA6-3F1D-B763-339D-225CEE796D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0032" y="1988840"/>
            <a:ext cx="3598168" cy="3156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761106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65824A-0D89-D744-F29E-2059E5226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  <a:effectLst/>
                <a:latin typeface="STXingkai" panose="02010800040101010101" pitchFamily="2" charset="-122"/>
                <a:ea typeface="STXingkai" panose="02010800040101010101" pitchFamily="2" charset="-122"/>
              </a:rPr>
              <a:t>小结一下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EE2E3BD-3C27-4A32-8427-AAB5E5657A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81000">
              <a:lnSpc>
                <a:spcPct val="107000"/>
              </a:lnSpc>
              <a:spcAft>
                <a:spcPts val="2730"/>
              </a:spcAft>
            </a:pPr>
            <a:r>
              <a:rPr lang="en-US" altLang="zh-CN" kern="100" dirty="0">
                <a:solidFill>
                  <a:srgbClr val="000000"/>
                </a:solidFill>
                <a:effectLst/>
                <a:latin typeface="STKaiti" panose="02010600040101010101" pitchFamily="2" charset="-122"/>
                <a:ea typeface="Calibri" panose="020F0502020204030204" pitchFamily="34" charset="0"/>
                <a:cs typeface="STKaiti" panose="02010600040101010101" pitchFamily="2" charset="-122"/>
              </a:rPr>
              <a:t>Topic -&gt; </a:t>
            </a:r>
            <a:r>
              <a:rPr lang="en-US" altLang="zh-CN" kern="100" dirty="0">
                <a:solidFill>
                  <a:srgbClr val="0000CC"/>
                </a:solidFill>
                <a:effectLst/>
                <a:latin typeface="STKaiti" panose="02010600040101010101" pitchFamily="2" charset="-122"/>
                <a:ea typeface="Calibri" panose="020F0502020204030204" pitchFamily="34" charset="0"/>
                <a:cs typeface="STKaiti" panose="02010600040101010101" pitchFamily="2" charset="-122"/>
              </a:rPr>
              <a:t>Problem -&gt; Idea -&gt; Concrete work</a:t>
            </a:r>
            <a:endParaRPr lang="en-US" altLang="zh-CN" kern="1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81000">
              <a:lnSpc>
                <a:spcPct val="107000"/>
              </a:lnSpc>
              <a:spcAft>
                <a:spcPts val="2730"/>
              </a:spcAft>
            </a:pPr>
            <a:r>
              <a:rPr lang="zh-CN" altLang="zh-CN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STKaiti" panose="02010600040101010101" pitchFamily="2" charset="-122"/>
                <a:cs typeface="STKaiti" panose="02010600040101010101" pitchFamily="2" charset="-122"/>
              </a:rPr>
              <a:t>对一项具体的</a:t>
            </a:r>
            <a:r>
              <a:rPr lang="en-US" altLang="zh-CN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STKaiti" panose="02010600040101010101" pitchFamily="2" charset="-122"/>
                <a:cs typeface="STKaiti" panose="02010600040101010101" pitchFamily="2" charset="-122"/>
              </a:rPr>
              <a:t>CS</a:t>
            </a:r>
            <a:r>
              <a:rPr lang="zh-CN" altLang="zh-CN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STKaiti" panose="02010600040101010101" pitchFamily="2" charset="-122"/>
                <a:cs typeface="STKaiti" panose="02010600040101010101" pitchFamily="2" charset="-122"/>
              </a:rPr>
              <a:t>研究工作来说：</a:t>
            </a:r>
            <a:endParaRPr lang="en-US" altLang="zh-CN" kern="100" dirty="0">
              <a:solidFill>
                <a:srgbClr val="000000"/>
              </a:solidFill>
              <a:latin typeface="Calibri" panose="020F0502020204030204" pitchFamily="34" charset="0"/>
              <a:ea typeface="STKaiti" panose="02010600040101010101" pitchFamily="2" charset="-122"/>
              <a:cs typeface="STKaiti" panose="02010600040101010101" pitchFamily="2" charset="-122"/>
            </a:endParaRPr>
          </a:p>
          <a:p>
            <a:pPr marL="822325" lvl="1">
              <a:lnSpc>
                <a:spcPct val="107000"/>
              </a:lnSpc>
              <a:spcAft>
                <a:spcPts val="2730"/>
              </a:spcAft>
            </a:pPr>
            <a:r>
              <a:rPr lang="zh-CN" altLang="zh-CN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STKaiti" panose="02010600040101010101" pitchFamily="2" charset="-122"/>
                <a:cs typeface="STKaiti" panose="02010600040101010101" pitchFamily="2" charset="-122"/>
              </a:rPr>
              <a:t>找到好的问题</a:t>
            </a:r>
            <a:r>
              <a:rPr lang="en-US" altLang="zh-CN" kern="100" dirty="0">
                <a:solidFill>
                  <a:srgbClr val="0000CC"/>
                </a:solidFill>
                <a:effectLst/>
                <a:latin typeface="STKaiti" panose="02010600040101010101" pitchFamily="2" charset="-122"/>
                <a:ea typeface="Calibri" panose="020F0502020204030204" pitchFamily="34" charset="0"/>
                <a:cs typeface="STKaiti" panose="02010600040101010101" pitchFamily="2" charset="-122"/>
              </a:rPr>
              <a:t>Problem</a:t>
            </a:r>
            <a:r>
              <a:rPr lang="zh-CN" altLang="zh-CN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STKaiti" panose="02010600040101010101" pitchFamily="2" charset="-122"/>
                <a:cs typeface="STKaiti" panose="02010600040101010101" pitchFamily="2" charset="-122"/>
              </a:rPr>
              <a:t>是关键</a:t>
            </a:r>
            <a:endParaRPr lang="en-US" altLang="zh-CN" kern="100" dirty="0">
              <a:solidFill>
                <a:srgbClr val="000000"/>
              </a:solidFill>
              <a:latin typeface="Calibri" panose="020F0502020204030204" pitchFamily="34" charset="0"/>
              <a:ea typeface="STKaiti" panose="02010600040101010101" pitchFamily="2" charset="-122"/>
              <a:cs typeface="STKaiti" panose="02010600040101010101" pitchFamily="2" charset="-122"/>
            </a:endParaRPr>
          </a:p>
          <a:p>
            <a:pPr marL="822325" lvl="1">
              <a:lnSpc>
                <a:spcPct val="107000"/>
              </a:lnSpc>
              <a:spcAft>
                <a:spcPts val="2730"/>
              </a:spcAft>
            </a:pPr>
            <a:r>
              <a:rPr lang="zh-CN" altLang="zh-CN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STKaiti" panose="02010600040101010101" pitchFamily="2" charset="-122"/>
                <a:cs typeface="STKaiti" panose="02010600040101010101" pitchFamily="2" charset="-122"/>
              </a:rPr>
              <a:t>有了好的</a:t>
            </a:r>
            <a:r>
              <a:rPr lang="en-US" altLang="zh-CN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STKaiti" panose="02010600040101010101" pitchFamily="2" charset="-122"/>
                <a:cs typeface="STKaiti" panose="02010600040101010101" pitchFamily="2" charset="-122"/>
              </a:rPr>
              <a:t>idea</a:t>
            </a:r>
            <a:r>
              <a:rPr lang="zh-CN" altLang="zh-CN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STKaiti" panose="02010600040101010101" pitchFamily="2" charset="-122"/>
                <a:cs typeface="STKaiti" panose="02010600040101010101" pitchFamily="2" charset="-122"/>
              </a:rPr>
              <a:t>，问题就解决了一大半</a:t>
            </a:r>
            <a:endParaRPr lang="en-US" altLang="zh-CN" kern="100" dirty="0">
              <a:solidFill>
                <a:srgbClr val="000000"/>
              </a:solidFill>
              <a:latin typeface="Calibri" panose="020F0502020204030204" pitchFamily="34" charset="0"/>
              <a:ea typeface="STKaiti" panose="02010600040101010101" pitchFamily="2" charset="-122"/>
              <a:cs typeface="STKaiti" panose="02010600040101010101" pitchFamily="2" charset="-122"/>
            </a:endParaRPr>
          </a:p>
          <a:p>
            <a:pPr marL="822325" lvl="1">
              <a:lnSpc>
                <a:spcPct val="107000"/>
              </a:lnSpc>
              <a:spcAft>
                <a:spcPts val="2730"/>
              </a:spcAft>
            </a:pPr>
            <a:r>
              <a:rPr lang="zh-CN" altLang="zh-CN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STKaiti" panose="02010600040101010101" pitchFamily="2" charset="-122"/>
                <a:cs typeface="STKaiti" panose="02010600040101010101" pitchFamily="2" charset="-122"/>
              </a:rPr>
              <a:t>具体、坚实的工作是必经的过程</a:t>
            </a:r>
            <a:endParaRPr lang="zh-CN" altLang="zh-CN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69423A-00C8-399C-A357-D5A34A8D6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176C202-81A8-C74D-98EB-86627819041F}" type="datetime1">
              <a:rPr lang="zh-CN" altLang="en-US" smtClean="0"/>
              <a:pPr>
                <a:defRPr/>
              </a:pPr>
              <a:t>2025/10/8</a:t>
            </a:fld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E5E4DEA-29A3-A451-7656-92C4D0C9B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95657-5027-EE4F-92CC-8042CD3DCD4C}" type="slidenum">
              <a:rPr lang="en-US" altLang="zh-CN" smtClean="0"/>
              <a:pPr/>
              <a:t>26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41492267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E64C74-8CCA-D16A-A506-36F7A5D71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85750"/>
            <a:ext cx="7000875" cy="790575"/>
          </a:xfrm>
        </p:spPr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  <a:effectLst/>
                <a:latin typeface="STXingkai" panose="02010800040101010101" pitchFamily="2" charset="-122"/>
                <a:ea typeface="STXingkai" panose="02010800040101010101" pitchFamily="2" charset="-122"/>
              </a:rPr>
              <a:t>如何写论文</a:t>
            </a:r>
            <a:r>
              <a:rPr lang="en-US" altLang="zh-CN" dirty="0">
                <a:solidFill>
                  <a:srgbClr val="FF0000"/>
                </a:solidFill>
                <a:effectLst/>
                <a:latin typeface="STXingkai" panose="02010800040101010101" pitchFamily="2" charset="-122"/>
                <a:ea typeface="STXingkai" panose="02010800040101010101" pitchFamily="2" charset="-122"/>
              </a:rPr>
              <a:t>?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105AB7-43A1-B752-2F10-4943483FB1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149350" indent="-6350">
              <a:lnSpc>
                <a:spcPct val="110000"/>
              </a:lnSpc>
              <a:spcAft>
                <a:spcPts val="1410"/>
              </a:spcAft>
            </a:pPr>
            <a:r>
              <a:rPr lang="zh-CN" altLang="zh-CN" sz="2400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STKaiti" panose="02010600040101010101" pitchFamily="2" charset="-122"/>
                <a:cs typeface="STKaiti" panose="02010600040101010101" pitchFamily="2" charset="-122"/>
              </a:rPr>
              <a:t>你需要说的其实就是这些 ：</a:t>
            </a:r>
            <a:endParaRPr lang="zh-CN" altLang="zh-CN" sz="24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1520825" marR="74295" indent="-6350">
              <a:lnSpc>
                <a:spcPct val="110000"/>
              </a:lnSpc>
              <a:spcAft>
                <a:spcPts val="540"/>
              </a:spcAft>
            </a:pPr>
            <a:r>
              <a:rPr lang="zh-CN" altLang="en-US" sz="1800" b="1" kern="100" dirty="0">
                <a:solidFill>
                  <a:srgbClr val="000000"/>
                </a:solidFill>
                <a:latin typeface="Comic Sans MS" panose="030F0902030302020204" pitchFamily="66" charset="0"/>
                <a:ea typeface="Comic Sans MS" panose="030F0902030302020204" pitchFamily="66" charset="0"/>
                <a:cs typeface="Comic Sans MS" panose="030F0902030302020204" pitchFamily="66" charset="0"/>
              </a:rPr>
              <a:t> </a:t>
            </a:r>
            <a:r>
              <a:rPr lang="en-US" altLang="zh-CN" sz="1800" b="1" kern="100" dirty="0">
                <a:solidFill>
                  <a:srgbClr val="000000"/>
                </a:solidFill>
                <a:effectLst/>
                <a:latin typeface="Comic Sans MS" panose="030F0902030302020204" pitchFamily="66" charset="0"/>
                <a:ea typeface="Comic Sans MS" panose="030F0902030302020204" pitchFamily="66" charset="0"/>
                <a:cs typeface="Comic Sans MS" panose="030F0902030302020204" pitchFamily="66" charset="0"/>
              </a:rPr>
              <a:t>Problem X is important</a:t>
            </a:r>
            <a:endParaRPr lang="zh-CN" altLang="zh-CN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1520825" marR="74295" indent="-6350">
              <a:lnSpc>
                <a:spcPct val="110000"/>
              </a:lnSpc>
              <a:spcAft>
                <a:spcPts val="540"/>
              </a:spcAft>
            </a:pPr>
            <a:r>
              <a:rPr lang="zh-CN" altLang="en-US" sz="1800" b="1" kern="100" dirty="0">
                <a:solidFill>
                  <a:srgbClr val="000000"/>
                </a:solidFill>
                <a:latin typeface="Comic Sans MS" panose="030F0902030302020204" pitchFamily="66" charset="0"/>
                <a:ea typeface="Comic Sans MS" panose="030F0902030302020204" pitchFamily="66" charset="0"/>
                <a:cs typeface="Comic Sans MS" panose="030F0902030302020204" pitchFamily="66" charset="0"/>
              </a:rPr>
              <a:t> </a:t>
            </a:r>
            <a:r>
              <a:rPr lang="en-US" altLang="zh-CN" sz="1800" b="1" kern="100" dirty="0">
                <a:solidFill>
                  <a:srgbClr val="000000"/>
                </a:solidFill>
                <a:effectLst/>
                <a:latin typeface="Comic Sans MS" panose="030F0902030302020204" pitchFamily="66" charset="0"/>
                <a:ea typeface="Comic Sans MS" panose="030F0902030302020204" pitchFamily="66" charset="0"/>
                <a:cs typeface="Comic Sans MS" panose="030F0902030302020204" pitchFamily="66" charset="0"/>
              </a:rPr>
              <a:t>Previous works A, B, and C have been done</a:t>
            </a:r>
            <a:endParaRPr lang="zh-CN" altLang="zh-CN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1520825" marR="74295" indent="-6350">
              <a:lnSpc>
                <a:spcPct val="110000"/>
              </a:lnSpc>
              <a:spcAft>
                <a:spcPts val="540"/>
              </a:spcAft>
            </a:pPr>
            <a:r>
              <a:rPr lang="zh-CN" altLang="en-US" sz="1800" b="1" kern="100" dirty="0">
                <a:solidFill>
                  <a:srgbClr val="000000"/>
                </a:solidFill>
                <a:latin typeface="Comic Sans MS" panose="030F0902030302020204" pitchFamily="66" charset="0"/>
                <a:ea typeface="Comic Sans MS" panose="030F0902030302020204" pitchFamily="66" charset="0"/>
                <a:cs typeface="Comic Sans MS" panose="030F0902030302020204" pitchFamily="66" charset="0"/>
              </a:rPr>
              <a:t> </a:t>
            </a:r>
            <a:r>
              <a:rPr lang="en-US" altLang="zh-CN" sz="1800" b="1" kern="100" dirty="0">
                <a:solidFill>
                  <a:srgbClr val="000000"/>
                </a:solidFill>
                <a:effectLst/>
                <a:latin typeface="Comic Sans MS" panose="030F0902030302020204" pitchFamily="66" charset="0"/>
                <a:ea typeface="Comic Sans MS" panose="030F0902030302020204" pitchFamily="66" charset="0"/>
                <a:cs typeface="Comic Sans MS" panose="030F0902030302020204" pitchFamily="66" charset="0"/>
              </a:rPr>
              <a:t>A, B, and C have their weakness</a:t>
            </a:r>
            <a:endParaRPr lang="zh-CN" altLang="zh-CN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1520825" marR="74295" indent="-6350">
              <a:lnSpc>
                <a:spcPct val="110000"/>
              </a:lnSpc>
              <a:spcAft>
                <a:spcPts val="540"/>
              </a:spcAft>
            </a:pPr>
            <a:r>
              <a:rPr lang="zh-CN" altLang="en-US" sz="1800" b="1" kern="100" dirty="0">
                <a:solidFill>
                  <a:srgbClr val="000000"/>
                </a:solidFill>
                <a:latin typeface="Comic Sans MS" panose="030F0902030302020204" pitchFamily="66" charset="0"/>
                <a:ea typeface="Comic Sans MS" panose="030F0902030302020204" pitchFamily="66" charset="0"/>
                <a:cs typeface="Comic Sans MS" panose="030F0902030302020204" pitchFamily="66" charset="0"/>
              </a:rPr>
              <a:t> </a:t>
            </a:r>
            <a:r>
              <a:rPr lang="en-US" altLang="zh-CN" sz="1800" b="1" kern="100" dirty="0">
                <a:solidFill>
                  <a:srgbClr val="000000"/>
                </a:solidFill>
                <a:effectLst/>
                <a:latin typeface="Comic Sans MS" panose="030F0902030302020204" pitchFamily="66" charset="0"/>
                <a:ea typeface="Comic Sans MS" panose="030F0902030302020204" pitchFamily="66" charset="0"/>
                <a:cs typeface="Comic Sans MS" panose="030F0902030302020204" pitchFamily="66" charset="0"/>
              </a:rPr>
              <a:t>Your work D</a:t>
            </a:r>
            <a:endParaRPr lang="zh-CN" altLang="zh-CN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1520825" marR="74295" indent="-6350">
              <a:lnSpc>
                <a:spcPct val="110000"/>
              </a:lnSpc>
              <a:spcAft>
                <a:spcPts val="540"/>
              </a:spcAft>
            </a:pPr>
            <a:r>
              <a:rPr lang="zh-CN" altLang="en-US" sz="1800" b="1" kern="100" dirty="0">
                <a:solidFill>
                  <a:srgbClr val="000000"/>
                </a:solidFill>
                <a:latin typeface="Comic Sans MS" panose="030F0902030302020204" pitchFamily="66" charset="0"/>
                <a:ea typeface="Comic Sans MS" panose="030F0902030302020204" pitchFamily="66" charset="0"/>
                <a:cs typeface="Comic Sans MS" panose="030F0902030302020204" pitchFamily="66" charset="0"/>
              </a:rPr>
              <a:t> </a:t>
            </a:r>
            <a:r>
              <a:rPr lang="en-US" altLang="zh-CN" sz="1800" b="1" kern="100" dirty="0">
                <a:solidFill>
                  <a:srgbClr val="000000"/>
                </a:solidFill>
                <a:effectLst/>
                <a:latin typeface="Comic Sans MS" panose="030F0902030302020204" pitchFamily="66" charset="0"/>
                <a:ea typeface="Comic Sans MS" panose="030F0902030302020204" pitchFamily="66" charset="0"/>
                <a:cs typeface="Comic Sans MS" panose="030F0902030302020204" pitchFamily="66" charset="0"/>
              </a:rPr>
              <a:t>Theoretic analysis</a:t>
            </a:r>
            <a:endParaRPr lang="zh-CN" altLang="zh-CN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1520825" marR="74295" indent="-6350">
              <a:lnSpc>
                <a:spcPct val="110000"/>
              </a:lnSpc>
              <a:spcAft>
                <a:spcPts val="540"/>
              </a:spcAft>
            </a:pPr>
            <a:r>
              <a:rPr lang="zh-CN" altLang="en-US" sz="1800" b="1" kern="100" dirty="0">
                <a:solidFill>
                  <a:srgbClr val="000000"/>
                </a:solidFill>
                <a:latin typeface="Comic Sans MS" panose="030F0902030302020204" pitchFamily="66" charset="0"/>
                <a:ea typeface="Comic Sans MS" panose="030F0902030302020204" pitchFamily="66" charset="0"/>
                <a:cs typeface="Comic Sans MS" panose="030F0902030302020204" pitchFamily="66" charset="0"/>
              </a:rPr>
              <a:t> </a:t>
            </a:r>
            <a:r>
              <a:rPr lang="en-US" altLang="zh-CN" sz="1800" b="1" kern="100" dirty="0">
                <a:solidFill>
                  <a:srgbClr val="000000"/>
                </a:solidFill>
                <a:effectLst/>
                <a:latin typeface="Comic Sans MS" panose="030F0902030302020204" pitchFamily="66" charset="0"/>
                <a:ea typeface="Comic Sans MS" panose="030F0902030302020204" pitchFamily="66" charset="0"/>
                <a:cs typeface="Comic Sans MS" panose="030F0902030302020204" pitchFamily="66" charset="0"/>
              </a:rPr>
              <a:t>Experimental comparison against A, B, and C</a:t>
            </a:r>
            <a:endParaRPr lang="zh-CN" altLang="zh-CN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1520825" marR="74295" indent="-6350">
              <a:lnSpc>
                <a:spcPct val="110000"/>
              </a:lnSpc>
              <a:spcAft>
                <a:spcPts val="540"/>
              </a:spcAft>
            </a:pPr>
            <a:r>
              <a:rPr lang="zh-CN" altLang="en-US" sz="1800" b="1" kern="100" dirty="0">
                <a:solidFill>
                  <a:srgbClr val="000000"/>
                </a:solidFill>
                <a:latin typeface="Comic Sans MS" panose="030F0902030302020204" pitchFamily="66" charset="0"/>
                <a:ea typeface="Comic Sans MS" panose="030F0902030302020204" pitchFamily="66" charset="0"/>
                <a:cs typeface="Comic Sans MS" panose="030F0902030302020204" pitchFamily="66" charset="0"/>
              </a:rPr>
              <a:t> </a:t>
            </a:r>
            <a:r>
              <a:rPr lang="en-US" altLang="zh-CN" sz="1800" b="1" kern="100" dirty="0">
                <a:solidFill>
                  <a:srgbClr val="000000"/>
                </a:solidFill>
                <a:effectLst/>
                <a:latin typeface="Comic Sans MS" panose="030F0902030302020204" pitchFamily="66" charset="0"/>
                <a:ea typeface="Comic Sans MS" panose="030F0902030302020204" pitchFamily="66" charset="0"/>
                <a:cs typeface="Comic Sans MS" panose="030F0902030302020204" pitchFamily="66" charset="0"/>
              </a:rPr>
              <a:t>Why D is better</a:t>
            </a:r>
            <a:endParaRPr lang="zh-CN" altLang="zh-CN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1520825" marR="74295" indent="-6350">
              <a:lnSpc>
                <a:spcPct val="110000"/>
              </a:lnSpc>
              <a:spcAft>
                <a:spcPts val="540"/>
              </a:spcAft>
            </a:pPr>
            <a:r>
              <a:rPr lang="zh-CN" altLang="en-US" sz="1800" b="1" kern="100" dirty="0">
                <a:solidFill>
                  <a:srgbClr val="000000"/>
                </a:solidFill>
                <a:latin typeface="Comic Sans MS" panose="030F0902030302020204" pitchFamily="66" charset="0"/>
                <a:ea typeface="Comic Sans MS" panose="030F0902030302020204" pitchFamily="66" charset="0"/>
                <a:cs typeface="Comic Sans MS" panose="030F0902030302020204" pitchFamily="66" charset="0"/>
              </a:rPr>
              <a:t> </a:t>
            </a:r>
            <a:r>
              <a:rPr lang="en-US" altLang="zh-CN" sz="1800" b="1" kern="100" dirty="0">
                <a:solidFill>
                  <a:srgbClr val="000000"/>
                </a:solidFill>
                <a:effectLst/>
                <a:latin typeface="Comic Sans MS" panose="030F0902030302020204" pitchFamily="66" charset="0"/>
                <a:ea typeface="Comic Sans MS" panose="030F0902030302020204" pitchFamily="66" charset="0"/>
                <a:cs typeface="Comic Sans MS" panose="030F0902030302020204" pitchFamily="66" charset="0"/>
              </a:rPr>
              <a:t>Strength and weakness of D</a:t>
            </a:r>
            <a:endParaRPr lang="zh-CN" altLang="zh-CN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1520825" marR="74295" indent="-6350">
              <a:lnSpc>
                <a:spcPct val="110000"/>
              </a:lnSpc>
              <a:spcAft>
                <a:spcPts val="540"/>
              </a:spcAft>
            </a:pPr>
            <a:r>
              <a:rPr lang="zh-CN" altLang="en-US" sz="1800" b="1" kern="100" dirty="0">
                <a:solidFill>
                  <a:srgbClr val="000000"/>
                </a:solidFill>
                <a:latin typeface="Comic Sans MS" panose="030F0902030302020204" pitchFamily="66" charset="0"/>
                <a:ea typeface="Comic Sans MS" panose="030F0902030302020204" pitchFamily="66" charset="0"/>
                <a:cs typeface="Comic Sans MS" panose="030F0902030302020204" pitchFamily="66" charset="0"/>
              </a:rPr>
              <a:t> </a:t>
            </a:r>
            <a:r>
              <a:rPr lang="en-US" altLang="zh-CN" sz="1800" b="1" kern="100" dirty="0">
                <a:solidFill>
                  <a:srgbClr val="000000"/>
                </a:solidFill>
                <a:effectLst/>
                <a:latin typeface="Comic Sans MS" panose="030F0902030302020204" pitchFamily="66" charset="0"/>
                <a:ea typeface="Comic Sans MS" panose="030F0902030302020204" pitchFamily="66" charset="0"/>
                <a:cs typeface="Comic Sans MS" panose="030F0902030302020204" pitchFamily="66" charset="0"/>
              </a:rPr>
              <a:t>Future work on D</a:t>
            </a:r>
            <a:endParaRPr lang="zh-CN" altLang="zh-CN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endParaRPr kumimoji="1"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10F728-9BA2-DFF2-B60A-3A564E825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176C202-81A8-C74D-98EB-86627819041F}" type="datetime1">
              <a:rPr lang="zh-CN" altLang="en-US" smtClean="0"/>
              <a:pPr>
                <a:defRPr/>
              </a:pPr>
              <a:t>2025/10/8</a:t>
            </a:fld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C834203-3551-7569-E0EE-DC749DAF1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95657-5027-EE4F-92CC-8042CD3DCD4C}" type="slidenum">
              <a:rPr lang="en-US" altLang="zh-CN" smtClean="0"/>
              <a:pPr/>
              <a:t>27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02455376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AA0400-6D5B-9B3A-0140-B845D41DC9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>
                <a:solidFill>
                  <a:srgbClr val="FF0000"/>
                </a:solidFill>
                <a:effectLst/>
                <a:latin typeface="ComicSansMS" panose="030F0702030302020204" pitchFamily="66" charset="0"/>
              </a:rPr>
              <a:t>Outline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04AD7A-3B22-FFD6-92CB-2FFD7E98F3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>
                <a:effectLst/>
                <a:latin typeface="STKaiti" panose="02010600040101010101" pitchFamily="2" charset="-122"/>
                <a:ea typeface="STKaiti" panose="02010600040101010101" pitchFamily="2" charset="-122"/>
              </a:rPr>
              <a:t>科学论文有比较清晰的结构，一般包括 </a:t>
            </a:r>
            <a:r>
              <a:rPr lang="en-US" altLang="zh-CN" sz="2400" dirty="0">
                <a:effectLst/>
                <a:latin typeface="STKaiti" panose="02010600040101010101" pitchFamily="2" charset="-122"/>
                <a:ea typeface="STKaiti" panose="02010600040101010101" pitchFamily="2" charset="-122"/>
              </a:rPr>
              <a:t>: </a:t>
            </a:r>
            <a:endParaRPr lang="zh-CN" altLang="en-US" sz="2400" dirty="0"/>
          </a:p>
          <a:p>
            <a:pPr marL="441325" lvl="1" indent="0">
              <a:buNone/>
            </a:pPr>
            <a:r>
              <a:rPr lang="en-US" altLang="zh-CN" sz="1800" dirty="0">
                <a:effectLst/>
                <a:latin typeface="ComicSansMS" panose="030F0702030302020204" pitchFamily="66" charset="0"/>
              </a:rPr>
              <a:t>– </a:t>
            </a:r>
            <a:r>
              <a:rPr lang="en" altLang="zh-CN" sz="1800" b="1" dirty="0">
                <a:effectLst/>
                <a:latin typeface="ComicSansMS" panose="030F0702030302020204" pitchFamily="66" charset="0"/>
              </a:rPr>
              <a:t>Title</a:t>
            </a:r>
            <a:br>
              <a:rPr lang="en" altLang="zh-CN" sz="1800" b="1" dirty="0">
                <a:effectLst/>
                <a:latin typeface="ComicSansMS" panose="030F0702030302020204" pitchFamily="66" charset="0"/>
              </a:rPr>
            </a:br>
            <a:r>
              <a:rPr lang="en" altLang="zh-CN" sz="1800" dirty="0">
                <a:effectLst/>
                <a:latin typeface="ComicSansMS" panose="030F0702030302020204" pitchFamily="66" charset="0"/>
              </a:rPr>
              <a:t>– </a:t>
            </a:r>
            <a:r>
              <a:rPr lang="en" altLang="zh-CN" sz="1800" b="1" dirty="0">
                <a:effectLst/>
                <a:latin typeface="ComicSansMS" panose="030F0702030302020204" pitchFamily="66" charset="0"/>
              </a:rPr>
              <a:t>Abstract</a:t>
            </a:r>
            <a:br>
              <a:rPr lang="en" altLang="zh-CN" sz="1800" b="1" dirty="0">
                <a:effectLst/>
                <a:latin typeface="ComicSansMS" panose="030F0702030302020204" pitchFamily="66" charset="0"/>
              </a:rPr>
            </a:br>
            <a:r>
              <a:rPr lang="en" altLang="zh-CN" sz="1800" dirty="0">
                <a:effectLst/>
                <a:latin typeface="ComicSansMS" panose="030F0702030302020204" pitchFamily="66" charset="0"/>
              </a:rPr>
              <a:t>– </a:t>
            </a:r>
            <a:r>
              <a:rPr lang="en" altLang="zh-CN" sz="1800" b="1" dirty="0">
                <a:effectLst/>
                <a:latin typeface="ComicSansMS" panose="030F0702030302020204" pitchFamily="66" charset="0"/>
              </a:rPr>
              <a:t>Introduction</a:t>
            </a:r>
            <a:br>
              <a:rPr lang="en" altLang="zh-CN" sz="1800" b="1" dirty="0">
                <a:effectLst/>
                <a:latin typeface="ComicSansMS" panose="030F0702030302020204" pitchFamily="66" charset="0"/>
              </a:rPr>
            </a:br>
            <a:r>
              <a:rPr lang="en" altLang="zh-CN" sz="1800" dirty="0">
                <a:effectLst/>
                <a:latin typeface="ComicSansMS" panose="030F0702030302020204" pitchFamily="66" charset="0"/>
              </a:rPr>
              <a:t>– </a:t>
            </a:r>
            <a:r>
              <a:rPr lang="en" altLang="zh-CN" sz="1800" b="1" dirty="0">
                <a:effectLst/>
                <a:latin typeface="ComicSansMS" panose="030F0702030302020204" pitchFamily="66" charset="0"/>
              </a:rPr>
              <a:t>Previous work</a:t>
            </a:r>
            <a:br>
              <a:rPr lang="en" altLang="zh-CN" sz="1800" b="1" dirty="0">
                <a:effectLst/>
                <a:latin typeface="ComicSansMS" panose="030F0702030302020204" pitchFamily="66" charset="0"/>
              </a:rPr>
            </a:br>
            <a:r>
              <a:rPr lang="en" altLang="zh-CN" sz="1800" dirty="0">
                <a:effectLst/>
                <a:latin typeface="ComicSansMS" panose="030F0702030302020204" pitchFamily="66" charset="0"/>
              </a:rPr>
              <a:t>– </a:t>
            </a:r>
            <a:r>
              <a:rPr lang="en" altLang="zh-CN" sz="1800" b="1" dirty="0">
                <a:effectLst/>
                <a:latin typeface="ComicSansMS" panose="030F0702030302020204" pitchFamily="66" charset="0"/>
              </a:rPr>
              <a:t>Your contribution</a:t>
            </a:r>
            <a:br>
              <a:rPr lang="en" altLang="zh-CN" sz="1800" b="1" dirty="0">
                <a:effectLst/>
                <a:latin typeface="ComicSansMS" panose="030F0702030302020204" pitchFamily="66" charset="0"/>
              </a:rPr>
            </a:br>
            <a:r>
              <a:rPr lang="en" altLang="zh-CN" sz="1800" dirty="0">
                <a:effectLst/>
                <a:latin typeface="ComicSansMS" panose="030F0702030302020204" pitchFamily="66" charset="0"/>
              </a:rPr>
              <a:t>– </a:t>
            </a:r>
            <a:r>
              <a:rPr lang="en" altLang="zh-CN" sz="1800" b="1" dirty="0">
                <a:effectLst/>
                <a:latin typeface="ComicSansMS" panose="030F0702030302020204" pitchFamily="66" charset="0"/>
              </a:rPr>
              <a:t>Support (theoretical or experimental) </a:t>
            </a:r>
          </a:p>
          <a:p>
            <a:pPr marL="441325" lvl="1" indent="0">
              <a:buNone/>
            </a:pPr>
            <a:r>
              <a:rPr lang="en" altLang="zh-CN" sz="1800" dirty="0">
                <a:effectLst/>
                <a:latin typeface="ComicSansMS" panose="030F0702030302020204" pitchFamily="66" charset="0"/>
              </a:rPr>
              <a:t>– </a:t>
            </a:r>
            <a:r>
              <a:rPr lang="en" altLang="zh-CN" sz="1800" b="1" dirty="0">
                <a:effectLst/>
                <a:latin typeface="ComicSansMS" panose="030F0702030302020204" pitchFamily="66" charset="0"/>
              </a:rPr>
              <a:t>Discussion</a:t>
            </a:r>
            <a:br>
              <a:rPr lang="en" altLang="zh-CN" sz="1800" b="1" dirty="0">
                <a:effectLst/>
                <a:latin typeface="ComicSansMS" panose="030F0702030302020204" pitchFamily="66" charset="0"/>
              </a:rPr>
            </a:br>
            <a:r>
              <a:rPr lang="en" altLang="zh-CN" sz="1800" dirty="0">
                <a:effectLst/>
                <a:latin typeface="ComicSansMS" panose="030F0702030302020204" pitchFamily="66" charset="0"/>
              </a:rPr>
              <a:t>– </a:t>
            </a:r>
            <a:r>
              <a:rPr lang="en" altLang="zh-CN" sz="1800" b="1" dirty="0">
                <a:effectLst/>
                <a:latin typeface="ComicSansMS" panose="030F0702030302020204" pitchFamily="66" charset="0"/>
              </a:rPr>
              <a:t>Conclusion</a:t>
            </a:r>
            <a:br>
              <a:rPr lang="en" altLang="zh-CN" sz="1800" b="1" dirty="0">
                <a:effectLst/>
                <a:latin typeface="ComicSansMS" panose="030F0702030302020204" pitchFamily="66" charset="0"/>
              </a:rPr>
            </a:br>
            <a:r>
              <a:rPr lang="en" altLang="zh-CN" sz="1800" dirty="0">
                <a:effectLst/>
                <a:latin typeface="ComicSansMS" panose="030F0702030302020204" pitchFamily="66" charset="0"/>
              </a:rPr>
              <a:t>– </a:t>
            </a:r>
            <a:r>
              <a:rPr lang="en" altLang="zh-CN" sz="1800" b="1" dirty="0">
                <a:effectLst/>
                <a:latin typeface="ComicSansMS" panose="030F0702030302020204" pitchFamily="66" charset="0"/>
              </a:rPr>
              <a:t>Reference </a:t>
            </a:r>
            <a:endParaRPr lang="en" altLang="zh-CN" sz="1800" dirty="0"/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100BF9-23EA-6B48-6C1E-A4D944FD6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176C202-81A8-C74D-98EB-86627819041F}" type="datetime1">
              <a:rPr lang="zh-CN" altLang="en-US" smtClean="0"/>
              <a:pPr>
                <a:defRPr/>
              </a:pPr>
              <a:t>2025/10/8</a:t>
            </a:fld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8CC8A88-BBA2-2C0C-74FB-7EDF3CE13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95657-5027-EE4F-92CC-8042CD3DCD4C}" type="slidenum">
              <a:rPr lang="en-US" altLang="zh-CN" smtClean="0"/>
              <a:pPr/>
              <a:t>28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2905156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3D8226-6087-DBCD-38DE-D27AB3D04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>
                <a:solidFill>
                  <a:srgbClr val="FF0000"/>
                </a:solidFill>
                <a:effectLst/>
                <a:latin typeface="ComicSansMS" panose="030F0702030302020204" pitchFamily="66" charset="0"/>
              </a:rPr>
              <a:t>Title</a:t>
            </a:r>
            <a:r>
              <a:rPr lang="en" altLang="zh-CN" sz="1800" dirty="0">
                <a:solidFill>
                  <a:srgbClr val="FF0000"/>
                </a:solidFill>
                <a:effectLst/>
                <a:latin typeface="ComicSansMS" panose="030F0702030302020204" pitchFamily="66" charset="0"/>
              </a:rPr>
              <a:t>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059076-A3BA-E5E7-BC71-124E39C5D8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effectLst/>
                <a:latin typeface="STKaiti" panose="02010600040101010101" pitchFamily="2" charset="-122"/>
                <a:ea typeface="STKaiti" panose="02010600040101010101" pitchFamily="2" charset="-122"/>
              </a:rPr>
              <a:t>清楚地表达出主要工作</a:t>
            </a:r>
            <a:endParaRPr lang="en-US" altLang="zh-CN" dirty="0">
              <a:effectLst/>
              <a:latin typeface="STKaiti" panose="02010600040101010101" pitchFamily="2" charset="-122"/>
              <a:ea typeface="STKaiti" panose="02010600040101010101" pitchFamily="2" charset="-122"/>
            </a:endParaRPr>
          </a:p>
          <a:p>
            <a:r>
              <a:rPr lang="zh-CN" altLang="en-US" dirty="0">
                <a:effectLst/>
                <a:latin typeface="STKaiti" panose="02010600040101010101" pitchFamily="2" charset="-122"/>
                <a:ea typeface="STKaiti" panose="02010600040101010101" pitchFamily="2" charset="-122"/>
              </a:rPr>
              <a:t>字数忌长</a:t>
            </a:r>
            <a:r>
              <a:rPr lang="en-US" altLang="zh-CN" dirty="0">
                <a:effectLst/>
                <a:latin typeface="STKaiti" panose="02010600040101010101" pitchFamily="2" charset="-122"/>
                <a:ea typeface="STKaiti" panose="02010600040101010101" pitchFamily="2" charset="-122"/>
              </a:rPr>
              <a:t>(</a:t>
            </a:r>
            <a:r>
              <a:rPr lang="zh-CN" altLang="en-US" dirty="0">
                <a:effectLst/>
                <a:latin typeface="STKaiti" panose="02010600040101010101" pitchFamily="2" charset="-122"/>
                <a:ea typeface="STKaiti" panose="02010600040101010101" pitchFamily="2" charset="-122"/>
              </a:rPr>
              <a:t>尽可能不要超过</a:t>
            </a:r>
            <a:r>
              <a:rPr lang="en-US" altLang="zh-CN" dirty="0">
                <a:effectLst/>
                <a:latin typeface="STKaiti" panose="02010600040101010101" pitchFamily="2" charset="-122"/>
                <a:ea typeface="STKaiti" panose="02010600040101010101" pitchFamily="2" charset="-122"/>
              </a:rPr>
              <a:t>20</a:t>
            </a:r>
            <a:r>
              <a:rPr lang="zh-CN" altLang="en-US" dirty="0">
                <a:effectLst/>
                <a:latin typeface="STKaiti" panose="02010600040101010101" pitchFamily="2" charset="-122"/>
                <a:ea typeface="STKaiti" panose="02010600040101010101" pitchFamily="2" charset="-122"/>
              </a:rPr>
              <a:t>字</a:t>
            </a:r>
            <a:r>
              <a:rPr lang="en-US" altLang="zh-CN" dirty="0">
                <a:effectLst/>
                <a:latin typeface="STKaiti" panose="02010600040101010101" pitchFamily="2" charset="-122"/>
                <a:ea typeface="STKaiti" panose="02010600040101010101" pitchFamily="2" charset="-122"/>
              </a:rPr>
              <a:t>) </a:t>
            </a:r>
          </a:p>
          <a:p>
            <a:r>
              <a:rPr lang="zh-CN" altLang="en-US" dirty="0">
                <a:solidFill>
                  <a:srgbClr val="FF0000"/>
                </a:solidFill>
                <a:effectLst/>
                <a:latin typeface="STKaiti" panose="02010600040101010101" pitchFamily="2" charset="-122"/>
                <a:ea typeface="STKaiti" panose="02010600040101010101" pitchFamily="2" charset="-122"/>
              </a:rPr>
              <a:t>有吸引力 </a:t>
            </a:r>
            <a:endParaRPr lang="en-US" altLang="zh-CN" dirty="0">
              <a:solidFill>
                <a:srgbClr val="FF0000"/>
              </a:solidFill>
              <a:effectLst/>
              <a:latin typeface="STKaiti" panose="02010600040101010101" pitchFamily="2" charset="-122"/>
              <a:ea typeface="STKaiti" panose="02010600040101010101" pitchFamily="2" charset="-122"/>
            </a:endParaRPr>
          </a:p>
          <a:p>
            <a:pPr lvl="1"/>
            <a:r>
              <a:rPr lang="en" altLang="zh-CN" b="1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Modeling readability to improve unit tests</a:t>
            </a:r>
            <a:r>
              <a:rPr lang="zh-CN" altLang="en-US" b="1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   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FSE</a:t>
            </a:r>
            <a:endParaRPr lang="en" altLang="zh-CN" b="1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  <a:p>
            <a:pPr lvl="1"/>
            <a:r>
              <a:rPr lang="en" altLang="zh-CN" b="1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Testing: a roadmap</a:t>
            </a:r>
            <a:r>
              <a:rPr lang="zh-CN" altLang="en-US" b="1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         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Helvetica Neue" panose="02000503000000020004" pitchFamily="2" charset="0"/>
              </a:rPr>
              <a:t>FSE2000</a:t>
            </a:r>
            <a:endParaRPr lang="en" altLang="zh-CN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  <a:p>
            <a:pPr lvl="1"/>
            <a:endParaRPr lang="en" altLang="zh-CN" dirty="0">
              <a:solidFill>
                <a:srgbClr val="000000"/>
              </a:solidFill>
              <a:effectLst/>
              <a:latin typeface="Helvetica Neue" panose="02000503000000020004" pitchFamily="2" charset="0"/>
            </a:endParaRPr>
          </a:p>
          <a:p>
            <a:pPr marL="0" indent="0">
              <a:buNone/>
            </a:pPr>
            <a:endParaRPr lang="zh-CN" altLang="en-US" dirty="0"/>
          </a:p>
          <a:p>
            <a:endParaRPr kumimoji="1"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2311CC9-A7E8-84AB-BD43-7DAFC86CA5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176C202-81A8-C74D-98EB-86627819041F}" type="datetime1">
              <a:rPr lang="zh-CN" altLang="en-US" smtClean="0"/>
              <a:pPr>
                <a:defRPr/>
              </a:pPr>
              <a:t>2025/10/8</a:t>
            </a:fld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771352A-31ED-BB6B-01AB-326C75CFA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95657-5027-EE4F-92CC-8042CD3DCD4C}" type="slidenum">
              <a:rPr lang="en-US" altLang="zh-CN" smtClean="0"/>
              <a:pPr/>
              <a:t>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13891019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2C5040-B92A-4936-4973-0CAB454DA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课程信息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3C535E-24BC-4F21-9474-4BD1B628E3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0709" y="1237347"/>
            <a:ext cx="8142287" cy="4392612"/>
          </a:xfrm>
        </p:spPr>
        <p:txBody>
          <a:bodyPr/>
          <a:lstStyle/>
          <a:p>
            <a:r>
              <a:rPr kumimoji="1" lang="zh-CN" altLang="en-US" dirty="0"/>
              <a:t>课堂派</a:t>
            </a:r>
            <a:endParaRPr kumimoji="1" lang="en-US" altLang="zh-CN" dirty="0"/>
          </a:p>
          <a:p>
            <a:pPr lvl="1"/>
            <a:r>
              <a:rPr lang="zh-CN" altLang="en-US" dirty="0"/>
              <a:t>加课码：ET34E8</a:t>
            </a:r>
            <a:endParaRPr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课程微信群： 面对面建群 ：</a:t>
            </a:r>
            <a:r>
              <a:rPr kumimoji="1" lang="en-US" altLang="zh-CN" dirty="0"/>
              <a:t>9876</a:t>
            </a:r>
          </a:p>
          <a:p>
            <a:r>
              <a:rPr kumimoji="1" lang="zh-CN" altLang="en-US" dirty="0"/>
              <a:t>课程大作业</a:t>
            </a:r>
            <a:endParaRPr kumimoji="1" lang="en-US" altLang="zh-CN" dirty="0"/>
          </a:p>
          <a:p>
            <a:pPr lvl="1"/>
            <a:r>
              <a:rPr lang="zh-CN" altLang="en-US" sz="1800" b="1" dirty="0">
                <a:latin typeface="MicrosoftYaHei"/>
              </a:rPr>
              <a:t>具体要求：见课堂派作业</a:t>
            </a:r>
            <a:endParaRPr lang="en-US" altLang="zh-CN" sz="1800" b="1" dirty="0">
              <a:latin typeface="MicrosoftYaHei"/>
            </a:endParaRPr>
          </a:p>
          <a:p>
            <a:r>
              <a:rPr kumimoji="1" lang="zh-CN" altLang="en-US" dirty="0"/>
              <a:t>专题研讨 </a:t>
            </a:r>
            <a:r>
              <a:rPr kumimoji="1" lang="en-US" altLang="zh-CN" dirty="0"/>
              <a:t>topic</a:t>
            </a:r>
            <a:r>
              <a:rPr kumimoji="1" lang="zh-CN" altLang="en-US" dirty="0"/>
              <a:t> 提前一周发布</a:t>
            </a:r>
            <a:endParaRPr kumimoji="1" lang="en-US" altLang="zh-CN" dirty="0"/>
          </a:p>
          <a:p>
            <a:pPr marL="449262" lvl="1" indent="0">
              <a:buNone/>
            </a:pPr>
            <a:endParaRPr lang="zh-CN" altLang="en-US" dirty="0">
              <a:effectLst/>
            </a:endParaRPr>
          </a:p>
          <a:p>
            <a:pPr lvl="1"/>
            <a:endParaRPr kumimoji="1" lang="en-US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A01804-9D46-FCFD-766B-2C2B9ECCA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176C202-81A8-C74D-98EB-86627819041F}" type="datetime1">
              <a:rPr lang="zh-CN" altLang="en-US" smtClean="0"/>
              <a:pPr>
                <a:defRPr/>
              </a:pPr>
              <a:t>2025/10/8</a:t>
            </a:fld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4627950-2C6A-FCEA-2EB1-84390BCA0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95657-5027-EE4F-92CC-8042CD3DCD4C}" type="slidenum">
              <a:rPr lang="en-US" altLang="zh-CN" smtClean="0"/>
              <a:pPr/>
              <a:t>3</a:t>
            </a:fld>
            <a:endParaRPr lang="en-US" altLang="zh-CN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9BD7EDB-E8F9-0D4E-8570-9ECAE3BCDC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1852" y="1412776"/>
            <a:ext cx="1872208" cy="1872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900C457-3423-18D0-6EB3-8BBACFFFA0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1277" y="1412776"/>
            <a:ext cx="1744502" cy="2272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2895782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C7D745-2F49-A84D-7164-D6E4F2307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>
                <a:solidFill>
                  <a:srgbClr val="FF0000"/>
                </a:solidFill>
                <a:effectLst/>
                <a:latin typeface="ComicSansMS" panose="030F0702030302020204" pitchFamily="66" charset="0"/>
              </a:rPr>
              <a:t>Abstract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DFF491E-FFAD-9CD8-441F-90BB6156A8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zh-CN" sz="2400" b="1" dirty="0">
                <a:effectLst/>
                <a:latin typeface="ComicSansMS" panose="030F0702030302020204" pitchFamily="66" charset="0"/>
              </a:rPr>
              <a:t>Purpose: Summarize your contributions </a:t>
            </a:r>
          </a:p>
          <a:p>
            <a:r>
              <a:rPr lang="en" altLang="zh-CN" sz="2400" b="1" dirty="0">
                <a:effectLst/>
                <a:latin typeface="ComicSansMS" panose="030F0702030302020204" pitchFamily="66" charset="0"/>
              </a:rPr>
              <a:t>Style: </a:t>
            </a:r>
            <a:endParaRPr lang="en" altLang="zh-CN" sz="2400" dirty="0"/>
          </a:p>
          <a:p>
            <a:pPr marL="898525" lvl="1" indent="-457200">
              <a:buFont typeface="+mj-lt"/>
              <a:buAutoNum type="arabicPeriod"/>
            </a:pPr>
            <a:r>
              <a:rPr lang="en" altLang="zh-CN" b="1" dirty="0">
                <a:effectLst/>
                <a:latin typeface="ComicSansMS" panose="030F0702030302020204" pitchFamily="66" charset="0"/>
              </a:rPr>
              <a:t>What is the problem </a:t>
            </a:r>
          </a:p>
          <a:p>
            <a:pPr marL="898525" lvl="1" indent="-457200">
              <a:buFont typeface="+mj-lt"/>
              <a:buAutoNum type="arabicPeriod"/>
            </a:pPr>
            <a:r>
              <a:rPr lang="en" altLang="zh-CN" b="1" dirty="0">
                <a:effectLst/>
                <a:latin typeface="ComicSansMS" panose="030F0702030302020204" pitchFamily="66" charset="0"/>
              </a:rPr>
              <a:t>What is your work </a:t>
            </a:r>
          </a:p>
          <a:p>
            <a:pPr marL="898525" lvl="1" indent="-457200">
              <a:buFont typeface="+mj-lt"/>
              <a:buAutoNum type="arabicPeriod"/>
            </a:pPr>
            <a:r>
              <a:rPr lang="en" altLang="zh-CN" b="1" dirty="0">
                <a:effectLst/>
                <a:latin typeface="ComicSansMS" panose="030F0702030302020204" pitchFamily="66" charset="0"/>
              </a:rPr>
              <a:t>Features of your work </a:t>
            </a:r>
          </a:p>
          <a:p>
            <a:pPr marL="898525" lvl="1" indent="-457200">
              <a:buFont typeface="+mj-lt"/>
              <a:buAutoNum type="arabicPeriod"/>
            </a:pPr>
            <a:r>
              <a:rPr lang="en" altLang="zh-CN" b="1" dirty="0">
                <a:effectLst/>
                <a:latin typeface="ComicSansMS" panose="030F0702030302020204" pitchFamily="66" charset="0"/>
              </a:rPr>
              <a:t>Advantages of your work </a:t>
            </a:r>
          </a:p>
          <a:p>
            <a:pPr marL="898525" lvl="1" indent="-457200">
              <a:buFont typeface="+mj-lt"/>
              <a:buAutoNum type="arabicPeriod"/>
            </a:pPr>
            <a:r>
              <a:rPr lang="en" altLang="zh-CN" b="1" dirty="0">
                <a:effectLst/>
                <a:latin typeface="ComicSansMS" panose="030F0702030302020204" pitchFamily="66" charset="0"/>
              </a:rPr>
              <a:t>Results </a:t>
            </a:r>
            <a:endParaRPr lang="en" altLang="zh-CN" dirty="0"/>
          </a:p>
          <a:p>
            <a:endParaRPr kumimoji="1" lang="zh-CN" altLang="en-US" sz="24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E50E40-8375-1D08-18FA-E76D962A7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176C202-81A8-C74D-98EB-86627819041F}" type="datetime1">
              <a:rPr lang="zh-CN" altLang="en-US" smtClean="0"/>
              <a:pPr>
                <a:defRPr/>
              </a:pPr>
              <a:t>2025/10/8</a:t>
            </a:fld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1D25A44-BDAB-6E5C-CBAA-E888AFE37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95657-5027-EE4F-92CC-8042CD3DCD4C}" type="slidenum">
              <a:rPr lang="en-US" altLang="zh-CN" smtClean="0"/>
              <a:pPr/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74884555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22B451-BECD-7641-EF52-6D2CF0002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>
                <a:solidFill>
                  <a:srgbClr val="FF0000"/>
                </a:solidFill>
                <a:effectLst/>
                <a:latin typeface="ComicSansMS" panose="030F0702030302020204" pitchFamily="66" charset="0"/>
              </a:rPr>
              <a:t>Introduction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25028A5-102F-395B-606D-925FE0789C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196628"/>
            <a:ext cx="8142287" cy="4392612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en" altLang="zh-CN" sz="2400" b="1" dirty="0">
                <a:effectLst/>
                <a:latin typeface="ComicSansMS" panose="030F0702030302020204" pitchFamily="66" charset="0"/>
              </a:rPr>
              <a:t>Purpose: Background and organization of the paper </a:t>
            </a:r>
          </a:p>
          <a:p>
            <a:pPr>
              <a:spcBef>
                <a:spcPts val="0"/>
              </a:spcBef>
            </a:pPr>
            <a:r>
              <a:rPr lang="en" altLang="zh-CN" sz="2400" b="1" dirty="0">
                <a:effectLst/>
                <a:latin typeface="ComicSansMS" panose="030F0702030302020204" pitchFamily="66" charset="0"/>
              </a:rPr>
              <a:t>Style: </a:t>
            </a:r>
            <a:endParaRPr lang="en" altLang="zh-CN" sz="2400" dirty="0"/>
          </a:p>
          <a:p>
            <a:pPr lvl="1">
              <a:spcBef>
                <a:spcPts val="0"/>
              </a:spcBef>
              <a:buFont typeface="+mj-lt"/>
              <a:buAutoNum type="arabicPeriod"/>
            </a:pPr>
            <a:r>
              <a:rPr lang="en" altLang="zh-CN" b="1" dirty="0">
                <a:effectLst/>
                <a:latin typeface="ComicSansMS" panose="030F0702030302020204" pitchFamily="66" charset="0"/>
              </a:rPr>
              <a:t>Problem X is important</a:t>
            </a:r>
            <a:endParaRPr lang="en" altLang="zh-CN" b="1" dirty="0">
              <a:latin typeface="ComicSansMS" panose="030F0702030302020204" pitchFamily="66" charset="0"/>
            </a:endParaRPr>
          </a:p>
          <a:p>
            <a:pPr lvl="1">
              <a:spcBef>
                <a:spcPts val="0"/>
              </a:spcBef>
              <a:buFont typeface="+mj-lt"/>
              <a:buAutoNum type="arabicPeriod"/>
            </a:pPr>
            <a:r>
              <a:rPr lang="en" altLang="zh-CN" b="1" dirty="0">
                <a:effectLst/>
                <a:latin typeface="ComicSansMS" panose="030F0702030302020204" pitchFamily="66" charset="0"/>
              </a:rPr>
              <a:t>A, B, and C have been done</a:t>
            </a:r>
            <a:endParaRPr lang="en" altLang="zh-CN" b="1" dirty="0">
              <a:latin typeface="ComicSansMS" panose="030F0702030302020204" pitchFamily="66" charset="0"/>
            </a:endParaRPr>
          </a:p>
          <a:p>
            <a:pPr lvl="1">
              <a:spcBef>
                <a:spcPts val="0"/>
              </a:spcBef>
              <a:buFont typeface="+mj-lt"/>
              <a:buAutoNum type="arabicPeriod"/>
            </a:pPr>
            <a:r>
              <a:rPr lang="en" altLang="zh-CN" b="1" dirty="0">
                <a:effectLst/>
                <a:latin typeface="ComicSansMS" panose="030F0702030302020204" pitchFamily="66" charset="0"/>
              </a:rPr>
              <a:t>A, B, and C have their weakness </a:t>
            </a:r>
            <a:endParaRPr lang="en" altLang="zh-CN" b="1" dirty="0">
              <a:latin typeface="ComicSansMS" panose="030F0702030302020204" pitchFamily="66" charset="0"/>
            </a:endParaRPr>
          </a:p>
          <a:p>
            <a:pPr lvl="1">
              <a:spcBef>
                <a:spcPts val="0"/>
              </a:spcBef>
              <a:buFont typeface="+mj-lt"/>
              <a:buAutoNum type="arabicPeriod"/>
            </a:pPr>
            <a:r>
              <a:rPr lang="en" altLang="zh-CN" b="1" dirty="0">
                <a:effectLst/>
                <a:latin typeface="ComicSansMS" panose="030F0702030302020204" pitchFamily="66" charset="0"/>
              </a:rPr>
              <a:t>Our work D</a:t>
            </a:r>
            <a:endParaRPr lang="en" altLang="zh-CN" b="1" dirty="0">
              <a:latin typeface="ComicSansMS" panose="030F0702030302020204" pitchFamily="66" charset="0"/>
            </a:endParaRPr>
          </a:p>
          <a:p>
            <a:pPr lvl="1">
              <a:spcBef>
                <a:spcPts val="0"/>
              </a:spcBef>
              <a:buFont typeface="+mj-lt"/>
              <a:buAutoNum type="arabicPeriod"/>
            </a:pPr>
            <a:r>
              <a:rPr lang="en" altLang="zh-CN" b="1" dirty="0">
                <a:effectLst/>
                <a:latin typeface="ComicSansMS" panose="030F0702030302020204" pitchFamily="66" charset="0"/>
              </a:rPr>
              <a:t>Features and advantages of D </a:t>
            </a:r>
            <a:endParaRPr lang="en" altLang="zh-CN" dirty="0">
              <a:effectLst/>
              <a:latin typeface="ComicSansMS" panose="030F0702030302020204" pitchFamily="66" charset="0"/>
            </a:endParaRPr>
          </a:p>
          <a:p>
            <a:pPr lvl="1">
              <a:spcBef>
                <a:spcPts val="0"/>
              </a:spcBef>
              <a:buFont typeface="+mj-lt"/>
              <a:buAutoNum type="arabicPeriod"/>
            </a:pPr>
            <a:r>
              <a:rPr lang="en" altLang="zh-CN" b="1" dirty="0">
                <a:effectLst/>
                <a:latin typeface="ComicSansMS" panose="030F0702030302020204" pitchFamily="66" charset="0"/>
              </a:rPr>
              <a:t>Results</a:t>
            </a:r>
          </a:p>
          <a:p>
            <a:pPr lvl="1">
              <a:spcBef>
                <a:spcPts val="0"/>
              </a:spcBef>
              <a:buFont typeface="+mj-lt"/>
              <a:buAutoNum type="arabicPeriod"/>
            </a:pPr>
            <a:r>
              <a:rPr lang="en" altLang="zh-CN" b="1" dirty="0">
                <a:effectLst/>
                <a:latin typeface="ComicSansMS" panose="030F0702030302020204" pitchFamily="66" charset="0"/>
              </a:rPr>
              <a:t>Organization of the paper </a:t>
            </a:r>
            <a:endParaRPr lang="en" altLang="zh-CN" dirty="0"/>
          </a:p>
          <a:p>
            <a:endParaRPr kumimoji="1"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27864A-71CF-C0A0-AC16-F3D9C8F80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176C202-81A8-C74D-98EB-86627819041F}" type="datetime1">
              <a:rPr lang="zh-CN" altLang="en-US" smtClean="0"/>
              <a:pPr>
                <a:defRPr/>
              </a:pPr>
              <a:t>2025/10/8</a:t>
            </a:fld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3AAA6C6-EDA2-2F4C-100D-E36FD19A6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95657-5027-EE4F-92CC-8042CD3DCD4C}" type="slidenum">
              <a:rPr lang="en-US" altLang="zh-CN" smtClean="0"/>
              <a:pPr/>
              <a:t>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43379033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9242BC-A2C0-219D-1A3D-84698CF8CF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>
                <a:solidFill>
                  <a:srgbClr val="FF0000"/>
                </a:solidFill>
                <a:effectLst/>
                <a:latin typeface="ComicSansMS" panose="030F0702030302020204" pitchFamily="66" charset="0"/>
              </a:rPr>
              <a:t>Previous work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147650-F612-A9AC-9E64-87EF37F817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zh-CN" sz="2400" b="1" dirty="0">
                <a:effectLst/>
                <a:latin typeface="ComicSansMS" panose="030F0702030302020204" pitchFamily="66" charset="0"/>
              </a:rPr>
              <a:t>Purpose: Why your work, the differences </a:t>
            </a:r>
          </a:p>
          <a:p>
            <a:r>
              <a:rPr lang="en" altLang="zh-CN" sz="2400" b="1" dirty="0">
                <a:effectLst/>
                <a:latin typeface="ComicSansMS" panose="030F0702030302020204" pitchFamily="66" charset="0"/>
              </a:rPr>
              <a:t>Style: </a:t>
            </a:r>
            <a:endParaRPr lang="en" altLang="zh-CN" sz="2400" dirty="0"/>
          </a:p>
          <a:p>
            <a:pPr lvl="1">
              <a:buFont typeface="+mj-lt"/>
              <a:buAutoNum type="arabicPeriod"/>
            </a:pPr>
            <a:r>
              <a:rPr lang="en" altLang="zh-CN" b="1" dirty="0">
                <a:effectLst/>
                <a:latin typeface="ComicSansMS" panose="030F0702030302020204" pitchFamily="66" charset="0"/>
              </a:rPr>
              <a:t>Categorization of previous works </a:t>
            </a:r>
            <a:endParaRPr lang="en" altLang="zh-CN" dirty="0">
              <a:effectLst/>
              <a:latin typeface="ComicSansMS" panose="030F0702030302020204" pitchFamily="66" charset="0"/>
            </a:endParaRPr>
          </a:p>
          <a:p>
            <a:pPr lvl="1">
              <a:buFont typeface="+mj-lt"/>
              <a:buAutoNum type="arabicPeriod"/>
            </a:pPr>
            <a:r>
              <a:rPr lang="en" altLang="zh-CN" b="1" dirty="0">
                <a:effectLst/>
                <a:latin typeface="ComicSansMS" panose="030F0702030302020204" pitchFamily="66" charset="0"/>
              </a:rPr>
              <a:t>One or two sentences for a work </a:t>
            </a:r>
            <a:endParaRPr lang="en" altLang="zh-CN" dirty="0">
              <a:effectLst/>
              <a:latin typeface="ComicSansMS" panose="030F0702030302020204" pitchFamily="66" charset="0"/>
            </a:endParaRPr>
          </a:p>
          <a:p>
            <a:pPr lvl="2"/>
            <a:r>
              <a:rPr lang="en" altLang="zh-CN" sz="2400" b="1" dirty="0">
                <a:effectLst/>
                <a:latin typeface="ComicSansMS" panose="030F0702030302020204" pitchFamily="66" charset="0"/>
              </a:rPr>
              <a:t>Strength </a:t>
            </a:r>
            <a:endParaRPr lang="en" altLang="zh-CN" sz="2400" dirty="0">
              <a:effectLst/>
              <a:latin typeface="ComicSansMS" panose="030F0702030302020204" pitchFamily="66" charset="0"/>
            </a:endParaRPr>
          </a:p>
          <a:p>
            <a:pPr lvl="2"/>
            <a:r>
              <a:rPr lang="en" altLang="zh-CN" sz="2400" b="1" dirty="0">
                <a:effectLst/>
                <a:latin typeface="ComicSansMS" panose="030F0702030302020204" pitchFamily="66" charset="0"/>
              </a:rPr>
              <a:t>Weakness </a:t>
            </a:r>
            <a:endParaRPr lang="en" altLang="zh-CN" sz="2400" dirty="0"/>
          </a:p>
          <a:p>
            <a:endParaRPr kumimoji="1"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756F14-EDAF-DE77-11CF-424B0EC1B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176C202-81A8-C74D-98EB-86627819041F}" type="datetime1">
              <a:rPr lang="zh-CN" altLang="en-US" smtClean="0"/>
              <a:pPr>
                <a:defRPr/>
              </a:pPr>
              <a:t>2025/10/8</a:t>
            </a:fld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F8FAC41-A642-0293-E362-D2AC6617B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95657-5027-EE4F-92CC-8042CD3DCD4C}" type="slidenum">
              <a:rPr lang="en-US" altLang="zh-CN" smtClean="0"/>
              <a:pPr/>
              <a:t>32</a:t>
            </a:fld>
            <a:endParaRPr lang="en-US" altLang="zh-CN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3749565-FDCE-44DB-629F-1CD19A9B2F3F}"/>
              </a:ext>
            </a:extLst>
          </p:cNvPr>
          <p:cNvSpPr txBox="1"/>
          <p:nvPr/>
        </p:nvSpPr>
        <p:spPr>
          <a:xfrm>
            <a:off x="1116038" y="5619254"/>
            <a:ext cx="691234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sz="2400" b="1" dirty="0">
                <a:solidFill>
                  <a:srgbClr val="6D3AFF"/>
                </a:solidFill>
                <a:effectLst/>
                <a:latin typeface="ComicSansMS" panose="030F0702030302020204" pitchFamily="66" charset="0"/>
              </a:rPr>
              <a:t>PS</a:t>
            </a:r>
            <a:r>
              <a:rPr lang="zh-CN" altLang="en-US" sz="2400" b="1" dirty="0">
                <a:solidFill>
                  <a:srgbClr val="6D3AFF"/>
                </a:solidFill>
                <a:effectLst/>
                <a:latin typeface="ComicSansMS" panose="030F0702030302020204" pitchFamily="66" charset="0"/>
              </a:rPr>
              <a:t>：</a:t>
            </a:r>
            <a:r>
              <a:rPr lang="en" altLang="zh-CN" sz="2400" b="1" dirty="0">
                <a:solidFill>
                  <a:srgbClr val="6D3AFF"/>
                </a:solidFill>
                <a:effectLst/>
                <a:latin typeface="ComicSansMS" panose="030F0702030302020204" pitchFamily="66" charset="0"/>
              </a:rPr>
              <a:t>Don’t </a:t>
            </a:r>
            <a:r>
              <a:rPr lang="en" altLang="zh-CN" sz="2400" b="1" dirty="0">
                <a:solidFill>
                  <a:srgbClr val="FF0000"/>
                </a:solidFill>
                <a:effectLst/>
                <a:latin typeface="ComicSansMS" panose="030F0702030302020204" pitchFamily="66" charset="0"/>
              </a:rPr>
              <a:t>over-criticize</a:t>
            </a:r>
            <a:r>
              <a:rPr lang="en" altLang="zh-CN" sz="2400" b="1" dirty="0">
                <a:solidFill>
                  <a:srgbClr val="6D3AFF"/>
                </a:solidFill>
                <a:effectLst/>
                <a:latin typeface="ComicSansMS" panose="030F0702030302020204" pitchFamily="66" charset="0"/>
              </a:rPr>
              <a:t> previous works</a:t>
            </a:r>
            <a:r>
              <a:rPr lang="zh-CN" altLang="en-US" sz="2400" b="1" dirty="0">
                <a:solidFill>
                  <a:srgbClr val="6D3AFF"/>
                </a:solidFill>
                <a:latin typeface="ComicSansMS" panose="030F0702030302020204" pitchFamily="66" charset="0"/>
              </a:rPr>
              <a:t>！！！</a:t>
            </a:r>
            <a:r>
              <a:rPr lang="en" altLang="zh-CN" sz="2400" b="1" dirty="0">
                <a:solidFill>
                  <a:srgbClr val="6D3AFF"/>
                </a:solidFill>
                <a:effectLst/>
                <a:latin typeface="ComicSansMS" panose="030F0702030302020204" pitchFamily="66" charset="0"/>
              </a:rPr>
              <a:t> </a:t>
            </a:r>
            <a:endParaRPr lang="en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27096849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ADC102-CCB0-8A69-14FC-8C75ABB36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>
                <a:solidFill>
                  <a:srgbClr val="FF0000"/>
                </a:solidFill>
                <a:effectLst/>
                <a:latin typeface="ComicSansMS" panose="030F0702030302020204" pitchFamily="66" charset="0"/>
              </a:rPr>
              <a:t>Your contribution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3ACFF0-0272-4E4A-8297-B4B37A8C8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" altLang="zh-CN" sz="2400" b="1" dirty="0">
                <a:effectLst/>
                <a:latin typeface="ComicSansMS" panose="030F0702030302020204" pitchFamily="66" charset="0"/>
              </a:rPr>
              <a:t>Purpose: Introduce your work </a:t>
            </a:r>
          </a:p>
          <a:p>
            <a:pPr>
              <a:spcBef>
                <a:spcPts val="0"/>
              </a:spcBef>
            </a:pPr>
            <a:r>
              <a:rPr lang="en" altLang="zh-CN" sz="2400" b="1" dirty="0">
                <a:effectLst/>
                <a:latin typeface="ComicSansMS" panose="030F0702030302020204" pitchFamily="66" charset="0"/>
              </a:rPr>
              <a:t>Style: </a:t>
            </a:r>
            <a:endParaRPr lang="en" altLang="zh-CN" sz="2400" dirty="0"/>
          </a:p>
          <a:p>
            <a:pPr lvl="1">
              <a:spcBef>
                <a:spcPts val="0"/>
              </a:spcBef>
            </a:pPr>
            <a:r>
              <a:rPr lang="en" altLang="zh-CN" b="1" dirty="0">
                <a:effectLst/>
                <a:latin typeface="ComicSansMS" panose="030F0702030302020204" pitchFamily="66" charset="0"/>
              </a:rPr>
              <a:t>Motivation </a:t>
            </a:r>
          </a:p>
          <a:p>
            <a:pPr lvl="1">
              <a:spcBef>
                <a:spcPts val="0"/>
              </a:spcBef>
            </a:pPr>
            <a:r>
              <a:rPr lang="en" altLang="zh-CN" b="1" dirty="0">
                <a:effectLst/>
                <a:latin typeface="ComicSansMS" panose="030F0702030302020204" pitchFamily="66" charset="0"/>
              </a:rPr>
              <a:t>Definition, notation </a:t>
            </a:r>
          </a:p>
          <a:p>
            <a:pPr lvl="1">
              <a:spcBef>
                <a:spcPts val="0"/>
              </a:spcBef>
            </a:pPr>
            <a:r>
              <a:rPr lang="en" altLang="zh-CN" b="1" dirty="0">
                <a:effectLst/>
                <a:latin typeface="ComicSansMS" panose="030F0702030302020204" pitchFamily="66" charset="0"/>
              </a:rPr>
              <a:t>Algorithm </a:t>
            </a:r>
            <a:endParaRPr lang="en" altLang="zh-CN" dirty="0"/>
          </a:p>
          <a:p>
            <a:pPr lvl="2">
              <a:spcBef>
                <a:spcPts val="0"/>
              </a:spcBef>
            </a:pPr>
            <a:r>
              <a:rPr lang="en" altLang="zh-CN" sz="2400" b="1" dirty="0">
                <a:effectLst/>
                <a:latin typeface="ComicSansMS" panose="030F0702030302020204" pitchFamily="66" charset="0"/>
              </a:rPr>
              <a:t>Pseudo-code </a:t>
            </a:r>
            <a:endParaRPr lang="en" altLang="zh-CN" sz="2400" dirty="0"/>
          </a:p>
          <a:p>
            <a:pPr lvl="2">
              <a:spcBef>
                <a:spcPts val="0"/>
              </a:spcBef>
            </a:pPr>
            <a:r>
              <a:rPr lang="en" altLang="zh-CN" sz="2400" b="1" dirty="0">
                <a:effectLst/>
                <a:latin typeface="ComicSansMS" panose="030F0702030302020204" pitchFamily="66" charset="0"/>
              </a:rPr>
              <a:t>Diagram </a:t>
            </a:r>
            <a:endParaRPr lang="en" altLang="zh-CN" sz="2400" dirty="0"/>
          </a:p>
          <a:p>
            <a:pPr lvl="2">
              <a:spcBef>
                <a:spcPts val="0"/>
              </a:spcBef>
            </a:pPr>
            <a:r>
              <a:rPr lang="en" altLang="zh-CN" sz="2400" b="1" dirty="0">
                <a:effectLst/>
                <a:latin typeface="ComicSansMS" panose="030F0702030302020204" pitchFamily="66" charset="0"/>
              </a:rPr>
              <a:t>Explanations </a:t>
            </a:r>
            <a:endParaRPr lang="en" altLang="zh-CN" sz="2400" dirty="0"/>
          </a:p>
          <a:p>
            <a:pPr marL="0" indent="0">
              <a:spcBef>
                <a:spcPts val="0"/>
              </a:spcBef>
              <a:buNone/>
            </a:pPr>
            <a:endParaRPr kumimoji="1" lang="zh-CN" altLang="en-US" sz="24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42F718-60DE-6D00-175F-56538D5F3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176C202-81A8-C74D-98EB-86627819041F}" type="datetime1">
              <a:rPr lang="zh-CN" altLang="en-US" smtClean="0"/>
              <a:pPr>
                <a:defRPr/>
              </a:pPr>
              <a:t>2025/10/8</a:t>
            </a:fld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41F5038-3E00-6ED6-54DC-0CD4638E1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95657-5027-EE4F-92CC-8042CD3DCD4C}" type="slidenum">
              <a:rPr lang="en-US" altLang="zh-CN" smtClean="0"/>
              <a:pPr/>
              <a:t>33</a:t>
            </a:fld>
            <a:endParaRPr lang="en-US" altLang="zh-CN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633672DB-B356-111D-2D0B-10D6A6B10447}"/>
              </a:ext>
            </a:extLst>
          </p:cNvPr>
          <p:cNvSpPr txBox="1"/>
          <p:nvPr/>
        </p:nvSpPr>
        <p:spPr>
          <a:xfrm>
            <a:off x="5000675" y="4184923"/>
            <a:ext cx="3609925" cy="169200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" altLang="zh-CN" sz="2400" b="1" dirty="0">
                <a:solidFill>
                  <a:srgbClr val="00AF00"/>
                </a:solidFill>
                <a:effectLst/>
                <a:latin typeface="ComicSansMS" panose="030F0702030302020204" pitchFamily="66" charset="0"/>
              </a:rPr>
              <a:t>If you were the reader, what questions will you ask? </a:t>
            </a:r>
            <a:endParaRPr lang="en" altLang="zh-CN" sz="2400" dirty="0"/>
          </a:p>
        </p:txBody>
      </p:sp>
    </p:spTree>
    <p:extLst>
      <p:ext uri="{BB962C8B-B14F-4D97-AF65-F5344CB8AC3E}">
        <p14:creationId xmlns:p14="http://schemas.microsoft.com/office/powerpoint/2010/main" val="1212519829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59FE84-CACE-F16B-F77D-7BBD81E50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>
                <a:solidFill>
                  <a:srgbClr val="FF0000"/>
                </a:solidFill>
                <a:effectLst/>
                <a:latin typeface="ComicSansMS" panose="030F0702030302020204" pitchFamily="66" charset="0"/>
              </a:rPr>
              <a:t>Theoretical analysis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B612E4-7930-CEA8-29FC-8F17D01DE9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zh-CN" sz="2400" b="1" dirty="0">
                <a:effectLst/>
                <a:latin typeface="ComicSansMS" panose="030F0702030302020204" pitchFamily="66" charset="0"/>
              </a:rPr>
              <a:t>Purpose: Theoretical support to your work </a:t>
            </a:r>
          </a:p>
          <a:p>
            <a:r>
              <a:rPr lang="en" altLang="zh-CN" sz="2400" b="1" dirty="0">
                <a:effectLst/>
                <a:latin typeface="ComicSansMS" panose="030F0702030302020204" pitchFamily="66" charset="0"/>
              </a:rPr>
              <a:t>Style: </a:t>
            </a:r>
            <a:endParaRPr lang="en" altLang="zh-CN" sz="2400" dirty="0"/>
          </a:p>
          <a:p>
            <a:pPr marL="784225" lvl="1" indent="-342900"/>
            <a:r>
              <a:rPr lang="en" altLang="zh-CN" sz="2000" b="1" dirty="0">
                <a:effectLst/>
                <a:latin typeface="ComicSansMS" panose="030F0702030302020204" pitchFamily="66" charset="0"/>
              </a:rPr>
              <a:t>Definition, notation (can be omitted if exist) </a:t>
            </a:r>
            <a:endParaRPr lang="en" altLang="zh-CN" sz="2000" dirty="0">
              <a:effectLst/>
              <a:latin typeface="ComicSansMS" panose="030F0702030302020204" pitchFamily="66" charset="0"/>
            </a:endParaRPr>
          </a:p>
          <a:p>
            <a:pPr marL="784225" lvl="1" indent="-342900"/>
            <a:r>
              <a:rPr lang="en" altLang="zh-CN" sz="2000" b="1" dirty="0">
                <a:effectLst/>
                <a:latin typeface="ComicSansMS" panose="030F0702030302020204" pitchFamily="66" charset="0"/>
              </a:rPr>
              <a:t>Theorem </a:t>
            </a:r>
            <a:r>
              <a:rPr lang="zh-CN" altLang="en-US" sz="2000" b="1" dirty="0">
                <a:effectLst/>
                <a:latin typeface="ComicSansMS" panose="030F0702030302020204" pitchFamily="66" charset="0"/>
              </a:rPr>
              <a:t>  </a:t>
            </a:r>
            <a:r>
              <a:rPr lang="en-US" altLang="zh-CN" sz="2000" b="1" dirty="0">
                <a:effectLst/>
                <a:latin typeface="ComicSansMS" panose="030F0702030302020204" pitchFamily="66" charset="0"/>
              </a:rPr>
              <a:t>,</a:t>
            </a:r>
            <a:r>
              <a:rPr lang="zh-CN" altLang="en-US" sz="2000" b="1" dirty="0">
                <a:effectLst/>
                <a:latin typeface="ComicSansMS" panose="030F0702030302020204" pitchFamily="66" charset="0"/>
              </a:rPr>
              <a:t>     </a:t>
            </a:r>
            <a:r>
              <a:rPr lang="en" altLang="zh-CN" sz="2000" b="1" dirty="0">
                <a:effectLst/>
                <a:latin typeface="ComicSansMS" panose="030F0702030302020204" pitchFamily="66" charset="0"/>
              </a:rPr>
              <a:t>Lemma</a:t>
            </a:r>
            <a:endParaRPr lang="en" altLang="zh-CN" sz="2000" b="1" dirty="0">
              <a:latin typeface="ComicSansMS" panose="030F0702030302020204" pitchFamily="66" charset="0"/>
            </a:endParaRPr>
          </a:p>
          <a:p>
            <a:pPr marL="784225" lvl="1" indent="-342900"/>
            <a:r>
              <a:rPr lang="en" altLang="zh-CN" sz="2000" b="1" dirty="0">
                <a:effectLst/>
                <a:latin typeface="ComicSansMS" panose="030F0702030302020204" pitchFamily="66" charset="0"/>
              </a:rPr>
              <a:t>Proof </a:t>
            </a:r>
          </a:p>
          <a:p>
            <a:pPr marL="784225" lvl="1" indent="-342900"/>
            <a:endParaRPr lang="en" altLang="zh-CN" sz="2000" dirty="0"/>
          </a:p>
          <a:p>
            <a:pPr marL="0" indent="0">
              <a:buNone/>
            </a:pPr>
            <a:r>
              <a:rPr lang="zh-CN" altLang="en-US" sz="2400" b="1" dirty="0">
                <a:solidFill>
                  <a:srgbClr val="6D3AFF"/>
                </a:solidFill>
                <a:effectLst/>
                <a:latin typeface="ComicSansMS" panose="030F0702030302020204" pitchFamily="66" charset="0"/>
              </a:rPr>
              <a:t>   </a:t>
            </a:r>
            <a:r>
              <a:rPr lang="en" altLang="zh-CN" sz="2400" b="1" dirty="0">
                <a:solidFill>
                  <a:srgbClr val="6D3AFF"/>
                </a:solidFill>
                <a:effectLst/>
                <a:latin typeface="ComicSansMS" panose="030F0702030302020204" pitchFamily="66" charset="0"/>
              </a:rPr>
              <a:t>PS</a:t>
            </a:r>
            <a:r>
              <a:rPr lang="zh-CN" altLang="en-US" sz="2400" b="1" dirty="0">
                <a:solidFill>
                  <a:srgbClr val="6D3AFF"/>
                </a:solidFill>
                <a:effectLst/>
                <a:latin typeface="ComicSansMS" panose="030F0702030302020204" pitchFamily="66" charset="0"/>
              </a:rPr>
              <a:t>：</a:t>
            </a:r>
            <a:r>
              <a:rPr lang="en" altLang="zh-CN" sz="2400" b="1" dirty="0">
                <a:solidFill>
                  <a:srgbClr val="6D3AFF"/>
                </a:solidFill>
                <a:effectLst/>
                <a:latin typeface="ComicSansMS" panose="030F0702030302020204" pitchFamily="66" charset="0"/>
              </a:rPr>
              <a:t>Put tedious details in Appendix </a:t>
            </a:r>
            <a:endParaRPr lang="en" altLang="zh-CN" sz="2400" dirty="0"/>
          </a:p>
          <a:p>
            <a:pPr marL="0" indent="0">
              <a:buNone/>
            </a:pPr>
            <a:endParaRPr kumimoji="1" lang="zh-CN" altLang="en-US" sz="2400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0F3187-C805-A18E-8139-35A974D48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176C202-81A8-C74D-98EB-86627819041F}" type="datetime1">
              <a:rPr lang="zh-CN" altLang="en-US" smtClean="0"/>
              <a:pPr>
                <a:defRPr/>
              </a:pPr>
              <a:t>2025/10/8</a:t>
            </a:fld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81045A9-F355-BFEF-242F-A34ECC035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95657-5027-EE4F-92CC-8042CD3DCD4C}" type="slidenum">
              <a:rPr lang="en-US" altLang="zh-CN" smtClean="0"/>
              <a:pPr/>
              <a:t>34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52616129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60F599-B339-23AA-95C3-0E5CB6BBD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>
                <a:solidFill>
                  <a:srgbClr val="FF0000"/>
                </a:solidFill>
                <a:effectLst/>
                <a:latin typeface="ComicSansMS" panose="030F0702030302020204" pitchFamily="66" charset="0"/>
              </a:rPr>
              <a:t>Experiments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D7A30F-18FF-C764-5206-CBB6546192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232694"/>
            <a:ext cx="8142287" cy="4392612"/>
          </a:xfrm>
        </p:spPr>
        <p:txBody>
          <a:bodyPr/>
          <a:lstStyle/>
          <a:p>
            <a:r>
              <a:rPr lang="en" altLang="zh-CN" sz="2400" b="1" dirty="0">
                <a:effectLst/>
                <a:latin typeface="ComicSansMS" panose="030F0702030302020204" pitchFamily="66" charset="0"/>
              </a:rPr>
              <a:t>Purpose: Experimental support to your work </a:t>
            </a:r>
          </a:p>
          <a:p>
            <a:r>
              <a:rPr lang="en" altLang="zh-CN" sz="2400" b="1" dirty="0">
                <a:effectLst/>
                <a:latin typeface="ComicSansMS" panose="030F0702030302020204" pitchFamily="66" charset="0"/>
              </a:rPr>
              <a:t>Style: </a:t>
            </a:r>
            <a:endParaRPr lang="en" altLang="zh-CN" sz="2400" dirty="0"/>
          </a:p>
          <a:p>
            <a:pPr lvl="1"/>
            <a:r>
              <a:rPr lang="en" altLang="zh-CN" b="1" dirty="0">
                <a:effectLst/>
                <a:latin typeface="ComicSansMS" panose="030F0702030302020204" pitchFamily="66" charset="0"/>
              </a:rPr>
              <a:t>Experimental design </a:t>
            </a:r>
            <a:endParaRPr lang="en" altLang="zh-CN" dirty="0"/>
          </a:p>
          <a:p>
            <a:pPr lvl="2">
              <a:lnSpc>
                <a:spcPct val="100000"/>
              </a:lnSpc>
            </a:pPr>
            <a:r>
              <a:rPr lang="en" altLang="zh-CN" b="1" dirty="0">
                <a:solidFill>
                  <a:srgbClr val="00AF00"/>
                </a:solidFill>
                <a:effectLst/>
                <a:latin typeface="ComicSansMS" panose="030F0702030302020204" pitchFamily="66" charset="0"/>
              </a:rPr>
              <a:t>Be sure that other researchers can repeat your experiments according to your descriptions </a:t>
            </a:r>
            <a:endParaRPr lang="en" altLang="zh-CN" dirty="0"/>
          </a:p>
          <a:p>
            <a:pPr lvl="1"/>
            <a:r>
              <a:rPr lang="en" altLang="zh-CN" b="1" dirty="0">
                <a:effectLst/>
                <a:latin typeface="ComicSansMS" panose="030F0702030302020204" pitchFamily="66" charset="0"/>
              </a:rPr>
              <a:t>Comparison </a:t>
            </a:r>
          </a:p>
          <a:p>
            <a:pPr lvl="1"/>
            <a:r>
              <a:rPr lang="en" altLang="zh-CN" b="1" dirty="0">
                <a:effectLst/>
                <a:latin typeface="ComicSansMS" panose="030F0702030302020204" pitchFamily="66" charset="0"/>
              </a:rPr>
              <a:t>Discussion </a:t>
            </a:r>
            <a:endParaRPr lang="en" altLang="zh-CN" dirty="0"/>
          </a:p>
          <a:p>
            <a:pPr lvl="2">
              <a:lnSpc>
                <a:spcPct val="100000"/>
              </a:lnSpc>
            </a:pPr>
            <a:r>
              <a:rPr lang="en" altLang="zh-CN" b="1" dirty="0">
                <a:solidFill>
                  <a:srgbClr val="00AF00"/>
                </a:solidFill>
                <a:effectLst/>
                <a:latin typeface="ComicSansMS" panose="030F0702030302020204" pitchFamily="66" charset="0"/>
              </a:rPr>
              <a:t>What is revealed by the experiments? </a:t>
            </a:r>
            <a:endParaRPr lang="en" altLang="zh-CN" dirty="0"/>
          </a:p>
          <a:p>
            <a:pPr marL="0" indent="0">
              <a:buNone/>
            </a:pPr>
            <a:r>
              <a:rPr lang="zh-CN" altLang="en-US" sz="2800" b="1" dirty="0">
                <a:solidFill>
                  <a:srgbClr val="6D3AFF"/>
                </a:solidFill>
                <a:effectLst/>
                <a:latin typeface="ComicSansMS" panose="030F0702030302020204" pitchFamily="66" charset="0"/>
              </a:rPr>
              <a:t> </a:t>
            </a:r>
            <a:r>
              <a:rPr lang="en" altLang="zh-CN" sz="2800" b="1" dirty="0">
                <a:solidFill>
                  <a:srgbClr val="6D3AFF"/>
                </a:solidFill>
                <a:effectLst/>
                <a:latin typeface="ComicSansMS" panose="030F0702030302020204" pitchFamily="66" charset="0"/>
              </a:rPr>
              <a:t>PS</a:t>
            </a:r>
            <a:r>
              <a:rPr lang="zh-CN" altLang="en-US" sz="2800" b="1" dirty="0">
                <a:solidFill>
                  <a:srgbClr val="6D3AFF"/>
                </a:solidFill>
                <a:effectLst/>
                <a:latin typeface="ComicSansMS" panose="030F0702030302020204" pitchFamily="66" charset="0"/>
              </a:rPr>
              <a:t>：</a:t>
            </a:r>
            <a:r>
              <a:rPr lang="en" altLang="zh-CN" sz="2800" b="1" dirty="0">
                <a:solidFill>
                  <a:srgbClr val="6D3AFF"/>
                </a:solidFill>
                <a:effectLst/>
                <a:latin typeface="ComicSansMS" panose="030F0702030302020204" pitchFamily="66" charset="0"/>
              </a:rPr>
              <a:t>Put tedious details in Appendix </a:t>
            </a:r>
            <a:endParaRPr kumimoji="1"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024999-32DB-8546-A6C9-1AACAEE42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176C202-81A8-C74D-98EB-86627819041F}" type="datetime1">
              <a:rPr lang="zh-CN" altLang="en-US" smtClean="0"/>
              <a:pPr>
                <a:defRPr/>
              </a:pPr>
              <a:t>2025/10/8</a:t>
            </a:fld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DE91C74-7BCB-FC52-8DF8-E760BEB73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95657-5027-EE4F-92CC-8042CD3DCD4C}" type="slidenum">
              <a:rPr lang="en-US" altLang="zh-CN" smtClean="0"/>
              <a:pPr/>
              <a:t>35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21991084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AA8972-DADF-A93A-97E9-206A640994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313" y="74726"/>
            <a:ext cx="4174380" cy="847435"/>
          </a:xfrm>
        </p:spPr>
        <p:txBody>
          <a:bodyPr/>
          <a:lstStyle/>
          <a:p>
            <a:r>
              <a:rPr lang="en" altLang="zh-CN" dirty="0">
                <a:solidFill>
                  <a:srgbClr val="FF0000"/>
                </a:solidFill>
                <a:effectLst/>
                <a:latin typeface="ComicSansMS" panose="030F0702030302020204" pitchFamily="66" charset="0"/>
              </a:rPr>
              <a:t>Discussion</a:t>
            </a:r>
            <a:r>
              <a:rPr lang="zh-CN" altLang="en-US" dirty="0">
                <a:solidFill>
                  <a:srgbClr val="FF0000"/>
                </a:solidFill>
                <a:effectLst/>
                <a:latin typeface="ComicSansMS" panose="030F0702030302020204" pitchFamily="66" charset="0"/>
              </a:rPr>
              <a:t> </a:t>
            </a:r>
            <a:r>
              <a:rPr lang="en" altLang="zh-CN" sz="1800" dirty="0">
                <a:solidFill>
                  <a:srgbClr val="FF0000"/>
                </a:solidFill>
                <a:effectLst/>
                <a:latin typeface="ComicSansMS" panose="030F0702030302020204" pitchFamily="66" charset="0"/>
              </a:rPr>
              <a:t>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2842BE-F5C0-1336-4287-BC0983328B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313" y="1484784"/>
            <a:ext cx="8142287" cy="4392612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" altLang="zh-CN" sz="2400" b="1" dirty="0">
                <a:effectLst/>
                <a:latin typeface="ComicSansMS" panose="030F0702030302020204" pitchFamily="66" charset="0"/>
              </a:rPr>
              <a:t>Purpose: The relationship between your work and some very related works </a:t>
            </a:r>
            <a:endParaRPr lang="en" altLang="zh-CN" sz="2400" dirty="0"/>
          </a:p>
          <a:p>
            <a:r>
              <a:rPr lang="en" altLang="zh-CN" sz="2400" b="1" dirty="0">
                <a:effectLst/>
                <a:latin typeface="ComicSansMS" panose="030F0702030302020204" pitchFamily="66" charset="0"/>
              </a:rPr>
              <a:t>Style: </a:t>
            </a:r>
          </a:p>
          <a:p>
            <a:pPr lvl="1"/>
            <a:r>
              <a:rPr lang="en" altLang="zh-CN" b="1" dirty="0">
                <a:latin typeface="ComicSansMS" panose="030F0702030302020204" pitchFamily="66" charset="0"/>
              </a:rPr>
              <a:t>Work A </a:t>
            </a:r>
          </a:p>
          <a:p>
            <a:pPr lvl="2">
              <a:lnSpc>
                <a:spcPct val="100000"/>
              </a:lnSpc>
            </a:pPr>
            <a:r>
              <a:rPr lang="en" altLang="zh-CN" sz="2400" b="1" dirty="0">
                <a:effectLst/>
                <a:latin typeface="ComicSansMS" panose="030F0702030302020204" pitchFamily="66" charset="0"/>
              </a:rPr>
              <a:t>Why it is very related </a:t>
            </a:r>
            <a:endParaRPr lang="en" altLang="zh-CN" sz="2400" dirty="0"/>
          </a:p>
          <a:p>
            <a:pPr lvl="2">
              <a:lnSpc>
                <a:spcPct val="100000"/>
              </a:lnSpc>
            </a:pPr>
            <a:r>
              <a:rPr lang="en" altLang="zh-CN" sz="2400" b="1" dirty="0">
                <a:effectLst/>
                <a:latin typeface="ComicSansMS" panose="030F0702030302020204" pitchFamily="66" charset="0"/>
              </a:rPr>
              <a:t>Difference to your work </a:t>
            </a:r>
          </a:p>
          <a:p>
            <a:pPr lvl="1"/>
            <a:r>
              <a:rPr lang="en" altLang="zh-CN" b="1" dirty="0">
                <a:latin typeface="ComicSansMS" panose="030F0702030302020204" pitchFamily="66" charset="0"/>
              </a:rPr>
              <a:t>•Work B </a:t>
            </a:r>
          </a:p>
          <a:p>
            <a:pPr lvl="2">
              <a:lnSpc>
                <a:spcPct val="100000"/>
              </a:lnSpc>
            </a:pPr>
            <a:r>
              <a:rPr lang="en" altLang="zh-CN" sz="2400" b="1" dirty="0">
                <a:latin typeface="ComicSansMS" panose="030F0702030302020204" pitchFamily="66" charset="0"/>
              </a:rPr>
              <a:t>Why it is very related</a:t>
            </a:r>
          </a:p>
          <a:p>
            <a:pPr lvl="2">
              <a:lnSpc>
                <a:spcPct val="100000"/>
              </a:lnSpc>
            </a:pPr>
            <a:r>
              <a:rPr lang="en" altLang="zh-CN" sz="2400" b="1" dirty="0">
                <a:latin typeface="ComicSansMS" panose="030F0702030302020204" pitchFamily="66" charset="0"/>
              </a:rPr>
              <a:t>Difference to your work </a:t>
            </a:r>
          </a:p>
          <a:p>
            <a:endParaRPr lang="zh-CN" altLang="en-US" sz="1000" b="1" dirty="0">
              <a:latin typeface="ComicSansMS" panose="030F0702030302020204" pitchFamily="66" charset="0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378E71-7C70-04F4-785B-3F135880F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176C202-81A8-C74D-98EB-86627819041F}" type="datetime1">
              <a:rPr lang="zh-CN" altLang="en-US" smtClean="0"/>
              <a:pPr>
                <a:defRPr/>
              </a:pPr>
              <a:t>2025/10/8</a:t>
            </a:fld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D611036-525B-10EE-81A0-C5CB21D0B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95657-5027-EE4F-92CC-8042CD3DCD4C}" type="slidenum">
              <a:rPr lang="en-US" altLang="zh-CN" smtClean="0"/>
              <a:pPr/>
              <a:t>36</a:t>
            </a:fld>
            <a:endParaRPr lang="en-US" altLang="zh-CN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131F4D1-4350-9990-80DA-003461F10422}"/>
              </a:ext>
            </a:extLst>
          </p:cNvPr>
          <p:cNvSpPr txBox="1"/>
          <p:nvPr/>
        </p:nvSpPr>
        <p:spPr>
          <a:xfrm>
            <a:off x="4283968" y="208607"/>
            <a:ext cx="2915816" cy="8874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3100"/>
              </a:lnSpc>
            </a:pPr>
            <a:r>
              <a:rPr lang="en" altLang="zh-CN" sz="2800" dirty="0">
                <a:solidFill>
                  <a:srgbClr val="FFC000"/>
                </a:solidFill>
                <a:effectLst/>
                <a:latin typeface="ComicSansMS" panose="030F0702030302020204" pitchFamily="66" charset="0"/>
              </a:rPr>
              <a:t>Sometimes</a:t>
            </a:r>
            <a:r>
              <a:rPr lang="zh-CN" altLang="en-US" sz="2800" dirty="0">
                <a:solidFill>
                  <a:srgbClr val="FFC000"/>
                </a:solidFill>
                <a:effectLst/>
                <a:latin typeface="ComicSansMS" panose="030F0702030302020204" pitchFamily="66" charset="0"/>
              </a:rPr>
              <a:t>：</a:t>
            </a:r>
            <a:endParaRPr lang="en-US" altLang="zh-CN" sz="2800" dirty="0">
              <a:solidFill>
                <a:srgbClr val="FFC000"/>
              </a:solidFill>
              <a:effectLst/>
              <a:latin typeface="ComicSansMS" panose="030F0702030302020204" pitchFamily="66" charset="0"/>
            </a:endParaRPr>
          </a:p>
          <a:p>
            <a:pPr>
              <a:lnSpc>
                <a:spcPts val="3100"/>
              </a:lnSpc>
            </a:pPr>
            <a:r>
              <a:rPr lang="en-US" altLang="zh-CN" sz="2800" dirty="0">
                <a:solidFill>
                  <a:srgbClr val="FF0000"/>
                </a:solidFill>
                <a:latin typeface="ComicSansMS" panose="030F0702030302020204" pitchFamily="66" charset="0"/>
              </a:rPr>
              <a:t>Related</a:t>
            </a:r>
            <a:r>
              <a:rPr lang="zh-CN" altLang="en-US" sz="2800" dirty="0">
                <a:solidFill>
                  <a:srgbClr val="FF0000"/>
                </a:solidFill>
                <a:latin typeface="ComicSansMS" panose="030F0702030302020204" pitchFamily="66" charset="0"/>
              </a:rPr>
              <a:t> </a:t>
            </a:r>
            <a:r>
              <a:rPr lang="en-US" altLang="zh-CN" sz="2800" dirty="0">
                <a:solidFill>
                  <a:srgbClr val="FF0000"/>
                </a:solidFill>
                <a:latin typeface="ComicSansMS" panose="030F0702030302020204" pitchFamily="66" charset="0"/>
              </a:rPr>
              <a:t>works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024911744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039A04-DBD3-4F8B-370D-361425B9D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>
                <a:solidFill>
                  <a:srgbClr val="FF0000"/>
                </a:solidFill>
                <a:effectLst/>
                <a:latin typeface="ComicSansMS" panose="030F0702030302020204" pitchFamily="66" charset="0"/>
              </a:rPr>
              <a:t>Conclusion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824997-0EE4-6454-699F-4D15C0118A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zh-CN" sz="2400" b="1" dirty="0">
                <a:effectLst/>
                <a:latin typeface="ComicSansMS" panose="030F0702030302020204" pitchFamily="66" charset="0"/>
              </a:rPr>
              <a:t>Purpose: Summary and future work </a:t>
            </a:r>
          </a:p>
          <a:p>
            <a:r>
              <a:rPr lang="en" altLang="zh-CN" sz="2400" b="1" dirty="0">
                <a:effectLst/>
                <a:latin typeface="ComicSansMS" panose="030F0702030302020204" pitchFamily="66" charset="0"/>
              </a:rPr>
              <a:t>Style: </a:t>
            </a:r>
            <a:endParaRPr lang="en" altLang="zh-CN" sz="2400" dirty="0"/>
          </a:p>
          <a:p>
            <a:pPr lvl="1"/>
            <a:r>
              <a:rPr lang="en" altLang="zh-CN" b="1" dirty="0">
                <a:effectLst/>
                <a:latin typeface="ComicSansMS" panose="030F0702030302020204" pitchFamily="66" charset="0"/>
              </a:rPr>
              <a:t>Summary </a:t>
            </a:r>
          </a:p>
          <a:p>
            <a:pPr lvl="1"/>
            <a:r>
              <a:rPr lang="en" altLang="zh-CN" b="1" dirty="0">
                <a:effectLst/>
                <a:latin typeface="ComicSansMS" panose="030F0702030302020204" pitchFamily="66" charset="0"/>
              </a:rPr>
              <a:t>Future work </a:t>
            </a:r>
            <a:endParaRPr lang="en" altLang="zh-CN" dirty="0"/>
          </a:p>
          <a:p>
            <a:r>
              <a:rPr lang="en" altLang="zh-CN" sz="2400" dirty="0">
                <a:solidFill>
                  <a:srgbClr val="FF0000"/>
                </a:solidFill>
                <a:effectLst/>
                <a:latin typeface="ComicSansMS" panose="030F0702030302020204" pitchFamily="66" charset="0"/>
              </a:rPr>
              <a:t>Acknowledgement </a:t>
            </a:r>
          </a:p>
          <a:p>
            <a:r>
              <a:rPr lang="en" altLang="zh-CN" sz="2400" dirty="0">
                <a:solidFill>
                  <a:srgbClr val="FF0000"/>
                </a:solidFill>
                <a:effectLst/>
                <a:latin typeface="ComicSansMS" panose="030F0702030302020204" pitchFamily="66" charset="0"/>
              </a:rPr>
              <a:t>Reference </a:t>
            </a:r>
          </a:p>
          <a:p>
            <a:r>
              <a:rPr lang="en" altLang="zh-CN" sz="2400" dirty="0">
                <a:solidFill>
                  <a:srgbClr val="FF0000"/>
                </a:solidFill>
                <a:effectLst/>
                <a:latin typeface="ComicSansMS" panose="030F0702030302020204" pitchFamily="66" charset="0"/>
              </a:rPr>
              <a:t>Appendix </a:t>
            </a:r>
            <a:endParaRPr lang="en" altLang="zh-CN" sz="2400" dirty="0"/>
          </a:p>
          <a:p>
            <a:endParaRPr kumimoji="1"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E5CC88-A3B3-6B2B-9E6A-287C08D76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176C202-81A8-C74D-98EB-86627819041F}" type="datetime1">
              <a:rPr lang="zh-CN" altLang="en-US" smtClean="0"/>
              <a:pPr>
                <a:defRPr/>
              </a:pPr>
              <a:t>2025/10/8</a:t>
            </a:fld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1FC909C-1186-2D37-C421-C7180FD2D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95657-5027-EE4F-92CC-8042CD3DCD4C}" type="slidenum">
              <a:rPr lang="en-US" altLang="zh-CN" smtClean="0"/>
              <a:pPr/>
              <a:t>37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30416422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F63472-4000-C083-DE81-FF4C57443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b="1" dirty="0">
                <a:solidFill>
                  <a:srgbClr val="FF0000"/>
                </a:solidFill>
                <a:effectLst/>
                <a:latin typeface="ComicSansMS" panose="030F0702030302020204" pitchFamily="66" charset="0"/>
              </a:rPr>
              <a:t>Tricks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A5360C-6F65-30C1-6594-FD42264A2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zh-CN" sz="2000" b="1" dirty="0">
                <a:effectLst/>
                <a:latin typeface="ComicSansMS" panose="030F0702030302020204" pitchFamily="66" charset="0"/>
              </a:rPr>
              <a:t>Read more, write more </a:t>
            </a:r>
          </a:p>
          <a:p>
            <a:r>
              <a:rPr lang="en" altLang="zh-CN" sz="2000" b="1" dirty="0">
                <a:effectLst/>
                <a:latin typeface="ComicSansMS" panose="030F0702030302020204" pitchFamily="66" charset="0"/>
              </a:rPr>
              <a:t>Use good papers as samples </a:t>
            </a:r>
            <a:endParaRPr lang="en" altLang="zh-CN" sz="2000" dirty="0"/>
          </a:p>
          <a:p>
            <a:pPr lvl="1"/>
            <a:r>
              <a:rPr lang="en" altLang="zh-CN" sz="2000" b="1" dirty="0">
                <a:solidFill>
                  <a:srgbClr val="6D3AFF"/>
                </a:solidFill>
                <a:effectLst/>
                <a:latin typeface="ComicSansMS" panose="030F0702030302020204" pitchFamily="66" charset="0"/>
              </a:rPr>
              <a:t>to simulate but not to copy </a:t>
            </a:r>
            <a:endParaRPr lang="en" altLang="zh-CN" sz="2000" dirty="0"/>
          </a:p>
          <a:p>
            <a:r>
              <a:rPr lang="en" altLang="zh-CN" sz="2000" b="1" dirty="0">
                <a:effectLst/>
                <a:latin typeface="ComicSansMS" panose="030F0702030302020204" pitchFamily="66" charset="0"/>
              </a:rPr>
              <a:t>Use simple sentences</a:t>
            </a:r>
            <a:endParaRPr lang="en" altLang="zh-CN" sz="2000" b="1" dirty="0">
              <a:latin typeface="ComicSansMS" panose="030F0702030302020204" pitchFamily="66" charset="0"/>
            </a:endParaRPr>
          </a:p>
          <a:p>
            <a:r>
              <a:rPr lang="en" altLang="zh-CN" sz="2000" b="1" dirty="0">
                <a:effectLst/>
                <a:latin typeface="ComicSansMS" panose="030F0702030302020204" pitchFamily="66" charset="0"/>
              </a:rPr>
              <a:t>Try to avoid syntax errors </a:t>
            </a:r>
            <a:endParaRPr lang="en" altLang="zh-CN" sz="2000" dirty="0"/>
          </a:p>
          <a:p>
            <a:pPr lvl="1"/>
            <a:r>
              <a:rPr lang="en" altLang="zh-CN" sz="2000" b="1" dirty="0">
                <a:solidFill>
                  <a:srgbClr val="6D3AFF"/>
                </a:solidFill>
                <a:effectLst/>
                <a:latin typeface="ComicSansMS" panose="030F0702030302020204" pitchFamily="66" charset="0"/>
              </a:rPr>
              <a:t>Good work won’t be rejected for syntax, but at least the paper should be readable </a:t>
            </a:r>
            <a:endParaRPr lang="en" altLang="zh-CN" sz="2000" dirty="0"/>
          </a:p>
          <a:p>
            <a:r>
              <a:rPr lang="en" altLang="zh-CN" sz="1800" b="1" dirty="0">
                <a:effectLst/>
                <a:latin typeface="ComicSansMS" panose="030F0702030302020204" pitchFamily="66" charset="0"/>
              </a:rPr>
              <a:t>Improve from comments </a:t>
            </a:r>
            <a:endParaRPr lang="en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31C427-40CD-E9D9-DED2-A86D6B70A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176C202-81A8-C74D-98EB-86627819041F}" type="datetime1">
              <a:rPr lang="zh-CN" altLang="en-US" smtClean="0"/>
              <a:pPr>
                <a:defRPr/>
              </a:pPr>
              <a:t>2025/10/8</a:t>
            </a:fld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032876B-D5CE-A100-E6A1-0B6542F43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95657-5027-EE4F-92CC-8042CD3DCD4C}" type="slidenum">
              <a:rPr lang="en-US" altLang="zh-CN" smtClean="0"/>
              <a:pPr/>
              <a:t>38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44549691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BD326A-A84F-62AC-86BA-D3DDF797C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b="1" dirty="0">
                <a:solidFill>
                  <a:srgbClr val="FF0000"/>
                </a:solidFill>
                <a:effectLst/>
                <a:latin typeface="ComicSansMS" panose="030F0702030302020204" pitchFamily="66" charset="0"/>
              </a:rPr>
              <a:t>Tricks</a:t>
            </a:r>
            <a:r>
              <a:rPr lang="zh-CN" altLang="en-US" b="1" dirty="0">
                <a:solidFill>
                  <a:srgbClr val="FF0000"/>
                </a:solidFill>
                <a:effectLst/>
                <a:latin typeface="ComicSansMS" panose="030F0702030302020204" pitchFamily="66" charset="0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ComicSansMS" panose="030F0702030302020204" pitchFamily="66" charset="0"/>
              </a:rPr>
              <a:t>(</a:t>
            </a:r>
            <a:r>
              <a:rPr lang="en-US" altLang="zh-CN" b="1" dirty="0" err="1">
                <a:solidFill>
                  <a:srgbClr val="FF0000"/>
                </a:solidFill>
                <a:latin typeface="ComicSansMS" panose="030F0702030302020204" pitchFamily="66" charset="0"/>
              </a:rPr>
              <a:t>con’t</a:t>
            </a:r>
            <a:r>
              <a:rPr lang="en-US" altLang="zh-CN" b="1" dirty="0">
                <a:solidFill>
                  <a:srgbClr val="FF0000"/>
                </a:solidFill>
                <a:latin typeface="ComicSansMS" panose="030F0702030302020204" pitchFamily="66" charset="0"/>
              </a:rPr>
              <a:t>)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7B0FDD-4622-4BCE-3778-C3D88C7737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zh-CN" sz="2000" b="1" dirty="0">
                <a:effectLst/>
                <a:latin typeface="ComicSansMS" panose="030F0702030302020204" pitchFamily="66" charset="0"/>
              </a:rPr>
              <a:t>Make your abbreviations easy to be pronounced </a:t>
            </a:r>
            <a:endParaRPr lang="en" altLang="zh-CN" sz="2000" dirty="0"/>
          </a:p>
          <a:p>
            <a:pPr lvl="1"/>
            <a:r>
              <a:rPr lang="en" altLang="zh-CN" sz="2000" b="1" dirty="0">
                <a:solidFill>
                  <a:srgbClr val="6D3AFF"/>
                </a:solidFill>
                <a:effectLst/>
                <a:latin typeface="ComicSansMS" panose="030F0702030302020204" pitchFamily="66" charset="0"/>
              </a:rPr>
              <a:t>e.g. STARE is better than SBRE “</a:t>
            </a:r>
            <a:r>
              <a:rPr lang="en" altLang="zh-CN" sz="2000" b="1" dirty="0" err="1">
                <a:solidFill>
                  <a:srgbClr val="6D3AFF"/>
                </a:solidFill>
                <a:effectLst/>
                <a:latin typeface="ComicSansMS" panose="030F0702030302020204" pitchFamily="66" charset="0"/>
              </a:rPr>
              <a:t>STAtistics</a:t>
            </a:r>
            <a:r>
              <a:rPr lang="en" altLang="zh-CN" sz="2000" b="1" dirty="0">
                <a:solidFill>
                  <a:srgbClr val="6D3AFF"/>
                </a:solidFill>
                <a:effectLst/>
                <a:latin typeface="ComicSansMS" panose="030F0702030302020204" pitchFamily="66" charset="0"/>
              </a:rPr>
              <a:t>-based Rule Extraction” </a:t>
            </a:r>
            <a:endParaRPr lang="en" altLang="zh-CN" sz="2000" dirty="0"/>
          </a:p>
          <a:p>
            <a:r>
              <a:rPr lang="en" altLang="zh-CN" sz="2000" b="1" dirty="0">
                <a:effectLst/>
                <a:latin typeface="ComicSansMS" panose="030F0702030302020204" pitchFamily="66" charset="0"/>
              </a:rPr>
              <a:t>Typeset according to the requirements of the target </a:t>
            </a:r>
          </a:p>
          <a:p>
            <a:pPr lvl="1"/>
            <a:r>
              <a:rPr lang="zh-CN" altLang="en-US" sz="2000" b="1" dirty="0">
                <a:solidFill>
                  <a:srgbClr val="0432FF"/>
                </a:solidFill>
                <a:latin typeface="XINGKAI SC LIGHT" panose="02010600040101010101" pitchFamily="2" charset="-122"/>
                <a:ea typeface="XINGKAI SC LIGHT" panose="02010600040101010101" pitchFamily="2" charset="-122"/>
              </a:rPr>
              <a:t>根据目标期刊或会议的要求排版</a:t>
            </a:r>
            <a:endParaRPr lang="en" altLang="zh-CN" sz="2000" b="1" dirty="0">
              <a:solidFill>
                <a:srgbClr val="0432FF"/>
              </a:solidFill>
              <a:latin typeface="XINGKAI SC LIGHT" panose="02010600040101010101" pitchFamily="2" charset="-122"/>
              <a:ea typeface="XINGKAI SC LIGHT" panose="02010600040101010101" pitchFamily="2" charset="-122"/>
            </a:endParaRPr>
          </a:p>
          <a:p>
            <a:r>
              <a:rPr lang="en" altLang="zh-CN" sz="2000" b="1" dirty="0">
                <a:effectLst/>
                <a:latin typeface="ComicSansMS" panose="030F0702030302020204" pitchFamily="66" charset="0"/>
              </a:rPr>
              <a:t>Revise, revise, and revise</a:t>
            </a:r>
          </a:p>
          <a:p>
            <a:pPr lvl="1"/>
            <a:r>
              <a:rPr lang="en" altLang="zh-CN" sz="2000" b="1" dirty="0">
                <a:solidFill>
                  <a:srgbClr val="6D3AFF"/>
                </a:solidFill>
                <a:effectLst/>
                <a:latin typeface="ComicSansMS" panose="030F0702030302020204" pitchFamily="66" charset="0"/>
              </a:rPr>
              <a:t>each time lay your paper aside for some time ask other persons to read your paper </a:t>
            </a:r>
            <a:endParaRPr lang="en" altLang="zh-CN" sz="2000" dirty="0"/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3CDA71-201E-21A9-8CBF-7F0CECB82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176C202-81A8-C74D-98EB-86627819041F}" type="datetime1">
              <a:rPr lang="zh-CN" altLang="en-US" smtClean="0"/>
              <a:pPr>
                <a:defRPr/>
              </a:pPr>
              <a:t>2025/10/8</a:t>
            </a:fld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6BE7A5A-D058-C04D-FE8C-7D9FB6919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95657-5027-EE4F-92CC-8042CD3DCD4C}" type="slidenum">
              <a:rPr lang="en-US" altLang="zh-CN" smtClean="0"/>
              <a:pPr/>
              <a:t>39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41567637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副标题 1">
            <a:extLst>
              <a:ext uri="{FF2B5EF4-FFF2-40B4-BE49-F238E27FC236}">
                <a16:creationId xmlns:a16="http://schemas.microsoft.com/office/drawing/2014/main" id="{02A43DE7-8DA4-0E48-A9D5-370E3803EA5C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r">
              <a:lnSpc>
                <a:spcPct val="90000"/>
              </a:lnSpc>
            </a:pPr>
            <a:r>
              <a:rPr lang="zh-CN" altLang="en-US" sz="2600" dirty="0"/>
              <a:t>鞠小林 </a:t>
            </a:r>
            <a:endParaRPr lang="en-US" altLang="zh-CN" sz="2600" dirty="0"/>
          </a:p>
          <a:p>
            <a:pPr algn="r">
              <a:lnSpc>
                <a:spcPct val="90000"/>
              </a:lnSpc>
            </a:pPr>
            <a:r>
              <a:rPr lang="en-US" altLang="zh-CN" sz="2600" dirty="0">
                <a:hlinkClick r:id="rId2"/>
              </a:rPr>
              <a:t>Ju.xl@ntu.edu.cn</a:t>
            </a:r>
            <a:endParaRPr lang="en-US" altLang="zh-CN" sz="2600" dirty="0"/>
          </a:p>
          <a:p>
            <a:pPr algn="r">
              <a:lnSpc>
                <a:spcPct val="90000"/>
              </a:lnSpc>
            </a:pPr>
            <a:r>
              <a:rPr lang="zh-CN" altLang="en-US" sz="2600" dirty="0"/>
              <a:t>南通大学 信息科学技术学院</a:t>
            </a:r>
          </a:p>
          <a:p>
            <a:pPr>
              <a:lnSpc>
                <a:spcPct val="90000"/>
              </a:lnSpc>
            </a:pPr>
            <a:endParaRPr lang="zh-CN" altLang="en-US" sz="2600" dirty="0"/>
          </a:p>
        </p:txBody>
      </p:sp>
      <p:sp>
        <p:nvSpPr>
          <p:cNvPr id="16386" name="标题 2">
            <a:extLst>
              <a:ext uri="{FF2B5EF4-FFF2-40B4-BE49-F238E27FC236}">
                <a16:creationId xmlns:a16="http://schemas.microsoft.com/office/drawing/2014/main" id="{BCF56B44-D1CB-7F45-A8F6-1610536B65A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dirty="0"/>
              <a:t>第一讲  科学研究与写好论文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DC9000-EE5E-4A4B-A14B-179E49B2F48D}"/>
              </a:ext>
            </a:extLst>
          </p:cNvPr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15EBC57A-B771-4AB9-85F4-9D09B819EEF1}" type="datetime1">
              <a:rPr lang="zh-CN" altLang="en-US" smtClean="0"/>
              <a:pPr>
                <a:defRPr/>
              </a:pPr>
              <a:t>2025/10/8</a:t>
            </a:fld>
            <a:endParaRPr lang="en-US" altLang="zh-CN"/>
          </a:p>
        </p:txBody>
      </p:sp>
      <p:sp>
        <p:nvSpPr>
          <p:cNvPr id="16388" name="灯片编号占位符 4">
            <a:extLst>
              <a:ext uri="{FF2B5EF4-FFF2-40B4-BE49-F238E27FC236}">
                <a16:creationId xmlns:a16="http://schemas.microsoft.com/office/drawing/2014/main" id="{A0F28A7F-AB1B-2843-8549-F3F94CA47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65000"/>
              <a:buFont typeface="Wingdings" pitchFamily="2" charset="2"/>
              <a:buChar char="¡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hlink"/>
              </a:buClr>
              <a:buSzPct val="75000"/>
              <a:buFont typeface="Wingdings" pitchFamily="2" charset="2"/>
              <a:buChar char="¡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" pitchFamily="2" charset="2"/>
              <a:buChar char="n"/>
              <a:defRPr sz="16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8F8BF35-2B2E-DC43-99D8-A8E71A42A16D}" type="slidenum">
              <a:rPr lang="en-US" altLang="zh-CN" sz="1600"/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zh-CN" sz="16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5592DB-8263-A64B-89D3-831F8C8FED6D}"/>
              </a:ext>
            </a:extLst>
          </p:cNvPr>
          <p:cNvSpPr>
            <a:spLocks noGrp="1"/>
          </p:cNvSpPr>
          <p:nvPr>
            <p:ph type="dt" sz="quarter" idx="14"/>
          </p:nvPr>
        </p:nvSpPr>
        <p:spPr/>
        <p:txBody>
          <a:bodyPr/>
          <a:lstStyle/>
          <a:p>
            <a:pPr>
              <a:defRPr/>
            </a:pPr>
            <a:fld id="{1563C905-D715-4812-8617-3018078E83BC}" type="datetime1">
              <a:rPr lang="en-US" smtClean="0"/>
              <a:pPr>
                <a:defRPr/>
              </a:pPr>
              <a:t>10/8/25</a:t>
            </a:fld>
            <a:endParaRPr lang="en-US" dirty="0"/>
          </a:p>
        </p:txBody>
      </p:sp>
      <p:sp>
        <p:nvSpPr>
          <p:cNvPr id="80898" name="灯片编号占位符 4">
            <a:extLst>
              <a:ext uri="{FF2B5EF4-FFF2-40B4-BE49-F238E27FC236}">
                <a16:creationId xmlns:a16="http://schemas.microsoft.com/office/drawing/2014/main" id="{C521E95A-0714-0648-8C69-2FBA90E0E5B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>
                <a:latin typeface="Arial" panose="020B0604020202020204" pitchFamily="34" charset="0"/>
              </a:rPr>
              <a:t>4</a:t>
            </a:r>
          </a:p>
        </p:txBody>
      </p:sp>
      <p:pic>
        <p:nvPicPr>
          <p:cNvPr id="80899" name="图片 5">
            <a:extLst>
              <a:ext uri="{FF2B5EF4-FFF2-40B4-BE49-F238E27FC236}">
                <a16:creationId xmlns:a16="http://schemas.microsoft.com/office/drawing/2014/main" id="{9630DDFF-F4B2-294B-A1B1-F42D6ADCB6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713" y="1246188"/>
            <a:ext cx="4608512" cy="4608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矩形 10">
            <a:extLst>
              <a:ext uri="{FF2B5EF4-FFF2-40B4-BE49-F238E27FC236}">
                <a16:creationId xmlns:a16="http://schemas.microsoft.com/office/drawing/2014/main" id="{2A945490-1599-5140-B15B-2F104225DA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563" y="285751"/>
            <a:ext cx="9067801" cy="3548063"/>
          </a:xfrm>
          <a:prstGeom prst="rect">
            <a:avLst/>
          </a:prstGeom>
          <a:solidFill>
            <a:srgbClr val="0070C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44C5AE1-B254-E947-A35D-8564BA0291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750" y="400071"/>
            <a:ext cx="8809650" cy="3244953"/>
          </a:xfrm>
          <a:prstGeom prst="rect">
            <a:avLst/>
          </a:prstGeom>
          <a:solidFill>
            <a:srgbClr val="FF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6182420-9D4F-C14F-936C-54E11758BA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0891" y="400071"/>
            <a:ext cx="8809650" cy="2633662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endParaRPr lang="zh-CN" altLang="en-US"/>
          </a:p>
        </p:txBody>
      </p:sp>
      <p:sp>
        <p:nvSpPr>
          <p:cNvPr id="58371" name="任意形状 11">
            <a:extLst>
              <a:ext uri="{FF2B5EF4-FFF2-40B4-BE49-F238E27FC236}">
                <a16:creationId xmlns:a16="http://schemas.microsoft.com/office/drawing/2014/main" id="{2DA633E8-DAB3-D749-A4EE-04F805E985B8}"/>
              </a:ext>
            </a:extLst>
          </p:cNvPr>
          <p:cNvSpPr>
            <a:spLocks/>
          </p:cNvSpPr>
          <p:nvPr/>
        </p:nvSpPr>
        <p:spPr bwMode="auto">
          <a:xfrm>
            <a:off x="0" y="11907"/>
            <a:ext cx="9144000" cy="4095750"/>
          </a:xfrm>
          <a:custGeom>
            <a:avLst/>
            <a:gdLst>
              <a:gd name="T0" fmla="*/ 7943102 w 9144000"/>
              <a:gd name="T1" fmla="*/ 1397555 h 2185516"/>
              <a:gd name="T2" fmla="*/ 2795717 w 9144000"/>
              <a:gd name="T3" fmla="*/ 1279740 h 2185516"/>
              <a:gd name="T4" fmla="*/ 2791916 w 9144000"/>
              <a:gd name="T5" fmla="*/ 1134055 h 2185516"/>
              <a:gd name="T6" fmla="*/ 6364590 w 9144000"/>
              <a:gd name="T7" fmla="*/ 1311411 h 2185516"/>
              <a:gd name="T8" fmla="*/ 2676635 w 9144000"/>
              <a:gd name="T9" fmla="*/ 828750 h 2185516"/>
              <a:gd name="T10" fmla="*/ 2594291 w 9144000"/>
              <a:gd name="T11" fmla="*/ 1001039 h 2185516"/>
              <a:gd name="T12" fmla="*/ 2864125 w 9144000"/>
              <a:gd name="T13" fmla="*/ 995971 h 2185516"/>
              <a:gd name="T14" fmla="*/ 2463808 w 9144000"/>
              <a:gd name="T15" fmla="*/ 1300009 h 2185516"/>
              <a:gd name="T16" fmla="*/ 2979406 w 9144000"/>
              <a:gd name="T17" fmla="*/ 1411490 h 2185516"/>
              <a:gd name="T18" fmla="*/ 2993341 w 9144000"/>
              <a:gd name="T19" fmla="*/ 983303 h 2185516"/>
              <a:gd name="T20" fmla="*/ 6781166 w 9144000"/>
              <a:gd name="T21" fmla="*/ 906027 h 2185516"/>
              <a:gd name="T22" fmla="*/ 6877445 w 9144000"/>
              <a:gd name="T23" fmla="*/ 1357016 h 2185516"/>
              <a:gd name="T24" fmla="*/ 7256226 w 9144000"/>
              <a:gd name="T25" fmla="*/ 1349415 h 2185516"/>
              <a:gd name="T26" fmla="*/ 7227089 w 9144000"/>
              <a:gd name="T27" fmla="*/ 1026375 h 2185516"/>
              <a:gd name="T28" fmla="*/ 7181483 w 9144000"/>
              <a:gd name="T29" fmla="*/ 826217 h 2185516"/>
              <a:gd name="T30" fmla="*/ 7106741 w 9144000"/>
              <a:gd name="T31" fmla="*/ 1117586 h 2185516"/>
              <a:gd name="T32" fmla="*/ 6900248 w 9144000"/>
              <a:gd name="T33" fmla="*/ 1028909 h 2185516"/>
              <a:gd name="T34" fmla="*/ 6872378 w 9144000"/>
              <a:gd name="T35" fmla="*/ 821149 h 2185516"/>
              <a:gd name="T36" fmla="*/ 6163166 w 9144000"/>
              <a:gd name="T37" fmla="*/ 1338014 h 2185516"/>
              <a:gd name="T38" fmla="*/ 6581218 w 9144000"/>
              <a:gd name="T39" fmla="*/ 892092 h 2185516"/>
              <a:gd name="T40" fmla="*/ 3173068 w 9144000"/>
              <a:gd name="T41" fmla="*/ 1073248 h 2185516"/>
              <a:gd name="T42" fmla="*/ 3232609 w 9144000"/>
              <a:gd name="T43" fmla="*/ 1397555 h 2185516"/>
              <a:gd name="T44" fmla="*/ 3306085 w 9144000"/>
              <a:gd name="T45" fmla="*/ 1158125 h 2185516"/>
              <a:gd name="T46" fmla="*/ 3564517 w 9144000"/>
              <a:gd name="T47" fmla="*/ 1090983 h 2185516"/>
              <a:gd name="T48" fmla="*/ 3586053 w 9144000"/>
              <a:gd name="T49" fmla="*/ 1397555 h 2185516"/>
              <a:gd name="T50" fmla="*/ 3644327 w 9144000"/>
              <a:gd name="T51" fmla="*/ 907293 h 2185516"/>
              <a:gd name="T52" fmla="*/ 3303551 w 9144000"/>
              <a:gd name="T53" fmla="*/ 899693 h 2185516"/>
              <a:gd name="T54" fmla="*/ 7893696 w 9144000"/>
              <a:gd name="T55" fmla="*/ 871822 h 2185516"/>
              <a:gd name="T56" fmla="*/ 7974773 w 9144000"/>
              <a:gd name="T57" fmla="*/ 1169526 h 2185516"/>
              <a:gd name="T58" fmla="*/ 8059650 w 9144000"/>
              <a:gd name="T59" fmla="*/ 652662 h 2185516"/>
              <a:gd name="T60" fmla="*/ 3933611 w 9144000"/>
              <a:gd name="T61" fmla="*/ 514578 h 2185516"/>
              <a:gd name="T62" fmla="*/ 3857602 w 9144000"/>
              <a:gd name="T63" fmla="*/ 684332 h 2185516"/>
              <a:gd name="T64" fmla="*/ 3936145 w 9144000"/>
              <a:gd name="T65" fmla="*/ 1389954 h 2185516"/>
              <a:gd name="T66" fmla="*/ 3974149 w 9144000"/>
              <a:gd name="T67" fmla="*/ 1251870 h 2185516"/>
              <a:gd name="T68" fmla="*/ 4411204 w 9144000"/>
              <a:gd name="T69" fmla="*/ 1338014 h 2185516"/>
              <a:gd name="T70" fmla="*/ 4342795 w 9144000"/>
              <a:gd name="T71" fmla="*/ 879423 h 2185516"/>
              <a:gd name="T72" fmla="*/ 3983017 w 9144000"/>
              <a:gd name="T73" fmla="*/ 743873 h 2185516"/>
              <a:gd name="T74" fmla="*/ 1586641 w 9144000"/>
              <a:gd name="T75" fmla="*/ 501909 h 2185516"/>
              <a:gd name="T76" fmla="*/ 1014036 w 9144000"/>
              <a:gd name="T77" fmla="*/ 561450 h 2185516"/>
              <a:gd name="T78" fmla="*/ 1025438 w 9144000"/>
              <a:gd name="T79" fmla="*/ 672931 h 2185516"/>
              <a:gd name="T80" fmla="*/ 1236998 w 9144000"/>
              <a:gd name="T81" fmla="*/ 1350682 h 2185516"/>
              <a:gd name="T82" fmla="*/ 1381416 w 9144000"/>
              <a:gd name="T83" fmla="*/ 1306343 h 2185516"/>
              <a:gd name="T84" fmla="*/ 1653783 w 9144000"/>
              <a:gd name="T85" fmla="*/ 600722 h 2185516"/>
              <a:gd name="T86" fmla="*/ 5858537 w 9144000"/>
              <a:gd name="T87" fmla="*/ 537380 h 2185516"/>
              <a:gd name="T88" fmla="*/ 5591237 w 9144000"/>
              <a:gd name="T89" fmla="*/ 878157 h 2185516"/>
              <a:gd name="T90" fmla="*/ 5356874 w 9144000"/>
              <a:gd name="T91" fmla="*/ 533580 h 2185516"/>
              <a:gd name="T92" fmla="*/ 5354341 w 9144000"/>
              <a:gd name="T93" fmla="*/ 634926 h 2185516"/>
              <a:gd name="T94" fmla="*/ 5445552 w 9144000"/>
              <a:gd name="T95" fmla="*/ 1268339 h 2185516"/>
              <a:gd name="T96" fmla="*/ 5539297 w 9144000"/>
              <a:gd name="T97" fmla="*/ 1378552 h 2185516"/>
              <a:gd name="T98" fmla="*/ 5987753 w 9144000"/>
              <a:gd name="T99" fmla="*/ 588053 h 2185516"/>
              <a:gd name="T100" fmla="*/ 1768483 w 9144000"/>
              <a:gd name="T101" fmla="*/ 517111 h 2185516"/>
              <a:gd name="T102" fmla="*/ 1778618 w 9144000"/>
              <a:gd name="T103" fmla="*/ 788212 h 2185516"/>
              <a:gd name="T104" fmla="*/ 1774817 w 9144000"/>
              <a:gd name="T105" fmla="*/ 1296209 h 2185516"/>
              <a:gd name="T106" fmla="*/ 1926836 w 9144000"/>
              <a:gd name="T107" fmla="*/ 1298742 h 2185516"/>
              <a:gd name="T108" fmla="*/ 1930636 w 9144000"/>
              <a:gd name="T109" fmla="*/ 1058046 h 2185516"/>
              <a:gd name="T110" fmla="*/ 2190335 w 9144000"/>
              <a:gd name="T111" fmla="*/ 1191062 h 2185516"/>
              <a:gd name="T112" fmla="*/ 2242276 w 9144000"/>
              <a:gd name="T113" fmla="*/ 1387420 h 2185516"/>
              <a:gd name="T114" fmla="*/ 2315752 w 9144000"/>
              <a:gd name="T115" fmla="*/ 973168 h 2185516"/>
              <a:gd name="T116" fmla="*/ 1915435 w 9144000"/>
              <a:gd name="T117" fmla="*/ 912361 h 2185516"/>
              <a:gd name="T118" fmla="*/ 1907834 w 9144000"/>
              <a:gd name="T119" fmla="*/ 519645 h 2185516"/>
              <a:gd name="T120" fmla="*/ 0 w 9144000"/>
              <a:gd name="T121" fmla="*/ 0 h 21855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9144000" h="2185516">
                <a:moveTo>
                  <a:pt x="7930434" y="1263271"/>
                </a:moveTo>
                <a:cubicBezTo>
                  <a:pt x="7919032" y="1263271"/>
                  <a:pt x="7907631" y="1265805"/>
                  <a:pt x="7897496" y="1268339"/>
                </a:cubicBezTo>
                <a:cubicBezTo>
                  <a:pt x="7884828" y="1272139"/>
                  <a:pt x="7874694" y="1277206"/>
                  <a:pt x="7864559" y="1283540"/>
                </a:cubicBezTo>
                <a:cubicBezTo>
                  <a:pt x="7854425" y="1291141"/>
                  <a:pt x="7846823" y="1298742"/>
                  <a:pt x="7841756" y="1307610"/>
                </a:cubicBezTo>
                <a:cubicBezTo>
                  <a:pt x="7835422" y="1317745"/>
                  <a:pt x="7832889" y="1327879"/>
                  <a:pt x="7832889" y="1339281"/>
                </a:cubicBezTo>
                <a:cubicBezTo>
                  <a:pt x="7832889" y="1357016"/>
                  <a:pt x="7840489" y="1372218"/>
                  <a:pt x="7856958" y="1383620"/>
                </a:cubicBezTo>
                <a:cubicBezTo>
                  <a:pt x="7873427" y="1396288"/>
                  <a:pt x="7891162" y="1402622"/>
                  <a:pt x="7908898" y="1402622"/>
                </a:cubicBezTo>
                <a:cubicBezTo>
                  <a:pt x="7919032" y="1402622"/>
                  <a:pt x="7930434" y="1400088"/>
                  <a:pt x="7943102" y="1397555"/>
                </a:cubicBezTo>
                <a:cubicBezTo>
                  <a:pt x="7954504" y="1393754"/>
                  <a:pt x="7965905" y="1388687"/>
                  <a:pt x="7976040" y="1382353"/>
                </a:cubicBezTo>
                <a:cubicBezTo>
                  <a:pt x="7984907" y="1376019"/>
                  <a:pt x="7992509" y="1368418"/>
                  <a:pt x="7998842" y="1358283"/>
                </a:cubicBezTo>
                <a:cubicBezTo>
                  <a:pt x="8005176" y="1349415"/>
                  <a:pt x="8008977" y="1339281"/>
                  <a:pt x="8008977" y="1326613"/>
                </a:cubicBezTo>
                <a:cubicBezTo>
                  <a:pt x="8008977" y="1307610"/>
                  <a:pt x="8000109" y="1292408"/>
                  <a:pt x="7983640" y="1279740"/>
                </a:cubicBezTo>
                <a:cubicBezTo>
                  <a:pt x="7965905" y="1269605"/>
                  <a:pt x="7948169" y="1263271"/>
                  <a:pt x="7930434" y="1263271"/>
                </a:cubicBezTo>
                <a:close/>
                <a:moveTo>
                  <a:pt x="2872992" y="1130255"/>
                </a:moveTo>
                <a:lnTo>
                  <a:pt x="2871726" y="1224000"/>
                </a:lnTo>
                <a:cubicBezTo>
                  <a:pt x="2851456" y="1248069"/>
                  <a:pt x="2826120" y="1267072"/>
                  <a:pt x="2795717" y="1279740"/>
                </a:cubicBezTo>
                <a:cubicBezTo>
                  <a:pt x="2764046" y="1292408"/>
                  <a:pt x="2731108" y="1298742"/>
                  <a:pt x="2695637" y="1298742"/>
                </a:cubicBezTo>
                <a:cubicBezTo>
                  <a:pt x="2682969" y="1298742"/>
                  <a:pt x="2671567" y="1297476"/>
                  <a:pt x="2660166" y="1293675"/>
                </a:cubicBezTo>
                <a:cubicBezTo>
                  <a:pt x="2647498" y="1291141"/>
                  <a:pt x="2637363" y="1286074"/>
                  <a:pt x="2628496" y="1279740"/>
                </a:cubicBezTo>
                <a:cubicBezTo>
                  <a:pt x="2618361" y="1274673"/>
                  <a:pt x="2609493" y="1268339"/>
                  <a:pt x="2603159" y="1259471"/>
                </a:cubicBezTo>
                <a:cubicBezTo>
                  <a:pt x="2596825" y="1251870"/>
                  <a:pt x="2594291" y="1243002"/>
                  <a:pt x="2594291" y="1232867"/>
                </a:cubicBezTo>
                <a:cubicBezTo>
                  <a:pt x="2594291" y="1211332"/>
                  <a:pt x="2604426" y="1193596"/>
                  <a:pt x="2625962" y="1180928"/>
                </a:cubicBezTo>
                <a:cubicBezTo>
                  <a:pt x="2646231" y="1168259"/>
                  <a:pt x="2670301" y="1156858"/>
                  <a:pt x="2699438" y="1149257"/>
                </a:cubicBezTo>
                <a:cubicBezTo>
                  <a:pt x="2728574" y="1141656"/>
                  <a:pt x="2758978" y="1136589"/>
                  <a:pt x="2791916" y="1134055"/>
                </a:cubicBezTo>
                <a:cubicBezTo>
                  <a:pt x="2823586" y="1131521"/>
                  <a:pt x="2850190" y="1130255"/>
                  <a:pt x="2872992" y="1130255"/>
                </a:cubicBezTo>
                <a:close/>
                <a:moveTo>
                  <a:pt x="6382326" y="917428"/>
                </a:moveTo>
                <a:cubicBezTo>
                  <a:pt x="6438067" y="917428"/>
                  <a:pt x="6479872" y="933897"/>
                  <a:pt x="6507742" y="966834"/>
                </a:cubicBezTo>
                <a:cubicBezTo>
                  <a:pt x="6533078" y="999772"/>
                  <a:pt x="6547014" y="1041577"/>
                  <a:pt x="6547014" y="1089716"/>
                </a:cubicBezTo>
                <a:cubicBezTo>
                  <a:pt x="6547014" y="1112519"/>
                  <a:pt x="6541946" y="1136589"/>
                  <a:pt x="6534345" y="1161925"/>
                </a:cubicBezTo>
                <a:cubicBezTo>
                  <a:pt x="6525478" y="1188529"/>
                  <a:pt x="6512809" y="1212598"/>
                  <a:pt x="6497607" y="1234134"/>
                </a:cubicBezTo>
                <a:cubicBezTo>
                  <a:pt x="6481139" y="1256937"/>
                  <a:pt x="6462136" y="1274673"/>
                  <a:pt x="6439334" y="1289875"/>
                </a:cubicBezTo>
                <a:cubicBezTo>
                  <a:pt x="6416530" y="1305077"/>
                  <a:pt x="6392461" y="1311411"/>
                  <a:pt x="6364590" y="1311411"/>
                </a:cubicBezTo>
                <a:cubicBezTo>
                  <a:pt x="6315185" y="1311411"/>
                  <a:pt x="6277180" y="1294942"/>
                  <a:pt x="6251843" y="1262005"/>
                </a:cubicBezTo>
                <a:cubicBezTo>
                  <a:pt x="6225240" y="1230334"/>
                  <a:pt x="6212572" y="1188529"/>
                  <a:pt x="6212572" y="1135322"/>
                </a:cubicBezTo>
                <a:cubicBezTo>
                  <a:pt x="6212572" y="1109985"/>
                  <a:pt x="6216372" y="1084649"/>
                  <a:pt x="6225240" y="1059313"/>
                </a:cubicBezTo>
                <a:cubicBezTo>
                  <a:pt x="6232841" y="1033976"/>
                  <a:pt x="6244243" y="1009906"/>
                  <a:pt x="6259444" y="988370"/>
                </a:cubicBezTo>
                <a:cubicBezTo>
                  <a:pt x="6274646" y="968101"/>
                  <a:pt x="6292381" y="951632"/>
                  <a:pt x="6312651" y="937697"/>
                </a:cubicBezTo>
                <a:cubicBezTo>
                  <a:pt x="6332920" y="925029"/>
                  <a:pt x="6356990" y="917428"/>
                  <a:pt x="6382326" y="917428"/>
                </a:cubicBezTo>
                <a:close/>
                <a:moveTo>
                  <a:pt x="2764046" y="818616"/>
                </a:moveTo>
                <a:cubicBezTo>
                  <a:pt x="2741243" y="818616"/>
                  <a:pt x="2712106" y="822416"/>
                  <a:pt x="2676635" y="828750"/>
                </a:cubicBezTo>
                <a:cubicBezTo>
                  <a:pt x="2641164" y="836351"/>
                  <a:pt x="2606959" y="847753"/>
                  <a:pt x="2575289" y="864221"/>
                </a:cubicBezTo>
                <a:cubicBezTo>
                  <a:pt x="2548685" y="879423"/>
                  <a:pt x="2524616" y="894625"/>
                  <a:pt x="2504346" y="909827"/>
                </a:cubicBezTo>
                <a:cubicBezTo>
                  <a:pt x="2482811" y="926296"/>
                  <a:pt x="2472676" y="945298"/>
                  <a:pt x="2472676" y="966834"/>
                </a:cubicBezTo>
                <a:cubicBezTo>
                  <a:pt x="2472676" y="982036"/>
                  <a:pt x="2477743" y="995971"/>
                  <a:pt x="2490411" y="1008639"/>
                </a:cubicBezTo>
                <a:cubicBezTo>
                  <a:pt x="2501813" y="1021308"/>
                  <a:pt x="2517015" y="1027642"/>
                  <a:pt x="2537284" y="1027642"/>
                </a:cubicBezTo>
                <a:cubicBezTo>
                  <a:pt x="2546152" y="1027642"/>
                  <a:pt x="2555019" y="1026375"/>
                  <a:pt x="2562621" y="1022575"/>
                </a:cubicBezTo>
                <a:cubicBezTo>
                  <a:pt x="2570221" y="1020041"/>
                  <a:pt x="2576555" y="1014974"/>
                  <a:pt x="2584157" y="1009906"/>
                </a:cubicBezTo>
                <a:cubicBezTo>
                  <a:pt x="2586690" y="1007373"/>
                  <a:pt x="2590491" y="1004839"/>
                  <a:pt x="2594291" y="1001039"/>
                </a:cubicBezTo>
                <a:cubicBezTo>
                  <a:pt x="2596825" y="998505"/>
                  <a:pt x="2600626" y="995971"/>
                  <a:pt x="2604426" y="992171"/>
                </a:cubicBezTo>
                <a:cubicBezTo>
                  <a:pt x="2606959" y="989637"/>
                  <a:pt x="2610760" y="987103"/>
                  <a:pt x="2614560" y="983303"/>
                </a:cubicBezTo>
                <a:cubicBezTo>
                  <a:pt x="2617094" y="980769"/>
                  <a:pt x="2620894" y="976969"/>
                  <a:pt x="2625962" y="973168"/>
                </a:cubicBezTo>
                <a:cubicBezTo>
                  <a:pt x="2639897" y="960500"/>
                  <a:pt x="2656366" y="947832"/>
                  <a:pt x="2676635" y="937697"/>
                </a:cubicBezTo>
                <a:cubicBezTo>
                  <a:pt x="2696904" y="927563"/>
                  <a:pt x="2722240" y="921229"/>
                  <a:pt x="2755178" y="921229"/>
                </a:cubicBezTo>
                <a:cubicBezTo>
                  <a:pt x="2772913" y="921229"/>
                  <a:pt x="2789382" y="925029"/>
                  <a:pt x="2804584" y="931363"/>
                </a:cubicBezTo>
                <a:cubicBezTo>
                  <a:pt x="2818519" y="938964"/>
                  <a:pt x="2831188" y="947832"/>
                  <a:pt x="2841322" y="957966"/>
                </a:cubicBezTo>
                <a:cubicBezTo>
                  <a:pt x="2850190" y="970635"/>
                  <a:pt x="2857791" y="983303"/>
                  <a:pt x="2864125" y="995971"/>
                </a:cubicBezTo>
                <a:cubicBezTo>
                  <a:pt x="2869192" y="1011173"/>
                  <a:pt x="2871726" y="1025108"/>
                  <a:pt x="2874259" y="1037776"/>
                </a:cubicBezTo>
                <a:cubicBezTo>
                  <a:pt x="2851456" y="1040310"/>
                  <a:pt x="2824853" y="1041577"/>
                  <a:pt x="2795717" y="1044111"/>
                </a:cubicBezTo>
                <a:cubicBezTo>
                  <a:pt x="2765313" y="1047911"/>
                  <a:pt x="2733642" y="1052978"/>
                  <a:pt x="2701972" y="1059313"/>
                </a:cubicBezTo>
                <a:cubicBezTo>
                  <a:pt x="2670301" y="1065647"/>
                  <a:pt x="2638630" y="1073248"/>
                  <a:pt x="2608226" y="1082115"/>
                </a:cubicBezTo>
                <a:cubicBezTo>
                  <a:pt x="2577822" y="1092250"/>
                  <a:pt x="2549952" y="1104918"/>
                  <a:pt x="2527149" y="1118853"/>
                </a:cubicBezTo>
                <a:cubicBezTo>
                  <a:pt x="2501813" y="1134055"/>
                  <a:pt x="2482811" y="1150524"/>
                  <a:pt x="2468875" y="1170793"/>
                </a:cubicBezTo>
                <a:cubicBezTo>
                  <a:pt x="2453673" y="1191062"/>
                  <a:pt x="2446073" y="1212598"/>
                  <a:pt x="2446073" y="1237935"/>
                </a:cubicBezTo>
                <a:cubicBezTo>
                  <a:pt x="2446073" y="1260738"/>
                  <a:pt x="2451140" y="1282274"/>
                  <a:pt x="2463808" y="1300009"/>
                </a:cubicBezTo>
                <a:cubicBezTo>
                  <a:pt x="2476476" y="1317745"/>
                  <a:pt x="2492945" y="1332947"/>
                  <a:pt x="2514481" y="1345615"/>
                </a:cubicBezTo>
                <a:cubicBezTo>
                  <a:pt x="2536017" y="1358283"/>
                  <a:pt x="2562621" y="1368418"/>
                  <a:pt x="2593024" y="1376019"/>
                </a:cubicBezTo>
                <a:cubicBezTo>
                  <a:pt x="2622162" y="1383620"/>
                  <a:pt x="2655099" y="1386153"/>
                  <a:pt x="2690570" y="1386153"/>
                </a:cubicBezTo>
                <a:cubicBezTo>
                  <a:pt x="2719707" y="1386153"/>
                  <a:pt x="2751378" y="1382353"/>
                  <a:pt x="2784315" y="1373485"/>
                </a:cubicBezTo>
                <a:cubicBezTo>
                  <a:pt x="2817252" y="1365884"/>
                  <a:pt x="2845122" y="1351949"/>
                  <a:pt x="2870459" y="1332947"/>
                </a:cubicBezTo>
                <a:cubicBezTo>
                  <a:pt x="2870459" y="1358283"/>
                  <a:pt x="2875527" y="1378552"/>
                  <a:pt x="2886928" y="1393754"/>
                </a:cubicBezTo>
                <a:cubicBezTo>
                  <a:pt x="2897063" y="1410223"/>
                  <a:pt x="2914798" y="1419091"/>
                  <a:pt x="2942668" y="1419091"/>
                </a:cubicBezTo>
                <a:cubicBezTo>
                  <a:pt x="2957870" y="1419091"/>
                  <a:pt x="2969271" y="1416557"/>
                  <a:pt x="2979406" y="1411490"/>
                </a:cubicBezTo>
                <a:cubicBezTo>
                  <a:pt x="2988274" y="1406423"/>
                  <a:pt x="2995874" y="1401355"/>
                  <a:pt x="3000942" y="1393754"/>
                </a:cubicBezTo>
                <a:cubicBezTo>
                  <a:pt x="3006009" y="1386153"/>
                  <a:pt x="3008543" y="1378552"/>
                  <a:pt x="3011077" y="1368418"/>
                </a:cubicBezTo>
                <a:cubicBezTo>
                  <a:pt x="3011077" y="1359550"/>
                  <a:pt x="3012343" y="1350682"/>
                  <a:pt x="3012343" y="1340548"/>
                </a:cubicBezTo>
                <a:cubicBezTo>
                  <a:pt x="3012343" y="1325346"/>
                  <a:pt x="3011077" y="1310144"/>
                  <a:pt x="3011077" y="1294942"/>
                </a:cubicBezTo>
                <a:lnTo>
                  <a:pt x="3011077" y="1248069"/>
                </a:lnTo>
                <a:cubicBezTo>
                  <a:pt x="3011077" y="1218932"/>
                  <a:pt x="3009810" y="1189795"/>
                  <a:pt x="3008543" y="1160658"/>
                </a:cubicBezTo>
                <a:cubicBezTo>
                  <a:pt x="3007276" y="1132788"/>
                  <a:pt x="3007276" y="1103651"/>
                  <a:pt x="3007276" y="1074514"/>
                </a:cubicBezTo>
                <a:cubicBezTo>
                  <a:pt x="3007276" y="1044111"/>
                  <a:pt x="3002209" y="1013707"/>
                  <a:pt x="2993341" y="983303"/>
                </a:cubicBezTo>
                <a:cubicBezTo>
                  <a:pt x="2983206" y="952899"/>
                  <a:pt x="2968004" y="926296"/>
                  <a:pt x="2947735" y="900959"/>
                </a:cubicBezTo>
                <a:cubicBezTo>
                  <a:pt x="2927466" y="876890"/>
                  <a:pt x="2902130" y="856620"/>
                  <a:pt x="2871726" y="841419"/>
                </a:cubicBezTo>
                <a:cubicBezTo>
                  <a:pt x="2841322" y="826217"/>
                  <a:pt x="2804584" y="818616"/>
                  <a:pt x="2764046" y="818616"/>
                </a:cubicBezTo>
                <a:close/>
                <a:moveTo>
                  <a:pt x="6849575" y="816082"/>
                </a:moveTo>
                <a:cubicBezTo>
                  <a:pt x="6836907" y="816082"/>
                  <a:pt x="6825505" y="819883"/>
                  <a:pt x="6814104" y="824950"/>
                </a:cubicBezTo>
                <a:cubicBezTo>
                  <a:pt x="6801436" y="831284"/>
                  <a:pt x="6787501" y="838885"/>
                  <a:pt x="6773565" y="847753"/>
                </a:cubicBezTo>
                <a:cubicBezTo>
                  <a:pt x="6773565" y="857887"/>
                  <a:pt x="6774832" y="868022"/>
                  <a:pt x="6777366" y="876890"/>
                </a:cubicBezTo>
                <a:lnTo>
                  <a:pt x="6781166" y="906027"/>
                </a:lnTo>
                <a:cubicBezTo>
                  <a:pt x="6781166" y="916161"/>
                  <a:pt x="6782434" y="926296"/>
                  <a:pt x="6782434" y="936430"/>
                </a:cubicBezTo>
                <a:cubicBezTo>
                  <a:pt x="6782434" y="946565"/>
                  <a:pt x="6781166" y="961767"/>
                  <a:pt x="6781166" y="980769"/>
                </a:cubicBezTo>
                <a:lnTo>
                  <a:pt x="6781166" y="1037776"/>
                </a:lnTo>
                <a:lnTo>
                  <a:pt x="6778633" y="1090983"/>
                </a:lnTo>
                <a:lnTo>
                  <a:pt x="6778633" y="1122654"/>
                </a:lnTo>
                <a:cubicBezTo>
                  <a:pt x="6778633" y="1155591"/>
                  <a:pt x="6781166" y="1187262"/>
                  <a:pt x="6786234" y="1217666"/>
                </a:cubicBezTo>
                <a:cubicBezTo>
                  <a:pt x="6790034" y="1248069"/>
                  <a:pt x="6798902" y="1275940"/>
                  <a:pt x="6814104" y="1300009"/>
                </a:cubicBezTo>
                <a:cubicBezTo>
                  <a:pt x="6829306" y="1324079"/>
                  <a:pt x="6849575" y="1343081"/>
                  <a:pt x="6877445" y="1357016"/>
                </a:cubicBezTo>
                <a:cubicBezTo>
                  <a:pt x="6902781" y="1372218"/>
                  <a:pt x="6938253" y="1378552"/>
                  <a:pt x="6983858" y="1378552"/>
                </a:cubicBezTo>
                <a:cubicBezTo>
                  <a:pt x="7005394" y="1378552"/>
                  <a:pt x="7028197" y="1372218"/>
                  <a:pt x="7052267" y="1359550"/>
                </a:cubicBezTo>
                <a:cubicBezTo>
                  <a:pt x="7075070" y="1346882"/>
                  <a:pt x="7094072" y="1331680"/>
                  <a:pt x="7109274" y="1311411"/>
                </a:cubicBezTo>
                <a:cubicBezTo>
                  <a:pt x="7114341" y="1336747"/>
                  <a:pt x="7124476" y="1358283"/>
                  <a:pt x="7138411" y="1376019"/>
                </a:cubicBezTo>
                <a:cubicBezTo>
                  <a:pt x="7152346" y="1393754"/>
                  <a:pt x="7170082" y="1402622"/>
                  <a:pt x="7192885" y="1402622"/>
                </a:cubicBezTo>
                <a:cubicBezTo>
                  <a:pt x="7210620" y="1402622"/>
                  <a:pt x="7224555" y="1397555"/>
                  <a:pt x="7237223" y="1388687"/>
                </a:cubicBezTo>
                <a:cubicBezTo>
                  <a:pt x="7243558" y="1383620"/>
                  <a:pt x="7248625" y="1378552"/>
                  <a:pt x="7252425" y="1370951"/>
                </a:cubicBezTo>
                <a:cubicBezTo>
                  <a:pt x="7254959" y="1363351"/>
                  <a:pt x="7256226" y="1357016"/>
                  <a:pt x="7256226" y="1349415"/>
                </a:cubicBezTo>
                <a:cubicBezTo>
                  <a:pt x="7256226" y="1346882"/>
                  <a:pt x="7252425" y="1336747"/>
                  <a:pt x="7246091" y="1321545"/>
                </a:cubicBezTo>
                <a:cubicBezTo>
                  <a:pt x="7241024" y="1311411"/>
                  <a:pt x="7237223" y="1300009"/>
                  <a:pt x="7234690" y="1287341"/>
                </a:cubicBezTo>
                <a:cubicBezTo>
                  <a:pt x="7232156" y="1275940"/>
                  <a:pt x="7229623" y="1262005"/>
                  <a:pt x="7228356" y="1246803"/>
                </a:cubicBezTo>
                <a:cubicBezTo>
                  <a:pt x="7225822" y="1231601"/>
                  <a:pt x="7224555" y="1212598"/>
                  <a:pt x="7224555" y="1192329"/>
                </a:cubicBezTo>
                <a:cubicBezTo>
                  <a:pt x="7223289" y="1172060"/>
                  <a:pt x="7223289" y="1147990"/>
                  <a:pt x="7223289" y="1120120"/>
                </a:cubicBezTo>
                <a:cubicBezTo>
                  <a:pt x="7223289" y="1117586"/>
                  <a:pt x="7223289" y="1109985"/>
                  <a:pt x="7224555" y="1099851"/>
                </a:cubicBezTo>
                <a:lnTo>
                  <a:pt x="7224555" y="1064380"/>
                </a:lnTo>
                <a:lnTo>
                  <a:pt x="7227089" y="1026375"/>
                </a:lnTo>
                <a:cubicBezTo>
                  <a:pt x="7227089" y="1014974"/>
                  <a:pt x="7228356" y="1004839"/>
                  <a:pt x="7229623" y="997238"/>
                </a:cubicBezTo>
                <a:cubicBezTo>
                  <a:pt x="7230889" y="983303"/>
                  <a:pt x="7232156" y="970635"/>
                  <a:pt x="7234690" y="960500"/>
                </a:cubicBezTo>
                <a:cubicBezTo>
                  <a:pt x="7234690" y="950366"/>
                  <a:pt x="7235956" y="937697"/>
                  <a:pt x="7238490" y="923762"/>
                </a:cubicBezTo>
                <a:cubicBezTo>
                  <a:pt x="7239757" y="913628"/>
                  <a:pt x="7241024" y="904760"/>
                  <a:pt x="7242291" y="895892"/>
                </a:cubicBezTo>
                <a:cubicBezTo>
                  <a:pt x="7243558" y="888291"/>
                  <a:pt x="7244825" y="881957"/>
                  <a:pt x="7244825" y="878157"/>
                </a:cubicBezTo>
                <a:cubicBezTo>
                  <a:pt x="7244825" y="871822"/>
                  <a:pt x="7241024" y="864221"/>
                  <a:pt x="7233423" y="856620"/>
                </a:cubicBezTo>
                <a:cubicBezTo>
                  <a:pt x="7225822" y="849020"/>
                  <a:pt x="7216954" y="841419"/>
                  <a:pt x="7208087" y="836351"/>
                </a:cubicBezTo>
                <a:cubicBezTo>
                  <a:pt x="7200485" y="832551"/>
                  <a:pt x="7191618" y="828750"/>
                  <a:pt x="7181483" y="826217"/>
                </a:cubicBezTo>
                <a:cubicBezTo>
                  <a:pt x="7171349" y="823683"/>
                  <a:pt x="7163747" y="822416"/>
                  <a:pt x="7161214" y="822416"/>
                </a:cubicBezTo>
                <a:cubicBezTo>
                  <a:pt x="7156147" y="822416"/>
                  <a:pt x="7148546" y="823683"/>
                  <a:pt x="7140945" y="826217"/>
                </a:cubicBezTo>
                <a:cubicBezTo>
                  <a:pt x="7132077" y="828750"/>
                  <a:pt x="7125743" y="832551"/>
                  <a:pt x="7120676" y="838885"/>
                </a:cubicBezTo>
                <a:cubicBezTo>
                  <a:pt x="7115608" y="846486"/>
                  <a:pt x="7111808" y="854087"/>
                  <a:pt x="7110541" y="864221"/>
                </a:cubicBezTo>
                <a:cubicBezTo>
                  <a:pt x="7109274" y="875623"/>
                  <a:pt x="7109274" y="893358"/>
                  <a:pt x="7109274" y="917428"/>
                </a:cubicBezTo>
                <a:lnTo>
                  <a:pt x="7109274" y="987103"/>
                </a:lnTo>
                <a:cubicBezTo>
                  <a:pt x="7109274" y="1006106"/>
                  <a:pt x="7108007" y="1026375"/>
                  <a:pt x="7108007" y="1049178"/>
                </a:cubicBezTo>
                <a:cubicBezTo>
                  <a:pt x="7108007" y="1071981"/>
                  <a:pt x="7106741" y="1094784"/>
                  <a:pt x="7106741" y="1117586"/>
                </a:cubicBezTo>
                <a:cubicBezTo>
                  <a:pt x="7105474" y="1137856"/>
                  <a:pt x="7102940" y="1158125"/>
                  <a:pt x="7097872" y="1178394"/>
                </a:cubicBezTo>
                <a:cubicBezTo>
                  <a:pt x="7092805" y="1199930"/>
                  <a:pt x="7086471" y="1218932"/>
                  <a:pt x="7077603" y="1236668"/>
                </a:cubicBezTo>
                <a:cubicBezTo>
                  <a:pt x="7067469" y="1254404"/>
                  <a:pt x="7056067" y="1269605"/>
                  <a:pt x="7040865" y="1279740"/>
                </a:cubicBezTo>
                <a:cubicBezTo>
                  <a:pt x="7025663" y="1292408"/>
                  <a:pt x="7006661" y="1297476"/>
                  <a:pt x="6986392" y="1297476"/>
                </a:cubicBezTo>
                <a:cubicBezTo>
                  <a:pt x="6955988" y="1297476"/>
                  <a:pt x="6934452" y="1284807"/>
                  <a:pt x="6920517" y="1256937"/>
                </a:cubicBezTo>
                <a:cubicBezTo>
                  <a:pt x="6905315" y="1229067"/>
                  <a:pt x="6898981" y="1193596"/>
                  <a:pt x="6898981" y="1147990"/>
                </a:cubicBezTo>
                <a:cubicBezTo>
                  <a:pt x="6898981" y="1145457"/>
                  <a:pt x="6898981" y="1136589"/>
                  <a:pt x="6900248" y="1121387"/>
                </a:cubicBezTo>
                <a:lnTo>
                  <a:pt x="6900248" y="1028909"/>
                </a:lnTo>
                <a:cubicBezTo>
                  <a:pt x="6900248" y="1014974"/>
                  <a:pt x="6901515" y="1004839"/>
                  <a:pt x="6901515" y="999772"/>
                </a:cubicBezTo>
                <a:cubicBezTo>
                  <a:pt x="6901515" y="992171"/>
                  <a:pt x="6901515" y="980769"/>
                  <a:pt x="6904048" y="965567"/>
                </a:cubicBezTo>
                <a:lnTo>
                  <a:pt x="6909116" y="921229"/>
                </a:lnTo>
                <a:lnTo>
                  <a:pt x="6912916" y="889558"/>
                </a:lnTo>
                <a:cubicBezTo>
                  <a:pt x="6914183" y="883224"/>
                  <a:pt x="6915450" y="876890"/>
                  <a:pt x="6915450" y="869289"/>
                </a:cubicBezTo>
                <a:cubicBezTo>
                  <a:pt x="6915450" y="861688"/>
                  <a:pt x="6912916" y="855354"/>
                  <a:pt x="6910383" y="849020"/>
                </a:cubicBezTo>
                <a:cubicBezTo>
                  <a:pt x="6905315" y="842685"/>
                  <a:pt x="6900248" y="836351"/>
                  <a:pt x="6895181" y="831284"/>
                </a:cubicBezTo>
                <a:cubicBezTo>
                  <a:pt x="6887579" y="827483"/>
                  <a:pt x="6879979" y="823683"/>
                  <a:pt x="6872378" y="821149"/>
                </a:cubicBezTo>
                <a:cubicBezTo>
                  <a:pt x="6864777" y="818616"/>
                  <a:pt x="6857176" y="816082"/>
                  <a:pt x="6849575" y="816082"/>
                </a:cubicBezTo>
                <a:close/>
                <a:moveTo>
                  <a:pt x="6356990" y="811015"/>
                </a:moveTo>
                <a:cubicBezTo>
                  <a:pt x="6311384" y="811015"/>
                  <a:pt x="6272112" y="821149"/>
                  <a:pt x="6239175" y="841419"/>
                </a:cubicBezTo>
                <a:cubicBezTo>
                  <a:pt x="6203704" y="861688"/>
                  <a:pt x="6175834" y="887024"/>
                  <a:pt x="6153031" y="917428"/>
                </a:cubicBezTo>
                <a:cubicBezTo>
                  <a:pt x="6130228" y="947832"/>
                  <a:pt x="6112492" y="983303"/>
                  <a:pt x="6102358" y="1021308"/>
                </a:cubicBezTo>
                <a:cubicBezTo>
                  <a:pt x="6089690" y="1059313"/>
                  <a:pt x="6084623" y="1097317"/>
                  <a:pt x="6084623" y="1132788"/>
                </a:cubicBezTo>
                <a:cubicBezTo>
                  <a:pt x="6084623" y="1175860"/>
                  <a:pt x="6090957" y="1213865"/>
                  <a:pt x="6104892" y="1248069"/>
                </a:cubicBezTo>
                <a:cubicBezTo>
                  <a:pt x="6118826" y="1283540"/>
                  <a:pt x="6137829" y="1312678"/>
                  <a:pt x="6163166" y="1338014"/>
                </a:cubicBezTo>
                <a:cubicBezTo>
                  <a:pt x="6185968" y="1363351"/>
                  <a:pt x="6215105" y="1382353"/>
                  <a:pt x="6249310" y="1396288"/>
                </a:cubicBezTo>
                <a:cubicBezTo>
                  <a:pt x="6282247" y="1408956"/>
                  <a:pt x="6317718" y="1416557"/>
                  <a:pt x="6358257" y="1416557"/>
                </a:cubicBezTo>
                <a:cubicBezTo>
                  <a:pt x="6402596" y="1416557"/>
                  <a:pt x="6444401" y="1406423"/>
                  <a:pt x="6482405" y="1388687"/>
                </a:cubicBezTo>
                <a:cubicBezTo>
                  <a:pt x="6519143" y="1370951"/>
                  <a:pt x="6550814" y="1348149"/>
                  <a:pt x="6578684" y="1317745"/>
                </a:cubicBezTo>
                <a:cubicBezTo>
                  <a:pt x="6604021" y="1289875"/>
                  <a:pt x="6624290" y="1256937"/>
                  <a:pt x="6639492" y="1218932"/>
                </a:cubicBezTo>
                <a:cubicBezTo>
                  <a:pt x="6654694" y="1182194"/>
                  <a:pt x="6662294" y="1144190"/>
                  <a:pt x="6662294" y="1106185"/>
                </a:cubicBezTo>
                <a:cubicBezTo>
                  <a:pt x="6662294" y="1063113"/>
                  <a:pt x="6654694" y="1022575"/>
                  <a:pt x="6642025" y="985837"/>
                </a:cubicBezTo>
                <a:cubicBezTo>
                  <a:pt x="6626823" y="950366"/>
                  <a:pt x="6606554" y="918695"/>
                  <a:pt x="6581218" y="892092"/>
                </a:cubicBezTo>
                <a:cubicBezTo>
                  <a:pt x="6554614" y="866755"/>
                  <a:pt x="6522944" y="846486"/>
                  <a:pt x="6484939" y="831284"/>
                </a:cubicBezTo>
                <a:cubicBezTo>
                  <a:pt x="6446934" y="818616"/>
                  <a:pt x="6403862" y="811015"/>
                  <a:pt x="6356990" y="811015"/>
                </a:cubicBezTo>
                <a:close/>
                <a:moveTo>
                  <a:pt x="3241477" y="809748"/>
                </a:moveTo>
                <a:cubicBezTo>
                  <a:pt x="3221207" y="809748"/>
                  <a:pt x="3204739" y="816082"/>
                  <a:pt x="3189537" y="826217"/>
                </a:cubicBezTo>
                <a:cubicBezTo>
                  <a:pt x="3174335" y="836351"/>
                  <a:pt x="3166734" y="849020"/>
                  <a:pt x="3166734" y="861688"/>
                </a:cubicBezTo>
                <a:cubicBezTo>
                  <a:pt x="3166734" y="869289"/>
                  <a:pt x="3166734" y="875623"/>
                  <a:pt x="3168001" y="879423"/>
                </a:cubicBezTo>
                <a:cubicBezTo>
                  <a:pt x="3170535" y="900959"/>
                  <a:pt x="3171801" y="927563"/>
                  <a:pt x="3171801" y="960500"/>
                </a:cubicBezTo>
                <a:cubicBezTo>
                  <a:pt x="3171801" y="993438"/>
                  <a:pt x="3173068" y="1031442"/>
                  <a:pt x="3173068" y="1073248"/>
                </a:cubicBezTo>
                <a:lnTo>
                  <a:pt x="3173068" y="1259471"/>
                </a:lnTo>
                <a:cubicBezTo>
                  <a:pt x="3173068" y="1277206"/>
                  <a:pt x="3171801" y="1294942"/>
                  <a:pt x="3171801" y="1312678"/>
                </a:cubicBezTo>
                <a:lnTo>
                  <a:pt x="3169268" y="1335480"/>
                </a:lnTo>
                <a:cubicBezTo>
                  <a:pt x="3166734" y="1343081"/>
                  <a:pt x="3166734" y="1350682"/>
                  <a:pt x="3166734" y="1358283"/>
                </a:cubicBezTo>
                <a:cubicBezTo>
                  <a:pt x="3166734" y="1365884"/>
                  <a:pt x="3169268" y="1370951"/>
                  <a:pt x="3174335" y="1376019"/>
                </a:cubicBezTo>
                <a:cubicBezTo>
                  <a:pt x="3178136" y="1381086"/>
                  <a:pt x="3183203" y="1384887"/>
                  <a:pt x="3190804" y="1387420"/>
                </a:cubicBezTo>
                <a:cubicBezTo>
                  <a:pt x="3197138" y="1389954"/>
                  <a:pt x="3204739" y="1392487"/>
                  <a:pt x="3212340" y="1395021"/>
                </a:cubicBezTo>
                <a:cubicBezTo>
                  <a:pt x="3219941" y="1396288"/>
                  <a:pt x="3226275" y="1397555"/>
                  <a:pt x="3232609" y="1397555"/>
                </a:cubicBezTo>
                <a:cubicBezTo>
                  <a:pt x="3245277" y="1397555"/>
                  <a:pt x="3255412" y="1393754"/>
                  <a:pt x="3263013" y="1388687"/>
                </a:cubicBezTo>
                <a:cubicBezTo>
                  <a:pt x="3270613" y="1383620"/>
                  <a:pt x="3278214" y="1378552"/>
                  <a:pt x="3284549" y="1370951"/>
                </a:cubicBezTo>
                <a:cubicBezTo>
                  <a:pt x="3293416" y="1362084"/>
                  <a:pt x="3298484" y="1350682"/>
                  <a:pt x="3301017" y="1335480"/>
                </a:cubicBezTo>
                <a:cubicBezTo>
                  <a:pt x="3302284" y="1320278"/>
                  <a:pt x="3303551" y="1307610"/>
                  <a:pt x="3303551" y="1296209"/>
                </a:cubicBezTo>
                <a:lnTo>
                  <a:pt x="3303551" y="1264538"/>
                </a:lnTo>
                <a:cubicBezTo>
                  <a:pt x="3303551" y="1251870"/>
                  <a:pt x="3304818" y="1239202"/>
                  <a:pt x="3304818" y="1226533"/>
                </a:cubicBezTo>
                <a:cubicBezTo>
                  <a:pt x="3304818" y="1213865"/>
                  <a:pt x="3304818" y="1201197"/>
                  <a:pt x="3306085" y="1188529"/>
                </a:cubicBezTo>
                <a:lnTo>
                  <a:pt x="3306085" y="1158125"/>
                </a:lnTo>
                <a:cubicBezTo>
                  <a:pt x="3306085" y="1141656"/>
                  <a:pt x="3308619" y="1120120"/>
                  <a:pt x="3316219" y="1093517"/>
                </a:cubicBezTo>
                <a:cubicBezTo>
                  <a:pt x="3321287" y="1068180"/>
                  <a:pt x="3331421" y="1042844"/>
                  <a:pt x="3346624" y="1017507"/>
                </a:cubicBezTo>
                <a:cubicBezTo>
                  <a:pt x="3363092" y="987103"/>
                  <a:pt x="3382094" y="961767"/>
                  <a:pt x="3402364" y="938964"/>
                </a:cubicBezTo>
                <a:cubicBezTo>
                  <a:pt x="3422632" y="917428"/>
                  <a:pt x="3446702" y="906027"/>
                  <a:pt x="3473305" y="906027"/>
                </a:cubicBezTo>
                <a:cubicBezTo>
                  <a:pt x="3488508" y="906027"/>
                  <a:pt x="3502443" y="912361"/>
                  <a:pt x="3513844" y="922495"/>
                </a:cubicBezTo>
                <a:cubicBezTo>
                  <a:pt x="3523978" y="935164"/>
                  <a:pt x="3532846" y="949099"/>
                  <a:pt x="3540447" y="966834"/>
                </a:cubicBezTo>
                <a:cubicBezTo>
                  <a:pt x="3546781" y="984570"/>
                  <a:pt x="3551848" y="1004839"/>
                  <a:pt x="3556916" y="1026375"/>
                </a:cubicBezTo>
                <a:lnTo>
                  <a:pt x="3564517" y="1090983"/>
                </a:lnTo>
                <a:cubicBezTo>
                  <a:pt x="3565784" y="1112519"/>
                  <a:pt x="3567051" y="1131521"/>
                  <a:pt x="3567051" y="1147990"/>
                </a:cubicBezTo>
                <a:lnTo>
                  <a:pt x="3567051" y="1241735"/>
                </a:lnTo>
                <a:cubicBezTo>
                  <a:pt x="3567051" y="1260738"/>
                  <a:pt x="3565784" y="1278473"/>
                  <a:pt x="3564517" y="1296209"/>
                </a:cubicBezTo>
                <a:cubicBezTo>
                  <a:pt x="3564517" y="1302543"/>
                  <a:pt x="3563250" y="1308877"/>
                  <a:pt x="3561983" y="1313944"/>
                </a:cubicBezTo>
                <a:cubicBezTo>
                  <a:pt x="3559450" y="1320278"/>
                  <a:pt x="3559450" y="1326613"/>
                  <a:pt x="3559450" y="1331680"/>
                </a:cubicBezTo>
                <a:cubicBezTo>
                  <a:pt x="3559450" y="1339281"/>
                  <a:pt x="3559450" y="1348149"/>
                  <a:pt x="3561983" y="1355750"/>
                </a:cubicBezTo>
                <a:cubicBezTo>
                  <a:pt x="3561983" y="1364617"/>
                  <a:pt x="3564517" y="1372218"/>
                  <a:pt x="3569584" y="1378552"/>
                </a:cubicBezTo>
                <a:cubicBezTo>
                  <a:pt x="3573385" y="1386153"/>
                  <a:pt x="3578452" y="1392487"/>
                  <a:pt x="3586053" y="1397555"/>
                </a:cubicBezTo>
                <a:cubicBezTo>
                  <a:pt x="3592387" y="1402622"/>
                  <a:pt x="3601255" y="1405156"/>
                  <a:pt x="3613923" y="1405156"/>
                </a:cubicBezTo>
                <a:cubicBezTo>
                  <a:pt x="3640526" y="1405156"/>
                  <a:pt x="3660796" y="1396288"/>
                  <a:pt x="3674730" y="1381086"/>
                </a:cubicBezTo>
                <a:cubicBezTo>
                  <a:pt x="3687399" y="1365884"/>
                  <a:pt x="3695000" y="1348149"/>
                  <a:pt x="3695000" y="1325346"/>
                </a:cubicBezTo>
                <a:cubicBezTo>
                  <a:pt x="3695000" y="1301276"/>
                  <a:pt x="3695000" y="1277206"/>
                  <a:pt x="3696267" y="1251870"/>
                </a:cubicBezTo>
                <a:lnTo>
                  <a:pt x="3696267" y="1177127"/>
                </a:lnTo>
                <a:cubicBezTo>
                  <a:pt x="3696267" y="1136589"/>
                  <a:pt x="3695000" y="1101118"/>
                  <a:pt x="3693733" y="1068180"/>
                </a:cubicBezTo>
                <a:cubicBezTo>
                  <a:pt x="3691199" y="1036510"/>
                  <a:pt x="3688666" y="1009906"/>
                  <a:pt x="3683598" y="989637"/>
                </a:cubicBezTo>
                <a:cubicBezTo>
                  <a:pt x="3674730" y="960500"/>
                  <a:pt x="3662063" y="932630"/>
                  <a:pt x="3644327" y="907293"/>
                </a:cubicBezTo>
                <a:cubicBezTo>
                  <a:pt x="3626591" y="881957"/>
                  <a:pt x="3599988" y="860421"/>
                  <a:pt x="3565784" y="840152"/>
                </a:cubicBezTo>
                <a:cubicBezTo>
                  <a:pt x="3551848" y="832551"/>
                  <a:pt x="3537914" y="826217"/>
                  <a:pt x="3523978" y="821149"/>
                </a:cubicBezTo>
                <a:cubicBezTo>
                  <a:pt x="3508777" y="817349"/>
                  <a:pt x="3492308" y="814815"/>
                  <a:pt x="3477106" y="814815"/>
                </a:cubicBezTo>
                <a:cubicBezTo>
                  <a:pt x="3458104" y="814815"/>
                  <a:pt x="3440368" y="818616"/>
                  <a:pt x="3422632" y="823683"/>
                </a:cubicBezTo>
                <a:cubicBezTo>
                  <a:pt x="3404897" y="831284"/>
                  <a:pt x="3389695" y="838885"/>
                  <a:pt x="3374494" y="849020"/>
                </a:cubicBezTo>
                <a:cubicBezTo>
                  <a:pt x="3359291" y="860421"/>
                  <a:pt x="3345357" y="873089"/>
                  <a:pt x="3333955" y="885757"/>
                </a:cubicBezTo>
                <a:cubicBezTo>
                  <a:pt x="3321287" y="899693"/>
                  <a:pt x="3309885" y="913628"/>
                  <a:pt x="3302284" y="926296"/>
                </a:cubicBezTo>
                <a:cubicBezTo>
                  <a:pt x="3302284" y="917428"/>
                  <a:pt x="3303551" y="908560"/>
                  <a:pt x="3303551" y="899693"/>
                </a:cubicBezTo>
                <a:cubicBezTo>
                  <a:pt x="3303551" y="892092"/>
                  <a:pt x="3304818" y="883224"/>
                  <a:pt x="3304818" y="873089"/>
                </a:cubicBezTo>
                <a:cubicBezTo>
                  <a:pt x="3304818" y="854087"/>
                  <a:pt x="3299751" y="838885"/>
                  <a:pt x="3290883" y="826217"/>
                </a:cubicBezTo>
                <a:cubicBezTo>
                  <a:pt x="3280748" y="816082"/>
                  <a:pt x="3264280" y="809748"/>
                  <a:pt x="3241477" y="809748"/>
                </a:cubicBezTo>
                <a:close/>
                <a:moveTo>
                  <a:pt x="7993775" y="570318"/>
                </a:moveTo>
                <a:cubicBezTo>
                  <a:pt x="7981107" y="570318"/>
                  <a:pt x="7969705" y="574118"/>
                  <a:pt x="7959571" y="580453"/>
                </a:cubicBezTo>
                <a:cubicBezTo>
                  <a:pt x="7945636" y="590587"/>
                  <a:pt x="7934234" y="613390"/>
                  <a:pt x="7925367" y="651395"/>
                </a:cubicBezTo>
                <a:cubicBezTo>
                  <a:pt x="7916499" y="689400"/>
                  <a:pt x="7908898" y="732472"/>
                  <a:pt x="7903831" y="779344"/>
                </a:cubicBezTo>
                <a:cubicBezTo>
                  <a:pt x="7898763" y="809748"/>
                  <a:pt x="7896230" y="841419"/>
                  <a:pt x="7893696" y="871822"/>
                </a:cubicBezTo>
                <a:cubicBezTo>
                  <a:pt x="7891162" y="903493"/>
                  <a:pt x="7888629" y="932630"/>
                  <a:pt x="7887362" y="960500"/>
                </a:cubicBezTo>
                <a:cubicBezTo>
                  <a:pt x="7884828" y="988370"/>
                  <a:pt x="7883561" y="1012440"/>
                  <a:pt x="7883561" y="1033976"/>
                </a:cubicBezTo>
                <a:cubicBezTo>
                  <a:pt x="7882294" y="1055512"/>
                  <a:pt x="7882294" y="1070714"/>
                  <a:pt x="7882294" y="1080848"/>
                </a:cubicBezTo>
                <a:cubicBezTo>
                  <a:pt x="7882294" y="1089716"/>
                  <a:pt x="7882294" y="1099851"/>
                  <a:pt x="7883561" y="1111252"/>
                </a:cubicBezTo>
                <a:cubicBezTo>
                  <a:pt x="7883561" y="1123921"/>
                  <a:pt x="7886095" y="1135322"/>
                  <a:pt x="7889896" y="1145457"/>
                </a:cubicBezTo>
                <a:cubicBezTo>
                  <a:pt x="7893696" y="1155591"/>
                  <a:pt x="7900030" y="1164459"/>
                  <a:pt x="7907631" y="1172060"/>
                </a:cubicBezTo>
                <a:cubicBezTo>
                  <a:pt x="7913965" y="1179661"/>
                  <a:pt x="7924100" y="1183461"/>
                  <a:pt x="7938035" y="1183461"/>
                </a:cubicBezTo>
                <a:cubicBezTo>
                  <a:pt x="7949436" y="1183461"/>
                  <a:pt x="7962105" y="1179661"/>
                  <a:pt x="7974773" y="1169526"/>
                </a:cubicBezTo>
                <a:cubicBezTo>
                  <a:pt x="7987441" y="1160658"/>
                  <a:pt x="7993775" y="1150524"/>
                  <a:pt x="7993775" y="1137856"/>
                </a:cubicBezTo>
                <a:cubicBezTo>
                  <a:pt x="7993775" y="1131521"/>
                  <a:pt x="7992509" y="1125187"/>
                  <a:pt x="7991242" y="1117586"/>
                </a:cubicBezTo>
                <a:cubicBezTo>
                  <a:pt x="7989975" y="1112519"/>
                  <a:pt x="7989975" y="1106185"/>
                  <a:pt x="7989975" y="1098584"/>
                </a:cubicBezTo>
                <a:cubicBezTo>
                  <a:pt x="7989975" y="1037776"/>
                  <a:pt x="7991242" y="976969"/>
                  <a:pt x="7995042" y="914894"/>
                </a:cubicBezTo>
                <a:cubicBezTo>
                  <a:pt x="7997576" y="854087"/>
                  <a:pt x="8007711" y="793279"/>
                  <a:pt x="8022912" y="732472"/>
                </a:cubicBezTo>
                <a:cubicBezTo>
                  <a:pt x="8025446" y="719803"/>
                  <a:pt x="8029246" y="707135"/>
                  <a:pt x="8034314" y="694467"/>
                </a:cubicBezTo>
                <a:cubicBezTo>
                  <a:pt x="8038114" y="683065"/>
                  <a:pt x="8044448" y="671664"/>
                  <a:pt x="8053316" y="660263"/>
                </a:cubicBezTo>
                <a:cubicBezTo>
                  <a:pt x="8054583" y="657729"/>
                  <a:pt x="8057116" y="655195"/>
                  <a:pt x="8059650" y="652662"/>
                </a:cubicBezTo>
                <a:cubicBezTo>
                  <a:pt x="8062184" y="650128"/>
                  <a:pt x="8063451" y="647594"/>
                  <a:pt x="8065984" y="645061"/>
                </a:cubicBezTo>
                <a:lnTo>
                  <a:pt x="8071051" y="634926"/>
                </a:lnTo>
                <a:cubicBezTo>
                  <a:pt x="8072318" y="632392"/>
                  <a:pt x="8073585" y="628592"/>
                  <a:pt x="8073585" y="623525"/>
                </a:cubicBezTo>
                <a:cubicBezTo>
                  <a:pt x="8073585" y="615924"/>
                  <a:pt x="8069785" y="609589"/>
                  <a:pt x="8064718" y="601989"/>
                </a:cubicBezTo>
                <a:cubicBezTo>
                  <a:pt x="8058383" y="595654"/>
                  <a:pt x="8052049" y="590587"/>
                  <a:pt x="8044448" y="585520"/>
                </a:cubicBezTo>
                <a:cubicBezTo>
                  <a:pt x="8035580" y="580453"/>
                  <a:pt x="8026713" y="576652"/>
                  <a:pt x="8017845" y="574118"/>
                </a:cubicBezTo>
                <a:cubicBezTo>
                  <a:pt x="8007711" y="571585"/>
                  <a:pt x="8000109" y="570318"/>
                  <a:pt x="7993775" y="570318"/>
                </a:cubicBezTo>
                <a:close/>
                <a:moveTo>
                  <a:pt x="3933611" y="514578"/>
                </a:moveTo>
                <a:cubicBezTo>
                  <a:pt x="3915875" y="514578"/>
                  <a:pt x="3896873" y="522179"/>
                  <a:pt x="3876604" y="537380"/>
                </a:cubicBezTo>
                <a:cubicBezTo>
                  <a:pt x="3866469" y="544981"/>
                  <a:pt x="3857602" y="551316"/>
                  <a:pt x="3850000" y="557650"/>
                </a:cubicBezTo>
                <a:cubicBezTo>
                  <a:pt x="3842399" y="565251"/>
                  <a:pt x="3839866" y="574118"/>
                  <a:pt x="3839866" y="581719"/>
                </a:cubicBezTo>
                <a:cubicBezTo>
                  <a:pt x="3839866" y="586787"/>
                  <a:pt x="3839866" y="590587"/>
                  <a:pt x="3842399" y="595654"/>
                </a:cubicBezTo>
                <a:lnTo>
                  <a:pt x="3847467" y="612123"/>
                </a:lnTo>
                <a:lnTo>
                  <a:pt x="3851267" y="633659"/>
                </a:lnTo>
                <a:cubicBezTo>
                  <a:pt x="3851267" y="641260"/>
                  <a:pt x="3852534" y="648861"/>
                  <a:pt x="3855068" y="656462"/>
                </a:cubicBezTo>
                <a:cubicBezTo>
                  <a:pt x="3855068" y="664063"/>
                  <a:pt x="3856334" y="674198"/>
                  <a:pt x="3857602" y="684332"/>
                </a:cubicBezTo>
                <a:cubicBezTo>
                  <a:pt x="3857602" y="694467"/>
                  <a:pt x="3858868" y="705868"/>
                  <a:pt x="3858868" y="716003"/>
                </a:cubicBezTo>
                <a:lnTo>
                  <a:pt x="3861402" y="1047911"/>
                </a:lnTo>
                <a:cubicBezTo>
                  <a:pt x="3861402" y="1055512"/>
                  <a:pt x="3860135" y="1069447"/>
                  <a:pt x="3858868" y="1092250"/>
                </a:cubicBezTo>
                <a:cubicBezTo>
                  <a:pt x="3856334" y="1115053"/>
                  <a:pt x="3855068" y="1140389"/>
                  <a:pt x="3853801" y="1166993"/>
                </a:cubicBezTo>
                <a:lnTo>
                  <a:pt x="3848734" y="1244269"/>
                </a:lnTo>
                <a:cubicBezTo>
                  <a:pt x="3846200" y="1269605"/>
                  <a:pt x="3846200" y="1288608"/>
                  <a:pt x="3846200" y="1298742"/>
                </a:cubicBezTo>
                <a:cubicBezTo>
                  <a:pt x="3846200" y="1324079"/>
                  <a:pt x="3852534" y="1345615"/>
                  <a:pt x="3866469" y="1363351"/>
                </a:cubicBezTo>
                <a:cubicBezTo>
                  <a:pt x="3879137" y="1381086"/>
                  <a:pt x="3903207" y="1389954"/>
                  <a:pt x="3936145" y="1389954"/>
                </a:cubicBezTo>
                <a:cubicBezTo>
                  <a:pt x="3942479" y="1389954"/>
                  <a:pt x="3948813" y="1388687"/>
                  <a:pt x="3956414" y="1386153"/>
                </a:cubicBezTo>
                <a:cubicBezTo>
                  <a:pt x="3961481" y="1384887"/>
                  <a:pt x="3967815" y="1382353"/>
                  <a:pt x="3975416" y="1379819"/>
                </a:cubicBezTo>
                <a:cubicBezTo>
                  <a:pt x="3989352" y="1372218"/>
                  <a:pt x="3996952" y="1360817"/>
                  <a:pt x="3996952" y="1346882"/>
                </a:cubicBezTo>
                <a:cubicBezTo>
                  <a:pt x="3996952" y="1339281"/>
                  <a:pt x="3994418" y="1330413"/>
                  <a:pt x="3989352" y="1320278"/>
                </a:cubicBezTo>
                <a:lnTo>
                  <a:pt x="3984284" y="1310144"/>
                </a:lnTo>
                <a:lnTo>
                  <a:pt x="3980483" y="1300009"/>
                </a:lnTo>
                <a:cubicBezTo>
                  <a:pt x="3977950" y="1291141"/>
                  <a:pt x="3976683" y="1282274"/>
                  <a:pt x="3976683" y="1274673"/>
                </a:cubicBezTo>
                <a:cubicBezTo>
                  <a:pt x="3974149" y="1267072"/>
                  <a:pt x="3974149" y="1259471"/>
                  <a:pt x="3974149" y="1251870"/>
                </a:cubicBezTo>
                <a:lnTo>
                  <a:pt x="3974149" y="1164459"/>
                </a:lnTo>
                <a:cubicBezTo>
                  <a:pt x="3977950" y="1160658"/>
                  <a:pt x="3981750" y="1156858"/>
                  <a:pt x="3986818" y="1153058"/>
                </a:cubicBezTo>
                <a:cubicBezTo>
                  <a:pt x="3990618" y="1149257"/>
                  <a:pt x="3995685" y="1145457"/>
                  <a:pt x="4000752" y="1140389"/>
                </a:cubicBezTo>
                <a:cubicBezTo>
                  <a:pt x="4036224" y="1172060"/>
                  <a:pt x="4070428" y="1204997"/>
                  <a:pt x="4103366" y="1237935"/>
                </a:cubicBezTo>
                <a:cubicBezTo>
                  <a:pt x="4136303" y="1272139"/>
                  <a:pt x="4169240" y="1305077"/>
                  <a:pt x="4203444" y="1336747"/>
                </a:cubicBezTo>
                <a:cubicBezTo>
                  <a:pt x="4256651" y="1387420"/>
                  <a:pt x="4297189" y="1412757"/>
                  <a:pt x="4325060" y="1412757"/>
                </a:cubicBezTo>
                <a:cubicBezTo>
                  <a:pt x="4347862" y="1412757"/>
                  <a:pt x="4366865" y="1405156"/>
                  <a:pt x="4379533" y="1391221"/>
                </a:cubicBezTo>
                <a:cubicBezTo>
                  <a:pt x="4390934" y="1378552"/>
                  <a:pt x="4401069" y="1360817"/>
                  <a:pt x="4411204" y="1338014"/>
                </a:cubicBezTo>
                <a:cubicBezTo>
                  <a:pt x="4382067" y="1326613"/>
                  <a:pt x="4354196" y="1311411"/>
                  <a:pt x="4326326" y="1291141"/>
                </a:cubicBezTo>
                <a:cubicBezTo>
                  <a:pt x="4298456" y="1272139"/>
                  <a:pt x="4271853" y="1250603"/>
                  <a:pt x="4245250" y="1225267"/>
                </a:cubicBezTo>
                <a:cubicBezTo>
                  <a:pt x="4227514" y="1210065"/>
                  <a:pt x="4212312" y="1196130"/>
                  <a:pt x="4199644" y="1183461"/>
                </a:cubicBezTo>
                <a:lnTo>
                  <a:pt x="4126168" y="1104918"/>
                </a:lnTo>
                <a:lnTo>
                  <a:pt x="4086897" y="1060579"/>
                </a:lnTo>
                <a:cubicBezTo>
                  <a:pt x="4117300" y="1032709"/>
                  <a:pt x="4148971" y="1006106"/>
                  <a:pt x="4181909" y="980769"/>
                </a:cubicBezTo>
                <a:cubicBezTo>
                  <a:pt x="4209779" y="959233"/>
                  <a:pt x="4238915" y="940231"/>
                  <a:pt x="4268052" y="922495"/>
                </a:cubicBezTo>
                <a:cubicBezTo>
                  <a:pt x="4295922" y="904760"/>
                  <a:pt x="4321259" y="890825"/>
                  <a:pt x="4342795" y="879423"/>
                </a:cubicBezTo>
                <a:lnTo>
                  <a:pt x="4342795" y="866755"/>
                </a:lnTo>
                <a:cubicBezTo>
                  <a:pt x="4342795" y="812282"/>
                  <a:pt x="4318725" y="784411"/>
                  <a:pt x="4271853" y="784411"/>
                </a:cubicBezTo>
                <a:cubicBezTo>
                  <a:pt x="4266786" y="784411"/>
                  <a:pt x="4251584" y="793279"/>
                  <a:pt x="4228781" y="808481"/>
                </a:cubicBezTo>
                <a:cubicBezTo>
                  <a:pt x="4204711" y="824950"/>
                  <a:pt x="4170507" y="850286"/>
                  <a:pt x="4126168" y="885757"/>
                </a:cubicBezTo>
                <a:cubicBezTo>
                  <a:pt x="4098298" y="907293"/>
                  <a:pt x="4072961" y="928829"/>
                  <a:pt x="4047625" y="949099"/>
                </a:cubicBezTo>
                <a:lnTo>
                  <a:pt x="3976683" y="1009906"/>
                </a:lnTo>
                <a:cubicBezTo>
                  <a:pt x="3976683" y="969368"/>
                  <a:pt x="3976683" y="927563"/>
                  <a:pt x="3979216" y="884491"/>
                </a:cubicBezTo>
                <a:cubicBezTo>
                  <a:pt x="3981750" y="841419"/>
                  <a:pt x="3983017" y="794546"/>
                  <a:pt x="3983017" y="743873"/>
                </a:cubicBezTo>
                <a:cubicBezTo>
                  <a:pt x="3983017" y="732472"/>
                  <a:pt x="3983017" y="717270"/>
                  <a:pt x="3984284" y="699534"/>
                </a:cubicBezTo>
                <a:cubicBezTo>
                  <a:pt x="3984284" y="681799"/>
                  <a:pt x="3985551" y="664063"/>
                  <a:pt x="3988084" y="647594"/>
                </a:cubicBezTo>
                <a:cubicBezTo>
                  <a:pt x="3988084" y="624791"/>
                  <a:pt x="3991885" y="604522"/>
                  <a:pt x="3998219" y="589320"/>
                </a:cubicBezTo>
                <a:cubicBezTo>
                  <a:pt x="4003286" y="574118"/>
                  <a:pt x="4005820" y="562717"/>
                  <a:pt x="4005820" y="555116"/>
                </a:cubicBezTo>
                <a:cubicBezTo>
                  <a:pt x="4005820" y="548782"/>
                  <a:pt x="4003286" y="542448"/>
                  <a:pt x="3998219" y="537380"/>
                </a:cubicBezTo>
                <a:cubicBezTo>
                  <a:pt x="3993152" y="532313"/>
                  <a:pt x="3986818" y="528513"/>
                  <a:pt x="3980483" y="524712"/>
                </a:cubicBezTo>
                <a:cubicBezTo>
                  <a:pt x="3965282" y="518378"/>
                  <a:pt x="3950079" y="514578"/>
                  <a:pt x="3933611" y="514578"/>
                </a:cubicBezTo>
                <a:close/>
                <a:moveTo>
                  <a:pt x="1586641" y="501909"/>
                </a:moveTo>
                <a:cubicBezTo>
                  <a:pt x="1579040" y="501909"/>
                  <a:pt x="1570172" y="503176"/>
                  <a:pt x="1562572" y="504443"/>
                </a:cubicBezTo>
                <a:cubicBezTo>
                  <a:pt x="1554971" y="506977"/>
                  <a:pt x="1547370" y="508243"/>
                  <a:pt x="1539769" y="510777"/>
                </a:cubicBezTo>
                <a:cubicBezTo>
                  <a:pt x="1532168" y="513311"/>
                  <a:pt x="1525834" y="515844"/>
                  <a:pt x="1518233" y="517111"/>
                </a:cubicBezTo>
                <a:cubicBezTo>
                  <a:pt x="1510632" y="519645"/>
                  <a:pt x="1503031" y="522179"/>
                  <a:pt x="1495430" y="523445"/>
                </a:cubicBezTo>
                <a:cubicBezTo>
                  <a:pt x="1439689" y="532313"/>
                  <a:pt x="1382682" y="538647"/>
                  <a:pt x="1324408" y="542448"/>
                </a:cubicBezTo>
                <a:cubicBezTo>
                  <a:pt x="1266134" y="547515"/>
                  <a:pt x="1209127" y="552582"/>
                  <a:pt x="1153387" y="555116"/>
                </a:cubicBezTo>
                <a:cubicBezTo>
                  <a:pt x="1129317" y="557650"/>
                  <a:pt x="1106515" y="557650"/>
                  <a:pt x="1083712" y="557650"/>
                </a:cubicBezTo>
                <a:cubicBezTo>
                  <a:pt x="1059642" y="558916"/>
                  <a:pt x="1036839" y="560183"/>
                  <a:pt x="1014036" y="561450"/>
                </a:cubicBezTo>
                <a:cubicBezTo>
                  <a:pt x="1006435" y="562717"/>
                  <a:pt x="1000101" y="563984"/>
                  <a:pt x="992500" y="565251"/>
                </a:cubicBezTo>
                <a:cubicBezTo>
                  <a:pt x="983632" y="566517"/>
                  <a:pt x="976032" y="567784"/>
                  <a:pt x="969697" y="570318"/>
                </a:cubicBezTo>
                <a:cubicBezTo>
                  <a:pt x="962096" y="574118"/>
                  <a:pt x="955762" y="577919"/>
                  <a:pt x="951962" y="582986"/>
                </a:cubicBezTo>
                <a:cubicBezTo>
                  <a:pt x="946894" y="588053"/>
                  <a:pt x="944361" y="594388"/>
                  <a:pt x="944361" y="601989"/>
                </a:cubicBezTo>
                <a:cubicBezTo>
                  <a:pt x="944361" y="609589"/>
                  <a:pt x="946894" y="618457"/>
                  <a:pt x="951962" y="626058"/>
                </a:cubicBezTo>
                <a:cubicBezTo>
                  <a:pt x="957029" y="634926"/>
                  <a:pt x="964630" y="642527"/>
                  <a:pt x="972231" y="648861"/>
                </a:cubicBezTo>
                <a:cubicBezTo>
                  <a:pt x="979832" y="656462"/>
                  <a:pt x="989967" y="662796"/>
                  <a:pt x="1000101" y="666597"/>
                </a:cubicBezTo>
                <a:cubicBezTo>
                  <a:pt x="1008969" y="671664"/>
                  <a:pt x="1017837" y="672931"/>
                  <a:pt x="1025438" y="672931"/>
                </a:cubicBezTo>
                <a:cubicBezTo>
                  <a:pt x="1040639" y="672931"/>
                  <a:pt x="1057108" y="671664"/>
                  <a:pt x="1073577" y="669130"/>
                </a:cubicBezTo>
                <a:cubicBezTo>
                  <a:pt x="1088779" y="666597"/>
                  <a:pt x="1103981" y="664063"/>
                  <a:pt x="1119183" y="661529"/>
                </a:cubicBezTo>
                <a:lnTo>
                  <a:pt x="1187591" y="656462"/>
                </a:lnTo>
                <a:lnTo>
                  <a:pt x="1254733" y="652662"/>
                </a:lnTo>
                <a:cubicBezTo>
                  <a:pt x="1244598" y="733738"/>
                  <a:pt x="1236998" y="813548"/>
                  <a:pt x="1231930" y="893358"/>
                </a:cubicBezTo>
                <a:cubicBezTo>
                  <a:pt x="1225596" y="974435"/>
                  <a:pt x="1223062" y="1054245"/>
                  <a:pt x="1223062" y="1135322"/>
                </a:cubicBezTo>
                <a:cubicBezTo>
                  <a:pt x="1223062" y="1185995"/>
                  <a:pt x="1224329" y="1230334"/>
                  <a:pt x="1226863" y="1268339"/>
                </a:cubicBezTo>
                <a:cubicBezTo>
                  <a:pt x="1229397" y="1306343"/>
                  <a:pt x="1231930" y="1334213"/>
                  <a:pt x="1236998" y="1350682"/>
                </a:cubicBezTo>
                <a:cubicBezTo>
                  <a:pt x="1238264" y="1359550"/>
                  <a:pt x="1242065" y="1367151"/>
                  <a:pt x="1248399" y="1372218"/>
                </a:cubicBezTo>
                <a:cubicBezTo>
                  <a:pt x="1254733" y="1378552"/>
                  <a:pt x="1262334" y="1383620"/>
                  <a:pt x="1271202" y="1386153"/>
                </a:cubicBezTo>
                <a:cubicBezTo>
                  <a:pt x="1278803" y="1389954"/>
                  <a:pt x="1286404" y="1393754"/>
                  <a:pt x="1296538" y="1396288"/>
                </a:cubicBezTo>
                <a:cubicBezTo>
                  <a:pt x="1305406" y="1397555"/>
                  <a:pt x="1314274" y="1398822"/>
                  <a:pt x="1321875" y="1398822"/>
                </a:cubicBezTo>
                <a:cubicBezTo>
                  <a:pt x="1337077" y="1398822"/>
                  <a:pt x="1352279" y="1393754"/>
                  <a:pt x="1367480" y="1386153"/>
                </a:cubicBezTo>
                <a:cubicBezTo>
                  <a:pt x="1381416" y="1378552"/>
                  <a:pt x="1389017" y="1365884"/>
                  <a:pt x="1389017" y="1348149"/>
                </a:cubicBezTo>
                <a:cubicBezTo>
                  <a:pt x="1389017" y="1341814"/>
                  <a:pt x="1387750" y="1335480"/>
                  <a:pt x="1386483" y="1327879"/>
                </a:cubicBezTo>
                <a:lnTo>
                  <a:pt x="1381416" y="1306343"/>
                </a:lnTo>
                <a:lnTo>
                  <a:pt x="1371281" y="1268339"/>
                </a:lnTo>
                <a:cubicBezTo>
                  <a:pt x="1366214" y="1224000"/>
                  <a:pt x="1362413" y="1179661"/>
                  <a:pt x="1362413" y="1135322"/>
                </a:cubicBezTo>
                <a:lnTo>
                  <a:pt x="1362413" y="1002305"/>
                </a:lnTo>
                <a:cubicBezTo>
                  <a:pt x="1362413" y="941498"/>
                  <a:pt x="1364947" y="881957"/>
                  <a:pt x="1371281" y="821149"/>
                </a:cubicBezTo>
                <a:lnTo>
                  <a:pt x="1386483" y="639993"/>
                </a:lnTo>
                <a:cubicBezTo>
                  <a:pt x="1424488" y="636193"/>
                  <a:pt x="1463759" y="632392"/>
                  <a:pt x="1504298" y="628592"/>
                </a:cubicBezTo>
                <a:cubicBezTo>
                  <a:pt x="1542302" y="626058"/>
                  <a:pt x="1581574" y="622258"/>
                  <a:pt x="1619579" y="614657"/>
                </a:cubicBezTo>
                <a:cubicBezTo>
                  <a:pt x="1632247" y="612123"/>
                  <a:pt x="1643648" y="608323"/>
                  <a:pt x="1653783" y="600722"/>
                </a:cubicBezTo>
                <a:cubicBezTo>
                  <a:pt x="1663918" y="593121"/>
                  <a:pt x="1670252" y="582986"/>
                  <a:pt x="1670252" y="567784"/>
                </a:cubicBezTo>
                <a:cubicBezTo>
                  <a:pt x="1670252" y="560183"/>
                  <a:pt x="1666451" y="551316"/>
                  <a:pt x="1661384" y="543715"/>
                </a:cubicBezTo>
                <a:cubicBezTo>
                  <a:pt x="1655050" y="536114"/>
                  <a:pt x="1647449" y="529780"/>
                  <a:pt x="1639848" y="522179"/>
                </a:cubicBezTo>
                <a:cubicBezTo>
                  <a:pt x="1630980" y="517111"/>
                  <a:pt x="1622112" y="512044"/>
                  <a:pt x="1613245" y="506977"/>
                </a:cubicBezTo>
                <a:cubicBezTo>
                  <a:pt x="1603110" y="504443"/>
                  <a:pt x="1594242" y="501909"/>
                  <a:pt x="1586641" y="501909"/>
                </a:cubicBezTo>
                <a:close/>
                <a:moveTo>
                  <a:pt x="5926945" y="500643"/>
                </a:moveTo>
                <a:cubicBezTo>
                  <a:pt x="5914277" y="500643"/>
                  <a:pt x="5901609" y="504443"/>
                  <a:pt x="5888940" y="512044"/>
                </a:cubicBezTo>
                <a:cubicBezTo>
                  <a:pt x="5873738" y="519645"/>
                  <a:pt x="5863604" y="528513"/>
                  <a:pt x="5858537" y="537380"/>
                </a:cubicBezTo>
                <a:cubicBezTo>
                  <a:pt x="5850936" y="550049"/>
                  <a:pt x="5844602" y="561450"/>
                  <a:pt x="5839534" y="572852"/>
                </a:cubicBezTo>
                <a:cubicBezTo>
                  <a:pt x="5833200" y="585520"/>
                  <a:pt x="5828133" y="598188"/>
                  <a:pt x="5823066" y="610856"/>
                </a:cubicBezTo>
                <a:cubicBezTo>
                  <a:pt x="5817998" y="623525"/>
                  <a:pt x="5814198" y="636193"/>
                  <a:pt x="5809131" y="648861"/>
                </a:cubicBezTo>
                <a:cubicBezTo>
                  <a:pt x="5804063" y="661529"/>
                  <a:pt x="5797729" y="674198"/>
                  <a:pt x="5791395" y="685599"/>
                </a:cubicBezTo>
                <a:cubicBezTo>
                  <a:pt x="5766059" y="731205"/>
                  <a:pt x="5741989" y="775544"/>
                  <a:pt x="5716653" y="818616"/>
                </a:cubicBezTo>
                <a:cubicBezTo>
                  <a:pt x="5691316" y="862955"/>
                  <a:pt x="5665980" y="907293"/>
                  <a:pt x="5641910" y="951632"/>
                </a:cubicBezTo>
                <a:cubicBezTo>
                  <a:pt x="5633042" y="940231"/>
                  <a:pt x="5624175" y="927563"/>
                  <a:pt x="5616574" y="914894"/>
                </a:cubicBezTo>
                <a:cubicBezTo>
                  <a:pt x="5607706" y="903493"/>
                  <a:pt x="5598838" y="890825"/>
                  <a:pt x="5591237" y="878157"/>
                </a:cubicBezTo>
                <a:cubicBezTo>
                  <a:pt x="5581103" y="865488"/>
                  <a:pt x="5573502" y="851553"/>
                  <a:pt x="5567167" y="837618"/>
                </a:cubicBezTo>
                <a:cubicBezTo>
                  <a:pt x="5559566" y="824950"/>
                  <a:pt x="5551965" y="811015"/>
                  <a:pt x="5546898" y="795813"/>
                </a:cubicBezTo>
                <a:cubicBezTo>
                  <a:pt x="5531696" y="760342"/>
                  <a:pt x="5519028" y="722337"/>
                  <a:pt x="5511427" y="684332"/>
                </a:cubicBezTo>
                <a:lnTo>
                  <a:pt x="5486091" y="571585"/>
                </a:lnTo>
                <a:cubicBezTo>
                  <a:pt x="5482290" y="555116"/>
                  <a:pt x="5472155" y="542448"/>
                  <a:pt x="5456953" y="532313"/>
                </a:cubicBezTo>
                <a:cubicBezTo>
                  <a:pt x="5440485" y="524712"/>
                  <a:pt x="5424016" y="519645"/>
                  <a:pt x="5407547" y="519645"/>
                </a:cubicBezTo>
                <a:cubicBezTo>
                  <a:pt x="5399946" y="519645"/>
                  <a:pt x="5392345" y="520912"/>
                  <a:pt x="5383478" y="523445"/>
                </a:cubicBezTo>
                <a:cubicBezTo>
                  <a:pt x="5373343" y="525979"/>
                  <a:pt x="5364475" y="529780"/>
                  <a:pt x="5356874" y="533580"/>
                </a:cubicBezTo>
                <a:cubicBezTo>
                  <a:pt x="5349273" y="538647"/>
                  <a:pt x="5341672" y="543715"/>
                  <a:pt x="5336605" y="550049"/>
                </a:cubicBezTo>
                <a:cubicBezTo>
                  <a:pt x="5331538" y="557650"/>
                  <a:pt x="5329004" y="566517"/>
                  <a:pt x="5329004" y="574118"/>
                </a:cubicBezTo>
                <a:cubicBezTo>
                  <a:pt x="5329004" y="579186"/>
                  <a:pt x="5330271" y="582986"/>
                  <a:pt x="5332805" y="588053"/>
                </a:cubicBezTo>
                <a:lnTo>
                  <a:pt x="5340406" y="604522"/>
                </a:lnTo>
                <a:lnTo>
                  <a:pt x="5344206" y="613390"/>
                </a:lnTo>
                <a:lnTo>
                  <a:pt x="5349273" y="620991"/>
                </a:lnTo>
                <a:cubicBezTo>
                  <a:pt x="5350540" y="623525"/>
                  <a:pt x="5351807" y="626058"/>
                  <a:pt x="5351807" y="628592"/>
                </a:cubicBezTo>
                <a:cubicBezTo>
                  <a:pt x="5351807" y="631126"/>
                  <a:pt x="5353074" y="633659"/>
                  <a:pt x="5354341" y="634926"/>
                </a:cubicBezTo>
                <a:cubicBezTo>
                  <a:pt x="5364475" y="677998"/>
                  <a:pt x="5377143" y="718537"/>
                  <a:pt x="5392345" y="755274"/>
                </a:cubicBezTo>
                <a:cubicBezTo>
                  <a:pt x="5406281" y="793279"/>
                  <a:pt x="5422749" y="828750"/>
                  <a:pt x="5440485" y="861688"/>
                </a:cubicBezTo>
                <a:cubicBezTo>
                  <a:pt x="5458220" y="897159"/>
                  <a:pt x="5477223" y="930096"/>
                  <a:pt x="5500026" y="963034"/>
                </a:cubicBezTo>
                <a:cubicBezTo>
                  <a:pt x="5521562" y="997238"/>
                  <a:pt x="5545631" y="1032709"/>
                  <a:pt x="5573502" y="1068180"/>
                </a:cubicBezTo>
                <a:cubicBezTo>
                  <a:pt x="5560833" y="1087183"/>
                  <a:pt x="5549432" y="1106185"/>
                  <a:pt x="5539297" y="1123921"/>
                </a:cubicBezTo>
                <a:cubicBezTo>
                  <a:pt x="5527896" y="1142923"/>
                  <a:pt x="5516494" y="1161925"/>
                  <a:pt x="5505093" y="1179661"/>
                </a:cubicBezTo>
                <a:cubicBezTo>
                  <a:pt x="5500026" y="1188529"/>
                  <a:pt x="5491158" y="1201197"/>
                  <a:pt x="5481023" y="1216399"/>
                </a:cubicBezTo>
                <a:cubicBezTo>
                  <a:pt x="5468355" y="1234134"/>
                  <a:pt x="5456953" y="1250603"/>
                  <a:pt x="5445552" y="1268339"/>
                </a:cubicBezTo>
                <a:cubicBezTo>
                  <a:pt x="5432884" y="1286074"/>
                  <a:pt x="5422749" y="1302543"/>
                  <a:pt x="5412615" y="1317745"/>
                </a:cubicBezTo>
                <a:cubicBezTo>
                  <a:pt x="5402480" y="1332947"/>
                  <a:pt x="5397413" y="1344348"/>
                  <a:pt x="5394879" y="1350682"/>
                </a:cubicBezTo>
                <a:cubicBezTo>
                  <a:pt x="5393612" y="1355750"/>
                  <a:pt x="5392345" y="1358283"/>
                  <a:pt x="5392345" y="1360817"/>
                </a:cubicBezTo>
                <a:lnTo>
                  <a:pt x="5392345" y="1369685"/>
                </a:lnTo>
                <a:cubicBezTo>
                  <a:pt x="5392345" y="1387420"/>
                  <a:pt x="5398680" y="1405156"/>
                  <a:pt x="5411348" y="1422891"/>
                </a:cubicBezTo>
                <a:cubicBezTo>
                  <a:pt x="5424016" y="1440627"/>
                  <a:pt x="5441752" y="1449495"/>
                  <a:pt x="5464554" y="1449495"/>
                </a:cubicBezTo>
                <a:cubicBezTo>
                  <a:pt x="5484824" y="1449495"/>
                  <a:pt x="5501293" y="1440627"/>
                  <a:pt x="5511427" y="1425425"/>
                </a:cubicBezTo>
                <a:cubicBezTo>
                  <a:pt x="5521562" y="1410223"/>
                  <a:pt x="5530429" y="1393754"/>
                  <a:pt x="5539297" y="1378552"/>
                </a:cubicBezTo>
                <a:cubicBezTo>
                  <a:pt x="5546898" y="1363351"/>
                  <a:pt x="5555766" y="1346882"/>
                  <a:pt x="5565901" y="1331680"/>
                </a:cubicBezTo>
                <a:cubicBezTo>
                  <a:pt x="5591237" y="1287341"/>
                  <a:pt x="5616574" y="1243002"/>
                  <a:pt x="5641910" y="1198663"/>
                </a:cubicBezTo>
                <a:cubicBezTo>
                  <a:pt x="5667246" y="1155591"/>
                  <a:pt x="5691316" y="1109985"/>
                  <a:pt x="5716653" y="1064380"/>
                </a:cubicBezTo>
                <a:cubicBezTo>
                  <a:pt x="5757191" y="990904"/>
                  <a:pt x="5797729" y="917428"/>
                  <a:pt x="5840802" y="845219"/>
                </a:cubicBezTo>
                <a:cubicBezTo>
                  <a:pt x="5882607" y="774277"/>
                  <a:pt x="5923145" y="700801"/>
                  <a:pt x="5961149" y="624791"/>
                </a:cubicBezTo>
                <a:cubicBezTo>
                  <a:pt x="5962416" y="622258"/>
                  <a:pt x="5966217" y="617191"/>
                  <a:pt x="5971284" y="609589"/>
                </a:cubicBezTo>
                <a:lnTo>
                  <a:pt x="5982686" y="594388"/>
                </a:lnTo>
                <a:cubicBezTo>
                  <a:pt x="5982686" y="593121"/>
                  <a:pt x="5985219" y="590587"/>
                  <a:pt x="5987753" y="588053"/>
                </a:cubicBezTo>
                <a:cubicBezTo>
                  <a:pt x="5989020" y="585520"/>
                  <a:pt x="5990287" y="582986"/>
                  <a:pt x="5992820" y="579186"/>
                </a:cubicBezTo>
                <a:cubicBezTo>
                  <a:pt x="5994087" y="575385"/>
                  <a:pt x="5995354" y="571585"/>
                  <a:pt x="5997888" y="567784"/>
                </a:cubicBezTo>
                <a:cubicBezTo>
                  <a:pt x="5999155" y="565251"/>
                  <a:pt x="6000421" y="562717"/>
                  <a:pt x="6000421" y="560183"/>
                </a:cubicBezTo>
                <a:cubicBezTo>
                  <a:pt x="6000421" y="543715"/>
                  <a:pt x="5991553" y="529780"/>
                  <a:pt x="5975085" y="517111"/>
                </a:cubicBezTo>
                <a:cubicBezTo>
                  <a:pt x="5958616" y="506977"/>
                  <a:pt x="5942147" y="500643"/>
                  <a:pt x="5926945" y="500643"/>
                </a:cubicBezTo>
                <a:close/>
                <a:moveTo>
                  <a:pt x="1826757" y="490508"/>
                </a:moveTo>
                <a:cubicBezTo>
                  <a:pt x="1814089" y="490508"/>
                  <a:pt x="1801420" y="494308"/>
                  <a:pt x="1791286" y="500643"/>
                </a:cubicBezTo>
                <a:cubicBezTo>
                  <a:pt x="1779884" y="505710"/>
                  <a:pt x="1772283" y="512044"/>
                  <a:pt x="1768483" y="517111"/>
                </a:cubicBezTo>
                <a:cubicBezTo>
                  <a:pt x="1764683" y="524712"/>
                  <a:pt x="1763416" y="533580"/>
                  <a:pt x="1763416" y="544981"/>
                </a:cubicBezTo>
                <a:cubicBezTo>
                  <a:pt x="1763416" y="550049"/>
                  <a:pt x="1763416" y="557650"/>
                  <a:pt x="1765949" y="570318"/>
                </a:cubicBezTo>
                <a:cubicBezTo>
                  <a:pt x="1768483" y="582986"/>
                  <a:pt x="1769750" y="593121"/>
                  <a:pt x="1769750" y="600722"/>
                </a:cubicBezTo>
                <a:cubicBezTo>
                  <a:pt x="1769750" y="605789"/>
                  <a:pt x="1769750" y="614657"/>
                  <a:pt x="1771017" y="628592"/>
                </a:cubicBezTo>
                <a:lnTo>
                  <a:pt x="1773550" y="675464"/>
                </a:lnTo>
                <a:lnTo>
                  <a:pt x="1778618" y="723604"/>
                </a:lnTo>
                <a:cubicBezTo>
                  <a:pt x="1778618" y="738806"/>
                  <a:pt x="1779884" y="750207"/>
                  <a:pt x="1779884" y="756541"/>
                </a:cubicBezTo>
                <a:cubicBezTo>
                  <a:pt x="1779884" y="761609"/>
                  <a:pt x="1778618" y="773010"/>
                  <a:pt x="1778618" y="788212"/>
                </a:cubicBezTo>
                <a:cubicBezTo>
                  <a:pt x="1778618" y="805947"/>
                  <a:pt x="1777351" y="824950"/>
                  <a:pt x="1777351" y="846486"/>
                </a:cubicBezTo>
                <a:cubicBezTo>
                  <a:pt x="1776084" y="869289"/>
                  <a:pt x="1776084" y="894625"/>
                  <a:pt x="1776084" y="919962"/>
                </a:cubicBezTo>
                <a:lnTo>
                  <a:pt x="1773550" y="997238"/>
                </a:lnTo>
                <a:lnTo>
                  <a:pt x="1771017" y="1068180"/>
                </a:lnTo>
                <a:lnTo>
                  <a:pt x="1771017" y="1163192"/>
                </a:lnTo>
                <a:lnTo>
                  <a:pt x="1773550" y="1211332"/>
                </a:lnTo>
                <a:lnTo>
                  <a:pt x="1773550" y="1256937"/>
                </a:lnTo>
                <a:cubicBezTo>
                  <a:pt x="1773550" y="1272139"/>
                  <a:pt x="1774817" y="1286074"/>
                  <a:pt x="1774817" y="1296209"/>
                </a:cubicBezTo>
                <a:cubicBezTo>
                  <a:pt x="1774817" y="1307610"/>
                  <a:pt x="1776084" y="1317745"/>
                  <a:pt x="1778618" y="1326613"/>
                </a:cubicBezTo>
                <a:cubicBezTo>
                  <a:pt x="1779884" y="1336747"/>
                  <a:pt x="1783685" y="1345615"/>
                  <a:pt x="1791286" y="1354483"/>
                </a:cubicBezTo>
                <a:cubicBezTo>
                  <a:pt x="1793819" y="1359550"/>
                  <a:pt x="1800154" y="1364617"/>
                  <a:pt x="1812822" y="1370951"/>
                </a:cubicBezTo>
                <a:cubicBezTo>
                  <a:pt x="1824223" y="1378552"/>
                  <a:pt x="1835625" y="1382353"/>
                  <a:pt x="1847026" y="1382353"/>
                </a:cubicBezTo>
                <a:cubicBezTo>
                  <a:pt x="1858428" y="1382353"/>
                  <a:pt x="1871096" y="1379819"/>
                  <a:pt x="1886298" y="1373485"/>
                </a:cubicBezTo>
                <a:cubicBezTo>
                  <a:pt x="1900233" y="1368418"/>
                  <a:pt x="1909101" y="1360817"/>
                  <a:pt x="1914168" y="1348149"/>
                </a:cubicBezTo>
                <a:cubicBezTo>
                  <a:pt x="1917968" y="1339281"/>
                  <a:pt x="1920502" y="1330413"/>
                  <a:pt x="1923036" y="1321545"/>
                </a:cubicBezTo>
                <a:cubicBezTo>
                  <a:pt x="1925569" y="1313944"/>
                  <a:pt x="1926836" y="1306343"/>
                  <a:pt x="1926836" y="1298742"/>
                </a:cubicBezTo>
                <a:cubicBezTo>
                  <a:pt x="1924302" y="1296209"/>
                  <a:pt x="1924302" y="1292408"/>
                  <a:pt x="1924302" y="1287341"/>
                </a:cubicBezTo>
                <a:cubicBezTo>
                  <a:pt x="1923036" y="1284807"/>
                  <a:pt x="1923036" y="1282274"/>
                  <a:pt x="1923036" y="1279740"/>
                </a:cubicBezTo>
                <a:lnTo>
                  <a:pt x="1917968" y="1262005"/>
                </a:lnTo>
                <a:cubicBezTo>
                  <a:pt x="1917968" y="1259471"/>
                  <a:pt x="1916701" y="1255670"/>
                  <a:pt x="1916701" y="1250603"/>
                </a:cubicBezTo>
                <a:cubicBezTo>
                  <a:pt x="1914168" y="1243002"/>
                  <a:pt x="1914168" y="1236668"/>
                  <a:pt x="1914168" y="1231601"/>
                </a:cubicBezTo>
                <a:cubicBezTo>
                  <a:pt x="1914168" y="1229067"/>
                  <a:pt x="1912901" y="1218932"/>
                  <a:pt x="1912901" y="1203731"/>
                </a:cubicBezTo>
                <a:lnTo>
                  <a:pt x="1912901" y="1160658"/>
                </a:lnTo>
                <a:cubicBezTo>
                  <a:pt x="1912901" y="1123921"/>
                  <a:pt x="1917968" y="1089716"/>
                  <a:pt x="1930636" y="1058046"/>
                </a:cubicBezTo>
                <a:cubicBezTo>
                  <a:pt x="1942038" y="1027642"/>
                  <a:pt x="1957240" y="1001039"/>
                  <a:pt x="1974975" y="978236"/>
                </a:cubicBezTo>
                <a:cubicBezTo>
                  <a:pt x="1992711" y="955433"/>
                  <a:pt x="2011713" y="937697"/>
                  <a:pt x="2033249" y="925029"/>
                </a:cubicBezTo>
                <a:cubicBezTo>
                  <a:pt x="2053518" y="913628"/>
                  <a:pt x="2073788" y="907293"/>
                  <a:pt x="2092790" y="907293"/>
                </a:cubicBezTo>
                <a:cubicBezTo>
                  <a:pt x="2110526" y="907293"/>
                  <a:pt x="2125728" y="911094"/>
                  <a:pt x="2138396" y="918695"/>
                </a:cubicBezTo>
                <a:cubicBezTo>
                  <a:pt x="2151065" y="926296"/>
                  <a:pt x="2161199" y="940231"/>
                  <a:pt x="2168799" y="957966"/>
                </a:cubicBezTo>
                <a:cubicBezTo>
                  <a:pt x="2176401" y="978236"/>
                  <a:pt x="2181468" y="1003572"/>
                  <a:pt x="2185268" y="1036510"/>
                </a:cubicBezTo>
                <a:cubicBezTo>
                  <a:pt x="2187802" y="1069447"/>
                  <a:pt x="2190335" y="1109985"/>
                  <a:pt x="2190335" y="1159392"/>
                </a:cubicBezTo>
                <a:lnTo>
                  <a:pt x="2190335" y="1191062"/>
                </a:lnTo>
                <a:cubicBezTo>
                  <a:pt x="2190335" y="1203731"/>
                  <a:pt x="2189069" y="1217666"/>
                  <a:pt x="2189069" y="1231601"/>
                </a:cubicBezTo>
                <a:cubicBezTo>
                  <a:pt x="2189069" y="1245536"/>
                  <a:pt x="2187802" y="1258204"/>
                  <a:pt x="2187802" y="1269605"/>
                </a:cubicBezTo>
                <a:cubicBezTo>
                  <a:pt x="2186536" y="1282274"/>
                  <a:pt x="2185268" y="1292408"/>
                  <a:pt x="2184001" y="1297476"/>
                </a:cubicBezTo>
                <a:cubicBezTo>
                  <a:pt x="2180201" y="1302543"/>
                  <a:pt x="2176401" y="1307610"/>
                  <a:pt x="2173867" y="1312678"/>
                </a:cubicBezTo>
                <a:cubicBezTo>
                  <a:pt x="2170067" y="1320278"/>
                  <a:pt x="2168799" y="1325346"/>
                  <a:pt x="2168799" y="1329146"/>
                </a:cubicBezTo>
                <a:cubicBezTo>
                  <a:pt x="2168799" y="1336747"/>
                  <a:pt x="2171333" y="1343081"/>
                  <a:pt x="2176401" y="1348149"/>
                </a:cubicBezTo>
                <a:cubicBezTo>
                  <a:pt x="2181468" y="1355750"/>
                  <a:pt x="2187802" y="1362084"/>
                  <a:pt x="2196670" y="1368418"/>
                </a:cubicBezTo>
                <a:cubicBezTo>
                  <a:pt x="2213138" y="1381086"/>
                  <a:pt x="2228340" y="1387420"/>
                  <a:pt x="2242276" y="1387420"/>
                </a:cubicBezTo>
                <a:cubicBezTo>
                  <a:pt x="2252410" y="1387420"/>
                  <a:pt x="2263811" y="1386153"/>
                  <a:pt x="2276480" y="1382353"/>
                </a:cubicBezTo>
                <a:cubicBezTo>
                  <a:pt x="2289148" y="1379819"/>
                  <a:pt x="2299283" y="1374752"/>
                  <a:pt x="2309417" y="1367151"/>
                </a:cubicBezTo>
                <a:cubicBezTo>
                  <a:pt x="2315752" y="1360817"/>
                  <a:pt x="2320818" y="1351949"/>
                  <a:pt x="2325886" y="1340548"/>
                </a:cubicBezTo>
                <a:cubicBezTo>
                  <a:pt x="2328419" y="1330413"/>
                  <a:pt x="2330953" y="1320278"/>
                  <a:pt x="2330953" y="1307610"/>
                </a:cubicBezTo>
                <a:lnTo>
                  <a:pt x="2330953" y="1102385"/>
                </a:lnTo>
                <a:cubicBezTo>
                  <a:pt x="2330953" y="1087183"/>
                  <a:pt x="2329686" y="1071981"/>
                  <a:pt x="2329686" y="1056779"/>
                </a:cubicBezTo>
                <a:lnTo>
                  <a:pt x="2324619" y="1013707"/>
                </a:lnTo>
                <a:cubicBezTo>
                  <a:pt x="2322086" y="1001039"/>
                  <a:pt x="2319552" y="987103"/>
                  <a:pt x="2315752" y="973168"/>
                </a:cubicBezTo>
                <a:cubicBezTo>
                  <a:pt x="2306883" y="947832"/>
                  <a:pt x="2292948" y="923762"/>
                  <a:pt x="2275213" y="900959"/>
                </a:cubicBezTo>
                <a:cubicBezTo>
                  <a:pt x="2257477" y="879423"/>
                  <a:pt x="2230874" y="860421"/>
                  <a:pt x="2197937" y="842685"/>
                </a:cubicBezTo>
                <a:cubicBezTo>
                  <a:pt x="2176401" y="832551"/>
                  <a:pt x="2156131" y="826217"/>
                  <a:pt x="2135862" y="822416"/>
                </a:cubicBezTo>
                <a:cubicBezTo>
                  <a:pt x="2114326" y="819883"/>
                  <a:pt x="2094057" y="817349"/>
                  <a:pt x="2076322" y="817349"/>
                </a:cubicBezTo>
                <a:cubicBezTo>
                  <a:pt x="2062386" y="817349"/>
                  <a:pt x="2048451" y="821149"/>
                  <a:pt x="2034516" y="826217"/>
                </a:cubicBezTo>
                <a:cubicBezTo>
                  <a:pt x="2019314" y="831284"/>
                  <a:pt x="2004112" y="838885"/>
                  <a:pt x="1991444" y="846486"/>
                </a:cubicBezTo>
                <a:cubicBezTo>
                  <a:pt x="1976242" y="856620"/>
                  <a:pt x="1963574" y="866755"/>
                  <a:pt x="1950906" y="876890"/>
                </a:cubicBezTo>
                <a:cubicBezTo>
                  <a:pt x="1936971" y="889558"/>
                  <a:pt x="1925569" y="900959"/>
                  <a:pt x="1915435" y="912361"/>
                </a:cubicBezTo>
                <a:lnTo>
                  <a:pt x="1915435" y="823683"/>
                </a:lnTo>
                <a:cubicBezTo>
                  <a:pt x="1915435" y="805947"/>
                  <a:pt x="1916701" y="786945"/>
                  <a:pt x="1916701" y="767943"/>
                </a:cubicBezTo>
                <a:lnTo>
                  <a:pt x="1916701" y="713469"/>
                </a:lnTo>
                <a:cubicBezTo>
                  <a:pt x="1916701" y="693200"/>
                  <a:pt x="1916701" y="672931"/>
                  <a:pt x="1917968" y="652662"/>
                </a:cubicBezTo>
                <a:lnTo>
                  <a:pt x="1917968" y="600722"/>
                </a:lnTo>
                <a:cubicBezTo>
                  <a:pt x="1917968" y="585520"/>
                  <a:pt x="1919235" y="572852"/>
                  <a:pt x="1920502" y="562717"/>
                </a:cubicBezTo>
                <a:lnTo>
                  <a:pt x="1920502" y="543715"/>
                </a:lnTo>
                <a:cubicBezTo>
                  <a:pt x="1920502" y="534847"/>
                  <a:pt x="1915435" y="527246"/>
                  <a:pt x="1907834" y="519645"/>
                </a:cubicBezTo>
                <a:cubicBezTo>
                  <a:pt x="1900233" y="512044"/>
                  <a:pt x="1891365" y="506977"/>
                  <a:pt x="1882497" y="501909"/>
                </a:cubicBezTo>
                <a:cubicBezTo>
                  <a:pt x="1872363" y="498109"/>
                  <a:pt x="1862228" y="495575"/>
                  <a:pt x="1852093" y="493042"/>
                </a:cubicBezTo>
                <a:cubicBezTo>
                  <a:pt x="1841959" y="491775"/>
                  <a:pt x="1833091" y="490508"/>
                  <a:pt x="1826757" y="490508"/>
                </a:cubicBezTo>
                <a:close/>
                <a:moveTo>
                  <a:pt x="0" y="0"/>
                </a:moveTo>
                <a:lnTo>
                  <a:pt x="9144000" y="0"/>
                </a:lnTo>
                <a:lnTo>
                  <a:pt x="9144000" y="2185516"/>
                </a:lnTo>
                <a:lnTo>
                  <a:pt x="0" y="2185516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pic>
        <p:nvPicPr>
          <p:cNvPr id="58372" name="图片 3">
            <a:extLst>
              <a:ext uri="{FF2B5EF4-FFF2-40B4-BE49-F238E27FC236}">
                <a16:creationId xmlns:a16="http://schemas.microsoft.com/office/drawing/2014/main" id="{93B5BD2F-B48B-654F-A939-6829D0A8D1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388685"/>
            <a:ext cx="3690400" cy="3069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0864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0"/>
                            </p:stCondLst>
                            <p:childTnLst>
                              <p:par>
                                <p:cTn id="11" presetID="5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checkerboard(across)">
                                      <p:cBhvr>
                                        <p:cTn id="12" dur="6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5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10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0"/>
                            </p:stCondLst>
                            <p:childTnLst>
                              <p:par>
                                <p:cTn id="18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" dur="6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5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 autoUpdateAnimBg="0"/>
      <p:bldP spid="14" grpId="1" animBg="1"/>
      <p:bldP spid="6" grpId="0" animBg="1" autoUpdateAnimBg="0"/>
      <p:bldP spid="6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28AC3B-82C4-BA5C-A437-16FE38B1D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85750"/>
            <a:ext cx="7000875" cy="695325"/>
          </a:xfrm>
        </p:spPr>
        <p:txBody>
          <a:bodyPr/>
          <a:lstStyle/>
          <a:p>
            <a:pPr marL="6350" indent="-6350">
              <a:lnSpc>
                <a:spcPct val="110000"/>
              </a:lnSpc>
              <a:spcAft>
                <a:spcPts val="1630"/>
              </a:spcAft>
            </a:pPr>
            <a:r>
              <a:rPr lang="zh-CN" altLang="zh-CN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STXingkai" panose="02010800040101010101" pitchFamily="2" charset="-122"/>
                <a:cs typeface="STXingkai" panose="02010800040101010101" pitchFamily="2" charset="-122"/>
              </a:rPr>
              <a:t>为什么要做研究</a:t>
            </a:r>
            <a:r>
              <a:rPr lang="en-US" altLang="zh-CN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STXingkai" panose="02010800040101010101" pitchFamily="2" charset="-122"/>
                <a:cs typeface="STXingkai" panose="02010800040101010101" pitchFamily="2" charset="-122"/>
              </a:rPr>
              <a:t>?</a:t>
            </a:r>
            <a:endParaRPr lang="zh-CN" altLang="zh-CN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1C615F-B2A5-F6E3-7635-774FC79C76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313" y="1484313"/>
            <a:ext cx="8424167" cy="4392612"/>
          </a:xfrm>
        </p:spPr>
        <p:txBody>
          <a:bodyPr/>
          <a:lstStyle/>
          <a:p>
            <a:pPr marL="342900" lvl="0" indent="-342900" fontAlgn="base">
              <a:lnSpc>
                <a:spcPct val="150000"/>
              </a:lnSpc>
              <a:spcAft>
                <a:spcPts val="15"/>
              </a:spcAft>
              <a:buClr>
                <a:srgbClr val="000000"/>
              </a:buClr>
              <a:buSzPts val="2800"/>
              <a:buFont typeface="Arial" panose="020B0604020202020204" pitchFamily="34" charset="0"/>
              <a:buChar char="•"/>
            </a:pPr>
            <a:r>
              <a:rPr lang="zh-CN" altLang="zh-CN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STKaiti" panose="02010600040101010101" pitchFamily="2" charset="-122"/>
                <a:ea typeface="STKaiti" panose="02010600040101010101" pitchFamily="2" charset="-122"/>
                <a:cs typeface="STKaiti" panose="02010600040101010101" pitchFamily="2" charset="-122"/>
              </a:rPr>
              <a:t>研究 </a:t>
            </a:r>
            <a:r>
              <a:rPr lang="en-US" altLang="zh-CN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Segoe UI Symbol" panose="020B0502040204020203" pitchFamily="34" charset="0"/>
                <a:ea typeface="Segoe UI Symbol" panose="020B0502040204020203" pitchFamily="34" charset="0"/>
                <a:cs typeface="Segoe UI Symbol" panose="020B0502040204020203" pitchFamily="34" charset="0"/>
              </a:rPr>
              <a:t>≠ </a:t>
            </a:r>
            <a:r>
              <a:rPr lang="zh-CN" altLang="zh-CN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STKaiti" panose="02010600040101010101" pitchFamily="2" charset="-122"/>
                <a:ea typeface="STKaiti" panose="02010600040101010101" pitchFamily="2" charset="-122"/>
                <a:cs typeface="STKaiti" panose="02010600040101010101" pitchFamily="2" charset="-122"/>
              </a:rPr>
              <a:t>研发</a:t>
            </a:r>
          </a:p>
          <a:p>
            <a:pPr marL="692150" indent="-6350">
              <a:lnSpc>
                <a:spcPct val="150000"/>
              </a:lnSpc>
              <a:spcAft>
                <a:spcPts val="500"/>
              </a:spcAft>
            </a:pPr>
            <a:r>
              <a:rPr lang="zh-CN" altLang="zh-CN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STKaiti" panose="02010600040101010101" pitchFamily="2" charset="-122"/>
                <a:cs typeface="STKaiti" panose="02010600040101010101" pitchFamily="2" charset="-122"/>
              </a:rPr>
              <a:t>研究的目的是发现新知识、发明新技术</a:t>
            </a:r>
            <a:endParaRPr lang="en-US" altLang="zh-CN" kern="100" dirty="0">
              <a:solidFill>
                <a:srgbClr val="000000"/>
              </a:solidFill>
              <a:latin typeface="Calibri" panose="020F0502020204030204" pitchFamily="34" charset="0"/>
              <a:ea typeface="STKaiti" panose="02010600040101010101" pitchFamily="2" charset="-122"/>
            </a:endParaRPr>
          </a:p>
          <a:p>
            <a:pPr marL="692150" indent="-6350">
              <a:lnSpc>
                <a:spcPct val="150000"/>
              </a:lnSpc>
              <a:spcAft>
                <a:spcPts val="500"/>
              </a:spcAft>
            </a:pPr>
            <a:r>
              <a:rPr lang="zh-CN" altLang="zh-CN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STKaiti" panose="02010600040101010101" pitchFamily="2" charset="-122"/>
                <a:cs typeface="STKaiti" panose="02010600040101010101" pitchFamily="2" charset="-122"/>
              </a:rPr>
              <a:t>研发：基于已有的知识和技术进行研制、开发</a:t>
            </a:r>
            <a:endParaRPr lang="zh-CN" altLang="zh-CN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lvl="0" indent="-342900" fontAlgn="base">
              <a:lnSpc>
                <a:spcPct val="150000"/>
              </a:lnSpc>
              <a:spcAft>
                <a:spcPts val="1715"/>
              </a:spcAft>
              <a:buClr>
                <a:srgbClr val="000000"/>
              </a:buClr>
              <a:buSzPts val="2800"/>
              <a:buFont typeface="Arial" panose="020B0604020202020204" pitchFamily="34" charset="0"/>
              <a:buChar char="•"/>
            </a:pPr>
            <a:r>
              <a:rPr lang="zh-CN" altLang="zh-CN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STKaiti" panose="02010600040101010101" pitchFamily="2" charset="-122"/>
                <a:ea typeface="STKaiti" panose="02010600040101010101" pitchFamily="2" charset="-122"/>
                <a:cs typeface="STKaiti" panose="02010600040101010101" pitchFamily="2" charset="-122"/>
              </a:rPr>
              <a:t>科学研究扩展人类的知识</a:t>
            </a:r>
            <a:endParaRPr lang="en-US" altLang="zh-CN" u="none" strike="noStrike" kern="1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STKaiti" panose="02010600040101010101" pitchFamily="2" charset="-122"/>
              <a:ea typeface="STKaiti" panose="02010600040101010101" pitchFamily="2" charset="-122"/>
              <a:cs typeface="STKaiti" panose="02010600040101010101" pitchFamily="2" charset="-122"/>
            </a:endParaRPr>
          </a:p>
          <a:p>
            <a:pPr marL="342900" lvl="0" indent="-342900" fontAlgn="base">
              <a:lnSpc>
                <a:spcPct val="150000"/>
              </a:lnSpc>
              <a:spcAft>
                <a:spcPts val="1715"/>
              </a:spcAft>
              <a:buClr>
                <a:srgbClr val="000000"/>
              </a:buClr>
              <a:buSzPts val="2800"/>
              <a:buFont typeface="Arial" panose="020B0604020202020204" pitchFamily="34" charset="0"/>
              <a:buChar char="•"/>
            </a:pPr>
            <a:r>
              <a:rPr lang="zh-CN" altLang="en-US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STKaiti" panose="02010600040101010101" pitchFamily="2" charset="-122"/>
                <a:ea typeface="STKaiti" panose="02010600040101010101" pitchFamily="2" charset="-122"/>
                <a:cs typeface="STKaiti" panose="02010600040101010101" pitchFamily="2" charset="-122"/>
              </a:rPr>
              <a:t>没有科学研究就没有技术进步 </a:t>
            </a:r>
          </a:p>
          <a:p>
            <a:pPr marL="342900" lvl="0" indent="-342900" fontAlgn="base">
              <a:lnSpc>
                <a:spcPct val="200000"/>
              </a:lnSpc>
              <a:spcAft>
                <a:spcPts val="1715"/>
              </a:spcAft>
              <a:buClr>
                <a:srgbClr val="000000"/>
              </a:buClr>
              <a:buSzPts val="2800"/>
              <a:buFont typeface="Arial" panose="020B0604020202020204" pitchFamily="34" charset="0"/>
              <a:buChar char="•"/>
            </a:pPr>
            <a:endParaRPr lang="zh-CN" altLang="zh-CN" u="none" strike="noStrike" kern="1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STKaiti" panose="02010600040101010101" pitchFamily="2" charset="-122"/>
              <a:ea typeface="STKaiti" panose="02010600040101010101" pitchFamily="2" charset="-122"/>
              <a:cs typeface="STKaiti" panose="02010600040101010101" pitchFamily="2" charset="-122"/>
            </a:endParaRPr>
          </a:p>
          <a:p>
            <a:pPr marL="0" indent="0">
              <a:lnSpc>
                <a:spcPct val="200000"/>
              </a:lnSpc>
              <a:buNone/>
            </a:pPr>
            <a:endParaRPr kumimoji="1"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2B73BA-6D33-CA55-E1F9-622E190AB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176C202-81A8-C74D-98EB-86627819041F}" type="datetime1">
              <a:rPr lang="zh-CN" altLang="en-US" smtClean="0"/>
              <a:pPr>
                <a:defRPr/>
              </a:pPr>
              <a:t>2025/10/8</a:t>
            </a:fld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049398D-CFEE-018C-8B43-3C88EA3C6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95657-5027-EE4F-92CC-8042CD3DCD4C}" type="slidenum">
              <a:rPr lang="en-US" altLang="zh-CN" smtClean="0"/>
              <a:pPr/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80509658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F9E76E-6D76-5F96-9235-02D45E926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85750"/>
            <a:ext cx="7000875" cy="695325"/>
          </a:xfrm>
        </p:spPr>
        <p:txBody>
          <a:bodyPr/>
          <a:lstStyle/>
          <a:p>
            <a:r>
              <a:rPr lang="zh-CN" altLang="zh-CN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STXingkai" panose="02010800040101010101" pitchFamily="2" charset="-122"/>
                <a:cs typeface="STXingkai" panose="02010800040101010101" pitchFamily="2" charset="-122"/>
              </a:rPr>
              <a:t>为什么要写论文</a:t>
            </a:r>
            <a:r>
              <a:rPr lang="en-US" altLang="zh-CN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STXingkai" panose="02010800040101010101" pitchFamily="2" charset="-122"/>
                <a:cs typeface="STXingkai" panose="02010800040101010101" pitchFamily="2" charset="-122"/>
              </a:rPr>
              <a:t>?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0E314F-2694-722B-D262-0960DF9F7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effectLst/>
                <a:latin typeface="STKaiti" panose="02010600040101010101" pitchFamily="2" charset="-122"/>
                <a:ea typeface="STKaiti" panose="02010600040101010101" pitchFamily="2" charset="-122"/>
              </a:rPr>
              <a:t>把你的工作告诉同行 </a:t>
            </a:r>
            <a:endParaRPr lang="en-US" altLang="zh-CN" dirty="0">
              <a:effectLst/>
              <a:latin typeface="STKaiti" panose="02010600040101010101" pitchFamily="2" charset="-122"/>
              <a:ea typeface="STKaiti" panose="02010600040101010101" pitchFamily="2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sz="2800" dirty="0">
                <a:effectLst/>
                <a:latin typeface="STKaiti" panose="02010600040101010101" pitchFamily="2" charset="-122"/>
                <a:ea typeface="STKaiti" panose="02010600040101010101" pitchFamily="2" charset="-122"/>
              </a:rPr>
              <a:t>–</a:t>
            </a:r>
            <a:r>
              <a:rPr lang="zh-CN" altLang="en-US" sz="2800" dirty="0">
                <a:effectLst/>
                <a:latin typeface="STKaiti" panose="02010600040101010101" pitchFamily="2" charset="-122"/>
                <a:ea typeface="STKaiti" panose="02010600040101010101" pitchFamily="2" charset="-122"/>
              </a:rPr>
              <a:t>经过同行评审</a:t>
            </a:r>
            <a:r>
              <a:rPr lang="en-US" altLang="zh-CN" sz="2800" dirty="0">
                <a:effectLst/>
                <a:latin typeface="STKaiti" panose="02010600040101010101" pitchFamily="2" charset="-122"/>
                <a:ea typeface="STKaiti" panose="02010600040101010101" pitchFamily="2" charset="-122"/>
              </a:rPr>
              <a:t>(</a:t>
            </a:r>
            <a:r>
              <a:rPr lang="en" altLang="zh-CN" sz="2800" dirty="0">
                <a:effectLst/>
                <a:latin typeface="STKaiti" panose="02010600040101010101" pitchFamily="2" charset="-122"/>
                <a:ea typeface="STKaiti" panose="02010600040101010101" pitchFamily="2" charset="-122"/>
              </a:rPr>
              <a:t>peer-review)</a:t>
            </a:r>
            <a:r>
              <a:rPr lang="zh-CN" altLang="en" sz="2800" dirty="0">
                <a:effectLst/>
                <a:latin typeface="STKaiti" panose="02010600040101010101" pitchFamily="2" charset="-122"/>
                <a:ea typeface="STKaiti" panose="02010600040101010101" pitchFamily="2" charset="-122"/>
              </a:rPr>
              <a:t>，</a:t>
            </a:r>
            <a:r>
              <a:rPr lang="zh-CN" altLang="en-US" sz="2800" dirty="0">
                <a:effectLst/>
                <a:latin typeface="STKaiti" panose="02010600040101010101" pitchFamily="2" charset="-122"/>
                <a:ea typeface="STKaiti" panose="02010600040101010101" pitchFamily="2" charset="-122"/>
              </a:rPr>
              <a:t>成为科学文献 </a:t>
            </a:r>
            <a:endParaRPr lang="zh-CN" altLang="en-US" sz="2800" dirty="0"/>
          </a:p>
          <a:p>
            <a:pPr>
              <a:lnSpc>
                <a:spcPct val="150000"/>
              </a:lnSpc>
            </a:pPr>
            <a:r>
              <a:rPr lang="zh-CN" altLang="en-US" dirty="0">
                <a:effectLst/>
                <a:latin typeface="STKaiti" panose="02010600040101010101" pitchFamily="2" charset="-122"/>
                <a:ea typeface="STKaiti" panose="02010600040101010101" pitchFamily="2" charset="-122"/>
              </a:rPr>
              <a:t>基础研究的主要成果 </a:t>
            </a:r>
            <a:endParaRPr lang="zh-CN" altLang="en-US" dirty="0"/>
          </a:p>
          <a:p>
            <a:pPr marL="441325" lvl="1" indent="0">
              <a:lnSpc>
                <a:spcPct val="150000"/>
              </a:lnSpc>
              <a:buNone/>
            </a:pPr>
            <a:r>
              <a:rPr lang="en-US" altLang="zh-CN" dirty="0">
                <a:effectLst/>
                <a:latin typeface="STKaiti" panose="02010600040101010101" pitchFamily="2" charset="-122"/>
                <a:ea typeface="STKaiti" panose="02010600040101010101" pitchFamily="2" charset="-122"/>
              </a:rPr>
              <a:t>–</a:t>
            </a:r>
            <a:r>
              <a:rPr lang="zh-CN" altLang="en-US" dirty="0">
                <a:effectLst/>
                <a:latin typeface="STKaiti" panose="02010600040101010101" pitchFamily="2" charset="-122"/>
                <a:ea typeface="STKaiti" panose="02010600040101010101" pitchFamily="2" charset="-122"/>
              </a:rPr>
              <a:t>基础研究通常离实际应用有较大距离 </a:t>
            </a:r>
            <a:endParaRPr lang="zh-CN" altLang="en-US" dirty="0"/>
          </a:p>
          <a:p>
            <a:pPr marL="441325" lvl="1" indent="0">
              <a:lnSpc>
                <a:spcPct val="150000"/>
              </a:lnSpc>
              <a:buNone/>
            </a:pPr>
            <a:r>
              <a:rPr lang="en-US" altLang="zh-CN" dirty="0">
                <a:effectLst/>
                <a:latin typeface="STKaiti" panose="02010600040101010101" pitchFamily="2" charset="-122"/>
                <a:ea typeface="STKaiti" panose="02010600040101010101" pitchFamily="2" charset="-122"/>
              </a:rPr>
              <a:t>–</a:t>
            </a:r>
            <a:r>
              <a:rPr lang="zh-CN" altLang="en-US" dirty="0">
                <a:effectLst/>
                <a:latin typeface="STKaiti" panose="02010600040101010101" pitchFamily="2" charset="-122"/>
                <a:ea typeface="STKaiti" panose="02010600040101010101" pitchFamily="2" charset="-122"/>
              </a:rPr>
              <a:t>只有很少的研究工作能很快进入实际应用 </a:t>
            </a:r>
            <a:endParaRPr lang="zh-CN" altLang="en-US" dirty="0"/>
          </a:p>
          <a:p>
            <a:pPr lvl="1">
              <a:lnSpc>
                <a:spcPct val="150000"/>
              </a:lnSpc>
            </a:pPr>
            <a:r>
              <a:rPr lang="zh-CN" altLang="en-US" sz="2000" dirty="0">
                <a:solidFill>
                  <a:srgbClr val="00AF00"/>
                </a:solidFill>
                <a:effectLst/>
                <a:latin typeface="STKaiti" panose="02010600040101010101" pitchFamily="2" charset="-122"/>
                <a:ea typeface="STKaiti" panose="02010600040101010101" pitchFamily="2" charset="-122"/>
              </a:rPr>
              <a:t>前沿研究</a:t>
            </a:r>
            <a:r>
              <a:rPr lang="en-US" altLang="zh-CN" sz="2000" dirty="0">
                <a:solidFill>
                  <a:srgbClr val="00AF00"/>
                </a:solidFill>
                <a:effectLst/>
                <a:latin typeface="STKaiti" panose="02010600040101010101" pitchFamily="2" charset="-122"/>
                <a:ea typeface="STKaiti" panose="02010600040101010101" pitchFamily="2" charset="-122"/>
              </a:rPr>
              <a:t>-&gt; </a:t>
            </a:r>
            <a:r>
              <a:rPr lang="zh-CN" altLang="en-US" sz="2000" dirty="0">
                <a:solidFill>
                  <a:srgbClr val="00AF00"/>
                </a:solidFill>
                <a:effectLst/>
                <a:latin typeface="STKaiti" panose="02010600040101010101" pitchFamily="2" charset="-122"/>
                <a:ea typeface="STKaiti" panose="02010600040101010101" pitchFamily="2" charset="-122"/>
              </a:rPr>
              <a:t>实验室成熟技术</a:t>
            </a:r>
            <a:r>
              <a:rPr lang="en-US" altLang="zh-CN" sz="2000" dirty="0">
                <a:solidFill>
                  <a:srgbClr val="00AF00"/>
                </a:solidFill>
                <a:effectLst/>
                <a:latin typeface="STKaiti" panose="02010600040101010101" pitchFamily="2" charset="-122"/>
                <a:ea typeface="STKaiti" panose="02010600040101010101" pitchFamily="2" charset="-122"/>
              </a:rPr>
              <a:t>/</a:t>
            </a:r>
            <a:r>
              <a:rPr lang="zh-CN" altLang="en-US" sz="2000" dirty="0">
                <a:solidFill>
                  <a:srgbClr val="00AF00"/>
                </a:solidFill>
                <a:effectLst/>
                <a:latin typeface="STKaiti" panose="02010600040101010101" pitchFamily="2" charset="-122"/>
                <a:ea typeface="STKaiti" panose="02010600040101010101" pitchFamily="2" charset="-122"/>
              </a:rPr>
              <a:t>工业界新技术 </a:t>
            </a:r>
            <a:r>
              <a:rPr lang="en-US" altLang="zh-CN" sz="2000" dirty="0">
                <a:solidFill>
                  <a:srgbClr val="00AF00"/>
                </a:solidFill>
                <a:effectLst/>
                <a:latin typeface="STKaiti" panose="02010600040101010101" pitchFamily="2" charset="-122"/>
                <a:ea typeface="STKaiti" panose="02010600040101010101" pitchFamily="2" charset="-122"/>
              </a:rPr>
              <a:t>-&gt; </a:t>
            </a:r>
            <a:r>
              <a:rPr lang="zh-CN" altLang="en-US" sz="2000" dirty="0">
                <a:solidFill>
                  <a:srgbClr val="00AF00"/>
                </a:solidFill>
                <a:effectLst/>
                <a:latin typeface="STKaiti" panose="02010600040101010101" pitchFamily="2" charset="-122"/>
                <a:ea typeface="STKaiti" panose="02010600040101010101" pitchFamily="2" charset="-122"/>
              </a:rPr>
              <a:t>工业界成熟技术 </a:t>
            </a:r>
            <a:endParaRPr lang="zh-CN" altLang="en-US" sz="2000" dirty="0"/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7D4C7D-3412-0281-73D1-0D1B071D3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176C202-81A8-C74D-98EB-86627819041F}" type="datetime1">
              <a:rPr lang="zh-CN" altLang="en-US" smtClean="0"/>
              <a:pPr>
                <a:defRPr/>
              </a:pPr>
              <a:t>2025/10/8</a:t>
            </a:fld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C56BAAC-1C36-04A9-D39C-32FE4BF56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95657-5027-EE4F-92CC-8042CD3DCD4C}" type="slidenum">
              <a:rPr lang="en-US" altLang="zh-CN" smtClean="0"/>
              <a:pPr/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7099954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D19CC6-8D4D-ED6B-6C23-A532ABFCA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STXingkai" panose="02010800040101010101" pitchFamily="2" charset="-122"/>
                <a:cs typeface="STXingkai" panose="02010800040101010101" pitchFamily="2" charset="-122"/>
              </a:rPr>
              <a:t>论文好写吗</a:t>
            </a:r>
            <a:r>
              <a:rPr lang="en-US" altLang="zh-CN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STXingkai" panose="02010800040101010101" pitchFamily="2" charset="-122"/>
                <a:cs typeface="STXingkai" panose="02010800040101010101" pitchFamily="2" charset="-122"/>
              </a:rPr>
              <a:t>?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6E8003-10E4-CC8E-43E6-50DFC9574C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856" y="1340768"/>
            <a:ext cx="8142287" cy="453697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>
                <a:effectLst/>
                <a:latin typeface="STKaiti" panose="02010600040101010101" pitchFamily="2" charset="-122"/>
                <a:ea typeface="STKaiti" panose="02010600040101010101" pitchFamily="2" charset="-122"/>
              </a:rPr>
              <a:t>很容易</a:t>
            </a:r>
            <a:r>
              <a:rPr lang="en-US" altLang="zh-CN" dirty="0">
                <a:effectLst/>
                <a:latin typeface="STKaiti" panose="02010600040101010101" pitchFamily="2" charset="-122"/>
                <a:ea typeface="STKaiti" panose="02010600040101010101" pitchFamily="2" charset="-122"/>
              </a:rPr>
              <a:t>! </a:t>
            </a:r>
          </a:p>
          <a:p>
            <a:pPr marL="784225" lvl="1" indent="-342900">
              <a:lnSpc>
                <a:spcPct val="150000"/>
              </a:lnSpc>
            </a:pPr>
            <a:r>
              <a:rPr lang="zh-CN" altLang="en-US" dirty="0">
                <a:effectLst/>
                <a:latin typeface="STKaiti" panose="02010600040101010101" pitchFamily="2" charset="-122"/>
                <a:ea typeface="STKaiti" panose="02010600040101010101" pitchFamily="2" charset="-122"/>
              </a:rPr>
              <a:t>只要有了好的研究工作，写论文不过就是用文字把你的工作描述出来 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zh-CN" altLang="en-US" dirty="0">
                <a:effectLst/>
                <a:latin typeface="STKaiti" panose="02010600040101010101" pitchFamily="2" charset="-122"/>
                <a:ea typeface="STKaiti" panose="02010600040101010101" pitchFamily="2" charset="-122"/>
              </a:rPr>
              <a:t>很难</a:t>
            </a:r>
            <a:r>
              <a:rPr lang="en-US" altLang="zh-CN" dirty="0">
                <a:effectLst/>
                <a:latin typeface="STKaiti" panose="02010600040101010101" pitchFamily="2" charset="-122"/>
                <a:ea typeface="STKaiti" panose="02010600040101010101" pitchFamily="2" charset="-122"/>
              </a:rPr>
              <a:t>! </a:t>
            </a:r>
          </a:p>
          <a:p>
            <a:pPr marL="441325" lvl="1" indent="0">
              <a:lnSpc>
                <a:spcPct val="150000"/>
              </a:lnSpc>
              <a:buNone/>
            </a:pPr>
            <a:r>
              <a:rPr lang="zh-CN" altLang="en-US" dirty="0">
                <a:effectLst/>
                <a:latin typeface="STKaiti" panose="02010600040101010101" pitchFamily="2" charset="-122"/>
                <a:ea typeface="STKaiti" panose="02010600040101010101" pitchFamily="2" charset="-122"/>
              </a:rPr>
              <a:t>如果没有研究工作支撑的话 </a:t>
            </a:r>
            <a:endParaRPr lang="zh-CN" altLang="en-US" dirty="0"/>
          </a:p>
          <a:p>
            <a:pPr marL="441325" lvl="1" indent="0">
              <a:lnSpc>
                <a:spcPct val="150000"/>
              </a:lnSpc>
              <a:buNone/>
            </a:pPr>
            <a:r>
              <a:rPr lang="zh-CN" altLang="en-US" dirty="0">
                <a:solidFill>
                  <a:srgbClr val="6D3AFF"/>
                </a:solidFill>
                <a:effectLst/>
                <a:highlight>
                  <a:srgbClr val="FFFF00"/>
                </a:highlight>
                <a:latin typeface="STXingkai" panose="02010800040101010101" pitchFamily="2" charset="-122"/>
                <a:ea typeface="STXingkai" panose="02010800040101010101" pitchFamily="2" charset="-122"/>
              </a:rPr>
              <a:t>论文是</a:t>
            </a:r>
            <a:r>
              <a:rPr lang="zh-CN" altLang="en-US" b="1" dirty="0">
                <a:solidFill>
                  <a:srgbClr val="6D3AFF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“</a:t>
            </a:r>
            <a:r>
              <a:rPr lang="zh-CN" altLang="en-US" dirty="0">
                <a:solidFill>
                  <a:srgbClr val="6D3AFF"/>
                </a:solidFill>
                <a:effectLst/>
                <a:highlight>
                  <a:srgbClr val="FFFF00"/>
                </a:highlight>
                <a:latin typeface="STXingkai" panose="02010800040101010101" pitchFamily="2" charset="-122"/>
                <a:ea typeface="STXingkai" panose="02010800040101010101" pitchFamily="2" charset="-122"/>
              </a:rPr>
              <a:t>做</a:t>
            </a:r>
            <a:r>
              <a:rPr lang="zh-CN" altLang="en-US" b="1" dirty="0">
                <a:solidFill>
                  <a:srgbClr val="6D3AFF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”</a:t>
            </a:r>
            <a:r>
              <a:rPr lang="zh-CN" altLang="en-US" dirty="0">
                <a:solidFill>
                  <a:srgbClr val="6D3AFF"/>
                </a:solidFill>
                <a:effectLst/>
                <a:highlight>
                  <a:srgbClr val="FFFF00"/>
                </a:highlight>
                <a:latin typeface="STXingkai" panose="02010800040101010101" pitchFamily="2" charset="-122"/>
                <a:ea typeface="STXingkai" panose="02010800040101010101" pitchFamily="2" charset="-122"/>
              </a:rPr>
              <a:t>出来的而不是</a:t>
            </a:r>
            <a:r>
              <a:rPr lang="zh-CN" altLang="en-US" b="1" dirty="0">
                <a:solidFill>
                  <a:srgbClr val="6D3AFF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“</a:t>
            </a:r>
            <a:r>
              <a:rPr lang="zh-CN" altLang="en-US" dirty="0">
                <a:solidFill>
                  <a:srgbClr val="6D3AFF"/>
                </a:solidFill>
                <a:effectLst/>
                <a:highlight>
                  <a:srgbClr val="FFFF00"/>
                </a:highlight>
                <a:latin typeface="STXingkai" panose="02010800040101010101" pitchFamily="2" charset="-122"/>
                <a:ea typeface="STXingkai" panose="02010800040101010101" pitchFamily="2" charset="-122"/>
              </a:rPr>
              <a:t>写</a:t>
            </a:r>
            <a:r>
              <a:rPr lang="zh-CN" altLang="en-US" b="1" dirty="0">
                <a:solidFill>
                  <a:srgbClr val="6D3AFF"/>
                </a:solidFill>
                <a:effectLst/>
                <a:highlight>
                  <a:srgbClr val="FFFF00"/>
                </a:highlight>
                <a:latin typeface="Arial" panose="020B0604020202020204" pitchFamily="34" charset="0"/>
              </a:rPr>
              <a:t>”</a:t>
            </a:r>
            <a:r>
              <a:rPr lang="zh-CN" altLang="en-US" dirty="0">
                <a:solidFill>
                  <a:srgbClr val="6D3AFF"/>
                </a:solidFill>
                <a:effectLst/>
                <a:highlight>
                  <a:srgbClr val="FFFF00"/>
                </a:highlight>
                <a:latin typeface="STXingkai" panose="02010800040101010101" pitchFamily="2" charset="-122"/>
                <a:ea typeface="STXingkai" panose="02010800040101010101" pitchFamily="2" charset="-122"/>
              </a:rPr>
              <a:t>出来的 </a:t>
            </a:r>
            <a:endParaRPr lang="en-US" altLang="zh-CN" dirty="0">
              <a:solidFill>
                <a:srgbClr val="6D3AFF"/>
              </a:solidFill>
              <a:effectLst/>
              <a:highlight>
                <a:srgbClr val="FFFF00"/>
              </a:highlight>
              <a:latin typeface="STXingkai" panose="02010800040101010101" pitchFamily="2" charset="-122"/>
              <a:ea typeface="STXingkai" panose="02010800040101010101" pitchFamily="2" charset="-122"/>
            </a:endParaRPr>
          </a:p>
          <a:p>
            <a:pPr marL="441325" lvl="1" indent="0">
              <a:lnSpc>
                <a:spcPct val="150000"/>
              </a:lnSpc>
              <a:buNone/>
            </a:pPr>
            <a:r>
              <a:rPr lang="zh-CN" altLang="en-US" dirty="0">
                <a:solidFill>
                  <a:srgbClr val="6D3AFF"/>
                </a:solidFill>
                <a:effectLst/>
                <a:highlight>
                  <a:srgbClr val="FFFF00"/>
                </a:highlight>
                <a:latin typeface="ArialMT"/>
              </a:rPr>
              <a:t>“</a:t>
            </a:r>
            <a:r>
              <a:rPr lang="zh-CN" altLang="en-US" dirty="0">
                <a:solidFill>
                  <a:srgbClr val="6D3AFF"/>
                </a:solidFill>
                <a:effectLst/>
                <a:highlight>
                  <a:srgbClr val="FFFF00"/>
                </a:highlight>
                <a:latin typeface="STXingkai" panose="02010800040101010101" pitchFamily="2" charset="-122"/>
                <a:ea typeface="STXingkai" panose="02010800040101010101" pitchFamily="2" charset="-122"/>
              </a:rPr>
              <a:t>写</a:t>
            </a:r>
            <a:r>
              <a:rPr lang="zh-CN" altLang="en-US" dirty="0">
                <a:solidFill>
                  <a:srgbClr val="6D3AFF"/>
                </a:solidFill>
                <a:effectLst/>
                <a:highlight>
                  <a:srgbClr val="FFFF00"/>
                </a:highlight>
                <a:latin typeface="ArialMT"/>
              </a:rPr>
              <a:t>”</a:t>
            </a:r>
            <a:r>
              <a:rPr lang="zh-CN" altLang="en-US" dirty="0">
                <a:solidFill>
                  <a:srgbClr val="6D3AFF"/>
                </a:solidFill>
                <a:effectLst/>
                <a:highlight>
                  <a:srgbClr val="FFFF00"/>
                </a:highlight>
                <a:latin typeface="STXingkai" panose="02010800040101010101" pitchFamily="2" charset="-122"/>
                <a:ea typeface="STXingkai" panose="02010800040101010101" pitchFamily="2" charset="-122"/>
              </a:rPr>
              <a:t>的时间其实最多只占</a:t>
            </a:r>
            <a:r>
              <a:rPr lang="en-US" altLang="zh-CN" dirty="0">
                <a:solidFill>
                  <a:srgbClr val="6D3AFF"/>
                </a:solidFill>
                <a:effectLst/>
                <a:highlight>
                  <a:srgbClr val="FFFF00"/>
                </a:highlight>
                <a:latin typeface="ComicSansMS" panose="030F0702030302020204" pitchFamily="66" charset="0"/>
              </a:rPr>
              <a:t>10% </a:t>
            </a:r>
            <a:endParaRPr lang="zh-CN" altLang="en-US" dirty="0">
              <a:highlight>
                <a:srgbClr val="FFFF00"/>
              </a:highlight>
            </a:endParaRPr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0130E1-D410-A677-48E0-145C55F20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176C202-81A8-C74D-98EB-86627819041F}" type="datetime1">
              <a:rPr lang="zh-CN" altLang="en-US" smtClean="0"/>
              <a:pPr>
                <a:defRPr/>
              </a:pPr>
              <a:t>2025/10/8</a:t>
            </a:fld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95C48D7-DDE6-9440-207E-7A9BF9D46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95657-5027-EE4F-92CC-8042CD3DCD4C}" type="slidenum">
              <a:rPr lang="en-US" altLang="zh-CN" smtClean="0"/>
              <a:pPr/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44115482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061D0D-493C-89A3-B5A7-D8BF609E8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85750"/>
            <a:ext cx="7000875" cy="695325"/>
          </a:xfrm>
        </p:spPr>
        <p:txBody>
          <a:bodyPr/>
          <a:lstStyle/>
          <a:p>
            <a:r>
              <a:rPr lang="zh-CN" altLang="zh-CN" b="1" kern="100" dirty="0">
                <a:solidFill>
                  <a:srgbClr val="FF0000"/>
                </a:solidFill>
                <a:effectLst/>
                <a:latin typeface="STXingkai" panose="02010800040101010101" pitchFamily="2" charset="-122"/>
                <a:ea typeface="STXingkai" panose="02010800040101010101" pitchFamily="2" charset="-122"/>
                <a:cs typeface="STXingkai" panose="02010800040101010101" pitchFamily="2" charset="-122"/>
              </a:rPr>
              <a:t>如何做研究？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04249B-6E21-807B-DBC8-1CA28FAF22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zh-CN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STKaiti" panose="02010600040101010101" pitchFamily="2" charset="-122"/>
                <a:cs typeface="STKaiti" panose="02010600040101010101" pitchFamily="2" charset="-122"/>
              </a:rPr>
              <a:t>研究活动的大致过程</a:t>
            </a:r>
            <a:r>
              <a:rPr lang="en-US" altLang="zh-CN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STKaiti" panose="02010600040101010101" pitchFamily="2" charset="-122"/>
                <a:cs typeface="STKaiti" panose="02010600040101010101" pitchFamily="2" charset="-122"/>
              </a:rPr>
              <a:t>- TPIC</a:t>
            </a:r>
            <a:r>
              <a:rPr lang="zh-CN" altLang="zh-CN" kern="1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STKaiti" panose="02010600040101010101" pitchFamily="2" charset="-122"/>
                <a:cs typeface="STKaiti" panose="02010600040101010101" pitchFamily="2" charset="-122"/>
              </a:rPr>
              <a:t>：</a:t>
            </a:r>
            <a:endParaRPr lang="zh-CN" altLang="zh-CN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971550" marR="93980" indent="-285750">
              <a:lnSpc>
                <a:spcPct val="150000"/>
              </a:lnSpc>
              <a:spcAft>
                <a:spcPts val="1905"/>
              </a:spcAft>
            </a:pPr>
            <a:r>
              <a:rPr lang="en-US" altLang="zh-CN" kern="100" dirty="0">
                <a:solidFill>
                  <a:srgbClr val="000000"/>
                </a:solidFill>
                <a:effectLst/>
                <a:latin typeface="STKaiti" panose="02010600040101010101" pitchFamily="2" charset="-122"/>
                <a:ea typeface="Calibri" panose="020F0502020204030204" pitchFamily="34" charset="0"/>
                <a:cs typeface="STKaiti" panose="02010600040101010101" pitchFamily="2" charset="-122"/>
              </a:rPr>
              <a:t>Topic -&gt; Problem -&gt; Idea -&gt; Concrete work (theoretical analysis, experiments, etc.) </a:t>
            </a:r>
            <a:endParaRPr lang="zh-CN" altLang="zh-CN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238125" indent="0">
              <a:lnSpc>
                <a:spcPct val="150000"/>
              </a:lnSpc>
              <a:spcAft>
                <a:spcPts val="800"/>
              </a:spcAft>
              <a:buNone/>
            </a:pPr>
            <a:r>
              <a:rPr lang="en-US" altLang="zh-CN" kern="100" dirty="0">
                <a:solidFill>
                  <a:srgbClr val="00B100"/>
                </a:solidFill>
                <a:effectLst/>
                <a:latin typeface="STKaiti" panose="02010600040101010101" pitchFamily="2" charset="-122"/>
                <a:ea typeface="Calibri" panose="020F0502020204030204" pitchFamily="34" charset="0"/>
                <a:cs typeface="STKaiti" panose="02010600040101010101" pitchFamily="2" charset="-122"/>
              </a:rPr>
              <a:t>-&gt; Paper writing -&gt; Submit</a:t>
            </a:r>
            <a:endParaRPr lang="zh-CN" altLang="zh-CN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9536EF-46E7-5E42-D6D2-DA23A384E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176C202-81A8-C74D-98EB-86627819041F}" type="datetime1">
              <a:rPr lang="zh-CN" altLang="en-US" smtClean="0"/>
              <a:pPr>
                <a:defRPr/>
              </a:pPr>
              <a:t>2025/10/8</a:t>
            </a:fld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68E9185-AD08-CE6B-D9B6-E6A9D1BC3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95657-5027-EE4F-92CC-8042CD3DCD4C}" type="slidenum">
              <a:rPr lang="en-US" altLang="zh-CN" smtClean="0"/>
              <a:pPr/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43144451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063391-D353-3626-4F76-A73AD96CF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85750"/>
            <a:ext cx="7000875" cy="790575"/>
          </a:xfrm>
        </p:spPr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  <a:effectLst/>
                <a:latin typeface="STXingkai" panose="02010800040101010101" pitchFamily="2" charset="-122"/>
                <a:ea typeface="STXingkai" panose="02010800040101010101" pitchFamily="2" charset="-122"/>
              </a:rPr>
              <a:t>从</a:t>
            </a:r>
            <a:r>
              <a:rPr lang="en" altLang="zh-CN" dirty="0">
                <a:solidFill>
                  <a:srgbClr val="FF0000"/>
                </a:solidFill>
                <a:effectLst/>
                <a:latin typeface="ComicSansMS" panose="030F0702030302020204" pitchFamily="66" charset="0"/>
              </a:rPr>
              <a:t>Topic</a:t>
            </a:r>
            <a:r>
              <a:rPr lang="zh-CN" altLang="en-US" dirty="0">
                <a:solidFill>
                  <a:srgbClr val="FF0000"/>
                </a:solidFill>
                <a:effectLst/>
                <a:latin typeface="STXingkai" panose="02010800040101010101" pitchFamily="2" charset="-122"/>
                <a:ea typeface="STXingkai" panose="02010800040101010101" pitchFamily="2" charset="-122"/>
              </a:rPr>
              <a:t>开始</a:t>
            </a:r>
            <a:r>
              <a:rPr lang="en-US" altLang="zh-CN" dirty="0">
                <a:solidFill>
                  <a:srgbClr val="FF0000"/>
                </a:solidFill>
                <a:effectLst/>
                <a:latin typeface="STXingkai" panose="02010800040101010101" pitchFamily="2" charset="-122"/>
                <a:ea typeface="STXingkai" panose="02010800040101010101" pitchFamily="2" charset="-122"/>
              </a:rPr>
              <a:t>! 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26956D-C338-A1AC-F20D-22A056C3F6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 fontAlgn="base">
              <a:lnSpc>
                <a:spcPct val="107000"/>
              </a:lnSpc>
              <a:spcAft>
                <a:spcPts val="1725"/>
              </a:spcAft>
              <a:buClr>
                <a:srgbClr val="000000"/>
              </a:buClr>
              <a:buSzPts val="2800"/>
              <a:buFont typeface="Arial" panose="020B0604020202020204" pitchFamily="34" charset="0"/>
              <a:buChar char="•"/>
            </a:pPr>
            <a:r>
              <a:rPr lang="zh-CN" altLang="zh-CN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STKaiti" panose="02010600040101010101" pitchFamily="2" charset="-122"/>
                <a:ea typeface="STKaiti" panose="02010600040101010101" pitchFamily="2" charset="-122"/>
                <a:cs typeface="STKaiti" panose="02010600040101010101" pitchFamily="2" charset="-122"/>
              </a:rPr>
              <a:t>计算机科学发展到今天，已经是一个非常广袤的学科</a:t>
            </a:r>
            <a:endParaRPr lang="en-US" altLang="zh-CN" u="none" strike="noStrike" kern="1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STKaiti" panose="02010600040101010101" pitchFamily="2" charset="-122"/>
              <a:ea typeface="STKaiti" panose="02010600040101010101" pitchFamily="2" charset="-122"/>
              <a:cs typeface="STKaiti" panose="02010600040101010101" pitchFamily="2" charset="-122"/>
            </a:endParaRPr>
          </a:p>
          <a:p>
            <a:pPr marL="342900" lvl="0" indent="-342900" fontAlgn="base">
              <a:lnSpc>
                <a:spcPct val="107000"/>
              </a:lnSpc>
              <a:spcAft>
                <a:spcPts val="1725"/>
              </a:spcAft>
              <a:buClr>
                <a:srgbClr val="000000"/>
              </a:buClr>
              <a:buSzPts val="2800"/>
              <a:buFont typeface="Arial" panose="020B0604020202020204" pitchFamily="34" charset="0"/>
              <a:buChar char="•"/>
            </a:pPr>
            <a:endParaRPr lang="zh-CN" altLang="zh-CN" u="none" strike="noStrike" kern="100" dirty="0"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STKaiti" panose="02010600040101010101" pitchFamily="2" charset="-122"/>
              <a:ea typeface="STKaiti" panose="02010600040101010101" pitchFamily="2" charset="-122"/>
              <a:cs typeface="STKaiti" panose="02010600040101010101" pitchFamily="2" charset="-122"/>
            </a:endParaRPr>
          </a:p>
          <a:p>
            <a:pPr marL="342900" lvl="0" indent="-342900" fontAlgn="base">
              <a:lnSpc>
                <a:spcPct val="107000"/>
              </a:lnSpc>
              <a:spcAft>
                <a:spcPts val="1335"/>
              </a:spcAft>
              <a:buClr>
                <a:srgbClr val="000000"/>
              </a:buClr>
              <a:buSzPts val="2800"/>
              <a:buFont typeface="Arial" panose="020B0604020202020204" pitchFamily="34" charset="0"/>
              <a:buChar char="•"/>
            </a:pPr>
            <a:r>
              <a:rPr lang="zh-CN" altLang="zh-CN" u="none" strike="noStrike" kern="100" dirty="0"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STKaiti" panose="02010600040101010101" pitchFamily="2" charset="-122"/>
                <a:ea typeface="STKaiti" panose="02010600040101010101" pitchFamily="2" charset="-122"/>
                <a:cs typeface="STKaiti" panose="02010600040101010101" pitchFamily="2" charset="-122"/>
              </a:rPr>
              <a:t>先要进入一个具体的分支学科和领域，并获得必要的了解</a:t>
            </a:r>
          </a:p>
          <a:p>
            <a:pPr marL="0" indent="0">
              <a:buNone/>
            </a:pPr>
            <a:endParaRPr kumimoji="1"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6652C2-E338-B89D-38D9-86F07DC11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176C202-81A8-C74D-98EB-86627819041F}" type="datetime1">
              <a:rPr lang="zh-CN" altLang="en-US" smtClean="0"/>
              <a:pPr>
                <a:defRPr/>
              </a:pPr>
              <a:t>2025/10/8</a:t>
            </a:fld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0946091-9EFC-1B26-E996-4CAA02338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895657-5027-EE4F-92CC-8042CD3DCD4C}" type="slidenum">
              <a:rPr lang="en-US" altLang="zh-CN" smtClean="0"/>
              <a:pPr/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87754939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nju_beidalou">
  <a:themeElements>
    <a:clrScheme name="Axis 8">
      <a:dk1>
        <a:srgbClr val="292929"/>
      </a:dk1>
      <a:lt1>
        <a:srgbClr val="FFFFFF"/>
      </a:lt1>
      <a:dk2>
        <a:srgbClr val="000000"/>
      </a:dk2>
      <a:lt2>
        <a:srgbClr val="808080"/>
      </a:lt2>
      <a:accent1>
        <a:srgbClr val="CC9900"/>
      </a:accent1>
      <a:accent2>
        <a:srgbClr val="CCCC99"/>
      </a:accent2>
      <a:accent3>
        <a:srgbClr val="FFFFFF"/>
      </a:accent3>
      <a:accent4>
        <a:srgbClr val="212121"/>
      </a:accent4>
      <a:accent5>
        <a:srgbClr val="E2CAAA"/>
      </a:accent5>
      <a:accent6>
        <a:srgbClr val="B9B98A"/>
      </a:accent6>
      <a:hlink>
        <a:srgbClr val="999933"/>
      </a:hlink>
      <a:folHlink>
        <a:srgbClr val="B2B2B2"/>
      </a:folHlink>
    </a:clrScheme>
    <a:fontScheme name="Axis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Axis 1">
        <a:dk1>
          <a:srgbClr val="080808"/>
        </a:dk1>
        <a:lt1>
          <a:srgbClr val="F8F8F8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ADAAAA"/>
        </a:accent3>
        <a:accent4>
          <a:srgbClr val="D4D4D4"/>
        </a:accent4>
        <a:accent5>
          <a:srgbClr val="FFCAAA"/>
        </a:accent5>
        <a:accent6>
          <a:srgbClr val="B92D00"/>
        </a:accent6>
        <a:hlink>
          <a:srgbClr val="CC66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2">
        <a:dk1>
          <a:srgbClr val="333333"/>
        </a:dk1>
        <a:lt1>
          <a:srgbClr val="F8F8F8"/>
        </a:lt1>
        <a:dk2>
          <a:srgbClr val="800000"/>
        </a:dk2>
        <a:lt2>
          <a:srgbClr val="FFFFFF"/>
        </a:lt2>
        <a:accent1>
          <a:srgbClr val="CC9900"/>
        </a:accent1>
        <a:accent2>
          <a:srgbClr val="666666"/>
        </a:accent2>
        <a:accent3>
          <a:srgbClr val="C0AAAA"/>
        </a:accent3>
        <a:accent4>
          <a:srgbClr val="D4D4D4"/>
        </a:accent4>
        <a:accent5>
          <a:srgbClr val="E2CAAA"/>
        </a:accent5>
        <a:accent6>
          <a:srgbClr val="5C5C5C"/>
        </a:accent6>
        <a:hlink>
          <a:srgbClr val="CC6600"/>
        </a:hlink>
        <a:folHlink>
          <a:srgbClr val="95A58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3">
        <a:dk1>
          <a:srgbClr val="5F5F5F"/>
        </a:dk1>
        <a:lt1>
          <a:srgbClr val="A4BEE0"/>
        </a:lt1>
        <a:dk2>
          <a:srgbClr val="013253"/>
        </a:dk2>
        <a:lt2>
          <a:srgbClr val="FFFFFF"/>
        </a:lt2>
        <a:accent1>
          <a:srgbClr val="588480"/>
        </a:accent1>
        <a:accent2>
          <a:srgbClr val="6600FF"/>
        </a:accent2>
        <a:accent3>
          <a:srgbClr val="AAADB3"/>
        </a:accent3>
        <a:accent4>
          <a:srgbClr val="8BA2BF"/>
        </a:accent4>
        <a:accent5>
          <a:srgbClr val="B4C2C0"/>
        </a:accent5>
        <a:accent6>
          <a:srgbClr val="5C00E7"/>
        </a:accent6>
        <a:hlink>
          <a:srgbClr val="CCCC00"/>
        </a:hlink>
        <a:folHlink>
          <a:srgbClr val="5F5F5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4">
        <a:dk1>
          <a:srgbClr val="003300"/>
        </a:dk1>
        <a:lt1>
          <a:srgbClr val="F8F8F8"/>
        </a:lt1>
        <a:dk2>
          <a:srgbClr val="3D4A1C"/>
        </a:dk2>
        <a:lt2>
          <a:srgbClr val="FFFFFF"/>
        </a:lt2>
        <a:accent1>
          <a:srgbClr val="99CC00"/>
        </a:accent1>
        <a:accent2>
          <a:srgbClr val="669900"/>
        </a:accent2>
        <a:accent3>
          <a:srgbClr val="AFB1AB"/>
        </a:accent3>
        <a:accent4>
          <a:srgbClr val="D4D4D4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B2B28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5">
        <a:dk1>
          <a:srgbClr val="333333"/>
        </a:dk1>
        <a:lt1>
          <a:srgbClr val="F8F8F8"/>
        </a:lt1>
        <a:dk2>
          <a:srgbClr val="005D8C"/>
        </a:dk2>
        <a:lt2>
          <a:srgbClr val="FFFFFF"/>
        </a:lt2>
        <a:accent1>
          <a:srgbClr val="00CC99"/>
        </a:accent1>
        <a:accent2>
          <a:srgbClr val="0099CC"/>
        </a:accent2>
        <a:accent3>
          <a:srgbClr val="AAB6C5"/>
        </a:accent3>
        <a:accent4>
          <a:srgbClr val="D4D4D4"/>
        </a:accent4>
        <a:accent5>
          <a:srgbClr val="AAE2CA"/>
        </a:accent5>
        <a:accent6>
          <a:srgbClr val="008AB9"/>
        </a:accent6>
        <a:hlink>
          <a:srgbClr val="FFCC00"/>
        </a:hlink>
        <a:folHlink>
          <a:srgbClr val="D8D48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xis 6">
        <a:dk1>
          <a:srgbClr val="000000"/>
        </a:dk1>
        <a:lt1>
          <a:srgbClr val="ECAE00"/>
        </a:lt1>
        <a:dk2>
          <a:srgbClr val="FFFFFF"/>
        </a:dk2>
        <a:lt2>
          <a:srgbClr val="333333"/>
        </a:lt2>
        <a:accent1>
          <a:srgbClr val="CC6600"/>
        </a:accent1>
        <a:accent2>
          <a:srgbClr val="BA6D10"/>
        </a:accent2>
        <a:accent3>
          <a:srgbClr val="F4D3AA"/>
        </a:accent3>
        <a:accent4>
          <a:srgbClr val="000000"/>
        </a:accent4>
        <a:accent5>
          <a:srgbClr val="E2B8AA"/>
        </a:accent5>
        <a:accent6>
          <a:srgbClr val="A8620D"/>
        </a:accent6>
        <a:hlink>
          <a:srgbClr val="666633"/>
        </a:hlink>
        <a:folHlink>
          <a:srgbClr val="8D996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is 7">
        <a:dk1>
          <a:srgbClr val="000000"/>
        </a:dk1>
        <a:lt1>
          <a:srgbClr val="FFFFFF"/>
        </a:lt1>
        <a:dk2>
          <a:srgbClr val="372221"/>
        </a:dk2>
        <a:lt2>
          <a:srgbClr val="808080"/>
        </a:lt2>
        <a:accent1>
          <a:srgbClr val="009999"/>
        </a:accent1>
        <a:accent2>
          <a:srgbClr val="9AAC98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8B9B89"/>
        </a:accent6>
        <a:hlink>
          <a:srgbClr val="666699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xis 8">
        <a:dk1>
          <a:srgbClr val="292929"/>
        </a:dk1>
        <a:lt1>
          <a:srgbClr val="FFFFFF"/>
        </a:lt1>
        <a:dk2>
          <a:srgbClr val="000000"/>
        </a:dk2>
        <a:lt2>
          <a:srgbClr val="808080"/>
        </a:lt2>
        <a:accent1>
          <a:srgbClr val="CC9900"/>
        </a:accent1>
        <a:accent2>
          <a:srgbClr val="CCCC99"/>
        </a:accent2>
        <a:accent3>
          <a:srgbClr val="FFFFFF"/>
        </a:accent3>
        <a:accent4>
          <a:srgbClr val="212121"/>
        </a:accent4>
        <a:accent5>
          <a:srgbClr val="E2CAAA"/>
        </a:accent5>
        <a:accent6>
          <a:srgbClr val="B9B98A"/>
        </a:accent6>
        <a:hlink>
          <a:srgbClr val="9999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nju_beidalou</Template>
  <TotalTime>896</TotalTime>
  <Words>2162</Words>
  <Application>Microsoft Macintosh PowerPoint</Application>
  <PresentationFormat>全屏显示(4:3)</PresentationFormat>
  <Paragraphs>404</Paragraphs>
  <Slides>41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58" baseType="lpstr">
      <vt:lpstr>STKaiti</vt:lpstr>
      <vt:lpstr>华文新魏</vt:lpstr>
      <vt:lpstr>STXingkai</vt:lpstr>
      <vt:lpstr>KaiTi</vt:lpstr>
      <vt:lpstr>KaiTi_GB2312</vt:lpstr>
      <vt:lpstr>ArialMT</vt:lpstr>
      <vt:lpstr>MicrosoftYaHei</vt:lpstr>
      <vt:lpstr>XINGKAI SC LIGHT</vt:lpstr>
      <vt:lpstr>Arial</vt:lpstr>
      <vt:lpstr>Calibri</vt:lpstr>
      <vt:lpstr>Comic Sans MS</vt:lpstr>
      <vt:lpstr>ComicSansMS</vt:lpstr>
      <vt:lpstr>Helvetica Neue</vt:lpstr>
      <vt:lpstr>Segoe UI Symbol</vt:lpstr>
      <vt:lpstr>Times New Roman</vt:lpstr>
      <vt:lpstr>Wingdings</vt:lpstr>
      <vt:lpstr>nju_beidalou</vt:lpstr>
      <vt:lpstr>科学研究和学术论文写作</vt:lpstr>
      <vt:lpstr>课程安排</vt:lpstr>
      <vt:lpstr>课程信息</vt:lpstr>
      <vt:lpstr>第一讲  科学研究与写好论文</vt:lpstr>
      <vt:lpstr>为什么要做研究?</vt:lpstr>
      <vt:lpstr>为什么要写论文?</vt:lpstr>
      <vt:lpstr>论文好写吗?</vt:lpstr>
      <vt:lpstr>如何做研究？</vt:lpstr>
      <vt:lpstr>从Topic开始! </vt:lpstr>
      <vt:lpstr>计算机科学的学科分支</vt:lpstr>
      <vt:lpstr>一个分支学科和领域中，也有太多的话题 </vt:lpstr>
      <vt:lpstr>How ? </vt:lpstr>
      <vt:lpstr>How (con’t)  ? </vt:lpstr>
      <vt:lpstr>How (con’t)  ? </vt:lpstr>
      <vt:lpstr>How (con’t)  ? </vt:lpstr>
      <vt:lpstr>HOT – 热点 </vt:lpstr>
      <vt:lpstr>How (con’t)? </vt:lpstr>
      <vt:lpstr>Problem </vt:lpstr>
      <vt:lpstr>How ? </vt:lpstr>
      <vt:lpstr>How (con’t)? </vt:lpstr>
      <vt:lpstr>How (con’t) ? </vt:lpstr>
      <vt:lpstr>Idea </vt:lpstr>
      <vt:lpstr>How ? </vt:lpstr>
      <vt:lpstr>Concrete work </vt:lpstr>
      <vt:lpstr>How？</vt:lpstr>
      <vt:lpstr>小结一下 </vt:lpstr>
      <vt:lpstr>如何写论文? </vt:lpstr>
      <vt:lpstr>Outline </vt:lpstr>
      <vt:lpstr>Title </vt:lpstr>
      <vt:lpstr>Abstract </vt:lpstr>
      <vt:lpstr>Introduction </vt:lpstr>
      <vt:lpstr>Previous work </vt:lpstr>
      <vt:lpstr>Your contribution </vt:lpstr>
      <vt:lpstr>Theoretical analysis </vt:lpstr>
      <vt:lpstr>Experiments </vt:lpstr>
      <vt:lpstr>Discussion  </vt:lpstr>
      <vt:lpstr>Conclusion </vt:lpstr>
      <vt:lpstr>Tricks</vt:lpstr>
      <vt:lpstr>Tricks (con’t)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现代软件工程</dc:title>
  <dc:creator>Xiaolin Ju</dc:creator>
  <cp:lastModifiedBy>Xiaolin Ju</cp:lastModifiedBy>
  <cp:revision>95</cp:revision>
  <dcterms:created xsi:type="dcterms:W3CDTF">2017-12-21T14:06:23Z</dcterms:created>
  <dcterms:modified xsi:type="dcterms:W3CDTF">2025-10-08T00:37:47Z</dcterms:modified>
</cp:coreProperties>
</file>