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51"/>
  </p:notesMasterIdLst>
  <p:handoutMasterIdLst>
    <p:handoutMasterId r:id="rId52"/>
  </p:handout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45" r:id="rId9"/>
    <p:sldId id="443" r:id="rId10"/>
    <p:sldId id="444" r:id="rId11"/>
    <p:sldId id="446" r:id="rId12"/>
    <p:sldId id="447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306" r:id="rId49"/>
    <p:sldId id="436" r:id="rId50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86531" autoAdjust="0"/>
  </p:normalViewPr>
  <p:slideViewPr>
    <p:cSldViewPr>
      <p:cViewPr varScale="1">
        <p:scale>
          <a:sx n="110" d="100"/>
          <a:sy n="110" d="100"/>
        </p:scale>
        <p:origin x="268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336" y="22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50527F-E6AF-BB42-83B2-C5AA009926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3287D-28C5-FC49-B125-4C633C6AF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07ACC7-376C-804F-84F2-92300F94D010}" type="datetimeFigureOut">
              <a:rPr lang="zh-CN" altLang="en-US"/>
              <a:pPr>
                <a:defRPr/>
              </a:pPr>
              <a:t>2025/10/8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062F8-D142-994A-BF40-BF6C79A946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F0769F-A27B-5B44-865F-6782886AFD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7081BC-F4F0-1E42-B0A8-A412723033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2FF55CA4-5445-7F49-80BD-FAE323F26D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3DAC1E99-248D-B747-8FB3-F7804A79AD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0D6291F-9611-ED43-9CD4-E37F927DA4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6062D89-FA46-DE4B-BC37-698D832F71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8B0C46C1-AA24-A44A-9E09-53CCCDAD93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59FB03FC-FEC4-DF4A-A445-AFF6B3722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C798CA9-B148-234F-ABDC-F9B7F91370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91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phdcomics.com</a:t>
            </a:r>
            <a:r>
              <a:rPr kumimoji="1" lang="en" altLang="zh-CN" dirty="0"/>
              <a:t>/comics/</a:t>
            </a:r>
            <a:r>
              <a:rPr kumimoji="1" lang="en" altLang="zh-CN" dirty="0" err="1"/>
              <a:t>archive_list.php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2013-8-7</a:t>
            </a:r>
            <a:r>
              <a:rPr kumimoji="1" lang="zh-CN" altLang="en-US" dirty="0"/>
              <a:t> ：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ideas</a:t>
            </a:r>
          </a:p>
          <a:p>
            <a:r>
              <a:rPr kumimoji="1" lang="zh-CN" altLang="en-US" dirty="0"/>
              <a:t>坐在办公室</a:t>
            </a:r>
            <a:endParaRPr kumimoji="1" lang="en-US" altLang="zh-CN" dirty="0"/>
          </a:p>
          <a:p>
            <a:r>
              <a:rPr kumimoji="1" lang="zh-CN" altLang="en-US" dirty="0"/>
              <a:t>洗碗</a:t>
            </a:r>
            <a:endParaRPr kumimoji="1" lang="en-US" altLang="zh-CN" dirty="0"/>
          </a:p>
          <a:p>
            <a:r>
              <a:rPr kumimoji="1" lang="zh-CN" altLang="en-US" dirty="0"/>
              <a:t>走去午饭的路上</a:t>
            </a:r>
            <a:endParaRPr kumimoji="1" lang="en-US" altLang="zh-CN" dirty="0"/>
          </a:p>
          <a:p>
            <a:r>
              <a:rPr kumimoji="1" lang="zh-CN" altLang="en-US" dirty="0"/>
              <a:t>跟人聊天时</a:t>
            </a:r>
            <a:endParaRPr kumimoji="1" lang="en-US" altLang="zh-CN" dirty="0"/>
          </a:p>
          <a:p>
            <a:r>
              <a:rPr kumimoji="1" lang="zh-CN" altLang="en-US" dirty="0"/>
              <a:t>洗澡时</a:t>
            </a:r>
            <a:endParaRPr kumimoji="1" lang="en-US" altLang="zh-CN" dirty="0"/>
          </a:p>
          <a:p>
            <a:r>
              <a:rPr kumimoji="1" lang="zh-CN" altLang="en-US" dirty="0"/>
              <a:t>一心二用的时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640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phdcomics.com</a:t>
            </a:r>
            <a:r>
              <a:rPr kumimoji="1" lang="en" altLang="zh-CN" dirty="0"/>
              <a:t>/comics/</a:t>
            </a:r>
            <a:r>
              <a:rPr kumimoji="1" lang="en" altLang="zh-CN" dirty="0" err="1"/>
              <a:t>archive_list.php</a:t>
            </a:r>
            <a:r>
              <a:rPr kumimoji="1" lang="zh-CN" altLang="en-US" dirty="0"/>
              <a:t>    </a:t>
            </a:r>
            <a:r>
              <a:rPr kumimoji="1" lang="en-US" altLang="zh-CN" dirty="0"/>
              <a:t>2013-8-7</a:t>
            </a:r>
            <a:r>
              <a:rPr kumimoji="1" lang="zh-CN" altLang="en-US" dirty="0"/>
              <a:t> ：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ideas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53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phdcomics.com</a:t>
            </a:r>
            <a:r>
              <a:rPr kumimoji="1" lang="en" altLang="zh-CN" dirty="0"/>
              <a:t>/comics/</a:t>
            </a:r>
            <a:r>
              <a:rPr kumimoji="1" lang="en" altLang="zh-CN" dirty="0" err="1"/>
              <a:t>archive.php?comicid</a:t>
            </a:r>
            <a:r>
              <a:rPr kumimoji="1" lang="en" altLang="zh-CN" dirty="0"/>
              <a:t>=1047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856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75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A180C65A-0415-DD4A-BEBE-04EFC26A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ADC015-4AEC-614D-9DA0-6F9F7BE6FFA4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1BA989B-28F7-6E43-8DF2-27875A135A9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CBC3E5D-9947-AE4C-A6E9-AE821120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AD477E09-FD54-8548-ABBA-30C04DDD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D82D28B9-87DA-F942-8E17-4F41A5CB32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5750" y="285750"/>
            <a:ext cx="257175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南通大学</a:t>
            </a:r>
            <a:endParaRPr lang="en-US" altLang="zh-CN" sz="2000" b="1"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Nantong University</a:t>
            </a:r>
            <a:endParaRPr lang="zh-CN" altLang="en-US" sz="20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684699E-564B-5944-9858-E325621C0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910F2-0900-2944-89DE-60C3A72D27AE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F0281B2-A3B7-E542-AB6F-E8185902F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南通大学计算机科学与技术学院</a:t>
            </a:r>
            <a:endParaRPr lang="en-US" altLang="zh-CN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3143C45-D289-6C4C-B3CB-21019099A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FF4B7-F4F0-6945-AE95-DCDED92F7B6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C3856E-06B9-7F41-8B07-707487653F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04248" y="70660"/>
            <a:ext cx="2156594" cy="1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58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FB7090-84A1-7A48-9BBF-309ABBFD1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6C202-81A8-C74D-98EB-86627819041F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D04798-C781-0245-A1E0-8EF295A6F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南通大学信息科学与技术学院</a:t>
            </a:r>
            <a:endParaRPr lang="en-US" altLang="zh-CN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0B12AA1-52B4-FB46-AD3E-D54645AA2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95657-5027-EE4F-92CC-8042CD3DCD4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E76FCE-88F2-EB4C-9F69-51BD245A9F28}"/>
              </a:ext>
            </a:extLst>
          </p:cNvPr>
          <p:cNvSpPr txBox="1"/>
          <p:nvPr userDrawn="1"/>
        </p:nvSpPr>
        <p:spPr>
          <a:xfrm>
            <a:off x="8776252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2247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F6C6052-F4DF-6D4E-B545-B4B983695DF4}"/>
              </a:ext>
            </a:extLst>
          </p:cNvPr>
          <p:cNvSpPr/>
          <p:nvPr userDrawn="1"/>
        </p:nvSpPr>
        <p:spPr>
          <a:xfrm>
            <a:off x="0" y="838200"/>
            <a:ext cx="533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407194-CDF9-0140-B309-3719B8DBA4A9}"/>
              </a:ext>
            </a:extLst>
          </p:cNvPr>
          <p:cNvSpPr/>
          <p:nvPr userDrawn="1"/>
        </p:nvSpPr>
        <p:spPr>
          <a:xfrm>
            <a:off x="609600" y="890588"/>
            <a:ext cx="8534400" cy="11430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85800"/>
          </a:xfrm>
        </p:spPr>
        <p:txBody>
          <a:bodyPr>
            <a:noAutofit/>
          </a:bodyPr>
          <a:lstStyle>
            <a:lvl1pPr algn="l">
              <a:defRPr sz="4000" baseline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90600"/>
            <a:ext cx="8153400" cy="5181600"/>
          </a:xfrm>
        </p:spPr>
        <p:txBody>
          <a:bodyPr/>
          <a:lstStyle>
            <a:lvl1pPr>
              <a:defRPr b="0" baseline="0">
                <a:solidFill>
                  <a:srgbClr val="030977"/>
                </a:solidFill>
              </a:defRPr>
            </a:lvl1pPr>
            <a:lvl2pPr>
              <a:defRPr sz="240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A41858-EF15-FE4E-946F-911D5553DF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 baseline="0"/>
            </a:lvl1pPr>
            <a:extLst/>
          </a:lstStyle>
          <a:p>
            <a:pPr>
              <a:defRPr/>
            </a:pPr>
            <a:fld id="{6D4B8210-FEAD-B54B-93B3-B706E8149920}" type="datetime1">
              <a:rPr lang="en-US"/>
              <a:pPr>
                <a:defRPr/>
              </a:pPr>
              <a:t>10/8/25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B93E07-B1A1-4347-9648-90AB76F9D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南通大学信息科学与技术学院</a:t>
            </a:r>
            <a:endParaRPr lang="en-US" altLang="zh-CN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0034F98-B714-8B4B-9ECB-D3578506D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822325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F3D9D45-9205-2040-9B27-D4B2528E95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A24666-6EB7-4240-A9C2-0D385BB111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850" y="44624"/>
            <a:ext cx="1651992" cy="7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6D6D35-AACB-7C46-BF8E-5AD76378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D8F4880-2E4B-6146-BC5E-0FBC7BD1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BA7311-5E83-BC46-86A1-4695EC358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70008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227898-57F5-C848-A13F-903414162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1C7E5761-BF0D-984B-BEDD-929F487479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2D1F73-B457-3248-AD54-9B492286A4BC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63EC8895-58FE-904D-A5BE-E580FC1891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南通大学计算机科学与技术学院</a:t>
            </a:r>
            <a:endParaRPr lang="en-US" altLang="zh-CN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24CB7109-80A6-ED47-8A05-EDB5ED5B93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fld id="{DA576DF6-9A83-F34A-95D3-8F8A0C547D0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BF71EF25-6F35-F44B-9384-5967F045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8D7CBF-5446-E44F-8F80-757B7BD4606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4248" y="70660"/>
            <a:ext cx="2156594" cy="102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  <p:sldLayoutId id="2147484712" r:id="rId2"/>
    <p:sldLayoutId id="2147484723" r:id="rId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xl@n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phrasebank.manchester.ac.uk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副标题 1">
            <a:extLst>
              <a:ext uri="{FF2B5EF4-FFF2-40B4-BE49-F238E27FC236}">
                <a16:creationId xmlns:a16="http://schemas.microsoft.com/office/drawing/2014/main" id="{02A43DE7-8DA4-0E48-A9D5-370E3803EA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90000"/>
              </a:lnSpc>
            </a:pPr>
            <a:r>
              <a:rPr lang="zh-CN" altLang="en-US" sz="2600" dirty="0"/>
              <a:t>鞠小林 </a:t>
            </a:r>
            <a:endParaRPr lang="en-US" altLang="zh-CN" sz="2600" dirty="0"/>
          </a:p>
          <a:p>
            <a:pPr algn="r">
              <a:lnSpc>
                <a:spcPct val="90000"/>
              </a:lnSpc>
            </a:pPr>
            <a:r>
              <a:rPr lang="en-US" altLang="zh-CN" sz="2600" dirty="0">
                <a:hlinkClick r:id="rId2"/>
              </a:rPr>
              <a:t>Ju.xl@ntu.edu.cn</a:t>
            </a:r>
            <a:endParaRPr lang="en-US" altLang="zh-CN" sz="2600" dirty="0"/>
          </a:p>
          <a:p>
            <a:pPr algn="r">
              <a:lnSpc>
                <a:spcPct val="90000"/>
              </a:lnSpc>
            </a:pPr>
            <a:r>
              <a:rPr lang="zh-CN" altLang="en-US" sz="2400" dirty="0"/>
              <a:t>南通大学 人工智能与计算机学院</a:t>
            </a:r>
          </a:p>
        </p:txBody>
      </p:sp>
      <p:sp>
        <p:nvSpPr>
          <p:cNvPr id="16386" name="标题 2">
            <a:extLst>
              <a:ext uri="{FF2B5EF4-FFF2-40B4-BE49-F238E27FC236}">
                <a16:creationId xmlns:a16="http://schemas.microsoft.com/office/drawing/2014/main" id="{BCF56B44-D1CB-7F45-A8F6-1610536B65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第三讲  </a:t>
            </a:r>
            <a:r>
              <a:rPr lang="zh-CN" altLang="en-US" b="1" dirty="0"/>
              <a:t>写作方法和技巧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C9000-EE5E-4A4B-A14B-179E49B2F4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EBC57A-B771-4AB9-85F4-9D09B819EEF1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6388" name="灯片编号占位符 4">
            <a:extLst>
              <a:ext uri="{FF2B5EF4-FFF2-40B4-BE49-F238E27FC236}">
                <a16:creationId xmlns:a16="http://schemas.microsoft.com/office/drawing/2014/main" id="{A0F28A7F-AB1B-2843-8549-F3F94CA4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F8BF35-2B2E-DC43-99D8-A8E71A42A16D}" type="slidenum">
              <a:rPr lang="en-US" altLang="zh-CN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95BB-CE60-F415-5D3C-6322C857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如何查找论文 </a:t>
            </a:r>
            <a:r>
              <a:rPr kumimoji="1" lang="en-US" altLang="zh-CN" dirty="0"/>
              <a:t>(</a:t>
            </a:r>
            <a:r>
              <a:rPr kumimoji="1" lang="zh-CN" altLang="en-US" dirty="0"/>
              <a:t>给定关键词</a:t>
            </a:r>
            <a:r>
              <a:rPr kumimoji="1" lang="en-US" altLang="zh-CN" dirty="0"/>
              <a:t>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B30C7-C383-F1CA-F21E-89244737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4005" marR="813435" indent="-285750">
              <a:lnSpc>
                <a:spcPct val="110000"/>
              </a:lnSpc>
              <a:spcAft>
                <a:spcPts val="15"/>
              </a:spcAft>
              <a:buFont typeface="Wingdings" pitchFamily="2" charset="2"/>
              <a:buChar char="l"/>
            </a:pPr>
            <a:endParaRPr lang="zh-CN" altLang="zh-CN" sz="1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12234-6419-CCA8-4B09-40C393F7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44098-255D-D8A6-454B-94E6CBD2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6" name="Picture 433">
            <a:extLst>
              <a:ext uri="{FF2B5EF4-FFF2-40B4-BE49-F238E27FC236}">
                <a16:creationId xmlns:a16="http://schemas.microsoft.com/office/drawing/2014/main" id="{D371BE8A-0857-6444-37FD-1464974967B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1306" y="1556792"/>
            <a:ext cx="8496300" cy="1638300"/>
          </a:xfrm>
          <a:prstGeom prst="rect">
            <a:avLst/>
          </a:prstGeom>
        </p:spPr>
      </p:pic>
      <p:pic>
        <p:nvPicPr>
          <p:cNvPr id="7" name="Picture 435">
            <a:extLst>
              <a:ext uri="{FF2B5EF4-FFF2-40B4-BE49-F238E27FC236}">
                <a16:creationId xmlns:a16="http://schemas.microsoft.com/office/drawing/2014/main" id="{61D1B81F-F8E9-0998-A1D0-B07C03F473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06686" y="3433033"/>
            <a:ext cx="7552690" cy="3457575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0B4EE18A-4001-78A3-5C95-B9A883CF172F}"/>
              </a:ext>
            </a:extLst>
          </p:cNvPr>
          <p:cNvSpPr/>
          <p:nvPr/>
        </p:nvSpPr>
        <p:spPr bwMode="auto">
          <a:xfrm rot="20132980">
            <a:off x="2987824" y="5161820"/>
            <a:ext cx="1152128" cy="28340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6CCE86F-9CCD-F002-3E94-EB2BA44E637F}"/>
              </a:ext>
            </a:extLst>
          </p:cNvPr>
          <p:cNvSpPr/>
          <p:nvPr/>
        </p:nvSpPr>
        <p:spPr bwMode="auto">
          <a:xfrm rot="5249203">
            <a:off x="5360268" y="4947527"/>
            <a:ext cx="1152128" cy="283404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8CCCA65-46C5-88C4-E95D-ECA436D9E795}"/>
              </a:ext>
            </a:extLst>
          </p:cNvPr>
          <p:cNvSpPr/>
          <p:nvPr/>
        </p:nvSpPr>
        <p:spPr bwMode="auto">
          <a:xfrm>
            <a:off x="5678751" y="4099516"/>
            <a:ext cx="117385" cy="12157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49742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9A8A5-ADC3-35C6-48A2-06892091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善用</a:t>
            </a:r>
            <a:r>
              <a:rPr kumimoji="1" lang="en" altLang="zh-CN" dirty="0"/>
              <a:t>Google Scholar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70A90-8F88-5B85-FE7B-355D87067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ffectLst/>
                <a:latin typeface="MicrosoftYaHei"/>
              </a:rPr>
              <a:t>查阅学者学术信息、引用情况，也提供引用格式文件 </a:t>
            </a:r>
            <a:endParaRPr lang="zh-CN" altLang="en-US" sz="2400" dirty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B227D5-A11A-6680-BE06-359FB4E03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BD6714-B98D-6611-D9B0-605810F5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ACBED4-4C17-1812-24D8-82A74FEFF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060848"/>
            <a:ext cx="7772400" cy="20644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362A9A-55CC-8747-B85D-46D48C45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119" y="4266135"/>
            <a:ext cx="4310356" cy="231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4850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0D09-941A-9605-6721-F811E26B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effectLst/>
                <a:latin typeface="MicrosoftYaHei"/>
              </a:rPr>
              <a:t>如何判断论文是否值得阅读 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6658E-CC8A-7ED3-89E2-35A5F37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effectLst/>
                <a:latin typeface="MicrosoftYaHei"/>
              </a:rPr>
              <a:t> 作者是否大牛学者</a:t>
            </a:r>
            <a:r>
              <a:rPr lang="en-US" altLang="zh-CN" sz="2400" b="1" dirty="0">
                <a:effectLst/>
                <a:latin typeface="MicrosoftYaHei"/>
              </a:rPr>
              <a:t>?</a:t>
            </a:r>
            <a:r>
              <a:rPr lang="zh-CN" altLang="en-US" sz="2400" b="1" dirty="0">
                <a:effectLst/>
                <a:latin typeface="MicrosoftYaHei"/>
              </a:rPr>
              <a:t>  作者机构是否顶尖</a:t>
            </a:r>
            <a:r>
              <a:rPr lang="en-US" altLang="zh-CN" sz="2400" b="1" dirty="0">
                <a:effectLst/>
                <a:latin typeface="MicrosoftYaHei"/>
              </a:rPr>
              <a:t>? </a:t>
            </a:r>
            <a:endParaRPr lang="en-US" altLang="zh-CN" sz="2400" b="1" dirty="0">
              <a:latin typeface="ArialMT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effectLst/>
                <a:latin typeface="MicrosoftYaHei"/>
              </a:rPr>
              <a:t> 是否发表在顶级期刊</a:t>
            </a:r>
            <a:r>
              <a:rPr lang="en-US" altLang="zh-CN" sz="2400" b="1" dirty="0">
                <a:effectLst/>
                <a:latin typeface="MicrosoftYaHei"/>
              </a:rPr>
              <a:t>/</a:t>
            </a:r>
            <a:r>
              <a:rPr lang="zh-CN" altLang="en-US" sz="2400" b="1" dirty="0">
                <a:effectLst/>
                <a:latin typeface="MicrosoftYaHei"/>
              </a:rPr>
              <a:t>会议上</a:t>
            </a:r>
            <a:r>
              <a:rPr lang="en-US" altLang="zh-CN" sz="2400" b="1" dirty="0">
                <a:effectLst/>
                <a:latin typeface="MicrosoftYaHei"/>
              </a:rPr>
              <a:t>?</a:t>
            </a:r>
            <a:r>
              <a:rPr lang="zh-CN" altLang="en-US" sz="2400" b="1" dirty="0">
                <a:effectLst/>
                <a:latin typeface="MicrosoftYaHei"/>
              </a:rPr>
              <a:t>    </a:t>
            </a:r>
            <a:r>
              <a:rPr lang="en-US" altLang="zh-CN" sz="2400" b="1" dirty="0">
                <a:effectLst/>
                <a:latin typeface="MicrosoftYaHei"/>
              </a:rPr>
              <a:t>CCF</a:t>
            </a:r>
            <a:r>
              <a:rPr lang="zh-CN" altLang="en-US" sz="2400" b="1" dirty="0">
                <a:effectLst/>
                <a:latin typeface="MicrosoftYaHei"/>
              </a:rPr>
              <a:t> </a:t>
            </a:r>
            <a:r>
              <a:rPr lang="en-US" altLang="zh-CN" sz="2400" b="1" dirty="0">
                <a:effectLst/>
                <a:latin typeface="MicrosoftYaHei"/>
              </a:rPr>
              <a:t>/</a:t>
            </a:r>
            <a:r>
              <a:rPr lang="zh-CN" altLang="en-US" sz="2400" b="1" dirty="0">
                <a:effectLst/>
                <a:latin typeface="MicrosoftYaHei"/>
              </a:rPr>
              <a:t> </a:t>
            </a:r>
            <a:r>
              <a:rPr lang="en-US" altLang="zh-CN" sz="2400" b="1" dirty="0">
                <a:effectLst/>
                <a:latin typeface="MicrosoftYaHei"/>
              </a:rPr>
              <a:t>JCR</a:t>
            </a:r>
            <a:endParaRPr lang="en-US" altLang="zh-CN" sz="2400" b="1" dirty="0">
              <a:latin typeface="MicrosoftYaHei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effectLst/>
                <a:latin typeface="ArialMT"/>
              </a:rPr>
              <a:t> </a:t>
            </a:r>
            <a:r>
              <a:rPr lang="zh-CN" altLang="en-US" sz="2400" b="1" dirty="0">
                <a:effectLst/>
                <a:latin typeface="MicrosoftYaHei"/>
              </a:rPr>
              <a:t>论文社会关注度如何</a:t>
            </a:r>
            <a:r>
              <a:rPr lang="en-US" altLang="zh-CN" sz="2400" b="1" dirty="0">
                <a:effectLst/>
                <a:latin typeface="MicrosoftYaHei"/>
              </a:rPr>
              <a:t>?</a:t>
            </a:r>
            <a:endParaRPr lang="en-US" altLang="zh-CN" sz="2400" b="1" dirty="0">
              <a:latin typeface="MicrosoftYaHei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effectLst/>
                <a:latin typeface="ArialMT"/>
              </a:rPr>
              <a:t> </a:t>
            </a:r>
            <a:r>
              <a:rPr lang="zh-CN" altLang="en-US" sz="2400" b="1" dirty="0">
                <a:effectLst/>
                <a:latin typeface="MicrosoftYaHei"/>
              </a:rPr>
              <a:t>是否获得最佳论文</a:t>
            </a:r>
            <a:r>
              <a:rPr lang="en-US" altLang="zh-CN" sz="2400" b="1" dirty="0">
                <a:effectLst/>
                <a:latin typeface="MicrosoftYaHei"/>
              </a:rPr>
              <a:t>?</a:t>
            </a:r>
            <a:r>
              <a:rPr lang="zh-CN" altLang="en-US" sz="2400" b="1" dirty="0">
                <a:effectLst/>
                <a:latin typeface="MicrosoftYaHei"/>
              </a:rPr>
              <a:t> 引用情况如何</a:t>
            </a:r>
            <a:r>
              <a:rPr lang="en-US" altLang="zh-CN" sz="2400" b="1" dirty="0">
                <a:effectLst/>
                <a:latin typeface="MicrosoftYaHei"/>
              </a:rPr>
              <a:t>? </a:t>
            </a:r>
            <a:endParaRPr lang="zh-CN" altLang="en-US" sz="2400" dirty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ED578-678C-9F79-8CEF-A0A1FB2C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554A3-EB34-EE60-E921-C3BC46C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92699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22D69-7199-163C-D2E6-168AB1A0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学术资源 </a:t>
            </a:r>
            <a:r>
              <a:rPr kumimoji="1" lang="en" altLang="zh-CN" dirty="0"/>
              <a:t>ACM &amp; IEEE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4B7265-593A-29C8-8208-521E0DC2E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美国计算机学会</a:t>
            </a:r>
            <a:endParaRPr lang="zh-CN" altLang="zh-C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84225" lvl="1" indent="-342900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全球最大的计算机学术组织</a:t>
            </a:r>
            <a:endParaRPr lang="zh-CN" altLang="zh-CN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84225" lvl="1" indent="-342900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zh-C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Microsoft YaHei UI" panose="020B0503020204020204" pitchFamily="34" charset="-122"/>
                <a:ea typeface="Arial" panose="020B0604020202020204" pitchFamily="34" charset="0"/>
                <a:cs typeface="Microsoft YaHei UI" panose="020B0503020204020204" pitchFamily="34" charset="-122"/>
              </a:rPr>
              <a:t>ACM </a:t>
            </a:r>
            <a:r>
              <a:rPr lang="zh-CN" altLang="zh-C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拥有大量高水平论文</a:t>
            </a:r>
            <a:endParaRPr lang="zh-CN" altLang="zh-CN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电气和电子工程师协会</a:t>
            </a:r>
            <a:endParaRPr lang="zh-CN" altLang="zh-C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84225" lvl="1" indent="-342900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1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全球最大的电子与信息科学协会</a:t>
            </a:r>
            <a:endParaRPr lang="zh-CN" altLang="zh-CN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8B0F0-CB2B-3BB6-81DA-C03EF5DC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CE3F96-A69E-2089-E4E1-4BCF8AF1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6" name="Picture 500">
            <a:extLst>
              <a:ext uri="{FF2B5EF4-FFF2-40B4-BE49-F238E27FC236}">
                <a16:creationId xmlns:a16="http://schemas.microsoft.com/office/drawing/2014/main" id="{CC5CB184-966F-BDFD-BD6E-88B888FC173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810125" y="1700808"/>
            <a:ext cx="3648075" cy="972185"/>
          </a:xfrm>
          <a:prstGeom prst="rect">
            <a:avLst/>
          </a:prstGeom>
        </p:spPr>
      </p:pic>
      <p:pic>
        <p:nvPicPr>
          <p:cNvPr id="7" name="Picture 502">
            <a:extLst>
              <a:ext uri="{FF2B5EF4-FFF2-40B4-BE49-F238E27FC236}">
                <a16:creationId xmlns:a16="http://schemas.microsoft.com/office/drawing/2014/main" id="{1455AF77-0B12-68E3-C133-894849B50A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932040" y="4005064"/>
            <a:ext cx="3276600" cy="101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3220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0D09-941A-9605-6721-F811E26B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effectLst/>
                <a:latin typeface="MicrosoftYaHei"/>
              </a:rPr>
              <a:t>如何判断论文是否值得阅读 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6658E-CC8A-7ED3-89E2-35A5F37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effectLst/>
                <a:latin typeface="MicrosoftYaHei"/>
              </a:rPr>
              <a:t> 作者是否大牛学者</a:t>
            </a:r>
            <a:r>
              <a:rPr lang="en-US" altLang="zh-CN" sz="2400" b="1" dirty="0">
                <a:effectLst/>
                <a:latin typeface="MicrosoftYaHei"/>
              </a:rPr>
              <a:t>?</a:t>
            </a:r>
            <a:r>
              <a:rPr lang="zh-CN" altLang="en-US" sz="2400" b="1" dirty="0">
                <a:effectLst/>
                <a:latin typeface="MicrosoftYaHei"/>
              </a:rPr>
              <a:t>  作者机构是否顶尖</a:t>
            </a:r>
            <a:r>
              <a:rPr lang="en-US" altLang="zh-CN" sz="2400" b="1" dirty="0">
                <a:effectLst/>
                <a:latin typeface="MicrosoftYaHei"/>
              </a:rPr>
              <a:t>? </a:t>
            </a:r>
            <a:endParaRPr lang="en-US" altLang="zh-CN" sz="2400" b="1" dirty="0">
              <a:latin typeface="ArialMT"/>
            </a:endParaRPr>
          </a:p>
          <a:p>
            <a:pPr>
              <a:lnSpc>
                <a:spcPct val="200000"/>
              </a:lnSpc>
            </a:pPr>
            <a:r>
              <a:rPr lang="zh-CN" altLang="en-US" sz="2400" b="1" dirty="0">
                <a:effectLst/>
                <a:latin typeface="MicrosoftYaHei"/>
              </a:rPr>
              <a:t> 是否发表在顶级期刊</a:t>
            </a:r>
            <a:r>
              <a:rPr lang="en-US" altLang="zh-CN" sz="2400" b="1" dirty="0">
                <a:effectLst/>
                <a:latin typeface="MicrosoftYaHei"/>
              </a:rPr>
              <a:t>/</a:t>
            </a:r>
            <a:r>
              <a:rPr lang="zh-CN" altLang="en-US" sz="2400" b="1" dirty="0">
                <a:effectLst/>
                <a:latin typeface="MicrosoftYaHei"/>
              </a:rPr>
              <a:t>会议上</a:t>
            </a:r>
            <a:r>
              <a:rPr lang="en-US" altLang="zh-CN" sz="2400" b="1" dirty="0">
                <a:effectLst/>
                <a:latin typeface="MicrosoftYaHei"/>
              </a:rPr>
              <a:t>?</a:t>
            </a:r>
            <a:r>
              <a:rPr lang="zh-CN" altLang="en-US" sz="2400" b="1" dirty="0">
                <a:effectLst/>
                <a:latin typeface="MicrosoftYaHei"/>
              </a:rPr>
              <a:t>    </a:t>
            </a:r>
            <a:r>
              <a:rPr lang="en-US" altLang="zh-CN" sz="2400" b="1" dirty="0">
                <a:effectLst/>
                <a:latin typeface="MicrosoftYaHei"/>
              </a:rPr>
              <a:t>CCF</a:t>
            </a:r>
            <a:r>
              <a:rPr lang="zh-CN" altLang="en-US" sz="2400" b="1" dirty="0">
                <a:effectLst/>
                <a:latin typeface="MicrosoftYaHei"/>
              </a:rPr>
              <a:t> </a:t>
            </a:r>
            <a:r>
              <a:rPr lang="en-US" altLang="zh-CN" sz="2400" b="1" dirty="0">
                <a:effectLst/>
                <a:latin typeface="MicrosoftYaHei"/>
              </a:rPr>
              <a:t>/</a:t>
            </a:r>
            <a:r>
              <a:rPr lang="zh-CN" altLang="en-US" sz="2400" b="1" dirty="0">
                <a:effectLst/>
                <a:latin typeface="MicrosoftYaHei"/>
              </a:rPr>
              <a:t> </a:t>
            </a:r>
            <a:r>
              <a:rPr lang="en-US" altLang="zh-CN" sz="2400" b="1" dirty="0">
                <a:effectLst/>
                <a:latin typeface="MicrosoftYaHei"/>
              </a:rPr>
              <a:t>JCR</a:t>
            </a:r>
            <a:endParaRPr lang="en-US" altLang="zh-CN" sz="2400" b="1" dirty="0">
              <a:latin typeface="MicrosoftYaHei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effectLst/>
                <a:latin typeface="ArialMT"/>
              </a:rPr>
              <a:t> </a:t>
            </a:r>
            <a:r>
              <a:rPr lang="zh-CN" altLang="en-US" sz="2400" b="1" dirty="0">
                <a:effectLst/>
                <a:latin typeface="MicrosoftYaHei"/>
              </a:rPr>
              <a:t>论文社会关注度如何</a:t>
            </a:r>
            <a:r>
              <a:rPr lang="en-US" altLang="zh-CN" sz="2400" b="1" dirty="0">
                <a:effectLst/>
                <a:latin typeface="MicrosoftYaHei"/>
              </a:rPr>
              <a:t>?</a:t>
            </a:r>
            <a:endParaRPr lang="en-US" altLang="zh-CN" sz="2400" b="1" dirty="0">
              <a:latin typeface="MicrosoftYaHei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effectLst/>
                <a:latin typeface="ArialMT"/>
              </a:rPr>
              <a:t> </a:t>
            </a:r>
            <a:r>
              <a:rPr lang="zh-CN" altLang="en-US" sz="2400" b="1" dirty="0">
                <a:effectLst/>
                <a:latin typeface="MicrosoftYaHei"/>
              </a:rPr>
              <a:t>是否获得最佳论文</a:t>
            </a:r>
            <a:r>
              <a:rPr lang="en-US" altLang="zh-CN" sz="2400" b="1" dirty="0">
                <a:effectLst/>
                <a:latin typeface="MicrosoftYaHei"/>
              </a:rPr>
              <a:t>?</a:t>
            </a:r>
            <a:r>
              <a:rPr lang="zh-CN" altLang="en-US" sz="2400" b="1" dirty="0">
                <a:effectLst/>
                <a:latin typeface="MicrosoftYaHei"/>
              </a:rPr>
              <a:t>引用情况如何</a:t>
            </a:r>
            <a:r>
              <a:rPr lang="en-US" altLang="zh-CN" sz="2400" b="1" dirty="0">
                <a:effectLst/>
                <a:latin typeface="MicrosoftYaHei"/>
              </a:rPr>
              <a:t>? </a:t>
            </a:r>
            <a:endParaRPr lang="zh-CN" altLang="en-US" sz="2400" dirty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ED578-678C-9F79-8CEF-A0A1FB2C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554A3-EB34-EE60-E921-C3BC46C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6" name="Picture 514">
            <a:extLst>
              <a:ext uri="{FF2B5EF4-FFF2-40B4-BE49-F238E27FC236}">
                <a16:creationId xmlns:a16="http://schemas.microsoft.com/office/drawing/2014/main" id="{0943F09B-5B6C-2945-16D8-287CEEBECAF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6243" y="1270001"/>
            <a:ext cx="8142287" cy="48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195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A0D09-941A-9605-6721-F811E26B9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/>
                </a:solidFill>
                <a:effectLst/>
                <a:latin typeface="MicrosoftYaHei"/>
              </a:rPr>
              <a:t>如何判断论文是否值得阅读 </a:t>
            </a:r>
            <a:endParaRPr kumimoji="1" lang="zh-CN" altLang="en-US" dirty="0">
              <a:solidFill>
                <a:schemeClr val="tx2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6658E-CC8A-7ED3-89E2-35A5F37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549400" marR="1554480" indent="0" algn="ctr">
              <a:lnSpc>
                <a:spcPct val="250000"/>
              </a:lnSpc>
              <a:spcAft>
                <a:spcPts val="15"/>
              </a:spcAft>
              <a:buNone/>
            </a:pP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新时代的论文途径</a:t>
            </a:r>
            <a:r>
              <a:rPr lang="zh-CN" alt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 </a:t>
            </a:r>
            <a:endParaRPr lang="en-US" altLang="zh-CN" sz="240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1549400" marR="1554480" indent="0" algn="ctr">
              <a:lnSpc>
                <a:spcPct val="250000"/>
              </a:lnSpc>
              <a:spcAft>
                <a:spcPts val="15"/>
              </a:spcAft>
              <a:buNone/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微博、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TWITTER</a:t>
            </a:r>
            <a:endParaRPr lang="en-US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Microsoft YaHei UI" panose="020B0503020204020204" pitchFamily="34" charset="-122"/>
            </a:endParaRPr>
          </a:p>
          <a:p>
            <a:pPr marL="1549400" marR="1554480" indent="0" algn="ctr">
              <a:lnSpc>
                <a:spcPct val="250000"/>
              </a:lnSpc>
              <a:spcAft>
                <a:spcPts val="15"/>
              </a:spcAft>
              <a:buNone/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微信公众号、知乎、</a:t>
            </a:r>
            <a:r>
              <a:rPr lang="en-US" altLang="zh-CN" sz="2400" kern="100" dirty="0">
                <a:solidFill>
                  <a:srgbClr val="000000"/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GitHub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ED578-678C-9F79-8CEF-A0A1FB2C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4554A3-EB34-EE60-E921-C3BC46C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66569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57227-96F9-1E17-8010-DDE68541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如何找好问题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76F7B-6107-B29F-D07B-3B5191C1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0F7F1-2097-D16E-869A-0146C84CA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2B7F53C-9C74-A7B6-C56E-EEA77ECD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AAFEA8-848F-3D2E-1501-983D06BBC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590">
            <a:extLst>
              <a:ext uri="{FF2B5EF4-FFF2-40B4-BE49-F238E27FC236}">
                <a16:creationId xmlns:a16="http://schemas.microsoft.com/office/drawing/2014/main" id="{5FE58F42-9998-F88D-B659-DCA820B37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556792"/>
            <a:ext cx="322897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B1140189-C7BF-7696-C140-70AE11C78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71" y="1617362"/>
            <a:ext cx="3078087" cy="2704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n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YaHei UI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YaHei UI" panose="020B0503020204020204" pitchFamily="34" charset="-122"/>
              </a:rPr>
              <a:t>一流学者提出问题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n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YaHei UI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YaHei UI" panose="020B0503020204020204" pitchFamily="34" charset="-122"/>
              </a:rPr>
              <a:t>二流学者解决问题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n"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YaHei UI" panose="020B0503020204020204" pitchFamily="34" charset="-122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icrosoft YaHei UI" panose="020B0503020204020204" pitchFamily="34" charset="-122"/>
              </a:rPr>
              <a:t>三流学者打补丁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278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481FE-907C-7D61-BD37-FDBD7553F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为什么找问题更重要、更难</a:t>
            </a:r>
            <a:r>
              <a:rPr kumimoji="1" lang="en-US" altLang="zh-CN" dirty="0"/>
              <a:t>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8585C-1B33-5D65-AF65-6C27148A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zh-CN" altLang="en-US" sz="2400" dirty="0">
                <a:effectLst/>
                <a:latin typeface="MicrosoftYaHei"/>
              </a:rPr>
              <a:t>牛人提出问题往往能影响整个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MicrosoftYaHei"/>
              </a:rPr>
              <a:t>领域的发展方向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algn="just">
              <a:lnSpc>
                <a:spcPct val="200000"/>
              </a:lnSpc>
            </a:pPr>
            <a:r>
              <a:rPr lang="zh-CN" altLang="en-US" sz="2400" dirty="0">
                <a:effectLst/>
                <a:latin typeface="MicrosoftYaHei"/>
              </a:rPr>
              <a:t>解决问题往往是技术活，能够后天培养 </a:t>
            </a:r>
            <a:r>
              <a:rPr lang="en-US" altLang="zh-CN" sz="2400" dirty="0">
                <a:effectLst/>
                <a:latin typeface="MicrosoftYaHei"/>
              </a:rPr>
              <a:t>(</a:t>
            </a:r>
            <a:r>
              <a:rPr lang="zh-CN" altLang="en-US" sz="2400" dirty="0">
                <a:effectLst/>
                <a:latin typeface="MicrosoftYaHei"/>
              </a:rPr>
              <a:t>理论素养、编程能力、写作能力等</a:t>
            </a:r>
            <a:r>
              <a:rPr lang="en-US" altLang="zh-CN" sz="2400" dirty="0">
                <a:effectLst/>
                <a:latin typeface="MicrosoftYaHei"/>
              </a:rPr>
              <a:t>)</a:t>
            </a:r>
          </a:p>
          <a:p>
            <a:pPr algn="just">
              <a:lnSpc>
                <a:spcPct val="200000"/>
              </a:lnSpc>
            </a:pPr>
            <a:r>
              <a:rPr lang="zh-CN" altLang="en-US" sz="2400" dirty="0">
                <a:effectLst/>
                <a:latin typeface="MicrosoftYaHei"/>
              </a:rPr>
              <a:t>而提出问题需要</a:t>
            </a:r>
            <a:r>
              <a:rPr lang="en-US" altLang="zh-CN" sz="2400" dirty="0">
                <a:effectLst/>
                <a:latin typeface="MicrosoftYaHei"/>
              </a:rPr>
              <a:t>: </a:t>
            </a:r>
            <a:r>
              <a:rPr lang="zh-CN" altLang="en-US" sz="2400" b="1" dirty="0">
                <a:solidFill>
                  <a:srgbClr val="FF0000"/>
                </a:solidFill>
                <a:effectLst/>
                <a:latin typeface="MicrosoftYaHei"/>
              </a:rPr>
              <a:t>站得高、看得远、嗅觉好、当机立断、不畏风险 </a:t>
            </a:r>
            <a:endParaRPr lang="zh-CN" altLang="en-US" sz="2400" dirty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02FB7-E483-E1DA-2E1E-7CCA519D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3204E4-A43F-18AE-F3F4-02389192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776529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3411-F45B-B783-E465-3F4D24E4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如何找问题</a:t>
            </a:r>
            <a:r>
              <a:rPr kumimoji="1" lang="en-US" altLang="zh-CN" dirty="0"/>
              <a:t>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B83279-99F5-C4FE-65B4-FC21CE13D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20DDC4-C114-5D5C-A9EE-B8DE2C62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B04D91-F1B7-0D3A-6676-8963F202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18</a:t>
            </a:fld>
            <a:endParaRPr lang="en-US" altLang="zh-CN"/>
          </a:p>
        </p:txBody>
      </p:sp>
      <p:pic>
        <p:nvPicPr>
          <p:cNvPr id="6" name="Picture 611">
            <a:extLst>
              <a:ext uri="{FF2B5EF4-FFF2-40B4-BE49-F238E27FC236}">
                <a16:creationId xmlns:a16="http://schemas.microsoft.com/office/drawing/2014/main" id="{4FCB45C6-7EEC-2E6B-2A5C-3B419A8325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1711" y="1489877"/>
            <a:ext cx="7095490" cy="404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73981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8FA3E-D335-C75F-3944-B4ADE96C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如何找</a:t>
            </a:r>
            <a:r>
              <a:rPr kumimoji="1" lang="zh-CN" altLang="en-US" sz="4400" b="1" dirty="0">
                <a:solidFill>
                  <a:srgbClr val="FF0000"/>
                </a:solidFill>
              </a:rPr>
              <a:t>好</a:t>
            </a:r>
            <a:r>
              <a:rPr kumimoji="1" lang="zh-CN" altLang="en-US" dirty="0">
                <a:solidFill>
                  <a:srgbClr val="FF0000"/>
                </a:solidFill>
              </a:rPr>
              <a:t>问题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7C1B1-D929-CB7F-7E48-5612D2251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kumimoji="1" lang="zh-CN" altLang="en-US" dirty="0"/>
              <a:t>博览群书，对整个领域有全貌的把握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kumimoji="1" lang="zh-CN" altLang="en-US" dirty="0"/>
              <a:t>熟知学术界动态，知道当前最热门的问题是什么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kumimoji="1" lang="zh-CN" altLang="en-US" dirty="0"/>
              <a:t>明察秋毫，富有远见，能结合个人兴趣选择一个数年后变成热门的领域，并全力以赴去做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09B1D-1EF1-FD98-7CC8-EC126117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63D301-5AEC-4C68-50CC-41E2345A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1545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学术研究是一项系统工程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-285750">
              <a:lnSpc>
                <a:spcPct val="150000"/>
              </a:lnSpc>
              <a:spcAft>
                <a:spcPts val="2050"/>
              </a:spcAft>
            </a:pP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计算机学科创新成果可以是新的算法、任务、应用、数据、发现等，务求一个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 “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新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” 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字，其影响力则取决于它对该领域发展的推动作用</a:t>
            </a:r>
            <a:endParaRPr lang="zh-CN" alt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-285750">
              <a:lnSpc>
                <a:spcPct val="150000"/>
              </a:lnSpc>
              <a:spcAft>
                <a:spcPts val="800"/>
              </a:spcAft>
            </a:pP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学术研究是一项系统工程，包括多个环节，共同完成对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 “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创新</a:t>
            </a:r>
            <a:r>
              <a:rPr lang="en-US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” 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的追求：</a:t>
            </a:r>
            <a:r>
              <a:rPr lang="zh-CN" altLang="zh-CN" sz="2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问题务求挑战，模型务求创新，实现务求准确，实验务求深入</a:t>
            </a:r>
            <a:endParaRPr lang="zh-CN" alt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</a:t>
            </a:fld>
            <a:endParaRPr lang="en-US" altLang="zh-CN"/>
          </a:p>
        </p:txBody>
      </p:sp>
      <p:pic>
        <p:nvPicPr>
          <p:cNvPr id="6" name="Picture 240">
            <a:extLst>
              <a:ext uri="{FF2B5EF4-FFF2-40B4-BE49-F238E27FC236}">
                <a16:creationId xmlns:a16="http://schemas.microsoft.com/office/drawing/2014/main" id="{6FEA6C47-795B-3A23-13A5-90AE2E5D26E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3051" y="3813810"/>
            <a:ext cx="8512810" cy="206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0965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395EE-A225-3E20-EECB-AF5E4ECE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对研究生的选题建议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B544C-9AE2-40C4-118B-D4132F29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听导师的建议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不只训练对单独一份工作选题的能力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思考研究生涯的整体选题</a:t>
            </a:r>
            <a:r>
              <a:rPr kumimoji="1" lang="en-US" altLang="zh-CN" dirty="0"/>
              <a:t>(2-3</a:t>
            </a:r>
            <a:r>
              <a:rPr kumimoji="1" lang="zh-CN" altLang="en-US" dirty="0"/>
              <a:t>个独立工作</a:t>
            </a:r>
            <a:r>
              <a:rPr kumimoji="1" lang="en-US" altLang="zh-CN" dirty="0"/>
              <a:t>) 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D297B-F9E1-D5A1-7BD4-6AFC096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F2C786-BE72-12B4-8FE2-56228E25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9262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05691-588C-0CA7-620F-04C0B649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写论文时什么最重要</a:t>
            </a:r>
            <a:r>
              <a:rPr kumimoji="1" lang="en-US" altLang="zh-CN" dirty="0"/>
              <a:t>? 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865DA-DAF8-6137-4FA6-9EF231A9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0044DF-8439-8DB1-AE07-B10572FA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21</a:t>
            </a:fld>
            <a:endParaRPr lang="en-US" altLang="zh-CN"/>
          </a:p>
        </p:txBody>
      </p:sp>
      <p:pic>
        <p:nvPicPr>
          <p:cNvPr id="6" name="Picture 686">
            <a:extLst>
              <a:ext uri="{FF2B5EF4-FFF2-40B4-BE49-F238E27FC236}">
                <a16:creationId xmlns:a16="http://schemas.microsoft.com/office/drawing/2014/main" id="{ECE6B896-0179-4B76-B57A-0C34E17451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89670" y="1203643"/>
            <a:ext cx="7164660" cy="46732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9BBE11E-60CA-E09F-B7D0-47EF082BCB4B}"/>
              </a:ext>
            </a:extLst>
          </p:cNvPr>
          <p:cNvSpPr/>
          <p:nvPr/>
        </p:nvSpPr>
        <p:spPr bwMode="auto">
          <a:xfrm>
            <a:off x="1331640" y="1340768"/>
            <a:ext cx="6696744" cy="3528392"/>
          </a:xfrm>
          <a:prstGeom prst="rect">
            <a:avLst/>
          </a:prstGeom>
          <a:noFill/>
          <a:ln w="57150" cap="flat" cmpd="sng" algn="ctr">
            <a:solidFill>
              <a:srgbClr val="92D05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230896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5478D-467F-F625-B9E0-388A50A5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关于审稿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B94EF-2078-D00E-5AD8-FF228F68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r>
              <a:rPr lang="zh-CN" altLang="en-US" sz="2400" dirty="0">
                <a:effectLst/>
                <a:latin typeface="MicrosoftYaHei"/>
              </a:rPr>
              <a:t>第一印象决定</a:t>
            </a:r>
            <a:r>
              <a:rPr lang="en" altLang="zh-CN" sz="2400" dirty="0">
                <a:effectLst/>
                <a:latin typeface="MicrosoftYaHei"/>
              </a:rPr>
              <a:t>accept or reject </a:t>
            </a:r>
            <a:r>
              <a:rPr lang="zh-CN" altLang="en-US" sz="2400" dirty="0">
                <a:effectLst/>
                <a:latin typeface="MicrosoftYaHei"/>
              </a:rPr>
              <a:t>所以要 </a:t>
            </a:r>
            <a:r>
              <a:rPr lang="en-US" altLang="zh-CN" sz="2400" dirty="0">
                <a:effectLst/>
                <a:latin typeface="MicrosoftYaHei"/>
              </a:rPr>
              <a:t>5 </a:t>
            </a:r>
            <a:r>
              <a:rPr lang="zh-CN" altLang="en-US" sz="2400" dirty="0">
                <a:effectLst/>
                <a:latin typeface="MicrosoftYaHei"/>
              </a:rPr>
              <a:t>分钟以内打动审稿人 </a:t>
            </a:r>
            <a:endParaRPr lang="zh-CN" altLang="en-US" sz="2400" dirty="0">
              <a:effectLst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26558-EFDD-3BD2-9F90-6C3280DA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8619BE-608E-11DC-5204-19DEF7DC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22</a:t>
            </a:fld>
            <a:endParaRPr lang="en-US" altLang="zh-CN"/>
          </a:p>
        </p:txBody>
      </p:sp>
      <p:pic>
        <p:nvPicPr>
          <p:cNvPr id="6" name="Picture 740">
            <a:extLst>
              <a:ext uri="{FF2B5EF4-FFF2-40B4-BE49-F238E27FC236}">
                <a16:creationId xmlns:a16="http://schemas.microsoft.com/office/drawing/2014/main" id="{67B16A11-2771-6F34-D66C-394267B3126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95736" y="2492896"/>
            <a:ext cx="4486503" cy="30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592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3A76F-7EC6-C956-C007-CB63A3049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全心全意为读者服务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F526C-BAA1-0EB9-C53D-B2B3C2D90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7CD01D-B7CD-0B7D-63E4-DEB207D2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AF343F-C5B6-51C2-9AAF-CA42BD9A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23</a:t>
            </a:fld>
            <a:endParaRPr lang="en-US" altLang="zh-CN"/>
          </a:p>
        </p:txBody>
      </p:sp>
      <p:pic>
        <p:nvPicPr>
          <p:cNvPr id="6" name="Picture 748">
            <a:extLst>
              <a:ext uri="{FF2B5EF4-FFF2-40B4-BE49-F238E27FC236}">
                <a16:creationId xmlns:a16="http://schemas.microsoft.com/office/drawing/2014/main" id="{5C996989-B42D-A7AA-011C-304577B9201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8898" y="1456378"/>
            <a:ext cx="7479302" cy="43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2031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0233A-A81D-E64C-67DF-0ED86DE7F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论文全貌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97E27-D2F0-760E-945E-B6449F86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5A5AB8-A576-D239-3561-6EC331E4F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C4C00D-B644-6F17-8038-83817312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6" name="Picture 756">
            <a:extLst>
              <a:ext uri="{FF2B5EF4-FFF2-40B4-BE49-F238E27FC236}">
                <a16:creationId xmlns:a16="http://schemas.microsoft.com/office/drawing/2014/main" id="{7355029C-D039-B2BA-C65F-1FE19C9520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313" y="1344748"/>
            <a:ext cx="8207373" cy="460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67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5D855-C2EF-58E0-7847-CFBA61EC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标题的重要性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D55D5-B8F0-056A-7515-9A8CCE99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43AD-F618-D249-BC08-95FFF8D1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02265-EA28-059C-2A4A-EF359563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6" name="Picture 788">
            <a:extLst>
              <a:ext uri="{FF2B5EF4-FFF2-40B4-BE49-F238E27FC236}">
                <a16:creationId xmlns:a16="http://schemas.microsoft.com/office/drawing/2014/main" id="{89E79D73-9E68-15B9-4890-291057D3F58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557" y="1424305"/>
            <a:ext cx="8096885" cy="4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467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5D855-C2EF-58E0-7847-CFBA61EC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标题的重要性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D55D5-B8F0-056A-7515-9A8CCE99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43AD-F618-D249-BC08-95FFF8D1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02265-EA28-059C-2A4A-EF359563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7" name="Picture 796">
            <a:extLst>
              <a:ext uri="{FF2B5EF4-FFF2-40B4-BE49-F238E27FC236}">
                <a16:creationId xmlns:a16="http://schemas.microsoft.com/office/drawing/2014/main" id="{D8A60B03-2460-5DD9-8950-C77430AB47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618" y="1270001"/>
            <a:ext cx="8829675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7578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5D855-C2EF-58E0-7847-CFBA61EC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标题的重要性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D55D5-B8F0-056A-7515-9A8CCE997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743AD-F618-D249-BC08-95FFF8D1B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02265-EA28-059C-2A4A-EF359563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7" name="Picture 804">
            <a:extLst>
              <a:ext uri="{FF2B5EF4-FFF2-40B4-BE49-F238E27FC236}">
                <a16:creationId xmlns:a16="http://schemas.microsoft.com/office/drawing/2014/main" id="{685C6A52-8DFB-3D85-9D0D-86E0189A44C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9062" y="1288364"/>
            <a:ext cx="89058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6153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7FBD-614B-7869-09C7-7D3318CD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摘要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C3AAF-C28A-451B-41AE-E01652C3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</a:pPr>
            <a:r>
              <a:rPr lang="zh-CN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cs typeface="Microsoft YaHei UI" panose="020B0503020204020204" pitchFamily="34" charset="-122"/>
              </a:rPr>
              <a:t>几句话概括你的工作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</a:pPr>
            <a:r>
              <a:rPr lang="zh-CN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cs typeface="Microsoft YaHei UI" panose="020B0503020204020204" pitchFamily="34" charset="-122"/>
              </a:rPr>
              <a:t>误区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cs typeface="Microsoft YaHei UI" panose="020B0503020204020204" pitchFamily="34" charset="-122"/>
              </a:rPr>
              <a:t>力图所有细节说清楚</a:t>
            </a:r>
            <a:endParaRPr lang="zh-CN" altLang="zh-C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cs typeface="Microsoft YaHei UI" panose="020B0503020204020204" pitchFamily="34" charset="-122"/>
              </a:rPr>
              <a:t>用很专业的术语描述</a:t>
            </a:r>
            <a:endParaRPr lang="zh-CN" altLang="zh-C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3480"/>
              </a:spcAft>
              <a:buClr>
                <a:srgbClr val="000000"/>
              </a:buClr>
              <a:buSzPts val="2800"/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imSun" panose="02010600030101010101" pitchFamily="2" charset="-122"/>
                <a:ea typeface="SimSun" panose="02010600030101010101" pitchFamily="2" charset="-122"/>
                <a:cs typeface="Microsoft YaHei UI" panose="020B0503020204020204" pitchFamily="34" charset="-122"/>
              </a:rPr>
              <a:t>出现数学符号</a:t>
            </a:r>
            <a:endParaRPr lang="zh-CN" altLang="zh-C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imSun" panose="02010600030101010101" pitchFamily="2" charset="-122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marR="2257425" indent="0" algn="r">
              <a:lnSpc>
                <a:spcPct val="150000"/>
              </a:lnSpc>
              <a:spcAft>
                <a:spcPts val="800"/>
              </a:spcAft>
              <a:buNone/>
            </a:pPr>
            <a:r>
              <a:rPr lang="zh-CN" altLang="zh-CN" sz="2400" kern="100" dirty="0">
                <a:solidFill>
                  <a:srgbClr val="FF0000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Microsoft YaHei UI" panose="020B0503020204020204" pitchFamily="34" charset="-122"/>
              </a:rPr>
              <a:t>用语要简单，外行能看懂</a:t>
            </a:r>
            <a:endParaRPr lang="zh-CN" altLang="zh-CN" sz="2400" kern="10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16840" indent="0">
              <a:lnSpc>
                <a:spcPct val="150000"/>
              </a:lnSpc>
              <a:spcAft>
                <a:spcPts val="15"/>
              </a:spcAft>
              <a:buNone/>
            </a:pPr>
            <a:r>
              <a:rPr lang="zh-CN" altLang="zh-CN" sz="1800" b="1" kern="100" dirty="0">
                <a:solidFill>
                  <a:srgbClr val="FFFFFF"/>
                </a:solidFill>
                <a:effectLst/>
                <a:latin typeface="SimSun" panose="02010600030101010101" pitchFamily="2" charset="-122"/>
                <a:ea typeface="SimSun" panose="02010600030101010101" pitchFamily="2" charset="-122"/>
                <a:cs typeface="Microsoft YaHei UI" panose="020B0503020204020204" pitchFamily="34" charset="-122"/>
              </a:rPr>
              <a:t>摘要</a:t>
            </a:r>
            <a:endParaRPr lang="zh-CN" altLang="zh-CN" sz="1800" kern="100" dirty="0">
              <a:solidFill>
                <a:srgbClr val="000000"/>
              </a:solidFill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C2D2F-4631-9C48-FF3E-E9F1C318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6AF6E-9C92-86B3-9D45-F5A65586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26134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067FBD-614B-7869-09C7-7D3318CD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摘要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AC2D2F-4631-9C48-FF3E-E9F1C318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76AF6E-9C92-86B3-9D45-F5A65586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6" name="Picture 829">
            <a:extLst>
              <a:ext uri="{FF2B5EF4-FFF2-40B4-BE49-F238E27FC236}">
                <a16:creationId xmlns:a16="http://schemas.microsoft.com/office/drawing/2014/main" id="{A5D1CCCE-1C13-2A8B-BEF1-73313A8BC2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13" y="1513449"/>
            <a:ext cx="8142287" cy="433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1725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学术研究是一项系统工程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论文作用是向学术界同行清晰准确地描述成果的创新点、技术思路、算法细节和验证结果</a:t>
            </a:r>
            <a:endParaRPr lang="en-US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Microsoft YaHei UI" panose="020B0503020204020204" pitchFamily="34" charset="-122"/>
            </a:endParaRPr>
          </a:p>
          <a:p>
            <a:pPr mar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明白这一点，才能正确的对待论文写作：</a:t>
            </a:r>
            <a:endParaRPr lang="en-US" altLang="zh-CN" sz="2400" kern="100" dirty="0">
              <a:solidFill>
                <a:srgbClr val="333333"/>
              </a:solidFill>
              <a:effectLst/>
              <a:latin typeface="Calibri" panose="020F050202020403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441325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一项乏善可陈的工作，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很难通过写作变得众星捧月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；</a:t>
            </a:r>
            <a:endParaRPr lang="en-US" altLang="zh-CN" sz="2000" kern="100" dirty="0">
              <a:solidFill>
                <a:srgbClr val="333333"/>
              </a:solidFill>
              <a:effectLst/>
              <a:latin typeface="Calibri" panose="020F050202020403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441325" lvl="1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一项充满创新的成果，却有可能因为</a:t>
            </a:r>
            <a:r>
              <a:rPr lang="zh-CN" altLang="zh-CN" sz="20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糟糕的写作</a:t>
            </a:r>
            <a:r>
              <a:rPr lang="zh-CN" altLang="zh-CN" sz="2000" kern="1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而无法向审稿人准确传递重要价值所在，延误成果发表</a:t>
            </a:r>
            <a:endParaRPr lang="zh-CN" altLang="zh-CN" sz="20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58764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77E66-0BEE-59D8-A448-8317CF1B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B41B-09DF-14E5-4DC7-98B8BC5C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392455" cy="439261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effectLst/>
                <a:latin typeface="MicrosoftYaHei"/>
              </a:rPr>
              <a:t>比题目和摘要更进一步，几段话说清你的工作</a:t>
            </a:r>
            <a:endParaRPr lang="en-US" altLang="zh-CN" sz="2400" dirty="0">
              <a:latin typeface="MicrosoftYaHei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solidFill>
                  <a:srgbClr val="FF0000"/>
                </a:solidFill>
                <a:effectLst/>
                <a:latin typeface="MicrosoftYaHei"/>
              </a:rPr>
              <a:t>要点是充分论证你工作的必要和重要性，要让审稿人认同并迫不及待的想看 </a:t>
            </a:r>
            <a:endParaRPr lang="zh-CN" altLang="en-US" sz="240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sz="2400" dirty="0">
                <a:effectLst/>
                <a:latin typeface="MicrosoftYaHei"/>
              </a:rPr>
              <a:t>行文逻辑严密，论证充分 </a:t>
            </a:r>
            <a:endParaRPr lang="zh-CN" altLang="en-US" sz="2400" dirty="0">
              <a:effectLst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2EFE7-D755-7F14-6C45-131A53F9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1BA02-2B1C-5E42-7376-F2ED7BA2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30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C9B7A4-85FE-298B-BD41-1AEA6E4B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113391"/>
            <a:ext cx="2595389" cy="1763534"/>
          </a:xfrm>
          <a:custGeom>
            <a:avLst/>
            <a:gdLst>
              <a:gd name="connsiteX0" fmla="*/ 0 w 2595389"/>
              <a:gd name="connsiteY0" fmla="*/ 0 h 1763534"/>
              <a:gd name="connsiteX1" fmla="*/ 570986 w 2595389"/>
              <a:gd name="connsiteY1" fmla="*/ 0 h 1763534"/>
              <a:gd name="connsiteX2" fmla="*/ 1116017 w 2595389"/>
              <a:gd name="connsiteY2" fmla="*/ 0 h 1763534"/>
              <a:gd name="connsiteX3" fmla="*/ 1557233 w 2595389"/>
              <a:gd name="connsiteY3" fmla="*/ 0 h 1763534"/>
              <a:gd name="connsiteX4" fmla="*/ 2102265 w 2595389"/>
              <a:gd name="connsiteY4" fmla="*/ 0 h 1763534"/>
              <a:gd name="connsiteX5" fmla="*/ 2595389 w 2595389"/>
              <a:gd name="connsiteY5" fmla="*/ 0 h 1763534"/>
              <a:gd name="connsiteX6" fmla="*/ 2595389 w 2595389"/>
              <a:gd name="connsiteY6" fmla="*/ 570209 h 1763534"/>
              <a:gd name="connsiteX7" fmla="*/ 2595389 w 2595389"/>
              <a:gd name="connsiteY7" fmla="*/ 1105148 h 1763534"/>
              <a:gd name="connsiteX8" fmla="*/ 2595389 w 2595389"/>
              <a:gd name="connsiteY8" fmla="*/ 1763534 h 1763534"/>
              <a:gd name="connsiteX9" fmla="*/ 2024403 w 2595389"/>
              <a:gd name="connsiteY9" fmla="*/ 1763534 h 1763534"/>
              <a:gd name="connsiteX10" fmla="*/ 1453418 w 2595389"/>
              <a:gd name="connsiteY10" fmla="*/ 1763534 h 1763534"/>
              <a:gd name="connsiteX11" fmla="*/ 960294 w 2595389"/>
              <a:gd name="connsiteY11" fmla="*/ 1763534 h 1763534"/>
              <a:gd name="connsiteX12" fmla="*/ 493124 w 2595389"/>
              <a:gd name="connsiteY12" fmla="*/ 1763534 h 1763534"/>
              <a:gd name="connsiteX13" fmla="*/ 0 w 2595389"/>
              <a:gd name="connsiteY13" fmla="*/ 1763534 h 1763534"/>
              <a:gd name="connsiteX14" fmla="*/ 0 w 2595389"/>
              <a:gd name="connsiteY14" fmla="*/ 1175689 h 1763534"/>
              <a:gd name="connsiteX15" fmla="*/ 0 w 2595389"/>
              <a:gd name="connsiteY15" fmla="*/ 552574 h 1763534"/>
              <a:gd name="connsiteX16" fmla="*/ 0 w 2595389"/>
              <a:gd name="connsiteY16" fmla="*/ 0 h 176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5389" h="1763534" fill="none" extrusionOk="0">
                <a:moveTo>
                  <a:pt x="0" y="0"/>
                </a:moveTo>
                <a:cubicBezTo>
                  <a:pt x="270339" y="-15694"/>
                  <a:pt x="373761" y="55011"/>
                  <a:pt x="570986" y="0"/>
                </a:cubicBezTo>
                <a:cubicBezTo>
                  <a:pt x="768211" y="-55011"/>
                  <a:pt x="994602" y="18113"/>
                  <a:pt x="1116017" y="0"/>
                </a:cubicBezTo>
                <a:cubicBezTo>
                  <a:pt x="1237432" y="-18113"/>
                  <a:pt x="1421050" y="46082"/>
                  <a:pt x="1557233" y="0"/>
                </a:cubicBezTo>
                <a:cubicBezTo>
                  <a:pt x="1693416" y="-46082"/>
                  <a:pt x="1941030" y="13793"/>
                  <a:pt x="2102265" y="0"/>
                </a:cubicBezTo>
                <a:cubicBezTo>
                  <a:pt x="2263500" y="-13793"/>
                  <a:pt x="2441681" y="51935"/>
                  <a:pt x="2595389" y="0"/>
                </a:cubicBezTo>
                <a:cubicBezTo>
                  <a:pt x="2642132" y="212607"/>
                  <a:pt x="2558852" y="307472"/>
                  <a:pt x="2595389" y="570209"/>
                </a:cubicBezTo>
                <a:cubicBezTo>
                  <a:pt x="2631926" y="832946"/>
                  <a:pt x="2552299" y="881830"/>
                  <a:pt x="2595389" y="1105148"/>
                </a:cubicBezTo>
                <a:cubicBezTo>
                  <a:pt x="2638479" y="1328466"/>
                  <a:pt x="2523294" y="1527429"/>
                  <a:pt x="2595389" y="1763534"/>
                </a:cubicBezTo>
                <a:cubicBezTo>
                  <a:pt x="2436251" y="1789121"/>
                  <a:pt x="2155832" y="1702905"/>
                  <a:pt x="2024403" y="1763534"/>
                </a:cubicBezTo>
                <a:cubicBezTo>
                  <a:pt x="1892974" y="1824163"/>
                  <a:pt x="1577741" y="1745320"/>
                  <a:pt x="1453418" y="1763534"/>
                </a:cubicBezTo>
                <a:cubicBezTo>
                  <a:pt x="1329096" y="1781748"/>
                  <a:pt x="1173443" y="1740789"/>
                  <a:pt x="960294" y="1763534"/>
                </a:cubicBezTo>
                <a:cubicBezTo>
                  <a:pt x="747145" y="1786279"/>
                  <a:pt x="642296" y="1733971"/>
                  <a:pt x="493124" y="1763534"/>
                </a:cubicBezTo>
                <a:cubicBezTo>
                  <a:pt x="343952" y="1793097"/>
                  <a:pt x="204640" y="1742647"/>
                  <a:pt x="0" y="1763534"/>
                </a:cubicBezTo>
                <a:cubicBezTo>
                  <a:pt x="-49315" y="1606952"/>
                  <a:pt x="43539" y="1357753"/>
                  <a:pt x="0" y="1175689"/>
                </a:cubicBezTo>
                <a:cubicBezTo>
                  <a:pt x="-43539" y="993626"/>
                  <a:pt x="69390" y="697588"/>
                  <a:pt x="0" y="552574"/>
                </a:cubicBezTo>
                <a:cubicBezTo>
                  <a:pt x="-69390" y="407561"/>
                  <a:pt x="27984" y="222411"/>
                  <a:pt x="0" y="0"/>
                </a:cubicBezTo>
                <a:close/>
              </a:path>
              <a:path w="2595389" h="1763534" stroke="0" extrusionOk="0">
                <a:moveTo>
                  <a:pt x="0" y="0"/>
                </a:moveTo>
                <a:cubicBezTo>
                  <a:pt x="130109" y="-49215"/>
                  <a:pt x="321235" y="34891"/>
                  <a:pt x="441216" y="0"/>
                </a:cubicBezTo>
                <a:cubicBezTo>
                  <a:pt x="561197" y="-34891"/>
                  <a:pt x="806191" y="24895"/>
                  <a:pt x="1012202" y="0"/>
                </a:cubicBezTo>
                <a:cubicBezTo>
                  <a:pt x="1218213" y="-24895"/>
                  <a:pt x="1307761" y="45275"/>
                  <a:pt x="1583187" y="0"/>
                </a:cubicBezTo>
                <a:cubicBezTo>
                  <a:pt x="1858614" y="-45275"/>
                  <a:pt x="1880313" y="41202"/>
                  <a:pt x="2128219" y="0"/>
                </a:cubicBezTo>
                <a:cubicBezTo>
                  <a:pt x="2376125" y="-41202"/>
                  <a:pt x="2496019" y="17999"/>
                  <a:pt x="2595389" y="0"/>
                </a:cubicBezTo>
                <a:cubicBezTo>
                  <a:pt x="2626865" y="293862"/>
                  <a:pt x="2547699" y="459228"/>
                  <a:pt x="2595389" y="587845"/>
                </a:cubicBezTo>
                <a:cubicBezTo>
                  <a:pt x="2643079" y="716463"/>
                  <a:pt x="2585141" y="891126"/>
                  <a:pt x="2595389" y="1175689"/>
                </a:cubicBezTo>
                <a:cubicBezTo>
                  <a:pt x="2605637" y="1460252"/>
                  <a:pt x="2577965" y="1644006"/>
                  <a:pt x="2595389" y="1763534"/>
                </a:cubicBezTo>
                <a:cubicBezTo>
                  <a:pt x="2371550" y="1788582"/>
                  <a:pt x="2335020" y="1744427"/>
                  <a:pt x="2128219" y="1763534"/>
                </a:cubicBezTo>
                <a:cubicBezTo>
                  <a:pt x="1921418" y="1782641"/>
                  <a:pt x="1830599" y="1748666"/>
                  <a:pt x="1635095" y="1763534"/>
                </a:cubicBezTo>
                <a:cubicBezTo>
                  <a:pt x="1439591" y="1778402"/>
                  <a:pt x="1250766" y="1704436"/>
                  <a:pt x="1141971" y="1763534"/>
                </a:cubicBezTo>
                <a:cubicBezTo>
                  <a:pt x="1033176" y="1822632"/>
                  <a:pt x="860870" y="1749845"/>
                  <a:pt x="622893" y="1763534"/>
                </a:cubicBezTo>
                <a:cubicBezTo>
                  <a:pt x="384916" y="1777223"/>
                  <a:pt x="134485" y="1751350"/>
                  <a:pt x="0" y="1763534"/>
                </a:cubicBezTo>
                <a:cubicBezTo>
                  <a:pt x="-40598" y="1564873"/>
                  <a:pt x="58088" y="1348720"/>
                  <a:pt x="0" y="1193325"/>
                </a:cubicBezTo>
                <a:cubicBezTo>
                  <a:pt x="-58088" y="1037930"/>
                  <a:pt x="42607" y="838150"/>
                  <a:pt x="0" y="570209"/>
                </a:cubicBezTo>
                <a:cubicBezTo>
                  <a:pt x="-42607" y="302268"/>
                  <a:pt x="1532" y="250322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85924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D99FB6-6B56-DB0A-9A99-D6607BA04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113391"/>
            <a:ext cx="4144752" cy="1763534"/>
          </a:xfrm>
          <a:custGeom>
            <a:avLst/>
            <a:gdLst>
              <a:gd name="connsiteX0" fmla="*/ 0 w 4144752"/>
              <a:gd name="connsiteY0" fmla="*/ 0 h 1763534"/>
              <a:gd name="connsiteX1" fmla="*/ 509212 w 4144752"/>
              <a:gd name="connsiteY1" fmla="*/ 0 h 1763534"/>
              <a:gd name="connsiteX2" fmla="*/ 1059872 w 4144752"/>
              <a:gd name="connsiteY2" fmla="*/ 0 h 1763534"/>
              <a:gd name="connsiteX3" fmla="*/ 1693427 w 4144752"/>
              <a:gd name="connsiteY3" fmla="*/ 0 h 1763534"/>
              <a:gd name="connsiteX4" fmla="*/ 2326982 w 4144752"/>
              <a:gd name="connsiteY4" fmla="*/ 0 h 1763534"/>
              <a:gd name="connsiteX5" fmla="*/ 3001985 w 4144752"/>
              <a:gd name="connsiteY5" fmla="*/ 0 h 1763534"/>
              <a:gd name="connsiteX6" fmla="*/ 3552645 w 4144752"/>
              <a:gd name="connsiteY6" fmla="*/ 0 h 1763534"/>
              <a:gd name="connsiteX7" fmla="*/ 4144752 w 4144752"/>
              <a:gd name="connsiteY7" fmla="*/ 0 h 1763534"/>
              <a:gd name="connsiteX8" fmla="*/ 4144752 w 4144752"/>
              <a:gd name="connsiteY8" fmla="*/ 570209 h 1763534"/>
              <a:gd name="connsiteX9" fmla="*/ 4144752 w 4144752"/>
              <a:gd name="connsiteY9" fmla="*/ 1158054 h 1763534"/>
              <a:gd name="connsiteX10" fmla="*/ 4144752 w 4144752"/>
              <a:gd name="connsiteY10" fmla="*/ 1763534 h 1763534"/>
              <a:gd name="connsiteX11" fmla="*/ 3552645 w 4144752"/>
              <a:gd name="connsiteY11" fmla="*/ 1763534 h 1763534"/>
              <a:gd name="connsiteX12" fmla="*/ 2919090 w 4144752"/>
              <a:gd name="connsiteY12" fmla="*/ 1763534 h 1763534"/>
              <a:gd name="connsiteX13" fmla="*/ 2409877 w 4144752"/>
              <a:gd name="connsiteY13" fmla="*/ 1763534 h 1763534"/>
              <a:gd name="connsiteX14" fmla="*/ 1776322 w 4144752"/>
              <a:gd name="connsiteY14" fmla="*/ 1763534 h 1763534"/>
              <a:gd name="connsiteX15" fmla="*/ 1184215 w 4144752"/>
              <a:gd name="connsiteY15" fmla="*/ 1763534 h 1763534"/>
              <a:gd name="connsiteX16" fmla="*/ 550660 w 4144752"/>
              <a:gd name="connsiteY16" fmla="*/ 1763534 h 1763534"/>
              <a:gd name="connsiteX17" fmla="*/ 0 w 4144752"/>
              <a:gd name="connsiteY17" fmla="*/ 1763534 h 1763534"/>
              <a:gd name="connsiteX18" fmla="*/ 0 w 4144752"/>
              <a:gd name="connsiteY18" fmla="*/ 1175689 h 1763534"/>
              <a:gd name="connsiteX19" fmla="*/ 0 w 4144752"/>
              <a:gd name="connsiteY19" fmla="*/ 605480 h 1763534"/>
              <a:gd name="connsiteX20" fmla="*/ 0 w 4144752"/>
              <a:gd name="connsiteY20" fmla="*/ 0 h 1763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44752" h="1763534" fill="none" extrusionOk="0">
                <a:moveTo>
                  <a:pt x="0" y="0"/>
                </a:moveTo>
                <a:cubicBezTo>
                  <a:pt x="105003" y="-53080"/>
                  <a:pt x="388717" y="30242"/>
                  <a:pt x="509212" y="0"/>
                </a:cubicBezTo>
                <a:cubicBezTo>
                  <a:pt x="629707" y="-30242"/>
                  <a:pt x="947835" y="42030"/>
                  <a:pt x="1059872" y="0"/>
                </a:cubicBezTo>
                <a:cubicBezTo>
                  <a:pt x="1171909" y="-42030"/>
                  <a:pt x="1483646" y="64201"/>
                  <a:pt x="1693427" y="0"/>
                </a:cubicBezTo>
                <a:cubicBezTo>
                  <a:pt x="1903208" y="-64201"/>
                  <a:pt x="2122063" y="51328"/>
                  <a:pt x="2326982" y="0"/>
                </a:cubicBezTo>
                <a:cubicBezTo>
                  <a:pt x="2531902" y="-51328"/>
                  <a:pt x="2686001" y="77907"/>
                  <a:pt x="3001985" y="0"/>
                </a:cubicBezTo>
                <a:cubicBezTo>
                  <a:pt x="3317969" y="-77907"/>
                  <a:pt x="3353800" y="45968"/>
                  <a:pt x="3552645" y="0"/>
                </a:cubicBezTo>
                <a:cubicBezTo>
                  <a:pt x="3751490" y="-45968"/>
                  <a:pt x="3867331" y="15906"/>
                  <a:pt x="4144752" y="0"/>
                </a:cubicBezTo>
                <a:cubicBezTo>
                  <a:pt x="4206271" y="150242"/>
                  <a:pt x="4099297" y="401599"/>
                  <a:pt x="4144752" y="570209"/>
                </a:cubicBezTo>
                <a:cubicBezTo>
                  <a:pt x="4190207" y="738819"/>
                  <a:pt x="4101672" y="944341"/>
                  <a:pt x="4144752" y="1158054"/>
                </a:cubicBezTo>
                <a:cubicBezTo>
                  <a:pt x="4187832" y="1371767"/>
                  <a:pt x="4115419" y="1495688"/>
                  <a:pt x="4144752" y="1763534"/>
                </a:cubicBezTo>
                <a:cubicBezTo>
                  <a:pt x="3960643" y="1776725"/>
                  <a:pt x="3837117" y="1706399"/>
                  <a:pt x="3552645" y="1763534"/>
                </a:cubicBezTo>
                <a:cubicBezTo>
                  <a:pt x="3268173" y="1820669"/>
                  <a:pt x="3144579" y="1734076"/>
                  <a:pt x="2919090" y="1763534"/>
                </a:cubicBezTo>
                <a:cubicBezTo>
                  <a:pt x="2693602" y="1792992"/>
                  <a:pt x="2570632" y="1715752"/>
                  <a:pt x="2409877" y="1763534"/>
                </a:cubicBezTo>
                <a:cubicBezTo>
                  <a:pt x="2249122" y="1811316"/>
                  <a:pt x="1998056" y="1730051"/>
                  <a:pt x="1776322" y="1763534"/>
                </a:cubicBezTo>
                <a:cubicBezTo>
                  <a:pt x="1554588" y="1797017"/>
                  <a:pt x="1439928" y="1734031"/>
                  <a:pt x="1184215" y="1763534"/>
                </a:cubicBezTo>
                <a:cubicBezTo>
                  <a:pt x="928502" y="1793037"/>
                  <a:pt x="680537" y="1762766"/>
                  <a:pt x="550660" y="1763534"/>
                </a:cubicBezTo>
                <a:cubicBezTo>
                  <a:pt x="420784" y="1764302"/>
                  <a:pt x="263939" y="1707583"/>
                  <a:pt x="0" y="1763534"/>
                </a:cubicBezTo>
                <a:cubicBezTo>
                  <a:pt x="-62388" y="1588382"/>
                  <a:pt x="55236" y="1422473"/>
                  <a:pt x="0" y="1175689"/>
                </a:cubicBezTo>
                <a:cubicBezTo>
                  <a:pt x="-55236" y="928905"/>
                  <a:pt x="51365" y="817469"/>
                  <a:pt x="0" y="605480"/>
                </a:cubicBezTo>
                <a:cubicBezTo>
                  <a:pt x="-51365" y="393491"/>
                  <a:pt x="7505" y="240657"/>
                  <a:pt x="0" y="0"/>
                </a:cubicBezTo>
                <a:close/>
              </a:path>
              <a:path w="4144752" h="1763534" stroke="0" extrusionOk="0">
                <a:moveTo>
                  <a:pt x="0" y="0"/>
                </a:moveTo>
                <a:cubicBezTo>
                  <a:pt x="175370" y="-2419"/>
                  <a:pt x="358810" y="36694"/>
                  <a:pt x="467765" y="0"/>
                </a:cubicBezTo>
                <a:cubicBezTo>
                  <a:pt x="576721" y="-36694"/>
                  <a:pt x="830416" y="45075"/>
                  <a:pt x="1142767" y="0"/>
                </a:cubicBezTo>
                <a:cubicBezTo>
                  <a:pt x="1455118" y="-45075"/>
                  <a:pt x="1654794" y="42560"/>
                  <a:pt x="1817770" y="0"/>
                </a:cubicBezTo>
                <a:cubicBezTo>
                  <a:pt x="1980746" y="-42560"/>
                  <a:pt x="2312579" y="39330"/>
                  <a:pt x="2451325" y="0"/>
                </a:cubicBezTo>
                <a:cubicBezTo>
                  <a:pt x="2590071" y="-39330"/>
                  <a:pt x="2788209" y="16732"/>
                  <a:pt x="2919090" y="0"/>
                </a:cubicBezTo>
                <a:cubicBezTo>
                  <a:pt x="3049972" y="-16732"/>
                  <a:pt x="3298821" y="627"/>
                  <a:pt x="3511197" y="0"/>
                </a:cubicBezTo>
                <a:cubicBezTo>
                  <a:pt x="3723573" y="-627"/>
                  <a:pt x="3988510" y="18145"/>
                  <a:pt x="4144752" y="0"/>
                </a:cubicBezTo>
                <a:cubicBezTo>
                  <a:pt x="4205625" y="236750"/>
                  <a:pt x="4089220" y="318992"/>
                  <a:pt x="4144752" y="623115"/>
                </a:cubicBezTo>
                <a:cubicBezTo>
                  <a:pt x="4200284" y="927238"/>
                  <a:pt x="4101788" y="967445"/>
                  <a:pt x="4144752" y="1175689"/>
                </a:cubicBezTo>
                <a:cubicBezTo>
                  <a:pt x="4187716" y="1383933"/>
                  <a:pt x="4134616" y="1486853"/>
                  <a:pt x="4144752" y="1763534"/>
                </a:cubicBezTo>
                <a:cubicBezTo>
                  <a:pt x="3909676" y="1821262"/>
                  <a:pt x="3861812" y="1719696"/>
                  <a:pt x="3594092" y="1763534"/>
                </a:cubicBezTo>
                <a:cubicBezTo>
                  <a:pt x="3326372" y="1807372"/>
                  <a:pt x="3211153" y="1710115"/>
                  <a:pt x="3001985" y="1763534"/>
                </a:cubicBezTo>
                <a:cubicBezTo>
                  <a:pt x="2792817" y="1816953"/>
                  <a:pt x="2687697" y="1740119"/>
                  <a:pt x="2534220" y="1763534"/>
                </a:cubicBezTo>
                <a:cubicBezTo>
                  <a:pt x="2380744" y="1786949"/>
                  <a:pt x="2224733" y="1736814"/>
                  <a:pt x="1983560" y="1763534"/>
                </a:cubicBezTo>
                <a:cubicBezTo>
                  <a:pt x="1742387" y="1790254"/>
                  <a:pt x="1628151" y="1756624"/>
                  <a:pt x="1515795" y="1763534"/>
                </a:cubicBezTo>
                <a:cubicBezTo>
                  <a:pt x="1403439" y="1770444"/>
                  <a:pt x="1131570" y="1694102"/>
                  <a:pt x="923688" y="1763534"/>
                </a:cubicBezTo>
                <a:cubicBezTo>
                  <a:pt x="715806" y="1832966"/>
                  <a:pt x="391891" y="1714290"/>
                  <a:pt x="0" y="1763534"/>
                </a:cubicBezTo>
                <a:cubicBezTo>
                  <a:pt x="-17435" y="1519218"/>
                  <a:pt x="15126" y="1410349"/>
                  <a:pt x="0" y="1140419"/>
                </a:cubicBezTo>
                <a:cubicBezTo>
                  <a:pt x="-15126" y="870489"/>
                  <a:pt x="71269" y="663945"/>
                  <a:pt x="0" y="517303"/>
                </a:cubicBezTo>
                <a:cubicBezTo>
                  <a:pt x="-71269" y="370661"/>
                  <a:pt x="44528" y="165379"/>
                  <a:pt x="0" y="0"/>
                </a:cubicBezTo>
                <a:close/>
              </a:path>
            </a:pathLst>
          </a:custGeom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4385924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50751110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3D53-782C-E230-E4DA-04F0407B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8C97-474D-C927-76C4-765C0F89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75299-CB17-1AA8-E630-725EDE8C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3C917-1C1B-555E-4549-A75D6181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6" name="Picture 870">
            <a:extLst>
              <a:ext uri="{FF2B5EF4-FFF2-40B4-BE49-F238E27FC236}">
                <a16:creationId xmlns:a16="http://schemas.microsoft.com/office/drawing/2014/main" id="{FEDFC8F4-0A00-816B-3EE1-3E04893199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938" y="1410972"/>
            <a:ext cx="8251507" cy="487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606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3D53-782C-E230-E4DA-04F0407B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8C97-474D-C927-76C4-765C0F89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75299-CB17-1AA8-E630-725EDE8C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3C917-1C1B-555E-4549-A75D6181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6" name="Picture 878">
            <a:extLst>
              <a:ext uri="{FF2B5EF4-FFF2-40B4-BE49-F238E27FC236}">
                <a16:creationId xmlns:a16="http://schemas.microsoft.com/office/drawing/2014/main" id="{697DADC6-B30C-EE1B-05AD-C1A6CA2A14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313" y="1270001"/>
            <a:ext cx="8207216" cy="46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6574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63D53-782C-E230-E4DA-04F0407B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8C97-474D-C927-76C4-765C0F892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75299-CB17-1AA8-E630-725EDE8C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33C917-1C1B-555E-4549-A75D6181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33</a:t>
            </a:fld>
            <a:endParaRPr lang="en-US" altLang="zh-CN"/>
          </a:p>
        </p:txBody>
      </p:sp>
      <p:pic>
        <p:nvPicPr>
          <p:cNvPr id="6" name="Picture 886">
            <a:extLst>
              <a:ext uri="{FF2B5EF4-FFF2-40B4-BE49-F238E27FC236}">
                <a16:creationId xmlns:a16="http://schemas.microsoft.com/office/drawing/2014/main" id="{65DC7531-DA18-9C18-82BD-8A675D271F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270001"/>
            <a:ext cx="7771779" cy="480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0603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73909D-0C57-2616-7D07-6287C77D7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BF8A4-2CF2-4958-0E7F-68D4B86A6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ffectLst/>
                <a:latin typeface="MicrosoftYaHei"/>
              </a:rPr>
              <a:t>如何描述自己的方法</a:t>
            </a:r>
            <a:r>
              <a:rPr lang="en-US" altLang="zh-CN" sz="2400" dirty="0">
                <a:effectLst/>
                <a:latin typeface="MicrosoftYaHei"/>
              </a:rPr>
              <a:t>? 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>
              <a:effectLst/>
            </a:endParaRPr>
          </a:p>
          <a:p>
            <a:pPr algn="just"/>
            <a:r>
              <a:rPr lang="zh-CN" altLang="en-US" sz="2400" dirty="0">
                <a:effectLst/>
                <a:latin typeface="MicrosoftYaHei"/>
              </a:rPr>
              <a:t>不要上来就描述工作，可以先介绍背景知识</a:t>
            </a:r>
            <a:r>
              <a:rPr lang="en-US" altLang="zh-CN" sz="2400" dirty="0">
                <a:effectLst/>
                <a:latin typeface="MicrosoftYaHei"/>
              </a:rPr>
              <a:t>(</a:t>
            </a:r>
            <a:r>
              <a:rPr lang="zh-CN" altLang="en-US" sz="2400" dirty="0">
                <a:effectLst/>
                <a:latin typeface="MicrosoftYaHei"/>
              </a:rPr>
              <a:t>往往就是</a:t>
            </a:r>
            <a:r>
              <a:rPr lang="en" altLang="zh-CN" sz="2400" dirty="0">
                <a:effectLst/>
                <a:latin typeface="MicrosoftYaHei"/>
              </a:rPr>
              <a:t>baseline)</a:t>
            </a:r>
            <a:endParaRPr lang="en" altLang="zh-CN" sz="2400" dirty="0">
              <a:latin typeface="MicrosoftYaHei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ffectLst/>
                <a:latin typeface="MicrosoftYaHei"/>
              </a:rPr>
              <a:t>有利于降低初学者或其他领域学者的理解难度</a:t>
            </a:r>
            <a:endParaRPr lang="en-US" altLang="zh-CN" dirty="0">
              <a:latin typeface="MicrosoftYaHei"/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effectLst/>
                <a:latin typeface="MicrosoftYaHei"/>
              </a:rPr>
              <a:t>有利于对</a:t>
            </a:r>
            <a:r>
              <a:rPr lang="en" altLang="zh-CN" dirty="0">
                <a:effectLst/>
                <a:latin typeface="MicrosoftYaHei"/>
              </a:rPr>
              <a:t>Introduction</a:t>
            </a:r>
            <a:r>
              <a:rPr lang="zh-CN" altLang="en-US" dirty="0">
                <a:effectLst/>
                <a:latin typeface="MicrosoftYaHei"/>
              </a:rPr>
              <a:t>中论文做理详细的解释 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effectLst/>
                <a:latin typeface="MicrosoftYaHei"/>
              </a:rPr>
              <a:t>有利于对比</a:t>
            </a:r>
            <a:r>
              <a:rPr lang="en" altLang="zh-CN" dirty="0">
                <a:effectLst/>
                <a:latin typeface="MicrosoftYaHei"/>
              </a:rPr>
              <a:t>Baseline</a:t>
            </a:r>
            <a:r>
              <a:rPr lang="zh-CN" altLang="en-US" dirty="0">
                <a:effectLst/>
                <a:latin typeface="MicrosoftYaHei"/>
              </a:rPr>
              <a:t>和你的方法 </a:t>
            </a:r>
            <a:endParaRPr lang="zh-CN" altLang="en-US" dirty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07F42-65A2-FCF6-56BC-C03D703B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E93C5C-9E17-A812-2008-F4307520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46999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3FE49-D53F-DA6F-326E-F87BE09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F14C4-15F4-F4D4-163B-E680444EB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9AE306-C75E-160B-85B7-3630143D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7E1A1B-71CA-E782-3329-0426067E0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35</a:t>
            </a:fld>
            <a:endParaRPr lang="en-US" altLang="zh-CN"/>
          </a:p>
        </p:txBody>
      </p:sp>
      <p:pic>
        <p:nvPicPr>
          <p:cNvPr id="6" name="Picture 11542">
            <a:extLst>
              <a:ext uri="{FF2B5EF4-FFF2-40B4-BE49-F238E27FC236}">
                <a16:creationId xmlns:a16="http://schemas.microsoft.com/office/drawing/2014/main" id="{CAB07B19-31B9-68DA-4F7F-458EB04232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6484" y="1296838"/>
            <a:ext cx="8231979" cy="544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893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DA5F8-6523-758B-59C1-A8BAEFFF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BE1EA-1558-5AAA-A5FD-E2D48E57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effectLst/>
                <a:latin typeface="MicrosoftYaHei"/>
              </a:rPr>
              <a:t>英语不好说</a:t>
            </a:r>
            <a:r>
              <a:rPr lang="en-US" altLang="zh-CN" sz="2400" dirty="0">
                <a:effectLst/>
                <a:latin typeface="MicrosoftYaHei"/>
              </a:rPr>
              <a:t>?</a:t>
            </a:r>
            <a:r>
              <a:rPr lang="zh-CN" altLang="en-US" sz="2400" dirty="0">
                <a:effectLst/>
                <a:latin typeface="MicrosoftYaHei"/>
              </a:rPr>
              <a:t>用例子</a:t>
            </a:r>
            <a:r>
              <a:rPr lang="en-US" altLang="zh-CN" sz="2400" dirty="0">
                <a:effectLst/>
                <a:latin typeface="MicrosoftYaHei"/>
              </a:rPr>
              <a:t>! </a:t>
            </a:r>
            <a:endParaRPr lang="zh-CN" altLang="en-US" sz="2400" dirty="0">
              <a:effectLst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ffectLst/>
                <a:latin typeface="MicrosoftYaHei"/>
              </a:rPr>
              <a:t>全篇使用一个</a:t>
            </a:r>
            <a:r>
              <a:rPr lang="en" altLang="zh-CN" dirty="0">
                <a:effectLst/>
                <a:latin typeface="MicrosoftYaHei"/>
              </a:rPr>
              <a:t>running example</a:t>
            </a:r>
            <a:r>
              <a:rPr lang="zh-CN" altLang="en" dirty="0">
                <a:effectLst/>
                <a:latin typeface="MicrosoftYaHei"/>
              </a:rPr>
              <a:t>，</a:t>
            </a:r>
            <a:r>
              <a:rPr lang="zh-CN" altLang="en-US" dirty="0">
                <a:effectLst/>
                <a:latin typeface="MicrosoftYaHei"/>
              </a:rPr>
              <a:t>用来描述方法 </a:t>
            </a:r>
            <a:endParaRPr lang="zh-CN" altLang="en-US" dirty="0">
              <a:effectLst/>
              <a:latin typeface="ArialMT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ffectLst/>
                <a:latin typeface="MicrosoftYaHei"/>
              </a:rPr>
              <a:t>围绕</a:t>
            </a:r>
            <a:r>
              <a:rPr lang="en" altLang="zh-CN" dirty="0">
                <a:effectLst/>
                <a:latin typeface="MicrosoftYaHei"/>
              </a:rPr>
              <a:t>running example</a:t>
            </a:r>
            <a:r>
              <a:rPr lang="zh-CN" altLang="en" dirty="0">
                <a:effectLst/>
                <a:latin typeface="MicrosoftYaHei"/>
              </a:rPr>
              <a:t>，</a:t>
            </a:r>
            <a:r>
              <a:rPr lang="zh-CN" altLang="en-US" dirty="0">
                <a:effectLst/>
                <a:latin typeface="MicrosoftYaHei"/>
              </a:rPr>
              <a:t>展开描述工作 </a:t>
            </a:r>
            <a:endParaRPr lang="zh-CN" altLang="en-US" dirty="0">
              <a:effectLst/>
              <a:latin typeface="ArialMT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ffectLst/>
                <a:latin typeface="MicrosoftYaHei"/>
              </a:rPr>
              <a:t>审稿人能够从中更舒服地了解你的工作，读正文会 花费他更多的时间 </a:t>
            </a:r>
            <a:endParaRPr lang="zh-CN" altLang="en-US" dirty="0">
              <a:effectLst/>
              <a:latin typeface="ArialMT"/>
            </a:endParaRPr>
          </a:p>
          <a:p>
            <a:pPr lvl="1" algn="just">
              <a:lnSpc>
                <a:spcPct val="150000"/>
              </a:lnSpc>
            </a:pPr>
            <a:r>
              <a:rPr lang="zh-CN" altLang="en-US" dirty="0">
                <a:effectLst/>
                <a:latin typeface="MicrosoftYaHei"/>
              </a:rPr>
              <a:t>看完</a:t>
            </a:r>
            <a:r>
              <a:rPr lang="en" altLang="zh-CN" dirty="0">
                <a:effectLst/>
                <a:latin typeface="MicrosoftYaHei"/>
              </a:rPr>
              <a:t>running example</a:t>
            </a:r>
            <a:r>
              <a:rPr lang="zh-CN" altLang="en" dirty="0">
                <a:effectLst/>
                <a:latin typeface="MicrosoftYaHei"/>
              </a:rPr>
              <a:t>，</a:t>
            </a:r>
            <a:r>
              <a:rPr lang="zh-CN" altLang="en-US" dirty="0">
                <a:effectLst/>
                <a:latin typeface="MicrosoftYaHei"/>
              </a:rPr>
              <a:t>审稿人便知道核心思路 </a:t>
            </a:r>
            <a:endParaRPr lang="zh-CN" altLang="en-US" dirty="0">
              <a:effectLst/>
              <a:latin typeface="ArialMT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FC900-D8A1-6CB5-93A4-DD680EF1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58842-316A-D27D-71AB-0AC8FEA0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67659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DA5F8-6523-758B-59C1-A8BAEFFF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逻辑顺序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FC900-D8A1-6CB5-93A4-DD680EF1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58842-316A-D27D-71AB-0AC8FEA0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BFEEB-7F70-B184-2BA0-07773400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7" name="Picture 1071">
            <a:extLst>
              <a:ext uri="{FF2B5EF4-FFF2-40B4-BE49-F238E27FC236}">
                <a16:creationId xmlns:a16="http://schemas.microsoft.com/office/drawing/2014/main" id="{ECC9E5C3-FC3D-9DF1-B5DF-9BE66ACA80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55886" y="1503147"/>
            <a:ext cx="8076554" cy="423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028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DA5F8-6523-758B-59C1-A8BAEFFF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Methodology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逻辑顺序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3FC900-D8A1-6CB5-93A4-DD680EF12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58842-316A-D27D-71AB-0AC8FEA0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DBFEEB-7F70-B184-2BA0-07773400D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3" name="Picture 1080">
            <a:extLst>
              <a:ext uri="{FF2B5EF4-FFF2-40B4-BE49-F238E27FC236}">
                <a16:creationId xmlns:a16="http://schemas.microsoft.com/office/drawing/2014/main" id="{560C0AEF-7651-7799-46FB-DB1D6B48DD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6472" y="1412776"/>
            <a:ext cx="7689943" cy="45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381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D3CBF-5CF4-DE8C-BFA1-BAA4ED6A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Experiment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1D8106-13A6-E289-9484-5DCB8320C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MicrosoftYaHei"/>
              </a:rPr>
              <a:t>公认的标准数据 和 </a:t>
            </a:r>
            <a:r>
              <a:rPr lang="en" altLang="zh-CN" sz="2400" dirty="0">
                <a:effectLst/>
                <a:latin typeface="MicrosoftYaHei"/>
              </a:rPr>
              <a:t>state-of-the-art</a:t>
            </a:r>
            <a:r>
              <a:rPr lang="zh-CN" altLang="en-US" sz="2400" dirty="0">
                <a:latin typeface="MicrosoftYaHei"/>
              </a:rPr>
              <a:t> 方法</a:t>
            </a:r>
            <a:r>
              <a:rPr lang="zh-CN" altLang="en-US" sz="2400" dirty="0">
                <a:effectLst/>
                <a:latin typeface="MicrosoftYaHei"/>
              </a:rPr>
              <a:t> </a:t>
            </a:r>
            <a:endParaRPr lang="zh-CN" altLang="en-US" sz="2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MicrosoftYaHei"/>
              </a:rPr>
              <a:t>实验先辅后主</a:t>
            </a:r>
            <a:br>
              <a:rPr lang="zh-CN" altLang="en-US" sz="2400" dirty="0">
                <a:effectLst/>
                <a:latin typeface="MicrosoftYaHei"/>
              </a:rPr>
            </a:br>
            <a:r>
              <a:rPr lang="en-US" altLang="zh-CN" sz="2400" dirty="0">
                <a:effectLst/>
                <a:latin typeface="ArialMT"/>
              </a:rPr>
              <a:t>• </a:t>
            </a:r>
            <a:r>
              <a:rPr lang="zh-CN" altLang="en-US" sz="2400" dirty="0">
                <a:effectLst/>
                <a:latin typeface="MicrosoftYaHei"/>
              </a:rPr>
              <a:t>辅助实验</a:t>
            </a:r>
            <a:r>
              <a:rPr lang="en-US" altLang="zh-CN" sz="2400" dirty="0">
                <a:effectLst/>
                <a:latin typeface="MicrosoftYaHei"/>
              </a:rPr>
              <a:t>:</a:t>
            </a:r>
            <a:r>
              <a:rPr lang="zh-CN" altLang="en-US" sz="2400" dirty="0">
                <a:effectLst/>
                <a:latin typeface="MicrosoftYaHei"/>
              </a:rPr>
              <a:t> 参数的影响</a:t>
            </a:r>
            <a:br>
              <a:rPr lang="zh-CN" altLang="en-US" sz="2400" dirty="0">
                <a:effectLst/>
                <a:latin typeface="MicrosoftYaHei"/>
              </a:rPr>
            </a:br>
            <a:r>
              <a:rPr lang="en-US" altLang="zh-CN" sz="2400" dirty="0">
                <a:effectLst/>
                <a:latin typeface="ArialMT"/>
              </a:rPr>
              <a:t>• </a:t>
            </a:r>
            <a:r>
              <a:rPr lang="zh-CN" altLang="en-US" sz="2400" dirty="0">
                <a:effectLst/>
                <a:latin typeface="MicrosoftYaHei"/>
              </a:rPr>
              <a:t>主实验</a:t>
            </a:r>
            <a:r>
              <a:rPr lang="en-US" altLang="zh-CN" sz="2400" dirty="0">
                <a:effectLst/>
                <a:latin typeface="MicrosoftYaHei"/>
              </a:rPr>
              <a:t>:</a:t>
            </a:r>
            <a:r>
              <a:rPr lang="zh-CN" altLang="en-US" sz="2400" dirty="0">
                <a:effectLst/>
                <a:latin typeface="MicrosoftYaHei"/>
              </a:rPr>
              <a:t>  证明显著超过</a:t>
            </a:r>
            <a:r>
              <a:rPr lang="en" altLang="zh-CN" sz="2400" dirty="0">
                <a:effectLst/>
                <a:latin typeface="MicrosoftYaHei"/>
              </a:rPr>
              <a:t>baseline </a:t>
            </a:r>
            <a:endParaRPr lang="en" altLang="zh-CN" sz="2400" dirty="0">
              <a:effectLst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MicrosoftYaHei"/>
              </a:rPr>
              <a:t>不辞劳苦，做到极致 </a:t>
            </a:r>
            <a:endParaRPr lang="zh-CN" altLang="en-US" sz="2400" dirty="0">
              <a:effectLst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6C14A-DE14-00E8-8A9F-43BC5669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A7BFC8-7F7F-878B-6B19-46F91470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39</a:t>
            </a:fld>
            <a:endParaRPr lang="en-US" altLang="zh-CN"/>
          </a:p>
        </p:txBody>
      </p:sp>
      <p:pic>
        <p:nvPicPr>
          <p:cNvPr id="6" name="Picture 1098">
            <a:extLst>
              <a:ext uri="{FF2B5EF4-FFF2-40B4-BE49-F238E27FC236}">
                <a16:creationId xmlns:a16="http://schemas.microsoft.com/office/drawing/2014/main" id="{5014627B-8214-EE75-C6E6-7306E2C318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43608" y="4725144"/>
            <a:ext cx="6772275" cy="8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695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DC4E3-B615-6391-10E7-41ECE9463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研究方向的选择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5FEF2-37EC-0A67-1487-C410F3F7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FFB98F-AD38-C251-64C5-D8B63FA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46B62E-18D1-9E6D-A287-EE4BE436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</a:t>
            </a:fld>
            <a:endParaRPr lang="en-US" altLang="zh-CN"/>
          </a:p>
        </p:txBody>
      </p:sp>
      <p:pic>
        <p:nvPicPr>
          <p:cNvPr id="6" name="Picture 335">
            <a:extLst>
              <a:ext uri="{FF2B5EF4-FFF2-40B4-BE49-F238E27FC236}">
                <a16:creationId xmlns:a16="http://schemas.microsoft.com/office/drawing/2014/main" id="{65C1CE61-92F8-677C-77EB-FAB9B90F42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1451148"/>
            <a:ext cx="5766594" cy="459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2501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30A96-26A8-4B3E-6823-BDE13D2F1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Experiment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9995E-395E-7655-DABF-3F59AA5EC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BF31E-21F7-35DD-678E-2242B778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0B4C0-351B-B0AC-E420-F39D7C7B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40</a:t>
            </a:fld>
            <a:endParaRPr lang="en-US" altLang="zh-CN"/>
          </a:p>
        </p:txBody>
      </p:sp>
      <p:pic>
        <p:nvPicPr>
          <p:cNvPr id="6" name="Picture 1106">
            <a:extLst>
              <a:ext uri="{FF2B5EF4-FFF2-40B4-BE49-F238E27FC236}">
                <a16:creationId xmlns:a16="http://schemas.microsoft.com/office/drawing/2014/main" id="{03DC4675-3BC6-31F0-9500-2580F20D987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66898" y="1270001"/>
            <a:ext cx="7101445" cy="547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1924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3216B-DE7F-0828-298B-069C1653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Experiment (caption</a:t>
            </a:r>
            <a:r>
              <a:rPr kumimoji="1" lang="zh-CN" altLang="en-US" dirty="0"/>
              <a:t>信息丰富</a:t>
            </a:r>
            <a:r>
              <a:rPr kumimoji="1" lang="en-US" altLang="zh-CN" dirty="0"/>
              <a:t>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56F5C-4D9E-46DE-C3FC-357230AED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99E0A8-7BB5-E70C-2692-E76680EB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570C2B-C31B-E5FF-DFBB-B9CDA56D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41</a:t>
            </a:fld>
            <a:endParaRPr lang="en-US" altLang="zh-CN"/>
          </a:p>
        </p:txBody>
      </p:sp>
      <p:pic>
        <p:nvPicPr>
          <p:cNvPr id="7" name="Picture 1119">
            <a:extLst>
              <a:ext uri="{FF2B5EF4-FFF2-40B4-BE49-F238E27FC236}">
                <a16:creationId xmlns:a16="http://schemas.microsoft.com/office/drawing/2014/main" id="{66F8424F-F2BC-ED9B-14A7-F59B4731F5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66862" y="4797152"/>
            <a:ext cx="6010275" cy="732790"/>
          </a:xfrm>
          <a:prstGeom prst="rect">
            <a:avLst/>
          </a:prstGeom>
        </p:spPr>
      </p:pic>
      <p:pic>
        <p:nvPicPr>
          <p:cNvPr id="8" name="Picture 1117">
            <a:extLst>
              <a:ext uri="{FF2B5EF4-FFF2-40B4-BE49-F238E27FC236}">
                <a16:creationId xmlns:a16="http://schemas.microsoft.com/office/drawing/2014/main" id="{F41D7E2E-8A05-13EB-9400-A31DC6CB21D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34936" y="1391308"/>
            <a:ext cx="8874125" cy="34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2038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D53C7-231E-8CA9-F0B9-388BBB6D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Related work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2F935-2D6B-CACE-A3D6-4B996237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80237-737D-A21F-FC67-B6DFE5F3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A9BEF-AC7C-C52F-FC48-5F29432E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42</a:t>
            </a:fld>
            <a:endParaRPr lang="en-US" altLang="zh-CN"/>
          </a:p>
        </p:txBody>
      </p:sp>
      <p:pic>
        <p:nvPicPr>
          <p:cNvPr id="7" name="Picture 1135">
            <a:extLst>
              <a:ext uri="{FF2B5EF4-FFF2-40B4-BE49-F238E27FC236}">
                <a16:creationId xmlns:a16="http://schemas.microsoft.com/office/drawing/2014/main" id="{E87DA048-BD97-551E-A81E-8F3F7D4C03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1196752"/>
            <a:ext cx="7855024" cy="2376264"/>
          </a:xfrm>
          <a:prstGeom prst="rect">
            <a:avLst/>
          </a:prstGeom>
        </p:spPr>
      </p:pic>
      <p:pic>
        <p:nvPicPr>
          <p:cNvPr id="8" name="Picture 1137">
            <a:extLst>
              <a:ext uri="{FF2B5EF4-FFF2-40B4-BE49-F238E27FC236}">
                <a16:creationId xmlns:a16="http://schemas.microsoft.com/office/drawing/2014/main" id="{7EF087C9-7341-910D-E8BC-3880ACFDE7B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68313" y="3871910"/>
            <a:ext cx="7920111" cy="221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128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D53C7-231E-8CA9-F0B9-388BBB6D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Related work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2F935-2D6B-CACE-A3D6-4B996237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80237-737D-A21F-FC67-B6DFE5F3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A9BEF-AC7C-C52F-FC48-5F29432E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43</a:t>
            </a:fld>
            <a:endParaRPr lang="en-US" altLang="zh-CN"/>
          </a:p>
        </p:txBody>
      </p:sp>
      <p:pic>
        <p:nvPicPr>
          <p:cNvPr id="6" name="Picture 1145">
            <a:extLst>
              <a:ext uri="{FF2B5EF4-FFF2-40B4-BE49-F238E27FC236}">
                <a16:creationId xmlns:a16="http://schemas.microsoft.com/office/drawing/2014/main" id="{14CB2689-0F75-B82D-1B0B-D668BDFC27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313" y="1503901"/>
            <a:ext cx="7912174" cy="43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083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D53C7-231E-8CA9-F0B9-388BBB6D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Related work (</a:t>
            </a:r>
            <a:r>
              <a:rPr kumimoji="1" lang="zh-CN" altLang="en-US" dirty="0"/>
              <a:t>传承与创新</a:t>
            </a:r>
            <a:r>
              <a:rPr kumimoji="1" lang="en-US" altLang="zh-CN" dirty="0"/>
              <a:t>)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2F935-2D6B-CACE-A3D6-4B996237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80237-737D-A21F-FC67-B6DFE5F3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A9BEF-AC7C-C52F-FC48-5F29432E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44</a:t>
            </a:fld>
            <a:endParaRPr lang="en-US" altLang="zh-CN"/>
          </a:p>
        </p:txBody>
      </p:sp>
      <p:pic>
        <p:nvPicPr>
          <p:cNvPr id="6" name="Picture 1155">
            <a:extLst>
              <a:ext uri="{FF2B5EF4-FFF2-40B4-BE49-F238E27FC236}">
                <a16:creationId xmlns:a16="http://schemas.microsoft.com/office/drawing/2014/main" id="{CCAC6924-DCB9-B250-0681-574E48D34C0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7035" y="1556792"/>
            <a:ext cx="832993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4342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D53C7-231E-8CA9-F0B9-388BBB6D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" dirty="0"/>
              <a:t>写作</a:t>
            </a:r>
            <a:r>
              <a:rPr kumimoji="1" lang="zh-CN" altLang="en-US" dirty="0"/>
              <a:t>常见问题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2F935-2D6B-CACE-A3D6-4B996237F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句子过长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经常使用被动句式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结构松散、口语化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不定冠词和定冠词的使用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2400" u="none" strike="noStrike" kern="10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公式后面文字的缩进</a:t>
            </a:r>
            <a:endParaRPr lang="zh-CN" altLang="zh-CN" sz="2400" u="none" strike="noStrike" kern="100" dirty="0"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引用的写法</a:t>
            </a:r>
            <a:endParaRPr lang="en-US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zh-CN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</a:rPr>
              <a:t>others</a:t>
            </a:r>
            <a:endParaRPr lang="zh-CN" altLang="zh-C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D80237-737D-A21F-FC67-B6DFE5F3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A9BEF-AC7C-C52F-FC48-5F29432E3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582709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4FB8E-6139-AC8A-ECE2-9B96F77E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写作常见问题：公式问题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C4046-874E-6552-A390-F189E3711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4544B-E400-4D33-6C5B-9CBB2815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523274-13D3-9225-E200-D280F0CC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46</a:t>
            </a:fld>
            <a:endParaRPr lang="en-US" altLang="zh-CN"/>
          </a:p>
        </p:txBody>
      </p:sp>
      <p:pic>
        <p:nvPicPr>
          <p:cNvPr id="6" name="Picture 1315">
            <a:extLst>
              <a:ext uri="{FF2B5EF4-FFF2-40B4-BE49-F238E27FC236}">
                <a16:creationId xmlns:a16="http://schemas.microsoft.com/office/drawing/2014/main" id="{6FFB6745-0FA8-A01F-910D-47625F0BDC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5911" y="1270001"/>
            <a:ext cx="8359775" cy="48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5533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BCF2-74BB-16F7-7AB8-66E90113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提高英语写作的窍门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97AB4-32FB-35DD-9BE2-A413590D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effectLst/>
                <a:latin typeface="MicrosoftYaHei"/>
              </a:rPr>
              <a:t>找著名学者</a:t>
            </a:r>
            <a:r>
              <a:rPr lang="en-US" altLang="zh-CN" dirty="0">
                <a:effectLst/>
                <a:latin typeface="MicrosoftYaHei"/>
              </a:rPr>
              <a:t>(</a:t>
            </a:r>
            <a:r>
              <a:rPr lang="zh-CN" altLang="en-US" dirty="0">
                <a:effectLst/>
                <a:latin typeface="MicrosoftYaHei"/>
              </a:rPr>
              <a:t>尤其是</a:t>
            </a:r>
            <a:r>
              <a:rPr lang="en" altLang="zh-CN" dirty="0">
                <a:effectLst/>
                <a:latin typeface="MicrosoftYaHei"/>
              </a:rPr>
              <a:t>native speaker)</a:t>
            </a:r>
            <a:r>
              <a:rPr lang="zh-CN" altLang="en-US" dirty="0">
                <a:effectLst/>
                <a:latin typeface="MicrosoftYaHei"/>
              </a:rPr>
              <a:t>的论文钻研， 学习句式和词汇用法，做笔记 </a:t>
            </a:r>
            <a:endParaRPr lang="zh-CN" altLang="en-US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effectLst/>
                <a:latin typeface="MicrosoftYaHei"/>
              </a:rPr>
              <a:t>拿不准的地方找</a:t>
            </a:r>
            <a:r>
              <a:rPr lang="en" altLang="zh-CN" dirty="0">
                <a:effectLst/>
                <a:latin typeface="MicrosoftYaHei"/>
              </a:rPr>
              <a:t>google</a:t>
            </a:r>
            <a:r>
              <a:rPr lang="zh-CN" altLang="en" dirty="0">
                <a:effectLst/>
                <a:latin typeface="MicrosoftYaHei"/>
              </a:rPr>
              <a:t>，</a:t>
            </a:r>
            <a:r>
              <a:rPr lang="zh-CN" altLang="en-US" dirty="0">
                <a:effectLst/>
                <a:latin typeface="MicrosoftYaHei"/>
              </a:rPr>
              <a:t>双引号查询 </a:t>
            </a:r>
            <a:endParaRPr lang="en-US" altLang="zh-CN" dirty="0">
              <a:effectLst/>
              <a:latin typeface="MicrosoftYaHei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zh-CN" altLang="en-US" dirty="0">
                <a:effectLst/>
                <a:latin typeface="MicrosoftYaHei"/>
              </a:rPr>
              <a:t>学习句式和用法  ：</a:t>
            </a:r>
            <a:r>
              <a:rPr lang="en-US" altLang="zh-CN" dirty="0" err="1">
                <a:effectLst/>
                <a:latin typeface="MicrosoftYaHei"/>
                <a:hlinkClick r:id="rId2"/>
              </a:rPr>
              <a:t>PhraseBank</a:t>
            </a:r>
            <a:endParaRPr lang="zh-CN" altLang="en-US" dirty="0">
              <a:effectLst/>
            </a:endParaRPr>
          </a:p>
          <a:p>
            <a:pPr>
              <a:lnSpc>
                <a:spcPct val="200000"/>
              </a:lnSpc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D7536-B2E0-A7A4-FEA0-4BC34984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0E945D-8AAA-C8CE-E539-D208E242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01BC66-E823-9CBA-2526-2579D43D8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83646"/>
            <a:ext cx="7772400" cy="13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4608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592DB-8263-A64B-89D3-831F8C8FED6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1563C905-D715-4812-8617-3018078E83BC}" type="datetime1">
              <a:rPr lang="en-US" smtClean="0"/>
              <a:pPr>
                <a:defRPr/>
              </a:pPr>
              <a:t>10/8/25</a:t>
            </a:fld>
            <a:endParaRPr lang="en-US" dirty="0"/>
          </a:p>
        </p:txBody>
      </p:sp>
      <p:sp>
        <p:nvSpPr>
          <p:cNvPr id="80898" name="灯片编号占位符 4">
            <a:extLst>
              <a:ext uri="{FF2B5EF4-FFF2-40B4-BE49-F238E27FC236}">
                <a16:creationId xmlns:a16="http://schemas.microsoft.com/office/drawing/2014/main" id="{C521E95A-0714-0648-8C69-2FBA90E0E5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80899" name="图片 5">
            <a:extLst>
              <a:ext uri="{FF2B5EF4-FFF2-40B4-BE49-F238E27FC236}">
                <a16:creationId xmlns:a16="http://schemas.microsoft.com/office/drawing/2014/main" id="{9630DDFF-F4B2-294B-A1B1-F42D6ADC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46188"/>
            <a:ext cx="46085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矩形 10">
            <a:extLst>
              <a:ext uri="{FF2B5EF4-FFF2-40B4-BE49-F238E27FC236}">
                <a16:creationId xmlns:a16="http://schemas.microsoft.com/office/drawing/2014/main" id="{2A945490-1599-5140-B15B-2F104225D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3" y="285751"/>
            <a:ext cx="9067801" cy="35480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4C5AE1-B254-E947-A35D-8564BA02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0" y="400071"/>
            <a:ext cx="8809650" cy="324495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82420-9D4F-C14F-936C-54E11758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91" y="400071"/>
            <a:ext cx="8809650" cy="26336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8371" name="任意形状 11">
            <a:extLst>
              <a:ext uri="{FF2B5EF4-FFF2-40B4-BE49-F238E27FC236}">
                <a16:creationId xmlns:a16="http://schemas.microsoft.com/office/drawing/2014/main" id="{2DA633E8-DAB3-D749-A4EE-04F805E985B8}"/>
              </a:ext>
            </a:extLst>
          </p:cNvPr>
          <p:cNvSpPr>
            <a:spLocks/>
          </p:cNvSpPr>
          <p:nvPr/>
        </p:nvSpPr>
        <p:spPr bwMode="auto">
          <a:xfrm>
            <a:off x="0" y="11907"/>
            <a:ext cx="9144000" cy="4095750"/>
          </a:xfrm>
          <a:custGeom>
            <a:avLst/>
            <a:gdLst>
              <a:gd name="T0" fmla="*/ 7943102 w 9144000"/>
              <a:gd name="T1" fmla="*/ 1397555 h 2185516"/>
              <a:gd name="T2" fmla="*/ 2795717 w 9144000"/>
              <a:gd name="T3" fmla="*/ 1279740 h 2185516"/>
              <a:gd name="T4" fmla="*/ 2791916 w 9144000"/>
              <a:gd name="T5" fmla="*/ 1134055 h 2185516"/>
              <a:gd name="T6" fmla="*/ 6364590 w 9144000"/>
              <a:gd name="T7" fmla="*/ 1311411 h 2185516"/>
              <a:gd name="T8" fmla="*/ 2676635 w 9144000"/>
              <a:gd name="T9" fmla="*/ 828750 h 2185516"/>
              <a:gd name="T10" fmla="*/ 2594291 w 9144000"/>
              <a:gd name="T11" fmla="*/ 1001039 h 2185516"/>
              <a:gd name="T12" fmla="*/ 2864125 w 9144000"/>
              <a:gd name="T13" fmla="*/ 995971 h 2185516"/>
              <a:gd name="T14" fmla="*/ 2463808 w 9144000"/>
              <a:gd name="T15" fmla="*/ 1300009 h 2185516"/>
              <a:gd name="T16" fmla="*/ 2979406 w 9144000"/>
              <a:gd name="T17" fmla="*/ 1411490 h 2185516"/>
              <a:gd name="T18" fmla="*/ 2993341 w 9144000"/>
              <a:gd name="T19" fmla="*/ 983303 h 2185516"/>
              <a:gd name="T20" fmla="*/ 6781166 w 9144000"/>
              <a:gd name="T21" fmla="*/ 906027 h 2185516"/>
              <a:gd name="T22" fmla="*/ 6877445 w 9144000"/>
              <a:gd name="T23" fmla="*/ 1357016 h 2185516"/>
              <a:gd name="T24" fmla="*/ 7256226 w 9144000"/>
              <a:gd name="T25" fmla="*/ 1349415 h 2185516"/>
              <a:gd name="T26" fmla="*/ 7227089 w 9144000"/>
              <a:gd name="T27" fmla="*/ 1026375 h 2185516"/>
              <a:gd name="T28" fmla="*/ 7181483 w 9144000"/>
              <a:gd name="T29" fmla="*/ 826217 h 2185516"/>
              <a:gd name="T30" fmla="*/ 7106741 w 9144000"/>
              <a:gd name="T31" fmla="*/ 1117586 h 2185516"/>
              <a:gd name="T32" fmla="*/ 6900248 w 9144000"/>
              <a:gd name="T33" fmla="*/ 1028909 h 2185516"/>
              <a:gd name="T34" fmla="*/ 6872378 w 9144000"/>
              <a:gd name="T35" fmla="*/ 821149 h 2185516"/>
              <a:gd name="T36" fmla="*/ 6163166 w 9144000"/>
              <a:gd name="T37" fmla="*/ 1338014 h 2185516"/>
              <a:gd name="T38" fmla="*/ 6581218 w 9144000"/>
              <a:gd name="T39" fmla="*/ 892092 h 2185516"/>
              <a:gd name="T40" fmla="*/ 3173068 w 9144000"/>
              <a:gd name="T41" fmla="*/ 1073248 h 2185516"/>
              <a:gd name="T42" fmla="*/ 3232609 w 9144000"/>
              <a:gd name="T43" fmla="*/ 1397555 h 2185516"/>
              <a:gd name="T44" fmla="*/ 3306085 w 9144000"/>
              <a:gd name="T45" fmla="*/ 1158125 h 2185516"/>
              <a:gd name="T46" fmla="*/ 3564517 w 9144000"/>
              <a:gd name="T47" fmla="*/ 1090983 h 2185516"/>
              <a:gd name="T48" fmla="*/ 3586053 w 9144000"/>
              <a:gd name="T49" fmla="*/ 1397555 h 2185516"/>
              <a:gd name="T50" fmla="*/ 3644327 w 9144000"/>
              <a:gd name="T51" fmla="*/ 907293 h 2185516"/>
              <a:gd name="T52" fmla="*/ 3303551 w 9144000"/>
              <a:gd name="T53" fmla="*/ 899693 h 2185516"/>
              <a:gd name="T54" fmla="*/ 7893696 w 9144000"/>
              <a:gd name="T55" fmla="*/ 871822 h 2185516"/>
              <a:gd name="T56" fmla="*/ 7974773 w 9144000"/>
              <a:gd name="T57" fmla="*/ 1169526 h 2185516"/>
              <a:gd name="T58" fmla="*/ 8059650 w 9144000"/>
              <a:gd name="T59" fmla="*/ 652662 h 2185516"/>
              <a:gd name="T60" fmla="*/ 3933611 w 9144000"/>
              <a:gd name="T61" fmla="*/ 514578 h 2185516"/>
              <a:gd name="T62" fmla="*/ 3857602 w 9144000"/>
              <a:gd name="T63" fmla="*/ 684332 h 2185516"/>
              <a:gd name="T64" fmla="*/ 3936145 w 9144000"/>
              <a:gd name="T65" fmla="*/ 1389954 h 2185516"/>
              <a:gd name="T66" fmla="*/ 3974149 w 9144000"/>
              <a:gd name="T67" fmla="*/ 1251870 h 2185516"/>
              <a:gd name="T68" fmla="*/ 4411204 w 9144000"/>
              <a:gd name="T69" fmla="*/ 1338014 h 2185516"/>
              <a:gd name="T70" fmla="*/ 4342795 w 9144000"/>
              <a:gd name="T71" fmla="*/ 879423 h 2185516"/>
              <a:gd name="T72" fmla="*/ 3983017 w 9144000"/>
              <a:gd name="T73" fmla="*/ 743873 h 2185516"/>
              <a:gd name="T74" fmla="*/ 1586641 w 9144000"/>
              <a:gd name="T75" fmla="*/ 501909 h 2185516"/>
              <a:gd name="T76" fmla="*/ 1014036 w 9144000"/>
              <a:gd name="T77" fmla="*/ 561450 h 2185516"/>
              <a:gd name="T78" fmla="*/ 1025438 w 9144000"/>
              <a:gd name="T79" fmla="*/ 672931 h 2185516"/>
              <a:gd name="T80" fmla="*/ 1236998 w 9144000"/>
              <a:gd name="T81" fmla="*/ 1350682 h 2185516"/>
              <a:gd name="T82" fmla="*/ 1381416 w 9144000"/>
              <a:gd name="T83" fmla="*/ 1306343 h 2185516"/>
              <a:gd name="T84" fmla="*/ 1653783 w 9144000"/>
              <a:gd name="T85" fmla="*/ 600722 h 2185516"/>
              <a:gd name="T86" fmla="*/ 5858537 w 9144000"/>
              <a:gd name="T87" fmla="*/ 537380 h 2185516"/>
              <a:gd name="T88" fmla="*/ 5591237 w 9144000"/>
              <a:gd name="T89" fmla="*/ 878157 h 2185516"/>
              <a:gd name="T90" fmla="*/ 5356874 w 9144000"/>
              <a:gd name="T91" fmla="*/ 533580 h 2185516"/>
              <a:gd name="T92" fmla="*/ 5354341 w 9144000"/>
              <a:gd name="T93" fmla="*/ 634926 h 2185516"/>
              <a:gd name="T94" fmla="*/ 5445552 w 9144000"/>
              <a:gd name="T95" fmla="*/ 1268339 h 2185516"/>
              <a:gd name="T96" fmla="*/ 5539297 w 9144000"/>
              <a:gd name="T97" fmla="*/ 1378552 h 2185516"/>
              <a:gd name="T98" fmla="*/ 5987753 w 9144000"/>
              <a:gd name="T99" fmla="*/ 588053 h 2185516"/>
              <a:gd name="T100" fmla="*/ 1768483 w 9144000"/>
              <a:gd name="T101" fmla="*/ 517111 h 2185516"/>
              <a:gd name="T102" fmla="*/ 1778618 w 9144000"/>
              <a:gd name="T103" fmla="*/ 788212 h 2185516"/>
              <a:gd name="T104" fmla="*/ 1774817 w 9144000"/>
              <a:gd name="T105" fmla="*/ 1296209 h 2185516"/>
              <a:gd name="T106" fmla="*/ 1926836 w 9144000"/>
              <a:gd name="T107" fmla="*/ 1298742 h 2185516"/>
              <a:gd name="T108" fmla="*/ 1930636 w 9144000"/>
              <a:gd name="T109" fmla="*/ 1058046 h 2185516"/>
              <a:gd name="T110" fmla="*/ 2190335 w 9144000"/>
              <a:gd name="T111" fmla="*/ 1191062 h 2185516"/>
              <a:gd name="T112" fmla="*/ 2242276 w 9144000"/>
              <a:gd name="T113" fmla="*/ 1387420 h 2185516"/>
              <a:gd name="T114" fmla="*/ 2315752 w 9144000"/>
              <a:gd name="T115" fmla="*/ 973168 h 2185516"/>
              <a:gd name="T116" fmla="*/ 1915435 w 9144000"/>
              <a:gd name="T117" fmla="*/ 912361 h 2185516"/>
              <a:gd name="T118" fmla="*/ 1907834 w 9144000"/>
              <a:gd name="T119" fmla="*/ 519645 h 2185516"/>
              <a:gd name="T120" fmla="*/ 0 w 9144000"/>
              <a:gd name="T121" fmla="*/ 0 h 2185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2185516">
                <a:moveTo>
                  <a:pt x="7930434" y="1263271"/>
                </a:moveTo>
                <a:cubicBezTo>
                  <a:pt x="7919032" y="1263271"/>
                  <a:pt x="7907631" y="1265805"/>
                  <a:pt x="7897496" y="1268339"/>
                </a:cubicBezTo>
                <a:cubicBezTo>
                  <a:pt x="7884828" y="1272139"/>
                  <a:pt x="7874694" y="1277206"/>
                  <a:pt x="7864559" y="1283540"/>
                </a:cubicBezTo>
                <a:cubicBezTo>
                  <a:pt x="7854425" y="1291141"/>
                  <a:pt x="7846823" y="1298742"/>
                  <a:pt x="7841756" y="1307610"/>
                </a:cubicBezTo>
                <a:cubicBezTo>
                  <a:pt x="7835422" y="1317745"/>
                  <a:pt x="7832889" y="1327879"/>
                  <a:pt x="7832889" y="1339281"/>
                </a:cubicBezTo>
                <a:cubicBezTo>
                  <a:pt x="7832889" y="1357016"/>
                  <a:pt x="7840489" y="1372218"/>
                  <a:pt x="7856958" y="1383620"/>
                </a:cubicBezTo>
                <a:cubicBezTo>
                  <a:pt x="7873427" y="1396288"/>
                  <a:pt x="7891162" y="1402622"/>
                  <a:pt x="7908898" y="1402622"/>
                </a:cubicBezTo>
                <a:cubicBezTo>
                  <a:pt x="7919032" y="1402622"/>
                  <a:pt x="7930434" y="1400088"/>
                  <a:pt x="7943102" y="1397555"/>
                </a:cubicBezTo>
                <a:cubicBezTo>
                  <a:pt x="7954504" y="1393754"/>
                  <a:pt x="7965905" y="1388687"/>
                  <a:pt x="7976040" y="1382353"/>
                </a:cubicBezTo>
                <a:cubicBezTo>
                  <a:pt x="7984907" y="1376019"/>
                  <a:pt x="7992509" y="1368418"/>
                  <a:pt x="7998842" y="1358283"/>
                </a:cubicBezTo>
                <a:cubicBezTo>
                  <a:pt x="8005176" y="1349415"/>
                  <a:pt x="8008977" y="1339281"/>
                  <a:pt x="8008977" y="1326613"/>
                </a:cubicBezTo>
                <a:cubicBezTo>
                  <a:pt x="8008977" y="1307610"/>
                  <a:pt x="8000109" y="1292408"/>
                  <a:pt x="7983640" y="1279740"/>
                </a:cubicBezTo>
                <a:cubicBezTo>
                  <a:pt x="7965905" y="1269605"/>
                  <a:pt x="7948169" y="1263271"/>
                  <a:pt x="7930434" y="1263271"/>
                </a:cubicBezTo>
                <a:close/>
                <a:moveTo>
                  <a:pt x="2872992" y="1130255"/>
                </a:moveTo>
                <a:lnTo>
                  <a:pt x="2871726" y="1224000"/>
                </a:lnTo>
                <a:cubicBezTo>
                  <a:pt x="2851456" y="1248069"/>
                  <a:pt x="2826120" y="1267072"/>
                  <a:pt x="2795717" y="1279740"/>
                </a:cubicBezTo>
                <a:cubicBezTo>
                  <a:pt x="2764046" y="1292408"/>
                  <a:pt x="2731108" y="1298742"/>
                  <a:pt x="2695637" y="1298742"/>
                </a:cubicBezTo>
                <a:cubicBezTo>
                  <a:pt x="2682969" y="1298742"/>
                  <a:pt x="2671567" y="1297476"/>
                  <a:pt x="2660166" y="1293675"/>
                </a:cubicBezTo>
                <a:cubicBezTo>
                  <a:pt x="2647498" y="1291141"/>
                  <a:pt x="2637363" y="1286074"/>
                  <a:pt x="2628496" y="1279740"/>
                </a:cubicBezTo>
                <a:cubicBezTo>
                  <a:pt x="2618361" y="1274673"/>
                  <a:pt x="2609493" y="1268339"/>
                  <a:pt x="2603159" y="1259471"/>
                </a:cubicBezTo>
                <a:cubicBezTo>
                  <a:pt x="2596825" y="1251870"/>
                  <a:pt x="2594291" y="1243002"/>
                  <a:pt x="2594291" y="1232867"/>
                </a:cubicBezTo>
                <a:cubicBezTo>
                  <a:pt x="2594291" y="1211332"/>
                  <a:pt x="2604426" y="1193596"/>
                  <a:pt x="2625962" y="1180928"/>
                </a:cubicBezTo>
                <a:cubicBezTo>
                  <a:pt x="2646231" y="1168259"/>
                  <a:pt x="2670301" y="1156858"/>
                  <a:pt x="2699438" y="1149257"/>
                </a:cubicBezTo>
                <a:cubicBezTo>
                  <a:pt x="2728574" y="1141656"/>
                  <a:pt x="2758978" y="1136589"/>
                  <a:pt x="2791916" y="1134055"/>
                </a:cubicBezTo>
                <a:cubicBezTo>
                  <a:pt x="2823586" y="1131521"/>
                  <a:pt x="2850190" y="1130255"/>
                  <a:pt x="2872992" y="1130255"/>
                </a:cubicBezTo>
                <a:close/>
                <a:moveTo>
                  <a:pt x="6382326" y="917428"/>
                </a:moveTo>
                <a:cubicBezTo>
                  <a:pt x="6438067" y="917428"/>
                  <a:pt x="6479872" y="933897"/>
                  <a:pt x="6507742" y="966834"/>
                </a:cubicBezTo>
                <a:cubicBezTo>
                  <a:pt x="6533078" y="999772"/>
                  <a:pt x="6547014" y="1041577"/>
                  <a:pt x="6547014" y="1089716"/>
                </a:cubicBezTo>
                <a:cubicBezTo>
                  <a:pt x="6547014" y="1112519"/>
                  <a:pt x="6541946" y="1136589"/>
                  <a:pt x="6534345" y="1161925"/>
                </a:cubicBezTo>
                <a:cubicBezTo>
                  <a:pt x="6525478" y="1188529"/>
                  <a:pt x="6512809" y="1212598"/>
                  <a:pt x="6497607" y="1234134"/>
                </a:cubicBezTo>
                <a:cubicBezTo>
                  <a:pt x="6481139" y="1256937"/>
                  <a:pt x="6462136" y="1274673"/>
                  <a:pt x="6439334" y="1289875"/>
                </a:cubicBezTo>
                <a:cubicBezTo>
                  <a:pt x="6416530" y="1305077"/>
                  <a:pt x="6392461" y="1311411"/>
                  <a:pt x="6364590" y="1311411"/>
                </a:cubicBezTo>
                <a:cubicBezTo>
                  <a:pt x="6315185" y="1311411"/>
                  <a:pt x="6277180" y="1294942"/>
                  <a:pt x="6251843" y="1262005"/>
                </a:cubicBezTo>
                <a:cubicBezTo>
                  <a:pt x="6225240" y="1230334"/>
                  <a:pt x="6212572" y="1188529"/>
                  <a:pt x="6212572" y="1135322"/>
                </a:cubicBezTo>
                <a:cubicBezTo>
                  <a:pt x="6212572" y="1109985"/>
                  <a:pt x="6216372" y="1084649"/>
                  <a:pt x="6225240" y="1059313"/>
                </a:cubicBezTo>
                <a:cubicBezTo>
                  <a:pt x="6232841" y="1033976"/>
                  <a:pt x="6244243" y="1009906"/>
                  <a:pt x="6259444" y="988370"/>
                </a:cubicBezTo>
                <a:cubicBezTo>
                  <a:pt x="6274646" y="968101"/>
                  <a:pt x="6292381" y="951632"/>
                  <a:pt x="6312651" y="937697"/>
                </a:cubicBezTo>
                <a:cubicBezTo>
                  <a:pt x="6332920" y="925029"/>
                  <a:pt x="6356990" y="917428"/>
                  <a:pt x="6382326" y="917428"/>
                </a:cubicBezTo>
                <a:close/>
                <a:moveTo>
                  <a:pt x="2764046" y="818616"/>
                </a:moveTo>
                <a:cubicBezTo>
                  <a:pt x="2741243" y="818616"/>
                  <a:pt x="2712106" y="822416"/>
                  <a:pt x="2676635" y="828750"/>
                </a:cubicBezTo>
                <a:cubicBezTo>
                  <a:pt x="2641164" y="836351"/>
                  <a:pt x="2606959" y="847753"/>
                  <a:pt x="2575289" y="864221"/>
                </a:cubicBezTo>
                <a:cubicBezTo>
                  <a:pt x="2548685" y="879423"/>
                  <a:pt x="2524616" y="894625"/>
                  <a:pt x="2504346" y="909827"/>
                </a:cubicBezTo>
                <a:cubicBezTo>
                  <a:pt x="2482811" y="926296"/>
                  <a:pt x="2472676" y="945298"/>
                  <a:pt x="2472676" y="966834"/>
                </a:cubicBezTo>
                <a:cubicBezTo>
                  <a:pt x="2472676" y="982036"/>
                  <a:pt x="2477743" y="995971"/>
                  <a:pt x="2490411" y="1008639"/>
                </a:cubicBezTo>
                <a:cubicBezTo>
                  <a:pt x="2501813" y="1021308"/>
                  <a:pt x="2517015" y="1027642"/>
                  <a:pt x="2537284" y="1027642"/>
                </a:cubicBezTo>
                <a:cubicBezTo>
                  <a:pt x="2546152" y="1027642"/>
                  <a:pt x="2555019" y="1026375"/>
                  <a:pt x="2562621" y="1022575"/>
                </a:cubicBezTo>
                <a:cubicBezTo>
                  <a:pt x="2570221" y="1020041"/>
                  <a:pt x="2576555" y="1014974"/>
                  <a:pt x="2584157" y="1009906"/>
                </a:cubicBezTo>
                <a:cubicBezTo>
                  <a:pt x="2586690" y="1007373"/>
                  <a:pt x="2590491" y="1004839"/>
                  <a:pt x="2594291" y="1001039"/>
                </a:cubicBezTo>
                <a:cubicBezTo>
                  <a:pt x="2596825" y="998505"/>
                  <a:pt x="2600626" y="995971"/>
                  <a:pt x="2604426" y="992171"/>
                </a:cubicBezTo>
                <a:cubicBezTo>
                  <a:pt x="2606959" y="989637"/>
                  <a:pt x="2610760" y="987103"/>
                  <a:pt x="2614560" y="983303"/>
                </a:cubicBezTo>
                <a:cubicBezTo>
                  <a:pt x="2617094" y="980769"/>
                  <a:pt x="2620894" y="976969"/>
                  <a:pt x="2625962" y="973168"/>
                </a:cubicBezTo>
                <a:cubicBezTo>
                  <a:pt x="2639897" y="960500"/>
                  <a:pt x="2656366" y="947832"/>
                  <a:pt x="2676635" y="937697"/>
                </a:cubicBezTo>
                <a:cubicBezTo>
                  <a:pt x="2696904" y="927563"/>
                  <a:pt x="2722240" y="921229"/>
                  <a:pt x="2755178" y="921229"/>
                </a:cubicBezTo>
                <a:cubicBezTo>
                  <a:pt x="2772913" y="921229"/>
                  <a:pt x="2789382" y="925029"/>
                  <a:pt x="2804584" y="931363"/>
                </a:cubicBezTo>
                <a:cubicBezTo>
                  <a:pt x="2818519" y="938964"/>
                  <a:pt x="2831188" y="947832"/>
                  <a:pt x="2841322" y="957966"/>
                </a:cubicBezTo>
                <a:cubicBezTo>
                  <a:pt x="2850190" y="970635"/>
                  <a:pt x="2857791" y="983303"/>
                  <a:pt x="2864125" y="995971"/>
                </a:cubicBezTo>
                <a:cubicBezTo>
                  <a:pt x="2869192" y="1011173"/>
                  <a:pt x="2871726" y="1025108"/>
                  <a:pt x="2874259" y="1037776"/>
                </a:cubicBezTo>
                <a:cubicBezTo>
                  <a:pt x="2851456" y="1040310"/>
                  <a:pt x="2824853" y="1041577"/>
                  <a:pt x="2795717" y="1044111"/>
                </a:cubicBezTo>
                <a:cubicBezTo>
                  <a:pt x="2765313" y="1047911"/>
                  <a:pt x="2733642" y="1052978"/>
                  <a:pt x="2701972" y="1059313"/>
                </a:cubicBezTo>
                <a:cubicBezTo>
                  <a:pt x="2670301" y="1065647"/>
                  <a:pt x="2638630" y="1073248"/>
                  <a:pt x="2608226" y="1082115"/>
                </a:cubicBezTo>
                <a:cubicBezTo>
                  <a:pt x="2577822" y="1092250"/>
                  <a:pt x="2549952" y="1104918"/>
                  <a:pt x="2527149" y="1118853"/>
                </a:cubicBezTo>
                <a:cubicBezTo>
                  <a:pt x="2501813" y="1134055"/>
                  <a:pt x="2482811" y="1150524"/>
                  <a:pt x="2468875" y="1170793"/>
                </a:cubicBezTo>
                <a:cubicBezTo>
                  <a:pt x="2453673" y="1191062"/>
                  <a:pt x="2446073" y="1212598"/>
                  <a:pt x="2446073" y="1237935"/>
                </a:cubicBezTo>
                <a:cubicBezTo>
                  <a:pt x="2446073" y="1260738"/>
                  <a:pt x="2451140" y="1282274"/>
                  <a:pt x="2463808" y="1300009"/>
                </a:cubicBezTo>
                <a:cubicBezTo>
                  <a:pt x="2476476" y="1317745"/>
                  <a:pt x="2492945" y="1332947"/>
                  <a:pt x="2514481" y="1345615"/>
                </a:cubicBezTo>
                <a:cubicBezTo>
                  <a:pt x="2536017" y="1358283"/>
                  <a:pt x="2562621" y="1368418"/>
                  <a:pt x="2593024" y="1376019"/>
                </a:cubicBezTo>
                <a:cubicBezTo>
                  <a:pt x="2622162" y="1383620"/>
                  <a:pt x="2655099" y="1386153"/>
                  <a:pt x="2690570" y="1386153"/>
                </a:cubicBezTo>
                <a:cubicBezTo>
                  <a:pt x="2719707" y="1386153"/>
                  <a:pt x="2751378" y="1382353"/>
                  <a:pt x="2784315" y="1373485"/>
                </a:cubicBezTo>
                <a:cubicBezTo>
                  <a:pt x="2817252" y="1365884"/>
                  <a:pt x="2845122" y="1351949"/>
                  <a:pt x="2870459" y="1332947"/>
                </a:cubicBezTo>
                <a:cubicBezTo>
                  <a:pt x="2870459" y="1358283"/>
                  <a:pt x="2875527" y="1378552"/>
                  <a:pt x="2886928" y="1393754"/>
                </a:cubicBezTo>
                <a:cubicBezTo>
                  <a:pt x="2897063" y="1410223"/>
                  <a:pt x="2914798" y="1419091"/>
                  <a:pt x="2942668" y="1419091"/>
                </a:cubicBezTo>
                <a:cubicBezTo>
                  <a:pt x="2957870" y="1419091"/>
                  <a:pt x="2969271" y="1416557"/>
                  <a:pt x="2979406" y="1411490"/>
                </a:cubicBezTo>
                <a:cubicBezTo>
                  <a:pt x="2988274" y="1406423"/>
                  <a:pt x="2995874" y="1401355"/>
                  <a:pt x="3000942" y="1393754"/>
                </a:cubicBezTo>
                <a:cubicBezTo>
                  <a:pt x="3006009" y="1386153"/>
                  <a:pt x="3008543" y="1378552"/>
                  <a:pt x="3011077" y="1368418"/>
                </a:cubicBezTo>
                <a:cubicBezTo>
                  <a:pt x="3011077" y="1359550"/>
                  <a:pt x="3012343" y="1350682"/>
                  <a:pt x="3012343" y="1340548"/>
                </a:cubicBezTo>
                <a:cubicBezTo>
                  <a:pt x="3012343" y="1325346"/>
                  <a:pt x="3011077" y="1310144"/>
                  <a:pt x="3011077" y="1294942"/>
                </a:cubicBezTo>
                <a:lnTo>
                  <a:pt x="3011077" y="1248069"/>
                </a:lnTo>
                <a:cubicBezTo>
                  <a:pt x="3011077" y="1218932"/>
                  <a:pt x="3009810" y="1189795"/>
                  <a:pt x="3008543" y="1160658"/>
                </a:cubicBezTo>
                <a:cubicBezTo>
                  <a:pt x="3007276" y="1132788"/>
                  <a:pt x="3007276" y="1103651"/>
                  <a:pt x="3007276" y="1074514"/>
                </a:cubicBezTo>
                <a:cubicBezTo>
                  <a:pt x="3007276" y="1044111"/>
                  <a:pt x="3002209" y="1013707"/>
                  <a:pt x="2993341" y="983303"/>
                </a:cubicBezTo>
                <a:cubicBezTo>
                  <a:pt x="2983206" y="952899"/>
                  <a:pt x="2968004" y="926296"/>
                  <a:pt x="2947735" y="900959"/>
                </a:cubicBezTo>
                <a:cubicBezTo>
                  <a:pt x="2927466" y="876890"/>
                  <a:pt x="2902130" y="856620"/>
                  <a:pt x="2871726" y="841419"/>
                </a:cubicBezTo>
                <a:cubicBezTo>
                  <a:pt x="2841322" y="826217"/>
                  <a:pt x="2804584" y="818616"/>
                  <a:pt x="2764046" y="818616"/>
                </a:cubicBezTo>
                <a:close/>
                <a:moveTo>
                  <a:pt x="6849575" y="816082"/>
                </a:moveTo>
                <a:cubicBezTo>
                  <a:pt x="6836907" y="816082"/>
                  <a:pt x="6825505" y="819883"/>
                  <a:pt x="6814104" y="824950"/>
                </a:cubicBezTo>
                <a:cubicBezTo>
                  <a:pt x="6801436" y="831284"/>
                  <a:pt x="6787501" y="838885"/>
                  <a:pt x="6773565" y="847753"/>
                </a:cubicBezTo>
                <a:cubicBezTo>
                  <a:pt x="6773565" y="857887"/>
                  <a:pt x="6774832" y="868022"/>
                  <a:pt x="6777366" y="876890"/>
                </a:cubicBezTo>
                <a:lnTo>
                  <a:pt x="6781166" y="906027"/>
                </a:lnTo>
                <a:cubicBezTo>
                  <a:pt x="6781166" y="916161"/>
                  <a:pt x="6782434" y="926296"/>
                  <a:pt x="6782434" y="936430"/>
                </a:cubicBezTo>
                <a:cubicBezTo>
                  <a:pt x="6782434" y="946565"/>
                  <a:pt x="6781166" y="961767"/>
                  <a:pt x="6781166" y="980769"/>
                </a:cubicBezTo>
                <a:lnTo>
                  <a:pt x="6781166" y="1037776"/>
                </a:lnTo>
                <a:lnTo>
                  <a:pt x="6778633" y="1090983"/>
                </a:lnTo>
                <a:lnTo>
                  <a:pt x="6778633" y="1122654"/>
                </a:lnTo>
                <a:cubicBezTo>
                  <a:pt x="6778633" y="1155591"/>
                  <a:pt x="6781166" y="1187262"/>
                  <a:pt x="6786234" y="1217666"/>
                </a:cubicBezTo>
                <a:cubicBezTo>
                  <a:pt x="6790034" y="1248069"/>
                  <a:pt x="6798902" y="1275940"/>
                  <a:pt x="6814104" y="1300009"/>
                </a:cubicBezTo>
                <a:cubicBezTo>
                  <a:pt x="6829306" y="1324079"/>
                  <a:pt x="6849575" y="1343081"/>
                  <a:pt x="6877445" y="1357016"/>
                </a:cubicBezTo>
                <a:cubicBezTo>
                  <a:pt x="6902781" y="1372218"/>
                  <a:pt x="6938253" y="1378552"/>
                  <a:pt x="6983858" y="1378552"/>
                </a:cubicBezTo>
                <a:cubicBezTo>
                  <a:pt x="7005394" y="1378552"/>
                  <a:pt x="7028197" y="1372218"/>
                  <a:pt x="7052267" y="1359550"/>
                </a:cubicBezTo>
                <a:cubicBezTo>
                  <a:pt x="7075070" y="1346882"/>
                  <a:pt x="7094072" y="1331680"/>
                  <a:pt x="7109274" y="1311411"/>
                </a:cubicBezTo>
                <a:cubicBezTo>
                  <a:pt x="7114341" y="1336747"/>
                  <a:pt x="7124476" y="1358283"/>
                  <a:pt x="7138411" y="1376019"/>
                </a:cubicBezTo>
                <a:cubicBezTo>
                  <a:pt x="7152346" y="1393754"/>
                  <a:pt x="7170082" y="1402622"/>
                  <a:pt x="7192885" y="1402622"/>
                </a:cubicBezTo>
                <a:cubicBezTo>
                  <a:pt x="7210620" y="1402622"/>
                  <a:pt x="7224555" y="1397555"/>
                  <a:pt x="7237223" y="1388687"/>
                </a:cubicBezTo>
                <a:cubicBezTo>
                  <a:pt x="7243558" y="1383620"/>
                  <a:pt x="7248625" y="1378552"/>
                  <a:pt x="7252425" y="1370951"/>
                </a:cubicBezTo>
                <a:cubicBezTo>
                  <a:pt x="7254959" y="1363351"/>
                  <a:pt x="7256226" y="1357016"/>
                  <a:pt x="7256226" y="1349415"/>
                </a:cubicBezTo>
                <a:cubicBezTo>
                  <a:pt x="7256226" y="1346882"/>
                  <a:pt x="7252425" y="1336747"/>
                  <a:pt x="7246091" y="1321545"/>
                </a:cubicBezTo>
                <a:cubicBezTo>
                  <a:pt x="7241024" y="1311411"/>
                  <a:pt x="7237223" y="1300009"/>
                  <a:pt x="7234690" y="1287341"/>
                </a:cubicBezTo>
                <a:cubicBezTo>
                  <a:pt x="7232156" y="1275940"/>
                  <a:pt x="7229623" y="1262005"/>
                  <a:pt x="7228356" y="1246803"/>
                </a:cubicBezTo>
                <a:cubicBezTo>
                  <a:pt x="7225822" y="1231601"/>
                  <a:pt x="7224555" y="1212598"/>
                  <a:pt x="7224555" y="1192329"/>
                </a:cubicBezTo>
                <a:cubicBezTo>
                  <a:pt x="7223289" y="1172060"/>
                  <a:pt x="7223289" y="1147990"/>
                  <a:pt x="7223289" y="1120120"/>
                </a:cubicBezTo>
                <a:cubicBezTo>
                  <a:pt x="7223289" y="1117586"/>
                  <a:pt x="7223289" y="1109985"/>
                  <a:pt x="7224555" y="1099851"/>
                </a:cubicBezTo>
                <a:lnTo>
                  <a:pt x="7224555" y="1064380"/>
                </a:lnTo>
                <a:lnTo>
                  <a:pt x="7227089" y="1026375"/>
                </a:lnTo>
                <a:cubicBezTo>
                  <a:pt x="7227089" y="1014974"/>
                  <a:pt x="7228356" y="1004839"/>
                  <a:pt x="7229623" y="997238"/>
                </a:cubicBezTo>
                <a:cubicBezTo>
                  <a:pt x="7230889" y="983303"/>
                  <a:pt x="7232156" y="970635"/>
                  <a:pt x="7234690" y="960500"/>
                </a:cubicBezTo>
                <a:cubicBezTo>
                  <a:pt x="7234690" y="950366"/>
                  <a:pt x="7235956" y="937697"/>
                  <a:pt x="7238490" y="923762"/>
                </a:cubicBezTo>
                <a:cubicBezTo>
                  <a:pt x="7239757" y="913628"/>
                  <a:pt x="7241024" y="904760"/>
                  <a:pt x="7242291" y="895892"/>
                </a:cubicBezTo>
                <a:cubicBezTo>
                  <a:pt x="7243558" y="888291"/>
                  <a:pt x="7244825" y="881957"/>
                  <a:pt x="7244825" y="878157"/>
                </a:cubicBezTo>
                <a:cubicBezTo>
                  <a:pt x="7244825" y="871822"/>
                  <a:pt x="7241024" y="864221"/>
                  <a:pt x="7233423" y="856620"/>
                </a:cubicBezTo>
                <a:cubicBezTo>
                  <a:pt x="7225822" y="849020"/>
                  <a:pt x="7216954" y="841419"/>
                  <a:pt x="7208087" y="836351"/>
                </a:cubicBezTo>
                <a:cubicBezTo>
                  <a:pt x="7200485" y="832551"/>
                  <a:pt x="7191618" y="828750"/>
                  <a:pt x="7181483" y="826217"/>
                </a:cubicBezTo>
                <a:cubicBezTo>
                  <a:pt x="7171349" y="823683"/>
                  <a:pt x="7163747" y="822416"/>
                  <a:pt x="7161214" y="822416"/>
                </a:cubicBezTo>
                <a:cubicBezTo>
                  <a:pt x="7156147" y="822416"/>
                  <a:pt x="7148546" y="823683"/>
                  <a:pt x="7140945" y="826217"/>
                </a:cubicBezTo>
                <a:cubicBezTo>
                  <a:pt x="7132077" y="828750"/>
                  <a:pt x="7125743" y="832551"/>
                  <a:pt x="7120676" y="838885"/>
                </a:cubicBezTo>
                <a:cubicBezTo>
                  <a:pt x="7115608" y="846486"/>
                  <a:pt x="7111808" y="854087"/>
                  <a:pt x="7110541" y="864221"/>
                </a:cubicBezTo>
                <a:cubicBezTo>
                  <a:pt x="7109274" y="875623"/>
                  <a:pt x="7109274" y="893358"/>
                  <a:pt x="7109274" y="917428"/>
                </a:cubicBezTo>
                <a:lnTo>
                  <a:pt x="7109274" y="987103"/>
                </a:lnTo>
                <a:cubicBezTo>
                  <a:pt x="7109274" y="1006106"/>
                  <a:pt x="7108007" y="1026375"/>
                  <a:pt x="7108007" y="1049178"/>
                </a:cubicBezTo>
                <a:cubicBezTo>
                  <a:pt x="7108007" y="1071981"/>
                  <a:pt x="7106741" y="1094784"/>
                  <a:pt x="7106741" y="1117586"/>
                </a:cubicBezTo>
                <a:cubicBezTo>
                  <a:pt x="7105474" y="1137856"/>
                  <a:pt x="7102940" y="1158125"/>
                  <a:pt x="7097872" y="1178394"/>
                </a:cubicBezTo>
                <a:cubicBezTo>
                  <a:pt x="7092805" y="1199930"/>
                  <a:pt x="7086471" y="1218932"/>
                  <a:pt x="7077603" y="1236668"/>
                </a:cubicBezTo>
                <a:cubicBezTo>
                  <a:pt x="7067469" y="1254404"/>
                  <a:pt x="7056067" y="1269605"/>
                  <a:pt x="7040865" y="1279740"/>
                </a:cubicBezTo>
                <a:cubicBezTo>
                  <a:pt x="7025663" y="1292408"/>
                  <a:pt x="7006661" y="1297476"/>
                  <a:pt x="6986392" y="1297476"/>
                </a:cubicBezTo>
                <a:cubicBezTo>
                  <a:pt x="6955988" y="1297476"/>
                  <a:pt x="6934452" y="1284807"/>
                  <a:pt x="6920517" y="1256937"/>
                </a:cubicBezTo>
                <a:cubicBezTo>
                  <a:pt x="6905315" y="1229067"/>
                  <a:pt x="6898981" y="1193596"/>
                  <a:pt x="6898981" y="1147990"/>
                </a:cubicBezTo>
                <a:cubicBezTo>
                  <a:pt x="6898981" y="1145457"/>
                  <a:pt x="6898981" y="1136589"/>
                  <a:pt x="6900248" y="1121387"/>
                </a:cubicBezTo>
                <a:lnTo>
                  <a:pt x="6900248" y="1028909"/>
                </a:lnTo>
                <a:cubicBezTo>
                  <a:pt x="6900248" y="1014974"/>
                  <a:pt x="6901515" y="1004839"/>
                  <a:pt x="6901515" y="999772"/>
                </a:cubicBezTo>
                <a:cubicBezTo>
                  <a:pt x="6901515" y="992171"/>
                  <a:pt x="6901515" y="980769"/>
                  <a:pt x="6904048" y="965567"/>
                </a:cubicBezTo>
                <a:lnTo>
                  <a:pt x="6909116" y="921229"/>
                </a:lnTo>
                <a:lnTo>
                  <a:pt x="6912916" y="889558"/>
                </a:lnTo>
                <a:cubicBezTo>
                  <a:pt x="6914183" y="883224"/>
                  <a:pt x="6915450" y="876890"/>
                  <a:pt x="6915450" y="869289"/>
                </a:cubicBezTo>
                <a:cubicBezTo>
                  <a:pt x="6915450" y="861688"/>
                  <a:pt x="6912916" y="855354"/>
                  <a:pt x="6910383" y="849020"/>
                </a:cubicBezTo>
                <a:cubicBezTo>
                  <a:pt x="6905315" y="842685"/>
                  <a:pt x="6900248" y="836351"/>
                  <a:pt x="6895181" y="831284"/>
                </a:cubicBezTo>
                <a:cubicBezTo>
                  <a:pt x="6887579" y="827483"/>
                  <a:pt x="6879979" y="823683"/>
                  <a:pt x="6872378" y="821149"/>
                </a:cubicBezTo>
                <a:cubicBezTo>
                  <a:pt x="6864777" y="818616"/>
                  <a:pt x="6857176" y="816082"/>
                  <a:pt x="6849575" y="816082"/>
                </a:cubicBezTo>
                <a:close/>
                <a:moveTo>
                  <a:pt x="6356990" y="811015"/>
                </a:moveTo>
                <a:cubicBezTo>
                  <a:pt x="6311384" y="811015"/>
                  <a:pt x="6272112" y="821149"/>
                  <a:pt x="6239175" y="841419"/>
                </a:cubicBezTo>
                <a:cubicBezTo>
                  <a:pt x="6203704" y="861688"/>
                  <a:pt x="6175834" y="887024"/>
                  <a:pt x="6153031" y="917428"/>
                </a:cubicBezTo>
                <a:cubicBezTo>
                  <a:pt x="6130228" y="947832"/>
                  <a:pt x="6112492" y="983303"/>
                  <a:pt x="6102358" y="1021308"/>
                </a:cubicBezTo>
                <a:cubicBezTo>
                  <a:pt x="6089690" y="1059313"/>
                  <a:pt x="6084623" y="1097317"/>
                  <a:pt x="6084623" y="1132788"/>
                </a:cubicBezTo>
                <a:cubicBezTo>
                  <a:pt x="6084623" y="1175860"/>
                  <a:pt x="6090957" y="1213865"/>
                  <a:pt x="6104892" y="1248069"/>
                </a:cubicBezTo>
                <a:cubicBezTo>
                  <a:pt x="6118826" y="1283540"/>
                  <a:pt x="6137829" y="1312678"/>
                  <a:pt x="6163166" y="1338014"/>
                </a:cubicBezTo>
                <a:cubicBezTo>
                  <a:pt x="6185968" y="1363351"/>
                  <a:pt x="6215105" y="1382353"/>
                  <a:pt x="6249310" y="1396288"/>
                </a:cubicBezTo>
                <a:cubicBezTo>
                  <a:pt x="6282247" y="1408956"/>
                  <a:pt x="6317718" y="1416557"/>
                  <a:pt x="6358257" y="1416557"/>
                </a:cubicBezTo>
                <a:cubicBezTo>
                  <a:pt x="6402596" y="1416557"/>
                  <a:pt x="6444401" y="1406423"/>
                  <a:pt x="6482405" y="1388687"/>
                </a:cubicBezTo>
                <a:cubicBezTo>
                  <a:pt x="6519143" y="1370951"/>
                  <a:pt x="6550814" y="1348149"/>
                  <a:pt x="6578684" y="1317745"/>
                </a:cubicBezTo>
                <a:cubicBezTo>
                  <a:pt x="6604021" y="1289875"/>
                  <a:pt x="6624290" y="1256937"/>
                  <a:pt x="6639492" y="1218932"/>
                </a:cubicBezTo>
                <a:cubicBezTo>
                  <a:pt x="6654694" y="1182194"/>
                  <a:pt x="6662294" y="1144190"/>
                  <a:pt x="6662294" y="1106185"/>
                </a:cubicBezTo>
                <a:cubicBezTo>
                  <a:pt x="6662294" y="1063113"/>
                  <a:pt x="6654694" y="1022575"/>
                  <a:pt x="6642025" y="985837"/>
                </a:cubicBezTo>
                <a:cubicBezTo>
                  <a:pt x="6626823" y="950366"/>
                  <a:pt x="6606554" y="918695"/>
                  <a:pt x="6581218" y="892092"/>
                </a:cubicBezTo>
                <a:cubicBezTo>
                  <a:pt x="6554614" y="866755"/>
                  <a:pt x="6522944" y="846486"/>
                  <a:pt x="6484939" y="831284"/>
                </a:cubicBezTo>
                <a:cubicBezTo>
                  <a:pt x="6446934" y="818616"/>
                  <a:pt x="6403862" y="811015"/>
                  <a:pt x="6356990" y="811015"/>
                </a:cubicBezTo>
                <a:close/>
                <a:moveTo>
                  <a:pt x="3241477" y="809748"/>
                </a:moveTo>
                <a:cubicBezTo>
                  <a:pt x="3221207" y="809748"/>
                  <a:pt x="3204739" y="816082"/>
                  <a:pt x="3189537" y="826217"/>
                </a:cubicBezTo>
                <a:cubicBezTo>
                  <a:pt x="3174335" y="836351"/>
                  <a:pt x="3166734" y="849020"/>
                  <a:pt x="3166734" y="861688"/>
                </a:cubicBezTo>
                <a:cubicBezTo>
                  <a:pt x="3166734" y="869289"/>
                  <a:pt x="3166734" y="875623"/>
                  <a:pt x="3168001" y="879423"/>
                </a:cubicBezTo>
                <a:cubicBezTo>
                  <a:pt x="3170535" y="900959"/>
                  <a:pt x="3171801" y="927563"/>
                  <a:pt x="3171801" y="960500"/>
                </a:cubicBezTo>
                <a:cubicBezTo>
                  <a:pt x="3171801" y="993438"/>
                  <a:pt x="3173068" y="1031442"/>
                  <a:pt x="3173068" y="1073248"/>
                </a:cubicBezTo>
                <a:lnTo>
                  <a:pt x="3173068" y="1259471"/>
                </a:lnTo>
                <a:cubicBezTo>
                  <a:pt x="3173068" y="1277206"/>
                  <a:pt x="3171801" y="1294942"/>
                  <a:pt x="3171801" y="1312678"/>
                </a:cubicBezTo>
                <a:lnTo>
                  <a:pt x="3169268" y="1335480"/>
                </a:lnTo>
                <a:cubicBezTo>
                  <a:pt x="3166734" y="1343081"/>
                  <a:pt x="3166734" y="1350682"/>
                  <a:pt x="3166734" y="1358283"/>
                </a:cubicBezTo>
                <a:cubicBezTo>
                  <a:pt x="3166734" y="1365884"/>
                  <a:pt x="3169268" y="1370951"/>
                  <a:pt x="3174335" y="1376019"/>
                </a:cubicBezTo>
                <a:cubicBezTo>
                  <a:pt x="3178136" y="1381086"/>
                  <a:pt x="3183203" y="1384887"/>
                  <a:pt x="3190804" y="1387420"/>
                </a:cubicBezTo>
                <a:cubicBezTo>
                  <a:pt x="3197138" y="1389954"/>
                  <a:pt x="3204739" y="1392487"/>
                  <a:pt x="3212340" y="1395021"/>
                </a:cubicBezTo>
                <a:cubicBezTo>
                  <a:pt x="3219941" y="1396288"/>
                  <a:pt x="3226275" y="1397555"/>
                  <a:pt x="3232609" y="1397555"/>
                </a:cubicBezTo>
                <a:cubicBezTo>
                  <a:pt x="3245277" y="1397555"/>
                  <a:pt x="3255412" y="1393754"/>
                  <a:pt x="3263013" y="1388687"/>
                </a:cubicBezTo>
                <a:cubicBezTo>
                  <a:pt x="3270613" y="1383620"/>
                  <a:pt x="3278214" y="1378552"/>
                  <a:pt x="3284549" y="1370951"/>
                </a:cubicBezTo>
                <a:cubicBezTo>
                  <a:pt x="3293416" y="1362084"/>
                  <a:pt x="3298484" y="1350682"/>
                  <a:pt x="3301017" y="1335480"/>
                </a:cubicBezTo>
                <a:cubicBezTo>
                  <a:pt x="3302284" y="1320278"/>
                  <a:pt x="3303551" y="1307610"/>
                  <a:pt x="3303551" y="1296209"/>
                </a:cubicBezTo>
                <a:lnTo>
                  <a:pt x="3303551" y="1264538"/>
                </a:lnTo>
                <a:cubicBezTo>
                  <a:pt x="3303551" y="1251870"/>
                  <a:pt x="3304818" y="1239202"/>
                  <a:pt x="3304818" y="1226533"/>
                </a:cubicBezTo>
                <a:cubicBezTo>
                  <a:pt x="3304818" y="1213865"/>
                  <a:pt x="3304818" y="1201197"/>
                  <a:pt x="3306085" y="1188529"/>
                </a:cubicBezTo>
                <a:lnTo>
                  <a:pt x="3306085" y="1158125"/>
                </a:lnTo>
                <a:cubicBezTo>
                  <a:pt x="3306085" y="1141656"/>
                  <a:pt x="3308619" y="1120120"/>
                  <a:pt x="3316219" y="1093517"/>
                </a:cubicBezTo>
                <a:cubicBezTo>
                  <a:pt x="3321287" y="1068180"/>
                  <a:pt x="3331421" y="1042844"/>
                  <a:pt x="3346624" y="1017507"/>
                </a:cubicBezTo>
                <a:cubicBezTo>
                  <a:pt x="3363092" y="987103"/>
                  <a:pt x="3382094" y="961767"/>
                  <a:pt x="3402364" y="938964"/>
                </a:cubicBezTo>
                <a:cubicBezTo>
                  <a:pt x="3422632" y="917428"/>
                  <a:pt x="3446702" y="906027"/>
                  <a:pt x="3473305" y="906027"/>
                </a:cubicBezTo>
                <a:cubicBezTo>
                  <a:pt x="3488508" y="906027"/>
                  <a:pt x="3502443" y="912361"/>
                  <a:pt x="3513844" y="922495"/>
                </a:cubicBezTo>
                <a:cubicBezTo>
                  <a:pt x="3523978" y="935164"/>
                  <a:pt x="3532846" y="949099"/>
                  <a:pt x="3540447" y="966834"/>
                </a:cubicBezTo>
                <a:cubicBezTo>
                  <a:pt x="3546781" y="984570"/>
                  <a:pt x="3551848" y="1004839"/>
                  <a:pt x="3556916" y="1026375"/>
                </a:cubicBezTo>
                <a:lnTo>
                  <a:pt x="3564517" y="1090983"/>
                </a:lnTo>
                <a:cubicBezTo>
                  <a:pt x="3565784" y="1112519"/>
                  <a:pt x="3567051" y="1131521"/>
                  <a:pt x="3567051" y="1147990"/>
                </a:cubicBezTo>
                <a:lnTo>
                  <a:pt x="3567051" y="1241735"/>
                </a:lnTo>
                <a:cubicBezTo>
                  <a:pt x="3567051" y="1260738"/>
                  <a:pt x="3565784" y="1278473"/>
                  <a:pt x="3564517" y="1296209"/>
                </a:cubicBezTo>
                <a:cubicBezTo>
                  <a:pt x="3564517" y="1302543"/>
                  <a:pt x="3563250" y="1308877"/>
                  <a:pt x="3561983" y="1313944"/>
                </a:cubicBezTo>
                <a:cubicBezTo>
                  <a:pt x="3559450" y="1320278"/>
                  <a:pt x="3559450" y="1326613"/>
                  <a:pt x="3559450" y="1331680"/>
                </a:cubicBezTo>
                <a:cubicBezTo>
                  <a:pt x="3559450" y="1339281"/>
                  <a:pt x="3559450" y="1348149"/>
                  <a:pt x="3561983" y="1355750"/>
                </a:cubicBezTo>
                <a:cubicBezTo>
                  <a:pt x="3561983" y="1364617"/>
                  <a:pt x="3564517" y="1372218"/>
                  <a:pt x="3569584" y="1378552"/>
                </a:cubicBezTo>
                <a:cubicBezTo>
                  <a:pt x="3573385" y="1386153"/>
                  <a:pt x="3578452" y="1392487"/>
                  <a:pt x="3586053" y="1397555"/>
                </a:cubicBezTo>
                <a:cubicBezTo>
                  <a:pt x="3592387" y="1402622"/>
                  <a:pt x="3601255" y="1405156"/>
                  <a:pt x="3613923" y="1405156"/>
                </a:cubicBezTo>
                <a:cubicBezTo>
                  <a:pt x="3640526" y="1405156"/>
                  <a:pt x="3660796" y="1396288"/>
                  <a:pt x="3674730" y="1381086"/>
                </a:cubicBezTo>
                <a:cubicBezTo>
                  <a:pt x="3687399" y="1365884"/>
                  <a:pt x="3695000" y="1348149"/>
                  <a:pt x="3695000" y="1325346"/>
                </a:cubicBezTo>
                <a:cubicBezTo>
                  <a:pt x="3695000" y="1301276"/>
                  <a:pt x="3695000" y="1277206"/>
                  <a:pt x="3696267" y="1251870"/>
                </a:cubicBezTo>
                <a:lnTo>
                  <a:pt x="3696267" y="1177127"/>
                </a:lnTo>
                <a:cubicBezTo>
                  <a:pt x="3696267" y="1136589"/>
                  <a:pt x="3695000" y="1101118"/>
                  <a:pt x="3693733" y="1068180"/>
                </a:cubicBezTo>
                <a:cubicBezTo>
                  <a:pt x="3691199" y="1036510"/>
                  <a:pt x="3688666" y="1009906"/>
                  <a:pt x="3683598" y="989637"/>
                </a:cubicBezTo>
                <a:cubicBezTo>
                  <a:pt x="3674730" y="960500"/>
                  <a:pt x="3662063" y="932630"/>
                  <a:pt x="3644327" y="907293"/>
                </a:cubicBezTo>
                <a:cubicBezTo>
                  <a:pt x="3626591" y="881957"/>
                  <a:pt x="3599988" y="860421"/>
                  <a:pt x="3565784" y="840152"/>
                </a:cubicBezTo>
                <a:cubicBezTo>
                  <a:pt x="3551848" y="832551"/>
                  <a:pt x="3537914" y="826217"/>
                  <a:pt x="3523978" y="821149"/>
                </a:cubicBezTo>
                <a:cubicBezTo>
                  <a:pt x="3508777" y="817349"/>
                  <a:pt x="3492308" y="814815"/>
                  <a:pt x="3477106" y="814815"/>
                </a:cubicBezTo>
                <a:cubicBezTo>
                  <a:pt x="3458104" y="814815"/>
                  <a:pt x="3440368" y="818616"/>
                  <a:pt x="3422632" y="823683"/>
                </a:cubicBezTo>
                <a:cubicBezTo>
                  <a:pt x="3404897" y="831284"/>
                  <a:pt x="3389695" y="838885"/>
                  <a:pt x="3374494" y="849020"/>
                </a:cubicBezTo>
                <a:cubicBezTo>
                  <a:pt x="3359291" y="860421"/>
                  <a:pt x="3345357" y="873089"/>
                  <a:pt x="3333955" y="885757"/>
                </a:cubicBezTo>
                <a:cubicBezTo>
                  <a:pt x="3321287" y="899693"/>
                  <a:pt x="3309885" y="913628"/>
                  <a:pt x="3302284" y="926296"/>
                </a:cubicBezTo>
                <a:cubicBezTo>
                  <a:pt x="3302284" y="917428"/>
                  <a:pt x="3303551" y="908560"/>
                  <a:pt x="3303551" y="899693"/>
                </a:cubicBezTo>
                <a:cubicBezTo>
                  <a:pt x="3303551" y="892092"/>
                  <a:pt x="3304818" y="883224"/>
                  <a:pt x="3304818" y="873089"/>
                </a:cubicBezTo>
                <a:cubicBezTo>
                  <a:pt x="3304818" y="854087"/>
                  <a:pt x="3299751" y="838885"/>
                  <a:pt x="3290883" y="826217"/>
                </a:cubicBezTo>
                <a:cubicBezTo>
                  <a:pt x="3280748" y="816082"/>
                  <a:pt x="3264280" y="809748"/>
                  <a:pt x="3241477" y="809748"/>
                </a:cubicBezTo>
                <a:close/>
                <a:moveTo>
                  <a:pt x="7993775" y="570318"/>
                </a:moveTo>
                <a:cubicBezTo>
                  <a:pt x="7981107" y="570318"/>
                  <a:pt x="7969705" y="574118"/>
                  <a:pt x="7959571" y="580453"/>
                </a:cubicBezTo>
                <a:cubicBezTo>
                  <a:pt x="7945636" y="590587"/>
                  <a:pt x="7934234" y="613390"/>
                  <a:pt x="7925367" y="651395"/>
                </a:cubicBezTo>
                <a:cubicBezTo>
                  <a:pt x="7916499" y="689400"/>
                  <a:pt x="7908898" y="732472"/>
                  <a:pt x="7903831" y="779344"/>
                </a:cubicBezTo>
                <a:cubicBezTo>
                  <a:pt x="7898763" y="809748"/>
                  <a:pt x="7896230" y="841419"/>
                  <a:pt x="7893696" y="871822"/>
                </a:cubicBezTo>
                <a:cubicBezTo>
                  <a:pt x="7891162" y="903493"/>
                  <a:pt x="7888629" y="932630"/>
                  <a:pt x="7887362" y="960500"/>
                </a:cubicBezTo>
                <a:cubicBezTo>
                  <a:pt x="7884828" y="988370"/>
                  <a:pt x="7883561" y="1012440"/>
                  <a:pt x="7883561" y="1033976"/>
                </a:cubicBezTo>
                <a:cubicBezTo>
                  <a:pt x="7882294" y="1055512"/>
                  <a:pt x="7882294" y="1070714"/>
                  <a:pt x="7882294" y="1080848"/>
                </a:cubicBezTo>
                <a:cubicBezTo>
                  <a:pt x="7882294" y="1089716"/>
                  <a:pt x="7882294" y="1099851"/>
                  <a:pt x="7883561" y="1111252"/>
                </a:cubicBezTo>
                <a:cubicBezTo>
                  <a:pt x="7883561" y="1123921"/>
                  <a:pt x="7886095" y="1135322"/>
                  <a:pt x="7889896" y="1145457"/>
                </a:cubicBezTo>
                <a:cubicBezTo>
                  <a:pt x="7893696" y="1155591"/>
                  <a:pt x="7900030" y="1164459"/>
                  <a:pt x="7907631" y="1172060"/>
                </a:cubicBezTo>
                <a:cubicBezTo>
                  <a:pt x="7913965" y="1179661"/>
                  <a:pt x="7924100" y="1183461"/>
                  <a:pt x="7938035" y="1183461"/>
                </a:cubicBezTo>
                <a:cubicBezTo>
                  <a:pt x="7949436" y="1183461"/>
                  <a:pt x="7962105" y="1179661"/>
                  <a:pt x="7974773" y="1169526"/>
                </a:cubicBezTo>
                <a:cubicBezTo>
                  <a:pt x="7987441" y="1160658"/>
                  <a:pt x="7993775" y="1150524"/>
                  <a:pt x="7993775" y="1137856"/>
                </a:cubicBezTo>
                <a:cubicBezTo>
                  <a:pt x="7993775" y="1131521"/>
                  <a:pt x="7992509" y="1125187"/>
                  <a:pt x="7991242" y="1117586"/>
                </a:cubicBezTo>
                <a:cubicBezTo>
                  <a:pt x="7989975" y="1112519"/>
                  <a:pt x="7989975" y="1106185"/>
                  <a:pt x="7989975" y="1098584"/>
                </a:cubicBezTo>
                <a:cubicBezTo>
                  <a:pt x="7989975" y="1037776"/>
                  <a:pt x="7991242" y="976969"/>
                  <a:pt x="7995042" y="914894"/>
                </a:cubicBezTo>
                <a:cubicBezTo>
                  <a:pt x="7997576" y="854087"/>
                  <a:pt x="8007711" y="793279"/>
                  <a:pt x="8022912" y="732472"/>
                </a:cubicBezTo>
                <a:cubicBezTo>
                  <a:pt x="8025446" y="719803"/>
                  <a:pt x="8029246" y="707135"/>
                  <a:pt x="8034314" y="694467"/>
                </a:cubicBezTo>
                <a:cubicBezTo>
                  <a:pt x="8038114" y="683065"/>
                  <a:pt x="8044448" y="671664"/>
                  <a:pt x="8053316" y="660263"/>
                </a:cubicBezTo>
                <a:cubicBezTo>
                  <a:pt x="8054583" y="657729"/>
                  <a:pt x="8057116" y="655195"/>
                  <a:pt x="8059650" y="652662"/>
                </a:cubicBezTo>
                <a:cubicBezTo>
                  <a:pt x="8062184" y="650128"/>
                  <a:pt x="8063451" y="647594"/>
                  <a:pt x="8065984" y="645061"/>
                </a:cubicBezTo>
                <a:lnTo>
                  <a:pt x="8071051" y="634926"/>
                </a:lnTo>
                <a:cubicBezTo>
                  <a:pt x="8072318" y="632392"/>
                  <a:pt x="8073585" y="628592"/>
                  <a:pt x="8073585" y="623525"/>
                </a:cubicBezTo>
                <a:cubicBezTo>
                  <a:pt x="8073585" y="615924"/>
                  <a:pt x="8069785" y="609589"/>
                  <a:pt x="8064718" y="601989"/>
                </a:cubicBezTo>
                <a:cubicBezTo>
                  <a:pt x="8058383" y="595654"/>
                  <a:pt x="8052049" y="590587"/>
                  <a:pt x="8044448" y="585520"/>
                </a:cubicBezTo>
                <a:cubicBezTo>
                  <a:pt x="8035580" y="580453"/>
                  <a:pt x="8026713" y="576652"/>
                  <a:pt x="8017845" y="574118"/>
                </a:cubicBezTo>
                <a:cubicBezTo>
                  <a:pt x="8007711" y="571585"/>
                  <a:pt x="8000109" y="570318"/>
                  <a:pt x="7993775" y="570318"/>
                </a:cubicBezTo>
                <a:close/>
                <a:moveTo>
                  <a:pt x="3933611" y="514578"/>
                </a:moveTo>
                <a:cubicBezTo>
                  <a:pt x="3915875" y="514578"/>
                  <a:pt x="3896873" y="522179"/>
                  <a:pt x="3876604" y="537380"/>
                </a:cubicBezTo>
                <a:cubicBezTo>
                  <a:pt x="3866469" y="544981"/>
                  <a:pt x="3857602" y="551316"/>
                  <a:pt x="3850000" y="557650"/>
                </a:cubicBezTo>
                <a:cubicBezTo>
                  <a:pt x="3842399" y="565251"/>
                  <a:pt x="3839866" y="574118"/>
                  <a:pt x="3839866" y="581719"/>
                </a:cubicBezTo>
                <a:cubicBezTo>
                  <a:pt x="3839866" y="586787"/>
                  <a:pt x="3839866" y="590587"/>
                  <a:pt x="3842399" y="595654"/>
                </a:cubicBezTo>
                <a:lnTo>
                  <a:pt x="3847467" y="612123"/>
                </a:lnTo>
                <a:lnTo>
                  <a:pt x="3851267" y="633659"/>
                </a:lnTo>
                <a:cubicBezTo>
                  <a:pt x="3851267" y="641260"/>
                  <a:pt x="3852534" y="648861"/>
                  <a:pt x="3855068" y="656462"/>
                </a:cubicBezTo>
                <a:cubicBezTo>
                  <a:pt x="3855068" y="664063"/>
                  <a:pt x="3856334" y="674198"/>
                  <a:pt x="3857602" y="684332"/>
                </a:cubicBezTo>
                <a:cubicBezTo>
                  <a:pt x="3857602" y="694467"/>
                  <a:pt x="3858868" y="705868"/>
                  <a:pt x="3858868" y="716003"/>
                </a:cubicBezTo>
                <a:lnTo>
                  <a:pt x="3861402" y="1047911"/>
                </a:lnTo>
                <a:cubicBezTo>
                  <a:pt x="3861402" y="1055512"/>
                  <a:pt x="3860135" y="1069447"/>
                  <a:pt x="3858868" y="1092250"/>
                </a:cubicBezTo>
                <a:cubicBezTo>
                  <a:pt x="3856334" y="1115053"/>
                  <a:pt x="3855068" y="1140389"/>
                  <a:pt x="3853801" y="1166993"/>
                </a:cubicBezTo>
                <a:lnTo>
                  <a:pt x="3848734" y="1244269"/>
                </a:lnTo>
                <a:cubicBezTo>
                  <a:pt x="3846200" y="1269605"/>
                  <a:pt x="3846200" y="1288608"/>
                  <a:pt x="3846200" y="1298742"/>
                </a:cubicBezTo>
                <a:cubicBezTo>
                  <a:pt x="3846200" y="1324079"/>
                  <a:pt x="3852534" y="1345615"/>
                  <a:pt x="3866469" y="1363351"/>
                </a:cubicBezTo>
                <a:cubicBezTo>
                  <a:pt x="3879137" y="1381086"/>
                  <a:pt x="3903207" y="1389954"/>
                  <a:pt x="3936145" y="1389954"/>
                </a:cubicBezTo>
                <a:cubicBezTo>
                  <a:pt x="3942479" y="1389954"/>
                  <a:pt x="3948813" y="1388687"/>
                  <a:pt x="3956414" y="1386153"/>
                </a:cubicBezTo>
                <a:cubicBezTo>
                  <a:pt x="3961481" y="1384887"/>
                  <a:pt x="3967815" y="1382353"/>
                  <a:pt x="3975416" y="1379819"/>
                </a:cubicBezTo>
                <a:cubicBezTo>
                  <a:pt x="3989352" y="1372218"/>
                  <a:pt x="3996952" y="1360817"/>
                  <a:pt x="3996952" y="1346882"/>
                </a:cubicBezTo>
                <a:cubicBezTo>
                  <a:pt x="3996952" y="1339281"/>
                  <a:pt x="3994418" y="1330413"/>
                  <a:pt x="3989352" y="1320278"/>
                </a:cubicBezTo>
                <a:lnTo>
                  <a:pt x="3984284" y="1310144"/>
                </a:lnTo>
                <a:lnTo>
                  <a:pt x="3980483" y="1300009"/>
                </a:lnTo>
                <a:cubicBezTo>
                  <a:pt x="3977950" y="1291141"/>
                  <a:pt x="3976683" y="1282274"/>
                  <a:pt x="3976683" y="1274673"/>
                </a:cubicBezTo>
                <a:cubicBezTo>
                  <a:pt x="3974149" y="1267072"/>
                  <a:pt x="3974149" y="1259471"/>
                  <a:pt x="3974149" y="1251870"/>
                </a:cubicBezTo>
                <a:lnTo>
                  <a:pt x="3974149" y="1164459"/>
                </a:lnTo>
                <a:cubicBezTo>
                  <a:pt x="3977950" y="1160658"/>
                  <a:pt x="3981750" y="1156858"/>
                  <a:pt x="3986818" y="1153058"/>
                </a:cubicBezTo>
                <a:cubicBezTo>
                  <a:pt x="3990618" y="1149257"/>
                  <a:pt x="3995685" y="1145457"/>
                  <a:pt x="4000752" y="1140389"/>
                </a:cubicBezTo>
                <a:cubicBezTo>
                  <a:pt x="4036224" y="1172060"/>
                  <a:pt x="4070428" y="1204997"/>
                  <a:pt x="4103366" y="1237935"/>
                </a:cubicBezTo>
                <a:cubicBezTo>
                  <a:pt x="4136303" y="1272139"/>
                  <a:pt x="4169240" y="1305077"/>
                  <a:pt x="4203444" y="1336747"/>
                </a:cubicBezTo>
                <a:cubicBezTo>
                  <a:pt x="4256651" y="1387420"/>
                  <a:pt x="4297189" y="1412757"/>
                  <a:pt x="4325060" y="1412757"/>
                </a:cubicBezTo>
                <a:cubicBezTo>
                  <a:pt x="4347862" y="1412757"/>
                  <a:pt x="4366865" y="1405156"/>
                  <a:pt x="4379533" y="1391221"/>
                </a:cubicBezTo>
                <a:cubicBezTo>
                  <a:pt x="4390934" y="1378552"/>
                  <a:pt x="4401069" y="1360817"/>
                  <a:pt x="4411204" y="1338014"/>
                </a:cubicBezTo>
                <a:cubicBezTo>
                  <a:pt x="4382067" y="1326613"/>
                  <a:pt x="4354196" y="1311411"/>
                  <a:pt x="4326326" y="1291141"/>
                </a:cubicBezTo>
                <a:cubicBezTo>
                  <a:pt x="4298456" y="1272139"/>
                  <a:pt x="4271853" y="1250603"/>
                  <a:pt x="4245250" y="1225267"/>
                </a:cubicBezTo>
                <a:cubicBezTo>
                  <a:pt x="4227514" y="1210065"/>
                  <a:pt x="4212312" y="1196130"/>
                  <a:pt x="4199644" y="1183461"/>
                </a:cubicBezTo>
                <a:lnTo>
                  <a:pt x="4126168" y="1104918"/>
                </a:lnTo>
                <a:lnTo>
                  <a:pt x="4086897" y="1060579"/>
                </a:lnTo>
                <a:cubicBezTo>
                  <a:pt x="4117300" y="1032709"/>
                  <a:pt x="4148971" y="1006106"/>
                  <a:pt x="4181909" y="980769"/>
                </a:cubicBezTo>
                <a:cubicBezTo>
                  <a:pt x="4209779" y="959233"/>
                  <a:pt x="4238915" y="940231"/>
                  <a:pt x="4268052" y="922495"/>
                </a:cubicBezTo>
                <a:cubicBezTo>
                  <a:pt x="4295922" y="904760"/>
                  <a:pt x="4321259" y="890825"/>
                  <a:pt x="4342795" y="879423"/>
                </a:cubicBezTo>
                <a:lnTo>
                  <a:pt x="4342795" y="866755"/>
                </a:lnTo>
                <a:cubicBezTo>
                  <a:pt x="4342795" y="812282"/>
                  <a:pt x="4318725" y="784411"/>
                  <a:pt x="4271853" y="784411"/>
                </a:cubicBezTo>
                <a:cubicBezTo>
                  <a:pt x="4266786" y="784411"/>
                  <a:pt x="4251584" y="793279"/>
                  <a:pt x="4228781" y="808481"/>
                </a:cubicBezTo>
                <a:cubicBezTo>
                  <a:pt x="4204711" y="824950"/>
                  <a:pt x="4170507" y="850286"/>
                  <a:pt x="4126168" y="885757"/>
                </a:cubicBezTo>
                <a:cubicBezTo>
                  <a:pt x="4098298" y="907293"/>
                  <a:pt x="4072961" y="928829"/>
                  <a:pt x="4047625" y="949099"/>
                </a:cubicBezTo>
                <a:lnTo>
                  <a:pt x="3976683" y="1009906"/>
                </a:lnTo>
                <a:cubicBezTo>
                  <a:pt x="3976683" y="969368"/>
                  <a:pt x="3976683" y="927563"/>
                  <a:pt x="3979216" y="884491"/>
                </a:cubicBezTo>
                <a:cubicBezTo>
                  <a:pt x="3981750" y="841419"/>
                  <a:pt x="3983017" y="794546"/>
                  <a:pt x="3983017" y="743873"/>
                </a:cubicBezTo>
                <a:cubicBezTo>
                  <a:pt x="3983017" y="732472"/>
                  <a:pt x="3983017" y="717270"/>
                  <a:pt x="3984284" y="699534"/>
                </a:cubicBezTo>
                <a:cubicBezTo>
                  <a:pt x="3984284" y="681799"/>
                  <a:pt x="3985551" y="664063"/>
                  <a:pt x="3988084" y="647594"/>
                </a:cubicBezTo>
                <a:cubicBezTo>
                  <a:pt x="3988084" y="624791"/>
                  <a:pt x="3991885" y="604522"/>
                  <a:pt x="3998219" y="589320"/>
                </a:cubicBezTo>
                <a:cubicBezTo>
                  <a:pt x="4003286" y="574118"/>
                  <a:pt x="4005820" y="562717"/>
                  <a:pt x="4005820" y="555116"/>
                </a:cubicBezTo>
                <a:cubicBezTo>
                  <a:pt x="4005820" y="548782"/>
                  <a:pt x="4003286" y="542448"/>
                  <a:pt x="3998219" y="537380"/>
                </a:cubicBezTo>
                <a:cubicBezTo>
                  <a:pt x="3993152" y="532313"/>
                  <a:pt x="3986818" y="528513"/>
                  <a:pt x="3980483" y="524712"/>
                </a:cubicBezTo>
                <a:cubicBezTo>
                  <a:pt x="3965282" y="518378"/>
                  <a:pt x="3950079" y="514578"/>
                  <a:pt x="3933611" y="514578"/>
                </a:cubicBezTo>
                <a:close/>
                <a:moveTo>
                  <a:pt x="1586641" y="501909"/>
                </a:moveTo>
                <a:cubicBezTo>
                  <a:pt x="1579040" y="501909"/>
                  <a:pt x="1570172" y="503176"/>
                  <a:pt x="1562572" y="504443"/>
                </a:cubicBezTo>
                <a:cubicBezTo>
                  <a:pt x="1554971" y="506977"/>
                  <a:pt x="1547370" y="508243"/>
                  <a:pt x="1539769" y="510777"/>
                </a:cubicBezTo>
                <a:cubicBezTo>
                  <a:pt x="1532168" y="513311"/>
                  <a:pt x="1525834" y="515844"/>
                  <a:pt x="1518233" y="517111"/>
                </a:cubicBezTo>
                <a:cubicBezTo>
                  <a:pt x="1510632" y="519645"/>
                  <a:pt x="1503031" y="522179"/>
                  <a:pt x="1495430" y="523445"/>
                </a:cubicBezTo>
                <a:cubicBezTo>
                  <a:pt x="1439689" y="532313"/>
                  <a:pt x="1382682" y="538647"/>
                  <a:pt x="1324408" y="542448"/>
                </a:cubicBezTo>
                <a:cubicBezTo>
                  <a:pt x="1266134" y="547515"/>
                  <a:pt x="1209127" y="552582"/>
                  <a:pt x="1153387" y="555116"/>
                </a:cubicBezTo>
                <a:cubicBezTo>
                  <a:pt x="1129317" y="557650"/>
                  <a:pt x="1106515" y="557650"/>
                  <a:pt x="1083712" y="557650"/>
                </a:cubicBezTo>
                <a:cubicBezTo>
                  <a:pt x="1059642" y="558916"/>
                  <a:pt x="1036839" y="560183"/>
                  <a:pt x="1014036" y="561450"/>
                </a:cubicBezTo>
                <a:cubicBezTo>
                  <a:pt x="1006435" y="562717"/>
                  <a:pt x="1000101" y="563984"/>
                  <a:pt x="992500" y="565251"/>
                </a:cubicBezTo>
                <a:cubicBezTo>
                  <a:pt x="983632" y="566517"/>
                  <a:pt x="976032" y="567784"/>
                  <a:pt x="969697" y="570318"/>
                </a:cubicBezTo>
                <a:cubicBezTo>
                  <a:pt x="962096" y="574118"/>
                  <a:pt x="955762" y="577919"/>
                  <a:pt x="951962" y="582986"/>
                </a:cubicBezTo>
                <a:cubicBezTo>
                  <a:pt x="946894" y="588053"/>
                  <a:pt x="944361" y="594388"/>
                  <a:pt x="944361" y="601989"/>
                </a:cubicBezTo>
                <a:cubicBezTo>
                  <a:pt x="944361" y="609589"/>
                  <a:pt x="946894" y="618457"/>
                  <a:pt x="951962" y="626058"/>
                </a:cubicBezTo>
                <a:cubicBezTo>
                  <a:pt x="957029" y="634926"/>
                  <a:pt x="964630" y="642527"/>
                  <a:pt x="972231" y="648861"/>
                </a:cubicBezTo>
                <a:cubicBezTo>
                  <a:pt x="979832" y="656462"/>
                  <a:pt x="989967" y="662796"/>
                  <a:pt x="1000101" y="666597"/>
                </a:cubicBezTo>
                <a:cubicBezTo>
                  <a:pt x="1008969" y="671664"/>
                  <a:pt x="1017837" y="672931"/>
                  <a:pt x="1025438" y="672931"/>
                </a:cubicBezTo>
                <a:cubicBezTo>
                  <a:pt x="1040639" y="672931"/>
                  <a:pt x="1057108" y="671664"/>
                  <a:pt x="1073577" y="669130"/>
                </a:cubicBezTo>
                <a:cubicBezTo>
                  <a:pt x="1088779" y="666597"/>
                  <a:pt x="1103981" y="664063"/>
                  <a:pt x="1119183" y="661529"/>
                </a:cubicBezTo>
                <a:lnTo>
                  <a:pt x="1187591" y="656462"/>
                </a:lnTo>
                <a:lnTo>
                  <a:pt x="1254733" y="652662"/>
                </a:lnTo>
                <a:cubicBezTo>
                  <a:pt x="1244598" y="733738"/>
                  <a:pt x="1236998" y="813548"/>
                  <a:pt x="1231930" y="893358"/>
                </a:cubicBezTo>
                <a:cubicBezTo>
                  <a:pt x="1225596" y="974435"/>
                  <a:pt x="1223062" y="1054245"/>
                  <a:pt x="1223062" y="1135322"/>
                </a:cubicBezTo>
                <a:cubicBezTo>
                  <a:pt x="1223062" y="1185995"/>
                  <a:pt x="1224329" y="1230334"/>
                  <a:pt x="1226863" y="1268339"/>
                </a:cubicBezTo>
                <a:cubicBezTo>
                  <a:pt x="1229397" y="1306343"/>
                  <a:pt x="1231930" y="1334213"/>
                  <a:pt x="1236998" y="1350682"/>
                </a:cubicBezTo>
                <a:cubicBezTo>
                  <a:pt x="1238264" y="1359550"/>
                  <a:pt x="1242065" y="1367151"/>
                  <a:pt x="1248399" y="1372218"/>
                </a:cubicBezTo>
                <a:cubicBezTo>
                  <a:pt x="1254733" y="1378552"/>
                  <a:pt x="1262334" y="1383620"/>
                  <a:pt x="1271202" y="1386153"/>
                </a:cubicBezTo>
                <a:cubicBezTo>
                  <a:pt x="1278803" y="1389954"/>
                  <a:pt x="1286404" y="1393754"/>
                  <a:pt x="1296538" y="1396288"/>
                </a:cubicBezTo>
                <a:cubicBezTo>
                  <a:pt x="1305406" y="1397555"/>
                  <a:pt x="1314274" y="1398822"/>
                  <a:pt x="1321875" y="1398822"/>
                </a:cubicBezTo>
                <a:cubicBezTo>
                  <a:pt x="1337077" y="1398822"/>
                  <a:pt x="1352279" y="1393754"/>
                  <a:pt x="1367480" y="1386153"/>
                </a:cubicBezTo>
                <a:cubicBezTo>
                  <a:pt x="1381416" y="1378552"/>
                  <a:pt x="1389017" y="1365884"/>
                  <a:pt x="1389017" y="1348149"/>
                </a:cubicBezTo>
                <a:cubicBezTo>
                  <a:pt x="1389017" y="1341814"/>
                  <a:pt x="1387750" y="1335480"/>
                  <a:pt x="1386483" y="1327879"/>
                </a:cubicBezTo>
                <a:lnTo>
                  <a:pt x="1381416" y="1306343"/>
                </a:lnTo>
                <a:lnTo>
                  <a:pt x="1371281" y="1268339"/>
                </a:lnTo>
                <a:cubicBezTo>
                  <a:pt x="1366214" y="1224000"/>
                  <a:pt x="1362413" y="1179661"/>
                  <a:pt x="1362413" y="1135322"/>
                </a:cubicBezTo>
                <a:lnTo>
                  <a:pt x="1362413" y="1002305"/>
                </a:lnTo>
                <a:cubicBezTo>
                  <a:pt x="1362413" y="941498"/>
                  <a:pt x="1364947" y="881957"/>
                  <a:pt x="1371281" y="821149"/>
                </a:cubicBezTo>
                <a:lnTo>
                  <a:pt x="1386483" y="639993"/>
                </a:lnTo>
                <a:cubicBezTo>
                  <a:pt x="1424488" y="636193"/>
                  <a:pt x="1463759" y="632392"/>
                  <a:pt x="1504298" y="628592"/>
                </a:cubicBezTo>
                <a:cubicBezTo>
                  <a:pt x="1542302" y="626058"/>
                  <a:pt x="1581574" y="622258"/>
                  <a:pt x="1619579" y="614657"/>
                </a:cubicBezTo>
                <a:cubicBezTo>
                  <a:pt x="1632247" y="612123"/>
                  <a:pt x="1643648" y="608323"/>
                  <a:pt x="1653783" y="600722"/>
                </a:cubicBezTo>
                <a:cubicBezTo>
                  <a:pt x="1663918" y="593121"/>
                  <a:pt x="1670252" y="582986"/>
                  <a:pt x="1670252" y="567784"/>
                </a:cubicBezTo>
                <a:cubicBezTo>
                  <a:pt x="1670252" y="560183"/>
                  <a:pt x="1666451" y="551316"/>
                  <a:pt x="1661384" y="543715"/>
                </a:cubicBezTo>
                <a:cubicBezTo>
                  <a:pt x="1655050" y="536114"/>
                  <a:pt x="1647449" y="529780"/>
                  <a:pt x="1639848" y="522179"/>
                </a:cubicBezTo>
                <a:cubicBezTo>
                  <a:pt x="1630980" y="517111"/>
                  <a:pt x="1622112" y="512044"/>
                  <a:pt x="1613245" y="506977"/>
                </a:cubicBezTo>
                <a:cubicBezTo>
                  <a:pt x="1603110" y="504443"/>
                  <a:pt x="1594242" y="501909"/>
                  <a:pt x="1586641" y="501909"/>
                </a:cubicBezTo>
                <a:close/>
                <a:moveTo>
                  <a:pt x="5926945" y="500643"/>
                </a:moveTo>
                <a:cubicBezTo>
                  <a:pt x="5914277" y="500643"/>
                  <a:pt x="5901609" y="504443"/>
                  <a:pt x="5888940" y="512044"/>
                </a:cubicBezTo>
                <a:cubicBezTo>
                  <a:pt x="5873738" y="519645"/>
                  <a:pt x="5863604" y="528513"/>
                  <a:pt x="5858537" y="537380"/>
                </a:cubicBezTo>
                <a:cubicBezTo>
                  <a:pt x="5850936" y="550049"/>
                  <a:pt x="5844602" y="561450"/>
                  <a:pt x="5839534" y="572852"/>
                </a:cubicBezTo>
                <a:cubicBezTo>
                  <a:pt x="5833200" y="585520"/>
                  <a:pt x="5828133" y="598188"/>
                  <a:pt x="5823066" y="610856"/>
                </a:cubicBezTo>
                <a:cubicBezTo>
                  <a:pt x="5817998" y="623525"/>
                  <a:pt x="5814198" y="636193"/>
                  <a:pt x="5809131" y="648861"/>
                </a:cubicBezTo>
                <a:cubicBezTo>
                  <a:pt x="5804063" y="661529"/>
                  <a:pt x="5797729" y="674198"/>
                  <a:pt x="5791395" y="685599"/>
                </a:cubicBezTo>
                <a:cubicBezTo>
                  <a:pt x="5766059" y="731205"/>
                  <a:pt x="5741989" y="775544"/>
                  <a:pt x="5716653" y="818616"/>
                </a:cubicBezTo>
                <a:cubicBezTo>
                  <a:pt x="5691316" y="862955"/>
                  <a:pt x="5665980" y="907293"/>
                  <a:pt x="5641910" y="951632"/>
                </a:cubicBezTo>
                <a:cubicBezTo>
                  <a:pt x="5633042" y="940231"/>
                  <a:pt x="5624175" y="927563"/>
                  <a:pt x="5616574" y="914894"/>
                </a:cubicBezTo>
                <a:cubicBezTo>
                  <a:pt x="5607706" y="903493"/>
                  <a:pt x="5598838" y="890825"/>
                  <a:pt x="5591237" y="878157"/>
                </a:cubicBezTo>
                <a:cubicBezTo>
                  <a:pt x="5581103" y="865488"/>
                  <a:pt x="5573502" y="851553"/>
                  <a:pt x="5567167" y="837618"/>
                </a:cubicBezTo>
                <a:cubicBezTo>
                  <a:pt x="5559566" y="824950"/>
                  <a:pt x="5551965" y="811015"/>
                  <a:pt x="5546898" y="795813"/>
                </a:cubicBezTo>
                <a:cubicBezTo>
                  <a:pt x="5531696" y="760342"/>
                  <a:pt x="5519028" y="722337"/>
                  <a:pt x="5511427" y="684332"/>
                </a:cubicBezTo>
                <a:lnTo>
                  <a:pt x="5486091" y="571585"/>
                </a:lnTo>
                <a:cubicBezTo>
                  <a:pt x="5482290" y="555116"/>
                  <a:pt x="5472155" y="542448"/>
                  <a:pt x="5456953" y="532313"/>
                </a:cubicBezTo>
                <a:cubicBezTo>
                  <a:pt x="5440485" y="524712"/>
                  <a:pt x="5424016" y="519645"/>
                  <a:pt x="5407547" y="519645"/>
                </a:cubicBezTo>
                <a:cubicBezTo>
                  <a:pt x="5399946" y="519645"/>
                  <a:pt x="5392345" y="520912"/>
                  <a:pt x="5383478" y="523445"/>
                </a:cubicBezTo>
                <a:cubicBezTo>
                  <a:pt x="5373343" y="525979"/>
                  <a:pt x="5364475" y="529780"/>
                  <a:pt x="5356874" y="533580"/>
                </a:cubicBezTo>
                <a:cubicBezTo>
                  <a:pt x="5349273" y="538647"/>
                  <a:pt x="5341672" y="543715"/>
                  <a:pt x="5336605" y="550049"/>
                </a:cubicBezTo>
                <a:cubicBezTo>
                  <a:pt x="5331538" y="557650"/>
                  <a:pt x="5329004" y="566517"/>
                  <a:pt x="5329004" y="574118"/>
                </a:cubicBezTo>
                <a:cubicBezTo>
                  <a:pt x="5329004" y="579186"/>
                  <a:pt x="5330271" y="582986"/>
                  <a:pt x="5332805" y="588053"/>
                </a:cubicBezTo>
                <a:lnTo>
                  <a:pt x="5340406" y="604522"/>
                </a:lnTo>
                <a:lnTo>
                  <a:pt x="5344206" y="613390"/>
                </a:lnTo>
                <a:lnTo>
                  <a:pt x="5349273" y="620991"/>
                </a:lnTo>
                <a:cubicBezTo>
                  <a:pt x="5350540" y="623525"/>
                  <a:pt x="5351807" y="626058"/>
                  <a:pt x="5351807" y="628592"/>
                </a:cubicBezTo>
                <a:cubicBezTo>
                  <a:pt x="5351807" y="631126"/>
                  <a:pt x="5353074" y="633659"/>
                  <a:pt x="5354341" y="634926"/>
                </a:cubicBezTo>
                <a:cubicBezTo>
                  <a:pt x="5364475" y="677998"/>
                  <a:pt x="5377143" y="718537"/>
                  <a:pt x="5392345" y="755274"/>
                </a:cubicBezTo>
                <a:cubicBezTo>
                  <a:pt x="5406281" y="793279"/>
                  <a:pt x="5422749" y="828750"/>
                  <a:pt x="5440485" y="861688"/>
                </a:cubicBezTo>
                <a:cubicBezTo>
                  <a:pt x="5458220" y="897159"/>
                  <a:pt x="5477223" y="930096"/>
                  <a:pt x="5500026" y="963034"/>
                </a:cubicBezTo>
                <a:cubicBezTo>
                  <a:pt x="5521562" y="997238"/>
                  <a:pt x="5545631" y="1032709"/>
                  <a:pt x="5573502" y="1068180"/>
                </a:cubicBezTo>
                <a:cubicBezTo>
                  <a:pt x="5560833" y="1087183"/>
                  <a:pt x="5549432" y="1106185"/>
                  <a:pt x="5539297" y="1123921"/>
                </a:cubicBezTo>
                <a:cubicBezTo>
                  <a:pt x="5527896" y="1142923"/>
                  <a:pt x="5516494" y="1161925"/>
                  <a:pt x="5505093" y="1179661"/>
                </a:cubicBezTo>
                <a:cubicBezTo>
                  <a:pt x="5500026" y="1188529"/>
                  <a:pt x="5491158" y="1201197"/>
                  <a:pt x="5481023" y="1216399"/>
                </a:cubicBezTo>
                <a:cubicBezTo>
                  <a:pt x="5468355" y="1234134"/>
                  <a:pt x="5456953" y="1250603"/>
                  <a:pt x="5445552" y="1268339"/>
                </a:cubicBezTo>
                <a:cubicBezTo>
                  <a:pt x="5432884" y="1286074"/>
                  <a:pt x="5422749" y="1302543"/>
                  <a:pt x="5412615" y="1317745"/>
                </a:cubicBezTo>
                <a:cubicBezTo>
                  <a:pt x="5402480" y="1332947"/>
                  <a:pt x="5397413" y="1344348"/>
                  <a:pt x="5394879" y="1350682"/>
                </a:cubicBezTo>
                <a:cubicBezTo>
                  <a:pt x="5393612" y="1355750"/>
                  <a:pt x="5392345" y="1358283"/>
                  <a:pt x="5392345" y="1360817"/>
                </a:cubicBezTo>
                <a:lnTo>
                  <a:pt x="5392345" y="1369685"/>
                </a:lnTo>
                <a:cubicBezTo>
                  <a:pt x="5392345" y="1387420"/>
                  <a:pt x="5398680" y="1405156"/>
                  <a:pt x="5411348" y="1422891"/>
                </a:cubicBezTo>
                <a:cubicBezTo>
                  <a:pt x="5424016" y="1440627"/>
                  <a:pt x="5441752" y="1449495"/>
                  <a:pt x="5464554" y="1449495"/>
                </a:cubicBezTo>
                <a:cubicBezTo>
                  <a:pt x="5484824" y="1449495"/>
                  <a:pt x="5501293" y="1440627"/>
                  <a:pt x="5511427" y="1425425"/>
                </a:cubicBezTo>
                <a:cubicBezTo>
                  <a:pt x="5521562" y="1410223"/>
                  <a:pt x="5530429" y="1393754"/>
                  <a:pt x="5539297" y="1378552"/>
                </a:cubicBezTo>
                <a:cubicBezTo>
                  <a:pt x="5546898" y="1363351"/>
                  <a:pt x="5555766" y="1346882"/>
                  <a:pt x="5565901" y="1331680"/>
                </a:cubicBezTo>
                <a:cubicBezTo>
                  <a:pt x="5591237" y="1287341"/>
                  <a:pt x="5616574" y="1243002"/>
                  <a:pt x="5641910" y="1198663"/>
                </a:cubicBezTo>
                <a:cubicBezTo>
                  <a:pt x="5667246" y="1155591"/>
                  <a:pt x="5691316" y="1109985"/>
                  <a:pt x="5716653" y="1064380"/>
                </a:cubicBezTo>
                <a:cubicBezTo>
                  <a:pt x="5757191" y="990904"/>
                  <a:pt x="5797729" y="917428"/>
                  <a:pt x="5840802" y="845219"/>
                </a:cubicBezTo>
                <a:cubicBezTo>
                  <a:pt x="5882607" y="774277"/>
                  <a:pt x="5923145" y="700801"/>
                  <a:pt x="5961149" y="624791"/>
                </a:cubicBezTo>
                <a:cubicBezTo>
                  <a:pt x="5962416" y="622258"/>
                  <a:pt x="5966217" y="617191"/>
                  <a:pt x="5971284" y="609589"/>
                </a:cubicBezTo>
                <a:lnTo>
                  <a:pt x="5982686" y="594388"/>
                </a:lnTo>
                <a:cubicBezTo>
                  <a:pt x="5982686" y="593121"/>
                  <a:pt x="5985219" y="590587"/>
                  <a:pt x="5987753" y="588053"/>
                </a:cubicBezTo>
                <a:cubicBezTo>
                  <a:pt x="5989020" y="585520"/>
                  <a:pt x="5990287" y="582986"/>
                  <a:pt x="5992820" y="579186"/>
                </a:cubicBezTo>
                <a:cubicBezTo>
                  <a:pt x="5994087" y="575385"/>
                  <a:pt x="5995354" y="571585"/>
                  <a:pt x="5997888" y="567784"/>
                </a:cubicBezTo>
                <a:cubicBezTo>
                  <a:pt x="5999155" y="565251"/>
                  <a:pt x="6000421" y="562717"/>
                  <a:pt x="6000421" y="560183"/>
                </a:cubicBezTo>
                <a:cubicBezTo>
                  <a:pt x="6000421" y="543715"/>
                  <a:pt x="5991553" y="529780"/>
                  <a:pt x="5975085" y="517111"/>
                </a:cubicBezTo>
                <a:cubicBezTo>
                  <a:pt x="5958616" y="506977"/>
                  <a:pt x="5942147" y="500643"/>
                  <a:pt x="5926945" y="500643"/>
                </a:cubicBezTo>
                <a:close/>
                <a:moveTo>
                  <a:pt x="1826757" y="490508"/>
                </a:moveTo>
                <a:cubicBezTo>
                  <a:pt x="1814089" y="490508"/>
                  <a:pt x="1801420" y="494308"/>
                  <a:pt x="1791286" y="500643"/>
                </a:cubicBezTo>
                <a:cubicBezTo>
                  <a:pt x="1779884" y="505710"/>
                  <a:pt x="1772283" y="512044"/>
                  <a:pt x="1768483" y="517111"/>
                </a:cubicBezTo>
                <a:cubicBezTo>
                  <a:pt x="1764683" y="524712"/>
                  <a:pt x="1763416" y="533580"/>
                  <a:pt x="1763416" y="544981"/>
                </a:cubicBezTo>
                <a:cubicBezTo>
                  <a:pt x="1763416" y="550049"/>
                  <a:pt x="1763416" y="557650"/>
                  <a:pt x="1765949" y="570318"/>
                </a:cubicBezTo>
                <a:cubicBezTo>
                  <a:pt x="1768483" y="582986"/>
                  <a:pt x="1769750" y="593121"/>
                  <a:pt x="1769750" y="600722"/>
                </a:cubicBezTo>
                <a:cubicBezTo>
                  <a:pt x="1769750" y="605789"/>
                  <a:pt x="1769750" y="614657"/>
                  <a:pt x="1771017" y="628592"/>
                </a:cubicBezTo>
                <a:lnTo>
                  <a:pt x="1773550" y="675464"/>
                </a:lnTo>
                <a:lnTo>
                  <a:pt x="1778618" y="723604"/>
                </a:lnTo>
                <a:cubicBezTo>
                  <a:pt x="1778618" y="738806"/>
                  <a:pt x="1779884" y="750207"/>
                  <a:pt x="1779884" y="756541"/>
                </a:cubicBezTo>
                <a:cubicBezTo>
                  <a:pt x="1779884" y="761609"/>
                  <a:pt x="1778618" y="773010"/>
                  <a:pt x="1778618" y="788212"/>
                </a:cubicBezTo>
                <a:cubicBezTo>
                  <a:pt x="1778618" y="805947"/>
                  <a:pt x="1777351" y="824950"/>
                  <a:pt x="1777351" y="846486"/>
                </a:cubicBezTo>
                <a:cubicBezTo>
                  <a:pt x="1776084" y="869289"/>
                  <a:pt x="1776084" y="894625"/>
                  <a:pt x="1776084" y="919962"/>
                </a:cubicBezTo>
                <a:lnTo>
                  <a:pt x="1773550" y="997238"/>
                </a:lnTo>
                <a:lnTo>
                  <a:pt x="1771017" y="1068180"/>
                </a:lnTo>
                <a:lnTo>
                  <a:pt x="1771017" y="1163192"/>
                </a:lnTo>
                <a:lnTo>
                  <a:pt x="1773550" y="1211332"/>
                </a:lnTo>
                <a:lnTo>
                  <a:pt x="1773550" y="1256937"/>
                </a:lnTo>
                <a:cubicBezTo>
                  <a:pt x="1773550" y="1272139"/>
                  <a:pt x="1774817" y="1286074"/>
                  <a:pt x="1774817" y="1296209"/>
                </a:cubicBezTo>
                <a:cubicBezTo>
                  <a:pt x="1774817" y="1307610"/>
                  <a:pt x="1776084" y="1317745"/>
                  <a:pt x="1778618" y="1326613"/>
                </a:cubicBezTo>
                <a:cubicBezTo>
                  <a:pt x="1779884" y="1336747"/>
                  <a:pt x="1783685" y="1345615"/>
                  <a:pt x="1791286" y="1354483"/>
                </a:cubicBezTo>
                <a:cubicBezTo>
                  <a:pt x="1793819" y="1359550"/>
                  <a:pt x="1800154" y="1364617"/>
                  <a:pt x="1812822" y="1370951"/>
                </a:cubicBezTo>
                <a:cubicBezTo>
                  <a:pt x="1824223" y="1378552"/>
                  <a:pt x="1835625" y="1382353"/>
                  <a:pt x="1847026" y="1382353"/>
                </a:cubicBezTo>
                <a:cubicBezTo>
                  <a:pt x="1858428" y="1382353"/>
                  <a:pt x="1871096" y="1379819"/>
                  <a:pt x="1886298" y="1373485"/>
                </a:cubicBezTo>
                <a:cubicBezTo>
                  <a:pt x="1900233" y="1368418"/>
                  <a:pt x="1909101" y="1360817"/>
                  <a:pt x="1914168" y="1348149"/>
                </a:cubicBezTo>
                <a:cubicBezTo>
                  <a:pt x="1917968" y="1339281"/>
                  <a:pt x="1920502" y="1330413"/>
                  <a:pt x="1923036" y="1321545"/>
                </a:cubicBezTo>
                <a:cubicBezTo>
                  <a:pt x="1925569" y="1313944"/>
                  <a:pt x="1926836" y="1306343"/>
                  <a:pt x="1926836" y="1298742"/>
                </a:cubicBezTo>
                <a:cubicBezTo>
                  <a:pt x="1924302" y="1296209"/>
                  <a:pt x="1924302" y="1292408"/>
                  <a:pt x="1924302" y="1287341"/>
                </a:cubicBezTo>
                <a:cubicBezTo>
                  <a:pt x="1923036" y="1284807"/>
                  <a:pt x="1923036" y="1282274"/>
                  <a:pt x="1923036" y="1279740"/>
                </a:cubicBezTo>
                <a:lnTo>
                  <a:pt x="1917968" y="1262005"/>
                </a:lnTo>
                <a:cubicBezTo>
                  <a:pt x="1917968" y="1259471"/>
                  <a:pt x="1916701" y="1255670"/>
                  <a:pt x="1916701" y="1250603"/>
                </a:cubicBezTo>
                <a:cubicBezTo>
                  <a:pt x="1914168" y="1243002"/>
                  <a:pt x="1914168" y="1236668"/>
                  <a:pt x="1914168" y="1231601"/>
                </a:cubicBezTo>
                <a:cubicBezTo>
                  <a:pt x="1914168" y="1229067"/>
                  <a:pt x="1912901" y="1218932"/>
                  <a:pt x="1912901" y="1203731"/>
                </a:cubicBezTo>
                <a:lnTo>
                  <a:pt x="1912901" y="1160658"/>
                </a:lnTo>
                <a:cubicBezTo>
                  <a:pt x="1912901" y="1123921"/>
                  <a:pt x="1917968" y="1089716"/>
                  <a:pt x="1930636" y="1058046"/>
                </a:cubicBezTo>
                <a:cubicBezTo>
                  <a:pt x="1942038" y="1027642"/>
                  <a:pt x="1957240" y="1001039"/>
                  <a:pt x="1974975" y="978236"/>
                </a:cubicBezTo>
                <a:cubicBezTo>
                  <a:pt x="1992711" y="955433"/>
                  <a:pt x="2011713" y="937697"/>
                  <a:pt x="2033249" y="925029"/>
                </a:cubicBezTo>
                <a:cubicBezTo>
                  <a:pt x="2053518" y="913628"/>
                  <a:pt x="2073788" y="907293"/>
                  <a:pt x="2092790" y="907293"/>
                </a:cubicBezTo>
                <a:cubicBezTo>
                  <a:pt x="2110526" y="907293"/>
                  <a:pt x="2125728" y="911094"/>
                  <a:pt x="2138396" y="918695"/>
                </a:cubicBezTo>
                <a:cubicBezTo>
                  <a:pt x="2151065" y="926296"/>
                  <a:pt x="2161199" y="940231"/>
                  <a:pt x="2168799" y="957966"/>
                </a:cubicBezTo>
                <a:cubicBezTo>
                  <a:pt x="2176401" y="978236"/>
                  <a:pt x="2181468" y="1003572"/>
                  <a:pt x="2185268" y="1036510"/>
                </a:cubicBezTo>
                <a:cubicBezTo>
                  <a:pt x="2187802" y="1069447"/>
                  <a:pt x="2190335" y="1109985"/>
                  <a:pt x="2190335" y="1159392"/>
                </a:cubicBezTo>
                <a:lnTo>
                  <a:pt x="2190335" y="1191062"/>
                </a:lnTo>
                <a:cubicBezTo>
                  <a:pt x="2190335" y="1203731"/>
                  <a:pt x="2189069" y="1217666"/>
                  <a:pt x="2189069" y="1231601"/>
                </a:cubicBezTo>
                <a:cubicBezTo>
                  <a:pt x="2189069" y="1245536"/>
                  <a:pt x="2187802" y="1258204"/>
                  <a:pt x="2187802" y="1269605"/>
                </a:cubicBezTo>
                <a:cubicBezTo>
                  <a:pt x="2186536" y="1282274"/>
                  <a:pt x="2185268" y="1292408"/>
                  <a:pt x="2184001" y="1297476"/>
                </a:cubicBezTo>
                <a:cubicBezTo>
                  <a:pt x="2180201" y="1302543"/>
                  <a:pt x="2176401" y="1307610"/>
                  <a:pt x="2173867" y="1312678"/>
                </a:cubicBezTo>
                <a:cubicBezTo>
                  <a:pt x="2170067" y="1320278"/>
                  <a:pt x="2168799" y="1325346"/>
                  <a:pt x="2168799" y="1329146"/>
                </a:cubicBezTo>
                <a:cubicBezTo>
                  <a:pt x="2168799" y="1336747"/>
                  <a:pt x="2171333" y="1343081"/>
                  <a:pt x="2176401" y="1348149"/>
                </a:cubicBezTo>
                <a:cubicBezTo>
                  <a:pt x="2181468" y="1355750"/>
                  <a:pt x="2187802" y="1362084"/>
                  <a:pt x="2196670" y="1368418"/>
                </a:cubicBezTo>
                <a:cubicBezTo>
                  <a:pt x="2213138" y="1381086"/>
                  <a:pt x="2228340" y="1387420"/>
                  <a:pt x="2242276" y="1387420"/>
                </a:cubicBezTo>
                <a:cubicBezTo>
                  <a:pt x="2252410" y="1387420"/>
                  <a:pt x="2263811" y="1386153"/>
                  <a:pt x="2276480" y="1382353"/>
                </a:cubicBezTo>
                <a:cubicBezTo>
                  <a:pt x="2289148" y="1379819"/>
                  <a:pt x="2299283" y="1374752"/>
                  <a:pt x="2309417" y="1367151"/>
                </a:cubicBezTo>
                <a:cubicBezTo>
                  <a:pt x="2315752" y="1360817"/>
                  <a:pt x="2320818" y="1351949"/>
                  <a:pt x="2325886" y="1340548"/>
                </a:cubicBezTo>
                <a:cubicBezTo>
                  <a:pt x="2328419" y="1330413"/>
                  <a:pt x="2330953" y="1320278"/>
                  <a:pt x="2330953" y="1307610"/>
                </a:cubicBezTo>
                <a:lnTo>
                  <a:pt x="2330953" y="1102385"/>
                </a:lnTo>
                <a:cubicBezTo>
                  <a:pt x="2330953" y="1087183"/>
                  <a:pt x="2329686" y="1071981"/>
                  <a:pt x="2329686" y="1056779"/>
                </a:cubicBezTo>
                <a:lnTo>
                  <a:pt x="2324619" y="1013707"/>
                </a:lnTo>
                <a:cubicBezTo>
                  <a:pt x="2322086" y="1001039"/>
                  <a:pt x="2319552" y="987103"/>
                  <a:pt x="2315752" y="973168"/>
                </a:cubicBezTo>
                <a:cubicBezTo>
                  <a:pt x="2306883" y="947832"/>
                  <a:pt x="2292948" y="923762"/>
                  <a:pt x="2275213" y="900959"/>
                </a:cubicBezTo>
                <a:cubicBezTo>
                  <a:pt x="2257477" y="879423"/>
                  <a:pt x="2230874" y="860421"/>
                  <a:pt x="2197937" y="842685"/>
                </a:cubicBezTo>
                <a:cubicBezTo>
                  <a:pt x="2176401" y="832551"/>
                  <a:pt x="2156131" y="826217"/>
                  <a:pt x="2135862" y="822416"/>
                </a:cubicBezTo>
                <a:cubicBezTo>
                  <a:pt x="2114326" y="819883"/>
                  <a:pt x="2094057" y="817349"/>
                  <a:pt x="2076322" y="817349"/>
                </a:cubicBezTo>
                <a:cubicBezTo>
                  <a:pt x="2062386" y="817349"/>
                  <a:pt x="2048451" y="821149"/>
                  <a:pt x="2034516" y="826217"/>
                </a:cubicBezTo>
                <a:cubicBezTo>
                  <a:pt x="2019314" y="831284"/>
                  <a:pt x="2004112" y="838885"/>
                  <a:pt x="1991444" y="846486"/>
                </a:cubicBezTo>
                <a:cubicBezTo>
                  <a:pt x="1976242" y="856620"/>
                  <a:pt x="1963574" y="866755"/>
                  <a:pt x="1950906" y="876890"/>
                </a:cubicBezTo>
                <a:cubicBezTo>
                  <a:pt x="1936971" y="889558"/>
                  <a:pt x="1925569" y="900959"/>
                  <a:pt x="1915435" y="912361"/>
                </a:cubicBezTo>
                <a:lnTo>
                  <a:pt x="1915435" y="823683"/>
                </a:lnTo>
                <a:cubicBezTo>
                  <a:pt x="1915435" y="805947"/>
                  <a:pt x="1916701" y="786945"/>
                  <a:pt x="1916701" y="767943"/>
                </a:cubicBezTo>
                <a:lnTo>
                  <a:pt x="1916701" y="713469"/>
                </a:lnTo>
                <a:cubicBezTo>
                  <a:pt x="1916701" y="693200"/>
                  <a:pt x="1916701" y="672931"/>
                  <a:pt x="1917968" y="652662"/>
                </a:cubicBezTo>
                <a:lnTo>
                  <a:pt x="1917968" y="600722"/>
                </a:lnTo>
                <a:cubicBezTo>
                  <a:pt x="1917968" y="585520"/>
                  <a:pt x="1919235" y="572852"/>
                  <a:pt x="1920502" y="562717"/>
                </a:cubicBezTo>
                <a:lnTo>
                  <a:pt x="1920502" y="543715"/>
                </a:lnTo>
                <a:cubicBezTo>
                  <a:pt x="1920502" y="534847"/>
                  <a:pt x="1915435" y="527246"/>
                  <a:pt x="1907834" y="519645"/>
                </a:cubicBezTo>
                <a:cubicBezTo>
                  <a:pt x="1900233" y="512044"/>
                  <a:pt x="1891365" y="506977"/>
                  <a:pt x="1882497" y="501909"/>
                </a:cubicBezTo>
                <a:cubicBezTo>
                  <a:pt x="1872363" y="498109"/>
                  <a:pt x="1862228" y="495575"/>
                  <a:pt x="1852093" y="493042"/>
                </a:cubicBezTo>
                <a:cubicBezTo>
                  <a:pt x="1841959" y="491775"/>
                  <a:pt x="1833091" y="490508"/>
                  <a:pt x="1826757" y="490508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2185516"/>
                </a:lnTo>
                <a:lnTo>
                  <a:pt x="0" y="21855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8372" name="图片 3">
            <a:extLst>
              <a:ext uri="{FF2B5EF4-FFF2-40B4-BE49-F238E27FC236}">
                <a16:creationId xmlns:a16="http://schemas.microsoft.com/office/drawing/2014/main" id="{93B5BD2F-B48B-654F-A939-6829D0A8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8685"/>
            <a:ext cx="3690400" cy="30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8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6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4" grpId="1" animBg="1"/>
      <p:bldP spid="6" grpId="0" animBg="1" autoUpdateAnimBg="0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95BB-CE60-F415-5D3C-6322C857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研究建议</a:t>
            </a:r>
            <a:r>
              <a:rPr kumimoji="1" lang="en-US" altLang="zh-CN" dirty="0"/>
              <a:t>1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B30C7-C383-F1CA-F21E-89244737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16" y="1232694"/>
            <a:ext cx="8424167" cy="4392612"/>
          </a:xfrm>
        </p:spPr>
        <p:txBody>
          <a:bodyPr/>
          <a:lstStyle/>
          <a:p>
            <a:pPr marL="351155" marR="813435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正视个体差异</a:t>
            </a:r>
            <a:endParaRPr lang="en-US" altLang="zh-CN" sz="2400" b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351155" marR="813435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扬长避短：</a:t>
            </a: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不同研究环节侧重不同方面</a:t>
            </a:r>
            <a:endParaRPr lang="en-US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351155" marR="813435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循序渐进：</a:t>
            </a:r>
            <a:endParaRPr lang="en-US" altLang="zh-CN" sz="2400" kern="100" dirty="0">
              <a:solidFill>
                <a:srgbClr val="000000"/>
              </a:solidFill>
              <a:latin typeface="Calibri" panose="020F050202020403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792480" marR="813435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从事第一项研究时，要主要负责模型设计与实现，导师主要负责选题、技术路线和论文撰写</a:t>
            </a:r>
            <a:endParaRPr lang="en-US" altLang="zh-CN" sz="20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792480" marR="813435" lvl="1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成功完成首项任务后，则可以开始在选题等方面承担更多责任，从而得到更全面的锻炼</a:t>
            </a:r>
            <a:endParaRPr lang="zh-CN" altLang="zh-C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12234-6419-CCA8-4B09-40C393F7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44098-255D-D8A6-454B-94E6CBD2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8FD70E-4DC9-4575-CB02-6366EE096811}"/>
              </a:ext>
            </a:extLst>
          </p:cNvPr>
          <p:cNvSpPr txBox="1"/>
          <p:nvPr/>
        </p:nvSpPr>
        <p:spPr>
          <a:xfrm>
            <a:off x="592982" y="5075894"/>
            <a:ext cx="7848872" cy="879215"/>
          </a:xfrm>
          <a:custGeom>
            <a:avLst/>
            <a:gdLst>
              <a:gd name="connsiteX0" fmla="*/ 0 w 7848872"/>
              <a:gd name="connsiteY0" fmla="*/ 0 h 879215"/>
              <a:gd name="connsiteX1" fmla="*/ 639122 w 7848872"/>
              <a:gd name="connsiteY1" fmla="*/ 0 h 879215"/>
              <a:gd name="connsiteX2" fmla="*/ 1356734 w 7848872"/>
              <a:gd name="connsiteY2" fmla="*/ 0 h 879215"/>
              <a:gd name="connsiteX3" fmla="*/ 1760390 w 7848872"/>
              <a:gd name="connsiteY3" fmla="*/ 0 h 879215"/>
              <a:gd name="connsiteX4" fmla="*/ 2399512 w 7848872"/>
              <a:gd name="connsiteY4" fmla="*/ 0 h 879215"/>
              <a:gd name="connsiteX5" fmla="*/ 2803169 w 7848872"/>
              <a:gd name="connsiteY5" fmla="*/ 0 h 879215"/>
              <a:gd name="connsiteX6" fmla="*/ 3363802 w 7848872"/>
              <a:gd name="connsiteY6" fmla="*/ 0 h 879215"/>
              <a:gd name="connsiteX7" fmla="*/ 4002925 w 7848872"/>
              <a:gd name="connsiteY7" fmla="*/ 0 h 879215"/>
              <a:gd name="connsiteX8" fmla="*/ 4328092 w 7848872"/>
              <a:gd name="connsiteY8" fmla="*/ 0 h 879215"/>
              <a:gd name="connsiteX9" fmla="*/ 4653260 w 7848872"/>
              <a:gd name="connsiteY9" fmla="*/ 0 h 879215"/>
              <a:gd name="connsiteX10" fmla="*/ 5370871 w 7848872"/>
              <a:gd name="connsiteY10" fmla="*/ 0 h 879215"/>
              <a:gd name="connsiteX11" fmla="*/ 5931505 w 7848872"/>
              <a:gd name="connsiteY11" fmla="*/ 0 h 879215"/>
              <a:gd name="connsiteX12" fmla="*/ 6256672 w 7848872"/>
              <a:gd name="connsiteY12" fmla="*/ 0 h 879215"/>
              <a:gd name="connsiteX13" fmla="*/ 6817306 w 7848872"/>
              <a:gd name="connsiteY13" fmla="*/ 0 h 879215"/>
              <a:gd name="connsiteX14" fmla="*/ 7848872 w 7848872"/>
              <a:gd name="connsiteY14" fmla="*/ 0 h 879215"/>
              <a:gd name="connsiteX15" fmla="*/ 7848872 w 7848872"/>
              <a:gd name="connsiteY15" fmla="*/ 430815 h 879215"/>
              <a:gd name="connsiteX16" fmla="*/ 7848872 w 7848872"/>
              <a:gd name="connsiteY16" fmla="*/ 879215 h 879215"/>
              <a:gd name="connsiteX17" fmla="*/ 7523704 w 7848872"/>
              <a:gd name="connsiteY17" fmla="*/ 879215 h 879215"/>
              <a:gd name="connsiteX18" fmla="*/ 6806093 w 7848872"/>
              <a:gd name="connsiteY18" fmla="*/ 879215 h 879215"/>
              <a:gd name="connsiteX19" fmla="*/ 6166971 w 7848872"/>
              <a:gd name="connsiteY19" fmla="*/ 879215 h 879215"/>
              <a:gd name="connsiteX20" fmla="*/ 5527848 w 7848872"/>
              <a:gd name="connsiteY20" fmla="*/ 879215 h 879215"/>
              <a:gd name="connsiteX21" fmla="*/ 4888726 w 7848872"/>
              <a:gd name="connsiteY21" fmla="*/ 879215 h 879215"/>
              <a:gd name="connsiteX22" fmla="*/ 4485070 w 7848872"/>
              <a:gd name="connsiteY22" fmla="*/ 879215 h 879215"/>
              <a:gd name="connsiteX23" fmla="*/ 3767459 w 7848872"/>
              <a:gd name="connsiteY23" fmla="*/ 879215 h 879215"/>
              <a:gd name="connsiteX24" fmla="*/ 3206825 w 7848872"/>
              <a:gd name="connsiteY24" fmla="*/ 879215 h 879215"/>
              <a:gd name="connsiteX25" fmla="*/ 2881657 w 7848872"/>
              <a:gd name="connsiteY25" fmla="*/ 879215 h 879215"/>
              <a:gd name="connsiteX26" fmla="*/ 2321024 w 7848872"/>
              <a:gd name="connsiteY26" fmla="*/ 879215 h 879215"/>
              <a:gd name="connsiteX27" fmla="*/ 1838879 w 7848872"/>
              <a:gd name="connsiteY27" fmla="*/ 879215 h 879215"/>
              <a:gd name="connsiteX28" fmla="*/ 1356734 w 7848872"/>
              <a:gd name="connsiteY28" fmla="*/ 879215 h 879215"/>
              <a:gd name="connsiteX29" fmla="*/ 874589 w 7848872"/>
              <a:gd name="connsiteY29" fmla="*/ 879215 h 879215"/>
              <a:gd name="connsiteX30" fmla="*/ 0 w 7848872"/>
              <a:gd name="connsiteY30" fmla="*/ 879215 h 879215"/>
              <a:gd name="connsiteX31" fmla="*/ 0 w 7848872"/>
              <a:gd name="connsiteY31" fmla="*/ 430815 h 879215"/>
              <a:gd name="connsiteX32" fmla="*/ 0 w 7848872"/>
              <a:gd name="connsiteY32" fmla="*/ 0 h 87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48872" h="879215" fill="none" extrusionOk="0">
                <a:moveTo>
                  <a:pt x="0" y="0"/>
                </a:moveTo>
                <a:cubicBezTo>
                  <a:pt x="209924" y="-28389"/>
                  <a:pt x="376476" y="44857"/>
                  <a:pt x="639122" y="0"/>
                </a:cubicBezTo>
                <a:cubicBezTo>
                  <a:pt x="901768" y="-44857"/>
                  <a:pt x="1008236" y="2132"/>
                  <a:pt x="1356734" y="0"/>
                </a:cubicBezTo>
                <a:cubicBezTo>
                  <a:pt x="1705232" y="-2132"/>
                  <a:pt x="1572480" y="16197"/>
                  <a:pt x="1760390" y="0"/>
                </a:cubicBezTo>
                <a:cubicBezTo>
                  <a:pt x="1948300" y="-16197"/>
                  <a:pt x="2243700" y="38137"/>
                  <a:pt x="2399512" y="0"/>
                </a:cubicBezTo>
                <a:cubicBezTo>
                  <a:pt x="2555324" y="-38137"/>
                  <a:pt x="2646176" y="15366"/>
                  <a:pt x="2803169" y="0"/>
                </a:cubicBezTo>
                <a:cubicBezTo>
                  <a:pt x="2960162" y="-15366"/>
                  <a:pt x="3133660" y="34412"/>
                  <a:pt x="3363802" y="0"/>
                </a:cubicBezTo>
                <a:cubicBezTo>
                  <a:pt x="3593944" y="-34412"/>
                  <a:pt x="3693523" y="16077"/>
                  <a:pt x="4002925" y="0"/>
                </a:cubicBezTo>
                <a:cubicBezTo>
                  <a:pt x="4312327" y="-16077"/>
                  <a:pt x="4169898" y="4583"/>
                  <a:pt x="4328092" y="0"/>
                </a:cubicBezTo>
                <a:cubicBezTo>
                  <a:pt x="4486286" y="-4583"/>
                  <a:pt x="4565812" y="22369"/>
                  <a:pt x="4653260" y="0"/>
                </a:cubicBezTo>
                <a:cubicBezTo>
                  <a:pt x="4740708" y="-22369"/>
                  <a:pt x="5145035" y="48592"/>
                  <a:pt x="5370871" y="0"/>
                </a:cubicBezTo>
                <a:cubicBezTo>
                  <a:pt x="5596707" y="-48592"/>
                  <a:pt x="5804371" y="34264"/>
                  <a:pt x="5931505" y="0"/>
                </a:cubicBezTo>
                <a:cubicBezTo>
                  <a:pt x="6058639" y="-34264"/>
                  <a:pt x="6154366" y="32309"/>
                  <a:pt x="6256672" y="0"/>
                </a:cubicBezTo>
                <a:cubicBezTo>
                  <a:pt x="6358978" y="-32309"/>
                  <a:pt x="6567107" y="11162"/>
                  <a:pt x="6817306" y="0"/>
                </a:cubicBezTo>
                <a:cubicBezTo>
                  <a:pt x="7067505" y="-11162"/>
                  <a:pt x="7579449" y="86165"/>
                  <a:pt x="7848872" y="0"/>
                </a:cubicBezTo>
                <a:cubicBezTo>
                  <a:pt x="7866576" y="215312"/>
                  <a:pt x="7815557" y="300610"/>
                  <a:pt x="7848872" y="430815"/>
                </a:cubicBezTo>
                <a:cubicBezTo>
                  <a:pt x="7882187" y="561020"/>
                  <a:pt x="7835921" y="742793"/>
                  <a:pt x="7848872" y="879215"/>
                </a:cubicBezTo>
                <a:cubicBezTo>
                  <a:pt x="7691560" y="899596"/>
                  <a:pt x="7605839" y="861498"/>
                  <a:pt x="7523704" y="879215"/>
                </a:cubicBezTo>
                <a:cubicBezTo>
                  <a:pt x="7441569" y="896932"/>
                  <a:pt x="7154510" y="832723"/>
                  <a:pt x="6806093" y="879215"/>
                </a:cubicBezTo>
                <a:cubicBezTo>
                  <a:pt x="6457676" y="925707"/>
                  <a:pt x="6315677" y="819605"/>
                  <a:pt x="6166971" y="879215"/>
                </a:cubicBezTo>
                <a:cubicBezTo>
                  <a:pt x="6018265" y="938825"/>
                  <a:pt x="5745621" y="865835"/>
                  <a:pt x="5527848" y="879215"/>
                </a:cubicBezTo>
                <a:cubicBezTo>
                  <a:pt x="5310075" y="892595"/>
                  <a:pt x="5022947" y="877158"/>
                  <a:pt x="4888726" y="879215"/>
                </a:cubicBezTo>
                <a:cubicBezTo>
                  <a:pt x="4754505" y="881272"/>
                  <a:pt x="4597323" y="836065"/>
                  <a:pt x="4485070" y="879215"/>
                </a:cubicBezTo>
                <a:cubicBezTo>
                  <a:pt x="4372817" y="922365"/>
                  <a:pt x="4103943" y="818128"/>
                  <a:pt x="3767459" y="879215"/>
                </a:cubicBezTo>
                <a:cubicBezTo>
                  <a:pt x="3430975" y="940302"/>
                  <a:pt x="3426225" y="870787"/>
                  <a:pt x="3206825" y="879215"/>
                </a:cubicBezTo>
                <a:cubicBezTo>
                  <a:pt x="2987425" y="887643"/>
                  <a:pt x="2974146" y="850945"/>
                  <a:pt x="2881657" y="879215"/>
                </a:cubicBezTo>
                <a:cubicBezTo>
                  <a:pt x="2789168" y="907485"/>
                  <a:pt x="2472253" y="852753"/>
                  <a:pt x="2321024" y="879215"/>
                </a:cubicBezTo>
                <a:cubicBezTo>
                  <a:pt x="2169795" y="905677"/>
                  <a:pt x="1943990" y="845833"/>
                  <a:pt x="1838879" y="879215"/>
                </a:cubicBezTo>
                <a:cubicBezTo>
                  <a:pt x="1733768" y="912597"/>
                  <a:pt x="1474018" y="835770"/>
                  <a:pt x="1356734" y="879215"/>
                </a:cubicBezTo>
                <a:cubicBezTo>
                  <a:pt x="1239451" y="922660"/>
                  <a:pt x="1011064" y="872440"/>
                  <a:pt x="874589" y="879215"/>
                </a:cubicBezTo>
                <a:cubicBezTo>
                  <a:pt x="738114" y="885990"/>
                  <a:pt x="381702" y="877367"/>
                  <a:pt x="0" y="879215"/>
                </a:cubicBezTo>
                <a:cubicBezTo>
                  <a:pt x="-6806" y="778718"/>
                  <a:pt x="49182" y="554820"/>
                  <a:pt x="0" y="430815"/>
                </a:cubicBezTo>
                <a:cubicBezTo>
                  <a:pt x="-49182" y="306810"/>
                  <a:pt x="39872" y="159084"/>
                  <a:pt x="0" y="0"/>
                </a:cubicBezTo>
                <a:close/>
              </a:path>
              <a:path w="7848872" h="879215" stroke="0" extrusionOk="0">
                <a:moveTo>
                  <a:pt x="0" y="0"/>
                </a:moveTo>
                <a:cubicBezTo>
                  <a:pt x="141617" y="-23814"/>
                  <a:pt x="304419" y="52369"/>
                  <a:pt x="482145" y="0"/>
                </a:cubicBezTo>
                <a:cubicBezTo>
                  <a:pt x="659872" y="-52369"/>
                  <a:pt x="651735" y="38633"/>
                  <a:pt x="807313" y="0"/>
                </a:cubicBezTo>
                <a:cubicBezTo>
                  <a:pt x="962891" y="-38633"/>
                  <a:pt x="1210146" y="28893"/>
                  <a:pt x="1524924" y="0"/>
                </a:cubicBezTo>
                <a:cubicBezTo>
                  <a:pt x="1839702" y="-28893"/>
                  <a:pt x="1852335" y="44051"/>
                  <a:pt x="2007069" y="0"/>
                </a:cubicBezTo>
                <a:cubicBezTo>
                  <a:pt x="2161803" y="-44051"/>
                  <a:pt x="2290847" y="929"/>
                  <a:pt x="2489214" y="0"/>
                </a:cubicBezTo>
                <a:cubicBezTo>
                  <a:pt x="2687581" y="-929"/>
                  <a:pt x="3046142" y="46764"/>
                  <a:pt x="3206825" y="0"/>
                </a:cubicBezTo>
                <a:cubicBezTo>
                  <a:pt x="3367508" y="-46764"/>
                  <a:pt x="3484585" y="13180"/>
                  <a:pt x="3610481" y="0"/>
                </a:cubicBezTo>
                <a:cubicBezTo>
                  <a:pt x="3736377" y="-13180"/>
                  <a:pt x="4127046" y="77277"/>
                  <a:pt x="4328092" y="0"/>
                </a:cubicBezTo>
                <a:cubicBezTo>
                  <a:pt x="4529138" y="-77277"/>
                  <a:pt x="4845370" y="74874"/>
                  <a:pt x="5045703" y="0"/>
                </a:cubicBezTo>
                <a:cubicBezTo>
                  <a:pt x="5246036" y="-74874"/>
                  <a:pt x="5440866" y="53203"/>
                  <a:pt x="5606337" y="0"/>
                </a:cubicBezTo>
                <a:cubicBezTo>
                  <a:pt x="5771808" y="-53203"/>
                  <a:pt x="5991247" y="48211"/>
                  <a:pt x="6323948" y="0"/>
                </a:cubicBezTo>
                <a:cubicBezTo>
                  <a:pt x="6656649" y="-48211"/>
                  <a:pt x="6637341" y="34163"/>
                  <a:pt x="6806093" y="0"/>
                </a:cubicBezTo>
                <a:cubicBezTo>
                  <a:pt x="6974846" y="-34163"/>
                  <a:pt x="7186016" y="1543"/>
                  <a:pt x="7288238" y="0"/>
                </a:cubicBezTo>
                <a:cubicBezTo>
                  <a:pt x="7390460" y="-1543"/>
                  <a:pt x="7693427" y="2773"/>
                  <a:pt x="7848872" y="0"/>
                </a:cubicBezTo>
                <a:cubicBezTo>
                  <a:pt x="7875054" y="199038"/>
                  <a:pt x="7825361" y="333461"/>
                  <a:pt x="7848872" y="430815"/>
                </a:cubicBezTo>
                <a:cubicBezTo>
                  <a:pt x="7872383" y="528169"/>
                  <a:pt x="7816793" y="682174"/>
                  <a:pt x="7848872" y="879215"/>
                </a:cubicBezTo>
                <a:cubicBezTo>
                  <a:pt x="7623851" y="936454"/>
                  <a:pt x="7414670" y="852078"/>
                  <a:pt x="7209750" y="879215"/>
                </a:cubicBezTo>
                <a:cubicBezTo>
                  <a:pt x="7004830" y="906352"/>
                  <a:pt x="6879863" y="852595"/>
                  <a:pt x="6649116" y="879215"/>
                </a:cubicBezTo>
                <a:cubicBezTo>
                  <a:pt x="6418369" y="905835"/>
                  <a:pt x="6424078" y="846777"/>
                  <a:pt x="6323948" y="879215"/>
                </a:cubicBezTo>
                <a:cubicBezTo>
                  <a:pt x="6223818" y="911653"/>
                  <a:pt x="6038139" y="830941"/>
                  <a:pt x="5920292" y="879215"/>
                </a:cubicBezTo>
                <a:cubicBezTo>
                  <a:pt x="5802445" y="927489"/>
                  <a:pt x="5446977" y="877944"/>
                  <a:pt x="5202681" y="879215"/>
                </a:cubicBezTo>
                <a:cubicBezTo>
                  <a:pt x="4958385" y="880486"/>
                  <a:pt x="4811172" y="856153"/>
                  <a:pt x="4642047" y="879215"/>
                </a:cubicBezTo>
                <a:cubicBezTo>
                  <a:pt x="4472922" y="902277"/>
                  <a:pt x="4374920" y="843748"/>
                  <a:pt x="4238391" y="879215"/>
                </a:cubicBezTo>
                <a:cubicBezTo>
                  <a:pt x="4101862" y="914682"/>
                  <a:pt x="3920461" y="843741"/>
                  <a:pt x="3677757" y="879215"/>
                </a:cubicBezTo>
                <a:cubicBezTo>
                  <a:pt x="3435053" y="914689"/>
                  <a:pt x="3511430" y="856626"/>
                  <a:pt x="3352590" y="879215"/>
                </a:cubicBezTo>
                <a:cubicBezTo>
                  <a:pt x="3193750" y="901804"/>
                  <a:pt x="3101244" y="861008"/>
                  <a:pt x="3027422" y="879215"/>
                </a:cubicBezTo>
                <a:cubicBezTo>
                  <a:pt x="2953600" y="897422"/>
                  <a:pt x="2611776" y="833641"/>
                  <a:pt x="2466788" y="879215"/>
                </a:cubicBezTo>
                <a:cubicBezTo>
                  <a:pt x="2321800" y="924789"/>
                  <a:pt x="2165659" y="869374"/>
                  <a:pt x="2063132" y="879215"/>
                </a:cubicBezTo>
                <a:cubicBezTo>
                  <a:pt x="1960605" y="889056"/>
                  <a:pt x="1688244" y="839914"/>
                  <a:pt x="1424010" y="879215"/>
                </a:cubicBezTo>
                <a:cubicBezTo>
                  <a:pt x="1159776" y="918516"/>
                  <a:pt x="1142188" y="835314"/>
                  <a:pt x="1020353" y="879215"/>
                </a:cubicBezTo>
                <a:cubicBezTo>
                  <a:pt x="898518" y="923116"/>
                  <a:pt x="295715" y="830482"/>
                  <a:pt x="0" y="879215"/>
                </a:cubicBezTo>
                <a:cubicBezTo>
                  <a:pt x="-36233" y="786631"/>
                  <a:pt x="16325" y="608211"/>
                  <a:pt x="0" y="465984"/>
                </a:cubicBezTo>
                <a:cubicBezTo>
                  <a:pt x="-16325" y="323757"/>
                  <a:pt x="12039" y="16151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solidFill>
                  <a:srgbClr val="004F96"/>
                </a:solidFill>
                <a:effectLst/>
                <a:latin typeface="Calibri" panose="020F050202020403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每个人有自己的长处短处，比如你编程好，但英语不好、写作不好。所以要扬长避短，尽量做好自己擅长的，并综合自己的资源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6753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95BB-CE60-F415-5D3C-6322C857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研究建议</a:t>
            </a:r>
            <a:r>
              <a:rPr kumimoji="1" lang="en-US" altLang="zh-CN" dirty="0"/>
              <a:t>2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B30C7-C383-F1CA-F21E-89244737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208143" cy="4392612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5"/>
              </a:spcAft>
            </a:pP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迅速进入研究状态</a:t>
            </a:r>
            <a:endParaRPr lang="en-US" altLang="zh-CN" sz="2400" b="1" kern="100" dirty="0">
              <a:solidFill>
                <a:srgbClr val="000000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  <a:spcAft>
                <a:spcPts val="15"/>
              </a:spcAft>
            </a:pP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在学习入门知识的同时，迅速从具体研究任务入手，开始研究历练</a:t>
            </a:r>
            <a:endParaRPr lang="en-US" altLang="zh-CN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15"/>
              </a:spcAft>
            </a:pP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在实践中学习，学以致用，实现对领域的全景了解</a:t>
            </a:r>
            <a:endParaRPr lang="zh-CN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12234-6419-CCA8-4B09-40C393F7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44098-255D-D8A6-454B-94E6CBD2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26787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95BB-CE60-F415-5D3C-6322C857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研究建议</a:t>
            </a:r>
            <a:r>
              <a:rPr kumimoji="1" lang="en-US" altLang="zh-CN" dirty="0"/>
              <a:t>3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B30C7-C383-F1CA-F21E-89244737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77157"/>
            <a:ext cx="8142287" cy="4392612"/>
          </a:xfrm>
        </p:spPr>
        <p:txBody>
          <a:bodyPr/>
          <a:lstStyle/>
          <a:p>
            <a:pPr marL="6350" indent="-6350">
              <a:lnSpc>
                <a:spcPct val="150000"/>
              </a:lnSpc>
              <a:spcAft>
                <a:spcPts val="15"/>
              </a:spcAft>
            </a:pP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把科研列为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高优先级</a:t>
            </a:r>
            <a:endParaRPr lang="en-US" altLang="zh-CN" sz="2400" b="1" kern="1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447675" lvl="1" indent="-6350">
              <a:lnSpc>
                <a:spcPct val="150000"/>
              </a:lnSpc>
              <a:spcAft>
                <a:spcPts val="15"/>
              </a:spcAft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历史表明，成绩与重视程度成正比</a:t>
            </a:r>
            <a:endParaRPr lang="en-US" altLang="zh-CN" sz="20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447675" lvl="1" indent="-6350">
              <a:lnSpc>
                <a:spcPct val="150000"/>
              </a:lnSpc>
              <a:spcAft>
                <a:spcPts val="15"/>
              </a:spcAft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正式加入前，慎重决定，</a:t>
            </a:r>
            <a:r>
              <a:rPr lang="zh-CN" altLang="zh-CN" sz="2000" b="1" u="none" strike="noStrike" kern="10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一旦决定全力以赴</a:t>
            </a:r>
            <a:endParaRPr lang="zh-CN" altLang="zh-CN" sz="20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12234-6419-CCA8-4B09-40C393F7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44098-255D-D8A6-454B-94E6CBD2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5A4EC3-B529-FD73-AD34-E7D328E20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996953"/>
            <a:ext cx="5939631" cy="379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形标注 5">
            <a:extLst>
              <a:ext uri="{FF2B5EF4-FFF2-40B4-BE49-F238E27FC236}">
                <a16:creationId xmlns:a16="http://schemas.microsoft.com/office/drawing/2014/main" id="{6B777ABC-AA67-DC40-3249-5481A219034D}"/>
              </a:ext>
            </a:extLst>
          </p:cNvPr>
          <p:cNvSpPr/>
          <p:nvPr/>
        </p:nvSpPr>
        <p:spPr bwMode="auto">
          <a:xfrm>
            <a:off x="6660232" y="4365104"/>
            <a:ext cx="1512168" cy="1404665"/>
          </a:xfrm>
          <a:prstGeom prst="wedgeEllipseCallout">
            <a:avLst>
              <a:gd name="adj1" fmla="val -119574"/>
              <a:gd name="adj2" fmla="val 26243"/>
            </a:avLst>
          </a:prstGeom>
          <a:solidFill>
            <a:schemeClr val="bg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洗澡时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91194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95BB-CE60-F415-5D3C-6322C857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研究建议</a:t>
            </a:r>
            <a:r>
              <a:rPr kumimoji="1" lang="en-US" altLang="zh-CN" dirty="0"/>
              <a:t>3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B30C7-C383-F1CA-F21E-89244737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377157"/>
            <a:ext cx="8142287" cy="4392612"/>
          </a:xfrm>
        </p:spPr>
        <p:txBody>
          <a:bodyPr/>
          <a:lstStyle/>
          <a:p>
            <a:pPr marL="6350" indent="-6350">
              <a:lnSpc>
                <a:spcPct val="150000"/>
              </a:lnSpc>
              <a:spcAft>
                <a:spcPts val="15"/>
              </a:spcAft>
            </a:pPr>
            <a:r>
              <a:rPr lang="zh-CN" altLang="zh-CN" sz="2400" b="1" kern="100" dirty="0">
                <a:solidFill>
                  <a:srgbClr val="00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把科研列为</a:t>
            </a:r>
            <a:r>
              <a:rPr lang="zh-CN" altLang="zh-CN" sz="2400" b="1" kern="100" dirty="0">
                <a:solidFill>
                  <a:srgbClr val="FF0000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Microsoft YaHei UI" panose="020B0503020204020204" pitchFamily="34" charset="-122"/>
              </a:rPr>
              <a:t>高优先级</a:t>
            </a:r>
            <a:endParaRPr lang="en-US" altLang="zh-CN" sz="2400" b="1" kern="100" dirty="0">
              <a:solidFill>
                <a:srgbClr val="00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447675" lvl="1" indent="-6350">
              <a:lnSpc>
                <a:spcPct val="150000"/>
              </a:lnSpc>
              <a:spcAft>
                <a:spcPts val="15"/>
              </a:spcAft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历史表明，成绩与重视程度成正比</a:t>
            </a:r>
            <a:endParaRPr lang="en-US" altLang="zh-CN" sz="2000" kern="1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</a:endParaRPr>
          </a:p>
          <a:p>
            <a:pPr marL="447675" lvl="1" indent="-6350">
              <a:lnSpc>
                <a:spcPct val="150000"/>
              </a:lnSpc>
              <a:spcAft>
                <a:spcPts val="15"/>
              </a:spcAft>
            </a:pPr>
            <a:r>
              <a:rPr lang="zh-CN" altLang="zh-CN" sz="20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正式加入前，慎重决定，</a:t>
            </a:r>
            <a:r>
              <a:rPr lang="zh-CN" altLang="zh-CN" sz="2000" b="1" u="none" strike="noStrike" kern="100" dirty="0"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Microsoft YaHei UI" panose="020B0503020204020204" pitchFamily="34" charset="-122"/>
                <a:cs typeface="Microsoft YaHei UI" panose="020B0503020204020204" pitchFamily="34" charset="-122"/>
              </a:rPr>
              <a:t>一旦决定全力以赴</a:t>
            </a:r>
            <a:endParaRPr lang="en-US" altLang="zh-CN" sz="2000" b="1" u="none" strike="noStrike" kern="100" dirty="0">
              <a:solidFill>
                <a:srgbClr val="FF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447675" lvl="1" indent="-6350">
              <a:lnSpc>
                <a:spcPct val="150000"/>
              </a:lnSpc>
              <a:spcAft>
                <a:spcPts val="15"/>
              </a:spcAft>
            </a:pPr>
            <a:endParaRPr lang="en-US" altLang="zh-CN" sz="2000" b="1" kern="100" dirty="0">
              <a:solidFill>
                <a:srgbClr val="FF0000"/>
              </a:solidFill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Microsoft YaHei UI" panose="020B0503020204020204" pitchFamily="34" charset="-122"/>
              <a:cs typeface="Microsoft YaHei UI" panose="020B0503020204020204" pitchFamily="34" charset="-122"/>
            </a:endParaRPr>
          </a:p>
          <a:p>
            <a:pPr marL="6350" indent="-6350" algn="just">
              <a:lnSpc>
                <a:spcPct val="150000"/>
              </a:lnSpc>
              <a:spcAft>
                <a:spcPts val="15"/>
              </a:spcAft>
            </a:pPr>
            <a:r>
              <a:rPr lang="zh-CN" altLang="en-US" sz="2000" dirty="0">
                <a:effectLst/>
                <a:latin typeface="MicrosoftYaHei"/>
              </a:rPr>
              <a:t>无论</a:t>
            </a:r>
            <a:r>
              <a:rPr lang="zh-CN" altLang="en-US" sz="2000" dirty="0">
                <a:latin typeface="MicrosoftYaHei"/>
              </a:rPr>
              <a:t>如何</a:t>
            </a:r>
            <a:r>
              <a:rPr lang="zh-CN" altLang="en-US" sz="2000" dirty="0">
                <a:effectLst/>
                <a:latin typeface="MicrosoftYaHei"/>
              </a:rPr>
              <a:t>，如想在科研中有所成就，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MicrosoftYaHei"/>
              </a:rPr>
              <a:t>一定要将科研列为最高优先级</a:t>
            </a:r>
            <a:r>
              <a:rPr lang="zh-CN" altLang="en-US" sz="2000" dirty="0">
                <a:effectLst/>
                <a:latin typeface="MicrosoftYaHei"/>
              </a:rPr>
              <a:t>。这种最高优先级并不是每天都在实验室待着，而是一种状态，如你吃饭时候、洗澡时候、上床睡觉时候都应在想：</a:t>
            </a:r>
            <a:endParaRPr lang="en-US" altLang="zh-CN" sz="2000" dirty="0">
              <a:effectLst/>
              <a:latin typeface="MicrosoftYaHei"/>
            </a:endParaRPr>
          </a:p>
          <a:p>
            <a:pPr marL="447675" lvl="1" indent="-6350" algn="just">
              <a:lnSpc>
                <a:spcPct val="150000"/>
              </a:lnSpc>
              <a:spcAft>
                <a:spcPts val="15"/>
              </a:spcAft>
            </a:pPr>
            <a:r>
              <a:rPr lang="zh-CN" altLang="en-US" sz="1600" dirty="0">
                <a:effectLst/>
                <a:latin typeface="MicrosoftYaHei"/>
              </a:rPr>
              <a:t>  有什么问题没有解决</a:t>
            </a:r>
            <a:r>
              <a:rPr lang="en-US" altLang="zh-CN" sz="1600" dirty="0">
                <a:effectLst/>
                <a:latin typeface="MicrosoftYaHei"/>
              </a:rPr>
              <a:t>?</a:t>
            </a:r>
          </a:p>
          <a:p>
            <a:pPr marL="447675" lvl="1" indent="-6350" algn="just">
              <a:lnSpc>
                <a:spcPct val="150000"/>
              </a:lnSpc>
              <a:spcAft>
                <a:spcPts val="15"/>
              </a:spcAft>
            </a:pPr>
            <a:r>
              <a:rPr lang="zh-CN" altLang="en-US" sz="1600" dirty="0">
                <a:latin typeface="MicrosoftYaHei"/>
              </a:rPr>
              <a:t>  </a:t>
            </a:r>
            <a:r>
              <a:rPr lang="zh-CN" altLang="en-US" sz="1600" dirty="0">
                <a:effectLst/>
                <a:latin typeface="MicrosoftYaHei"/>
              </a:rPr>
              <a:t>自己如何进行解决</a:t>
            </a:r>
            <a:r>
              <a:rPr lang="en-US" altLang="zh-CN" sz="1600" dirty="0">
                <a:latin typeface="MicrosoftYaHei"/>
              </a:rPr>
              <a:t>?</a:t>
            </a:r>
            <a:endParaRPr lang="zh-CN" altLang="zh-CN" sz="16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12234-6419-CCA8-4B09-40C393F7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44098-255D-D8A6-454B-94E6CBD2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24120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F95BB-CE60-F415-5D3C-6322C857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研究建议</a:t>
            </a:r>
            <a:r>
              <a:rPr kumimoji="1" lang="en-US" altLang="zh-CN" dirty="0"/>
              <a:t>4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B30C7-C383-F1CA-F21E-89244737B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32694"/>
            <a:ext cx="8142287" cy="43926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ffectLst/>
                <a:latin typeface="MicrosoftYaHei"/>
              </a:rPr>
              <a:t>坚持积极主动的态度 </a:t>
            </a:r>
            <a:endParaRPr lang="en-US" altLang="zh-CN" sz="2400" b="1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effectLst/>
                <a:latin typeface="MicrosoftYaHei"/>
              </a:rPr>
              <a:t>积极与导师学长交流，充分利用</a:t>
            </a:r>
            <a:r>
              <a:rPr lang="en" altLang="zh-CN" sz="2000" dirty="0">
                <a:effectLst/>
                <a:latin typeface="MicrosoftYaHei"/>
              </a:rPr>
              <a:t>LAB</a:t>
            </a:r>
            <a:r>
              <a:rPr lang="zh-CN" altLang="en-US" sz="2000" dirty="0">
                <a:effectLst/>
                <a:latin typeface="MicrosoftYaHei"/>
              </a:rPr>
              <a:t>资源，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MicrosoftYaHei"/>
              </a:rPr>
              <a:t>一切以完成高水平研究为目标 </a:t>
            </a:r>
            <a:endParaRPr lang="zh-CN" altLang="en-US" sz="200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12234-6419-CCA8-4B09-40C393F7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444098-255D-D8A6-454B-94E6CBD2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9</a:t>
            </a:fld>
            <a:endParaRPr lang="en-US" altLang="zh-C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DB819E-BA3D-15B5-8772-39697DE96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948412"/>
            <a:ext cx="76200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C77B0E2-FD15-E3FD-4FA9-9CD535C8B398}"/>
              </a:ext>
            </a:extLst>
          </p:cNvPr>
          <p:cNvSpPr txBox="1"/>
          <p:nvPr/>
        </p:nvSpPr>
        <p:spPr>
          <a:xfrm>
            <a:off x="2285998" y="6250412"/>
            <a:ext cx="55263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effectLst/>
                <a:latin typeface="MicrosoftYaHei"/>
              </a:rPr>
              <a:t>1.3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MicrosoftYaHei"/>
              </a:rPr>
              <a:t> 秒             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MicrosoftYaHei"/>
              </a:rPr>
              <a:t>vs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MicrosoftYaHei"/>
              </a:rPr>
              <a:t>          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MicrosoftYaHei"/>
              </a:rPr>
              <a:t>1.3</a:t>
            </a:r>
            <a:r>
              <a:rPr lang="zh-CN" altLang="en-US" sz="2800" b="1" dirty="0">
                <a:solidFill>
                  <a:srgbClr val="FF0000"/>
                </a:solidFill>
                <a:effectLst/>
                <a:latin typeface="MicrosoftYaHei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effectLst/>
                <a:latin typeface="MicrosoftYaHei"/>
              </a:rPr>
              <a:t>days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030163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ju_beidalo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nju_beidalou</Template>
  <TotalTime>936</TotalTime>
  <Words>1366</Words>
  <Application>Microsoft Macintosh PowerPoint</Application>
  <PresentationFormat>全屏显示(4:3)</PresentationFormat>
  <Paragraphs>257</Paragraphs>
  <Slides>49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华文新魏</vt:lpstr>
      <vt:lpstr>SimSun</vt:lpstr>
      <vt:lpstr>ArialMT</vt:lpstr>
      <vt:lpstr>Microsoft YaHei UI</vt:lpstr>
      <vt:lpstr>MicrosoftYaHei</vt:lpstr>
      <vt:lpstr>Arial</vt:lpstr>
      <vt:lpstr>Calibri</vt:lpstr>
      <vt:lpstr>Times New Roman</vt:lpstr>
      <vt:lpstr>Wingdings</vt:lpstr>
      <vt:lpstr>nju_beidalou</vt:lpstr>
      <vt:lpstr>第三讲  写作方法和技巧</vt:lpstr>
      <vt:lpstr>学术研究是一项系统工程 </vt:lpstr>
      <vt:lpstr>学术研究是一项系统工程 </vt:lpstr>
      <vt:lpstr>研究方向的选择 </vt:lpstr>
      <vt:lpstr>研究建议1 </vt:lpstr>
      <vt:lpstr>研究建议2 </vt:lpstr>
      <vt:lpstr>研究建议3 </vt:lpstr>
      <vt:lpstr>研究建议3 </vt:lpstr>
      <vt:lpstr>研究建议4 </vt:lpstr>
      <vt:lpstr>如何查找论文 (给定关键词) </vt:lpstr>
      <vt:lpstr>善用Google Scholar </vt:lpstr>
      <vt:lpstr>如何判断论文是否值得阅读 </vt:lpstr>
      <vt:lpstr>学术资源 ACM &amp; IEEE </vt:lpstr>
      <vt:lpstr>如何判断论文是否值得阅读 </vt:lpstr>
      <vt:lpstr>如何判断论文是否值得阅读 </vt:lpstr>
      <vt:lpstr>如何找好问题 </vt:lpstr>
      <vt:lpstr>为什么找问题更重要、更难? </vt:lpstr>
      <vt:lpstr>如何找问题? </vt:lpstr>
      <vt:lpstr>如何找好问题 </vt:lpstr>
      <vt:lpstr>对研究生的选题建议 </vt:lpstr>
      <vt:lpstr>写论文时什么最重要? </vt:lpstr>
      <vt:lpstr>关于审稿 </vt:lpstr>
      <vt:lpstr>全心全意为读者服务 </vt:lpstr>
      <vt:lpstr>论文全貌</vt:lpstr>
      <vt:lpstr>标题的重要性 </vt:lpstr>
      <vt:lpstr>标题的重要性 </vt:lpstr>
      <vt:lpstr>标题的重要性 </vt:lpstr>
      <vt:lpstr>摘要 </vt:lpstr>
      <vt:lpstr>摘要 </vt:lpstr>
      <vt:lpstr>引言</vt:lpstr>
      <vt:lpstr>引言</vt:lpstr>
      <vt:lpstr>引言</vt:lpstr>
      <vt:lpstr>引言</vt:lpstr>
      <vt:lpstr>Methodology</vt:lpstr>
      <vt:lpstr>Methodology</vt:lpstr>
      <vt:lpstr>Methodology</vt:lpstr>
      <vt:lpstr>Methodology (逻辑顺序)</vt:lpstr>
      <vt:lpstr>Methodology (逻辑顺序)</vt:lpstr>
      <vt:lpstr>Experiment </vt:lpstr>
      <vt:lpstr>Experiment </vt:lpstr>
      <vt:lpstr>Experiment (caption信息丰富) </vt:lpstr>
      <vt:lpstr>Related work </vt:lpstr>
      <vt:lpstr>Related work </vt:lpstr>
      <vt:lpstr>Related work (传承与创新) </vt:lpstr>
      <vt:lpstr>写作常见问题</vt:lpstr>
      <vt:lpstr>写作常见问题：公式问题</vt:lpstr>
      <vt:lpstr>提高英语写作的窍门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现代软件工程</dc:title>
  <dc:creator>Xiaolin Ju</dc:creator>
  <cp:lastModifiedBy>Xiaolin Ju</cp:lastModifiedBy>
  <cp:revision>103</cp:revision>
  <dcterms:created xsi:type="dcterms:W3CDTF">2017-12-21T14:06:23Z</dcterms:created>
  <dcterms:modified xsi:type="dcterms:W3CDTF">2025-10-08T00:38:49Z</dcterms:modified>
</cp:coreProperties>
</file>