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  <p:sldMasterId id="214748369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Inter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Manrope"/>
      <p:regular r:id="rId28"/>
      <p:bold r:id="rId29"/>
    </p:embeddedFont>
    <p:embeddedFont>
      <p:font typeface="Manrope Medium"/>
      <p:regular r:id="rId30"/>
      <p:bold r:id="rId31"/>
    </p:embeddedFont>
    <p:embeddedFont>
      <p:font typeface="Inter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Manrope-regular.fntdata"/><Relationship Id="rId27" Type="http://schemas.openxmlformats.org/officeDocument/2006/relationships/font" Target="fonts/Bebas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anrop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anropeMedium-bold.fntdata"/><Relationship Id="rId30" Type="http://schemas.openxmlformats.org/officeDocument/2006/relationships/font" Target="fonts/ManropeMedium-regular.fntdata"/><Relationship Id="rId11" Type="http://schemas.openxmlformats.org/officeDocument/2006/relationships/slide" Target="slides/slide4.xml"/><Relationship Id="rId33" Type="http://schemas.openxmlformats.org/officeDocument/2006/relationships/font" Target="fonts/InterMedium-bold.fntdata"/><Relationship Id="rId10" Type="http://schemas.openxmlformats.org/officeDocument/2006/relationships/slide" Target="slides/slide3.xml"/><Relationship Id="rId32" Type="http://schemas.openxmlformats.org/officeDocument/2006/relationships/font" Target="fonts/InterMedium-regular.fntdata"/><Relationship Id="rId13" Type="http://schemas.openxmlformats.org/officeDocument/2006/relationships/slide" Target="slides/slide6.xml"/><Relationship Id="rId35" Type="http://schemas.openxmlformats.org/officeDocument/2006/relationships/font" Target="fonts/InterMedium-boldItalic.fntdata"/><Relationship Id="rId12" Type="http://schemas.openxmlformats.org/officeDocument/2006/relationships/slide" Target="slides/slide5.xml"/><Relationship Id="rId34" Type="http://schemas.openxmlformats.org/officeDocument/2006/relationships/font" Target="fonts/InterMedium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72793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72793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SLIDES_API727939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SLIDES_API727939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SLIDES_API727939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SLIDES_API727939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SLIDES_API727939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SLIDES_API727939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SLIDES_API727939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SLIDES_API727939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SLIDES_API6923937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SLIDES_API6923937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SLIDES_API727939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SLIDES_API727939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SLIDES_API727939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SLIDES_API727939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SLIDES_API727939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SLIDES_API727939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727939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727939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SLIDES_API727939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SLIDES_API727939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SLIDES_API727939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SLIDES_API727939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SLIDES_API727939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SLIDES_API727939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SLIDES_API727939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SLIDES_API727939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SLIDES_API727939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SLIDES_API727939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Sans" type="title">
  <p:cSld name="TITLE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570225" y="1545450"/>
            <a:ext cx="5601900" cy="2052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914400" y="4120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914400" y="3502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orient="horz" pos="2880">
          <p15:clr>
            <a:srgbClr val="E46962"/>
          </p15:clr>
        </p15:guide>
        <p15:guide id="4" pos="388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224550" y="1297900"/>
            <a:ext cx="5942400" cy="3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234450" y="356200"/>
            <a:ext cx="5481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791950"/>
            <a:ext cx="5259000" cy="2790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293450"/>
            <a:ext cx="5259000" cy="3288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8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59330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45852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3" type="subTitle"/>
          </p:nvPr>
        </p:nvSpPr>
        <p:spPr>
          <a:xfrm>
            <a:off x="3195100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593167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5" type="body"/>
          </p:nvPr>
        </p:nvSpPr>
        <p:spPr>
          <a:xfrm>
            <a:off x="4572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6" type="body"/>
          </p:nvPr>
        </p:nvSpPr>
        <p:spPr>
          <a:xfrm>
            <a:off x="31951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910425" y="342900"/>
            <a:ext cx="7921800" cy="4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1pPr>
            <a:lvl2pPr indent="-381000" lvl="1" marL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2pPr>
            <a:lvl3pPr indent="-381000" lvl="2" marL="1371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81000" lvl="3" marL="18288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4pPr>
            <a:lvl5pPr indent="-381000" lvl="4" marL="2286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5pPr>
            <a:lvl6pPr indent="-381000" lvl="5" marL="27432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6pPr>
            <a:lvl7pPr indent="-381000" lvl="6" marL="3200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7pPr>
            <a:lvl8pPr indent="-381000" lvl="7" marL="3657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8pPr>
            <a:lvl9pPr indent="-381000" lvl="8" marL="411480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457200" y="1389600"/>
            <a:ext cx="560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457200" y="219390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30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31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31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Sans" type="title">
  <p:cSld name="TITLE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ctrTitle"/>
          </p:nvPr>
        </p:nvSpPr>
        <p:spPr>
          <a:xfrm>
            <a:off x="570225" y="1545450"/>
            <a:ext cx="5601900" cy="2052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" type="subTitle"/>
          </p:nvPr>
        </p:nvSpPr>
        <p:spPr>
          <a:xfrm>
            <a:off x="914400" y="4120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41" name="Google Shape;141;p33"/>
          <p:cNvSpPr txBox="1"/>
          <p:nvPr>
            <p:ph idx="2" type="subTitle"/>
          </p:nvPr>
        </p:nvSpPr>
        <p:spPr>
          <a:xfrm>
            <a:off x="914400" y="3502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orient="horz" pos="2880">
          <p15:clr>
            <a:srgbClr val="E46962"/>
          </p15:clr>
        </p15:guide>
        <p15:guide id="4" pos="3888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224550" y="1297900"/>
            <a:ext cx="5942400" cy="3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234450" y="356200"/>
            <a:ext cx="5481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457200" y="1791950"/>
            <a:ext cx="5259000" cy="2790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6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2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457200" y="1293450"/>
            <a:ext cx="5259000" cy="3288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7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7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4572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61" name="Google Shape;1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8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38"/>
          <p:cNvSpPr txBox="1"/>
          <p:nvPr>
            <p:ph idx="2" type="body"/>
          </p:nvPr>
        </p:nvSpPr>
        <p:spPr>
          <a:xfrm>
            <a:off x="31951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64" name="Google Shape;164;p38"/>
          <p:cNvSpPr txBox="1"/>
          <p:nvPr>
            <p:ph idx="3" type="body"/>
          </p:nvPr>
        </p:nvSpPr>
        <p:spPr>
          <a:xfrm>
            <a:off x="59330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65" name="Google Shape;165;p38"/>
          <p:cNvSpPr txBox="1"/>
          <p:nvPr>
            <p:ph idx="4" type="subTitle"/>
          </p:nvPr>
        </p:nvSpPr>
        <p:spPr>
          <a:xfrm>
            <a:off x="45852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6" name="Google Shape;166;p38"/>
          <p:cNvSpPr txBox="1"/>
          <p:nvPr>
            <p:ph idx="5" type="subTitle"/>
          </p:nvPr>
        </p:nvSpPr>
        <p:spPr>
          <a:xfrm>
            <a:off x="3195100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7" name="Google Shape;167;p38"/>
          <p:cNvSpPr txBox="1"/>
          <p:nvPr>
            <p:ph idx="6" type="subTitle"/>
          </p:nvPr>
        </p:nvSpPr>
        <p:spPr>
          <a:xfrm>
            <a:off x="593167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>
            <p:ph idx="1" type="body"/>
          </p:nvPr>
        </p:nvSpPr>
        <p:spPr>
          <a:xfrm>
            <a:off x="910425" y="342900"/>
            <a:ext cx="7921800" cy="4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1pPr>
            <a:lvl2pPr indent="-381000" lvl="1" marL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2pPr>
            <a:lvl3pPr indent="-381000" lvl="2" marL="1371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81000" lvl="3" marL="18288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4pPr>
            <a:lvl5pPr indent="-381000" lvl="4" marL="2286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5pPr>
            <a:lvl6pPr indent="-381000" lvl="5" marL="27432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6pPr>
            <a:lvl7pPr indent="-381000" lvl="6" marL="3200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7pPr>
            <a:lvl8pPr indent="-381000" lvl="7" marL="3657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8pPr>
            <a:lvl9pPr indent="-381000" lvl="8" marL="411480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3" name="Google Shape;173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75" name="Google Shape;17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8" name="Google Shape;1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42"/>
          <p:cNvSpPr txBox="1"/>
          <p:nvPr>
            <p:ph idx="1" type="body"/>
          </p:nvPr>
        </p:nvSpPr>
        <p:spPr>
          <a:xfrm>
            <a:off x="457200" y="1389600"/>
            <a:ext cx="560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2" name="Google Shape;18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 txBox="1"/>
          <p:nvPr>
            <p:ph type="title"/>
          </p:nvPr>
        </p:nvSpPr>
        <p:spPr>
          <a:xfrm>
            <a:off x="457200" y="219390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/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8" name="Google Shape;18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44"/>
          <p:cNvSpPr txBox="1"/>
          <p:nvPr>
            <p:ph idx="1" type="subTitle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98" name="Google Shape;19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"/>
          <p:cNvSpPr txBox="1"/>
          <p:nvPr>
            <p:ph idx="1" type="body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49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50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50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0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50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24550" y="1297900"/>
            <a:ext cx="59424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cxnSp>
        <p:nvCxnSpPr>
          <p:cNvPr id="54" name="Google Shape;54;p13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b="1" sz="4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>
            <a:off x="224550" y="1297900"/>
            <a:ext cx="59424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cxnSp>
        <p:nvCxnSpPr>
          <p:cNvPr id="136" name="Google Shape;136;p32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32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sentation_title" id="220" name="Google Shape;220;p51"/>
          <p:cNvSpPr txBox="1"/>
          <p:nvPr>
            <p:ph type="ctrTitle"/>
          </p:nvPr>
        </p:nvSpPr>
        <p:spPr>
          <a:xfrm>
            <a:off x="-909750" y="346375"/>
            <a:ext cx="6599700" cy="38655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Time Series DataBase Comparison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</a:rPr>
              <a:t> </a:t>
            </a:r>
            <a:endParaRPr sz="69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</a:rPr>
              <a:t>InfluxDB</a:t>
            </a:r>
            <a:endParaRPr sz="69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</a:rPr>
              <a:t>vs </a:t>
            </a:r>
            <a:endParaRPr sz="69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</a:rPr>
              <a:t>TimescaleDB</a:t>
            </a:r>
            <a:endParaRPr b="1" sz="69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ate" id="221" name="Google Shape;221;p51"/>
          <p:cNvSpPr txBox="1"/>
          <p:nvPr>
            <p:ph idx="2" type="subTitle"/>
          </p:nvPr>
        </p:nvSpPr>
        <p:spPr>
          <a:xfrm>
            <a:off x="255750" y="110525"/>
            <a:ext cx="5025000" cy="342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September 24, 2024</a:t>
            </a:r>
            <a:endParaRPr sz="11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22" name="Google Shape;222;p51"/>
          <p:cNvSpPr/>
          <p:nvPr/>
        </p:nvSpPr>
        <p:spPr>
          <a:xfrm>
            <a:off x="7334100" y="3012100"/>
            <a:ext cx="1397400" cy="1479600"/>
          </a:xfrm>
          <a:prstGeom prst="star32">
            <a:avLst>
              <a:gd fmla="val 267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321" name="Google Shape;321;p60"/>
          <p:cNvSpPr txBox="1"/>
          <p:nvPr>
            <p:ph idx="4294967295" type="subTitle"/>
          </p:nvPr>
        </p:nvSpPr>
        <p:spPr>
          <a:xfrm>
            <a:off x="232397" y="1292000"/>
            <a:ext cx="3779700" cy="861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TimescaleDB Query Execution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header_1" id="322" name="Google Shape;322;p60"/>
          <p:cNvSpPr txBox="1"/>
          <p:nvPr>
            <p:ph idx="4294967295" type="subTitle"/>
          </p:nvPr>
        </p:nvSpPr>
        <p:spPr>
          <a:xfrm>
            <a:off x="4577217" y="1292000"/>
            <a:ext cx="3779700" cy="861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InfluxDB Query Execution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0" id="323" name="Google Shape;323;p60"/>
          <p:cNvSpPr txBox="1"/>
          <p:nvPr>
            <p:ph idx="1" type="body"/>
          </p:nvPr>
        </p:nvSpPr>
        <p:spPr>
          <a:xfrm>
            <a:off x="232397" y="2273975"/>
            <a:ext cx="3779700" cy="24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002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lang="en" sz="900">
                <a:solidFill>
                  <a:schemeClr val="lt1"/>
                </a:solidFill>
              </a:rPr>
              <a:t>A Bash script [5] was designed to automate the execution of queries on TimescaleDB databases, evaluating performance across varying database sizes and query types.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lang="en" sz="900">
                <a:solidFill>
                  <a:schemeClr val="lt1"/>
                </a:solidFill>
              </a:rPr>
              <a:t>The script specifies connection parameters like host, port, username, and password for interfacing with PostgreSQL.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lang="en" sz="900">
                <a:solidFill>
                  <a:schemeClr val="lt1"/>
                </a:solidFill>
              </a:rPr>
              <a:t>It targets three databases: iot_data, iot_data_medium, and iot_data_small, executing multiple queries with different worker counts.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900"/>
              <a:buChar char="✷"/>
            </a:pPr>
            <a:r>
              <a:rPr lang="en" sz="900">
                <a:solidFill>
                  <a:schemeClr val="lt1"/>
                </a:solidFill>
              </a:rPr>
              <a:t>The execution process includes nested loops iterating over each database, query file, and worker count, logging progress and results for further analysis.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descr="detail_1" id="324" name="Google Shape;324;p60"/>
          <p:cNvSpPr txBox="1"/>
          <p:nvPr>
            <p:ph idx="1" type="body"/>
          </p:nvPr>
        </p:nvSpPr>
        <p:spPr>
          <a:xfrm>
            <a:off x="4577217" y="2273975"/>
            <a:ext cx="3779700" cy="24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002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lang="en" sz="900">
                <a:solidFill>
                  <a:schemeClr val="lt1"/>
                </a:solidFill>
              </a:rPr>
              <a:t>A similar Bash script [6] automates the execution of queries on InfluxDB databases, also targeting varying database sizes and query types.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lang="en" sz="900">
                <a:solidFill>
                  <a:schemeClr val="lt1"/>
                </a:solidFill>
              </a:rPr>
              <a:t>The script requires connection parameters to interface with the InfluxDB instance, which is pre-configured.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lang="en" sz="900">
                <a:solidFill>
                  <a:schemeClr val="lt1"/>
                </a:solidFill>
              </a:rPr>
              <a:t>It defines three target databases: iot_data_small, iot_data_medium, and iot_data, executing predefined queries with varying worker counts.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900"/>
              <a:buChar char="✷"/>
            </a:pPr>
            <a:r>
              <a:rPr lang="en" sz="900">
                <a:solidFill>
                  <a:schemeClr val="lt1"/>
                </a:solidFill>
              </a:rPr>
              <a:t>Results from executed queries are logged systematically for post-execution analysis, mirroring the TimescaleDB approach.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descr="title" id="325" name="Google Shape;325;p60"/>
          <p:cNvSpPr txBox="1"/>
          <p:nvPr>
            <p:ph type="title"/>
          </p:nvPr>
        </p:nvSpPr>
        <p:spPr>
          <a:xfrm>
            <a:off x="232400" y="521275"/>
            <a:ext cx="86757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Query Execution Performance</a:t>
            </a:r>
            <a:endParaRPr sz="3000"/>
          </a:p>
        </p:txBody>
      </p:sp>
      <p:sp>
        <p:nvSpPr>
          <p:cNvPr descr="chapter" id="326" name="Google Shape;326;p60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Performance Analysis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1" id="331" name="Google Shape;331;p61"/>
          <p:cNvSpPr txBox="1"/>
          <p:nvPr>
            <p:ph idx="4294967295" type="subTitle"/>
          </p:nvPr>
        </p:nvSpPr>
        <p:spPr>
          <a:xfrm>
            <a:off x="2387351" y="2429254"/>
            <a:ext cx="2127300" cy="10755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Dataset Comparisons 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descr="detail_1" id="332" name="Google Shape;332;p61"/>
          <p:cNvSpPr txBox="1"/>
          <p:nvPr>
            <p:ph idx="1" type="body"/>
          </p:nvPr>
        </p:nvSpPr>
        <p:spPr>
          <a:xfrm>
            <a:off x="4701495" y="2429191"/>
            <a:ext cx="4217400" cy="10755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The visual analysis encompasses full, medium, and small dataset comparisons, highlighting differences in query execution times and rates between InfluxDB and TimescaleDB.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2" id="333" name="Google Shape;333;p61"/>
          <p:cNvSpPr txBox="1"/>
          <p:nvPr>
            <p:ph idx="4294967295" type="subTitle"/>
          </p:nvPr>
        </p:nvSpPr>
        <p:spPr>
          <a:xfrm>
            <a:off x="2387354" y="3638926"/>
            <a:ext cx="2127300" cy="10755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Key Insights from Graphs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descr="detail_2" id="334" name="Google Shape;334;p61"/>
          <p:cNvSpPr txBox="1"/>
          <p:nvPr>
            <p:ph idx="1" type="body"/>
          </p:nvPr>
        </p:nvSpPr>
        <p:spPr>
          <a:xfrm>
            <a:off x="4701497" y="3638869"/>
            <a:ext cx="4217400" cy="10755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The graphs reveal trends such as </a:t>
            </a:r>
            <a:r>
              <a:rPr b="1" lang="en" sz="1000">
                <a:solidFill>
                  <a:schemeClr val="lt1"/>
                </a:solidFill>
              </a:rPr>
              <a:t>InfluxDB</a:t>
            </a:r>
            <a:r>
              <a:rPr lang="en" sz="1000">
                <a:solidFill>
                  <a:schemeClr val="lt1"/>
                </a:solidFill>
              </a:rPr>
              <a:t> generally offering </a:t>
            </a:r>
            <a:r>
              <a:rPr b="1" lang="en" sz="1000">
                <a:solidFill>
                  <a:schemeClr val="lt1"/>
                </a:solidFill>
              </a:rPr>
              <a:t>faster query execution times</a:t>
            </a:r>
            <a:r>
              <a:rPr lang="en" sz="1000">
                <a:solidFill>
                  <a:schemeClr val="lt1"/>
                </a:solidFill>
              </a:rPr>
              <a:t> across most query types, with improvements ranging from</a:t>
            </a:r>
            <a:r>
              <a:rPr b="1" lang="en" sz="1000">
                <a:solidFill>
                  <a:schemeClr val="lt1"/>
                </a:solidFill>
              </a:rPr>
              <a:t> -0.94% to -9.77%</a:t>
            </a:r>
            <a:r>
              <a:rPr lang="en" sz="1000">
                <a:solidFill>
                  <a:schemeClr val="lt1"/>
                </a:solidFill>
              </a:rPr>
              <a:t>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0" id="335" name="Google Shape;335;p61"/>
          <p:cNvSpPr txBox="1"/>
          <p:nvPr>
            <p:ph idx="4294967295" type="subTitle"/>
          </p:nvPr>
        </p:nvSpPr>
        <p:spPr>
          <a:xfrm>
            <a:off x="2387351" y="1219672"/>
            <a:ext cx="2127300" cy="10755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Performance Graphs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descr="detail_0" id="336" name="Google Shape;336;p61"/>
          <p:cNvSpPr txBox="1"/>
          <p:nvPr>
            <p:ph idx="1" type="body"/>
          </p:nvPr>
        </p:nvSpPr>
        <p:spPr>
          <a:xfrm>
            <a:off x="4701495" y="1219603"/>
            <a:ext cx="4217400" cy="10755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Graphs generated using a Python script [7] illustrate the performance metrics for each database and query type, enabling easy comparison of performance across varying dataset sizes.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337" name="Google Shape;337;p61"/>
          <p:cNvPicPr preferRelativeResize="0"/>
          <p:nvPr/>
        </p:nvPicPr>
        <p:blipFill rotWithShape="1">
          <a:blip r:embed="rId3">
            <a:alphaModFix/>
          </a:blip>
          <a:srcRect b="11591" l="0" r="0" t="11591"/>
          <a:stretch/>
        </p:blipFill>
        <p:spPr>
          <a:xfrm>
            <a:off x="232400" y="1219575"/>
            <a:ext cx="2030578" cy="107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61"/>
          <p:cNvPicPr preferRelativeResize="0"/>
          <p:nvPr/>
        </p:nvPicPr>
        <p:blipFill rotWithShape="1">
          <a:blip r:embed="rId4">
            <a:alphaModFix/>
          </a:blip>
          <a:srcRect b="2910" l="0" r="0" t="2910"/>
          <a:stretch/>
        </p:blipFill>
        <p:spPr>
          <a:xfrm>
            <a:off x="232405" y="2429230"/>
            <a:ext cx="2030580" cy="107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1"/>
          <p:cNvPicPr preferRelativeResize="0"/>
          <p:nvPr/>
        </p:nvPicPr>
        <p:blipFill rotWithShape="1">
          <a:blip r:embed="rId5">
            <a:alphaModFix/>
          </a:blip>
          <a:srcRect b="2971" l="0" r="0" t="2981"/>
          <a:stretch/>
        </p:blipFill>
        <p:spPr>
          <a:xfrm>
            <a:off x="232402" y="3638967"/>
            <a:ext cx="2030576" cy="107568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" id="340" name="Google Shape;340;p61"/>
          <p:cNvSpPr txBox="1"/>
          <p:nvPr>
            <p:ph type="title"/>
          </p:nvPr>
        </p:nvSpPr>
        <p:spPr>
          <a:xfrm>
            <a:off x="232400" y="521275"/>
            <a:ext cx="86865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Visual Performance Analysis</a:t>
            </a:r>
            <a:endParaRPr sz="3000"/>
          </a:p>
        </p:txBody>
      </p:sp>
      <p:sp>
        <p:nvSpPr>
          <p:cNvPr descr="chapter" id="341" name="Google Shape;341;p61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Analysis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346" name="Google Shape;346;p62"/>
          <p:cNvSpPr txBox="1"/>
          <p:nvPr>
            <p:ph type="title"/>
          </p:nvPr>
        </p:nvSpPr>
        <p:spPr>
          <a:xfrm>
            <a:off x="232400" y="521275"/>
            <a:ext cx="8686500" cy="572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Numerical Performance Analysis</a:t>
            </a:r>
            <a:endParaRPr sz="3000"/>
          </a:p>
        </p:txBody>
      </p:sp>
      <p:sp>
        <p:nvSpPr>
          <p:cNvPr descr="detail_0" id="347" name="Google Shape;347;p62"/>
          <p:cNvSpPr txBox="1"/>
          <p:nvPr>
            <p:ph idx="1" type="body"/>
          </p:nvPr>
        </p:nvSpPr>
        <p:spPr>
          <a:xfrm>
            <a:off x="232413" y="1733260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 Python script [8] automates the process of comparing the performance between TimescaleDB and InfluxDB based on result files generated from query tests.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0" id="348" name="Google Shape;348;p62"/>
          <p:cNvSpPr txBox="1"/>
          <p:nvPr>
            <p:ph idx="4294967295" type="subTitle"/>
          </p:nvPr>
        </p:nvSpPr>
        <p:spPr>
          <a:xfrm>
            <a:off x="232400" y="1306595"/>
            <a:ext cx="38985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Automation of Performance Comparison</a:t>
            </a:r>
            <a:endParaRPr sz="12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1" id="349" name="Google Shape;349;p62"/>
          <p:cNvSpPr txBox="1"/>
          <p:nvPr>
            <p:ph idx="1" type="body"/>
          </p:nvPr>
        </p:nvSpPr>
        <p:spPr>
          <a:xfrm>
            <a:off x="5020544" y="1733260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script extracts key performance metrics including overall query rate, minimum, median, mean, and maximum query times.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1" id="350" name="Google Shape;350;p62"/>
          <p:cNvSpPr txBox="1"/>
          <p:nvPr>
            <p:ph idx="4294967295" type="subTitle"/>
          </p:nvPr>
        </p:nvSpPr>
        <p:spPr>
          <a:xfrm>
            <a:off x="5020538" y="1306595"/>
            <a:ext cx="38985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Key Metrics Extracted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2" id="351" name="Google Shape;351;p62"/>
          <p:cNvSpPr txBox="1"/>
          <p:nvPr>
            <p:ph idx="1" type="body"/>
          </p:nvPr>
        </p:nvSpPr>
        <p:spPr>
          <a:xfrm>
            <a:off x="232413" y="3407475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script computes the difference in mean query time and overall query rate between TimescaleDB and InfluxDB, allowing for a direct comparison.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2" id="352" name="Google Shape;352;p62"/>
          <p:cNvSpPr txBox="1"/>
          <p:nvPr>
            <p:ph idx="4294967295" type="subTitle"/>
          </p:nvPr>
        </p:nvSpPr>
        <p:spPr>
          <a:xfrm>
            <a:off x="232400" y="2981019"/>
            <a:ext cx="38985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Performance Comparison Logic</a:t>
            </a:r>
            <a:endParaRPr sz="1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3" id="353" name="Google Shape;353;p62"/>
          <p:cNvSpPr txBox="1"/>
          <p:nvPr>
            <p:ph idx="1" type="body"/>
          </p:nvPr>
        </p:nvSpPr>
        <p:spPr>
          <a:xfrm>
            <a:off x="5020545" y="3407475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Results are printed to the console, showing details such as mean query times and overall query rates, with options to write results to a CSV file for further analysis.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3" id="354" name="Google Shape;354;p62"/>
          <p:cNvSpPr txBox="1"/>
          <p:nvPr>
            <p:ph idx="4294967295" type="subTitle"/>
          </p:nvPr>
        </p:nvSpPr>
        <p:spPr>
          <a:xfrm>
            <a:off x="5020537" y="2981019"/>
            <a:ext cx="38985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Results Presentation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chapter" id="355" name="Google Shape;355;p62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Query Performance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360" name="Google Shape;360;p63"/>
          <p:cNvSpPr txBox="1"/>
          <p:nvPr>
            <p:ph idx="1" type="body"/>
          </p:nvPr>
        </p:nvSpPr>
        <p:spPr>
          <a:xfrm>
            <a:off x="232400" y="1342700"/>
            <a:ext cx="5259600" cy="3426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-228600" lvl="0" marL="4000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b="1" lang="en" sz="900">
                <a:solidFill>
                  <a:schemeClr val="lt1"/>
                </a:solidFill>
              </a:rPr>
              <a:t>InfluxDB</a:t>
            </a:r>
            <a:r>
              <a:rPr lang="en" sz="900">
                <a:solidFill>
                  <a:schemeClr val="lt1"/>
                </a:solidFill>
              </a:rPr>
              <a:t> consistently demonstrated </a:t>
            </a:r>
            <a:r>
              <a:rPr b="1" lang="en" sz="900">
                <a:solidFill>
                  <a:schemeClr val="lt1"/>
                </a:solidFill>
              </a:rPr>
              <a:t>faster mean query execution times</a:t>
            </a:r>
            <a:r>
              <a:rPr lang="en" sz="900">
                <a:solidFill>
                  <a:schemeClr val="lt1"/>
                </a:solidFill>
              </a:rPr>
              <a:t> across most query types, with improvements ranging from </a:t>
            </a:r>
            <a:r>
              <a:rPr b="1" lang="en" sz="900">
                <a:solidFill>
                  <a:schemeClr val="lt1"/>
                </a:solidFill>
              </a:rPr>
              <a:t>-0.94% to -9.77%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-228600" lvl="0" marL="4000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b="1" lang="en" sz="900">
                <a:solidFill>
                  <a:schemeClr val="lt1"/>
                </a:solidFill>
              </a:rPr>
              <a:t>In point queries</a:t>
            </a:r>
            <a:r>
              <a:rPr lang="en" sz="900">
                <a:solidFill>
                  <a:schemeClr val="lt1"/>
                </a:solidFill>
              </a:rPr>
              <a:t> (last-loc), </a:t>
            </a:r>
            <a:r>
              <a:rPr b="1" lang="en" sz="900">
                <a:solidFill>
                  <a:schemeClr val="lt1"/>
                </a:solidFill>
              </a:rPr>
              <a:t>InfluxDB</a:t>
            </a:r>
            <a:r>
              <a:rPr lang="en" sz="900">
                <a:solidFill>
                  <a:schemeClr val="lt1"/>
                </a:solidFill>
              </a:rPr>
              <a:t> slightly outperformed TimescaleDB, aligning with expectations due to its optimization for time-series point lookups.</a:t>
            </a:r>
            <a:endParaRPr sz="900">
              <a:solidFill>
                <a:schemeClr val="lt1"/>
              </a:solidFill>
            </a:endParaRPr>
          </a:p>
          <a:p>
            <a:pPr indent="-228600" lvl="0" marL="4000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lang="en" sz="900">
                <a:solidFill>
                  <a:schemeClr val="lt1"/>
                </a:solidFill>
              </a:rPr>
              <a:t>For </a:t>
            </a:r>
            <a:r>
              <a:rPr b="1" lang="en" sz="900">
                <a:solidFill>
                  <a:schemeClr val="lt1"/>
                </a:solidFill>
              </a:rPr>
              <a:t>aggregation queries</a:t>
            </a:r>
            <a:r>
              <a:rPr lang="en" sz="900">
                <a:solidFill>
                  <a:schemeClr val="lt1"/>
                </a:solidFill>
              </a:rPr>
              <a:t>, the performance </a:t>
            </a:r>
            <a:r>
              <a:rPr b="1" lang="en" sz="900">
                <a:solidFill>
                  <a:schemeClr val="lt1"/>
                </a:solidFill>
              </a:rPr>
              <a:t>differences were minimal</a:t>
            </a:r>
            <a:r>
              <a:rPr lang="en" sz="900">
                <a:solidFill>
                  <a:schemeClr val="lt1"/>
                </a:solidFill>
              </a:rPr>
              <a:t>, indicating that both databases handle complex queries with similar efficiency.</a:t>
            </a:r>
            <a:endParaRPr sz="900">
              <a:solidFill>
                <a:schemeClr val="lt1"/>
              </a:solidFill>
            </a:endParaRPr>
          </a:p>
          <a:p>
            <a:pPr indent="-228600" lvl="0" marL="4000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b="1" lang="en" sz="900">
                <a:solidFill>
                  <a:schemeClr val="lt1"/>
                </a:solidFill>
              </a:rPr>
              <a:t>Overall Query Rate</a:t>
            </a:r>
            <a:r>
              <a:rPr lang="en" sz="900">
                <a:solidFill>
                  <a:schemeClr val="lt1"/>
                </a:solidFill>
              </a:rPr>
              <a:t> differences were generally small, with </a:t>
            </a:r>
            <a:r>
              <a:rPr b="1" lang="en" sz="900">
                <a:solidFill>
                  <a:schemeClr val="lt1"/>
                </a:solidFill>
              </a:rPr>
              <a:t>InfluxDB sometimes showing slightly lower throughput</a:t>
            </a:r>
            <a:r>
              <a:rPr lang="en" sz="900">
                <a:solidFill>
                  <a:schemeClr val="lt1"/>
                </a:solidFill>
              </a:rPr>
              <a:t>, possibly due to its single-threaded nature for certain operations.</a:t>
            </a:r>
            <a:endParaRPr sz="900">
              <a:solidFill>
                <a:schemeClr val="lt1"/>
              </a:solidFill>
            </a:endParaRPr>
          </a:p>
          <a:p>
            <a:pPr indent="-228600" lvl="0" marL="4000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✷"/>
            </a:pPr>
            <a:r>
              <a:rPr lang="en" sz="900">
                <a:solidFill>
                  <a:schemeClr val="lt1"/>
                </a:solidFill>
              </a:rPr>
              <a:t>The </a:t>
            </a:r>
            <a:r>
              <a:rPr b="1" lang="en" sz="900">
                <a:solidFill>
                  <a:schemeClr val="lt1"/>
                </a:solidFill>
              </a:rPr>
              <a:t>performance benefits of InfluxDB</a:t>
            </a:r>
            <a:r>
              <a:rPr lang="en" sz="900">
                <a:solidFill>
                  <a:schemeClr val="lt1"/>
                </a:solidFill>
              </a:rPr>
              <a:t> were </a:t>
            </a:r>
            <a:r>
              <a:rPr b="1" lang="en" sz="900">
                <a:solidFill>
                  <a:schemeClr val="lt1"/>
                </a:solidFill>
              </a:rPr>
              <a:t>more pronounced at higher concurrency levels</a:t>
            </a:r>
            <a:r>
              <a:rPr lang="en" sz="900">
                <a:solidFill>
                  <a:schemeClr val="lt1"/>
                </a:solidFill>
              </a:rPr>
              <a:t> (8 and 16 workers), particularly for avg-load and breakdown-frequency queries. </a:t>
            </a:r>
            <a:endParaRPr sz="900">
              <a:solidFill>
                <a:schemeClr val="lt1"/>
              </a:solidFill>
            </a:endParaRPr>
          </a:p>
          <a:p>
            <a:pPr indent="-228600" lvl="0" marL="40005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900"/>
              <a:buChar char="✷"/>
            </a:pPr>
            <a:r>
              <a:rPr b="1" lang="en" sz="900">
                <a:solidFill>
                  <a:schemeClr val="lt1"/>
                </a:solidFill>
              </a:rPr>
              <a:t>TimescaleDB</a:t>
            </a:r>
            <a:r>
              <a:rPr lang="en" sz="900">
                <a:solidFill>
                  <a:schemeClr val="lt1"/>
                </a:solidFill>
              </a:rPr>
              <a:t> maintained relatively consistent throughput across different worker counts, showcasing its </a:t>
            </a:r>
            <a:r>
              <a:rPr b="1" lang="en" sz="900">
                <a:solidFill>
                  <a:schemeClr val="lt1"/>
                </a:solidFill>
              </a:rPr>
              <a:t>strength in handling concurrent workloads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descr="title" id="361" name="Google Shape;361;p63"/>
          <p:cNvSpPr txBox="1"/>
          <p:nvPr>
            <p:ph type="title"/>
          </p:nvPr>
        </p:nvSpPr>
        <p:spPr>
          <a:xfrm>
            <a:off x="232400" y="521275"/>
            <a:ext cx="8667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Final Observations and Conclusions</a:t>
            </a:r>
            <a:endParaRPr sz="3000"/>
          </a:p>
        </p:txBody>
      </p:sp>
      <p:sp>
        <p:nvSpPr>
          <p:cNvPr descr="chapter" id="362" name="Google Shape;362;p63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Conclusions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367" name="Google Shape;367;p64"/>
          <p:cNvSpPr txBox="1"/>
          <p:nvPr>
            <p:ph idx="4294967295" type="subTitle"/>
          </p:nvPr>
        </p:nvSpPr>
        <p:spPr>
          <a:xfrm>
            <a:off x="232418" y="1241402"/>
            <a:ext cx="19734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[1]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descr="detail_0" id="368" name="Google Shape;368;p64"/>
          <p:cNvSpPr txBox="1"/>
          <p:nvPr>
            <p:ph idx="1" type="body"/>
          </p:nvPr>
        </p:nvSpPr>
        <p:spPr>
          <a:xfrm>
            <a:off x="522873" y="1241325"/>
            <a:ext cx="40734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"Install InfluxDB | InfluxDB OSS v2 Documentation," [Online]. Available: https://docs.influxdata.com/influxdb/v2/install/?t=Windows. [Accessed 2024].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descr="header_1" id="369" name="Google Shape;369;p64"/>
          <p:cNvSpPr txBox="1"/>
          <p:nvPr>
            <p:ph idx="4294967295" type="subTitle"/>
          </p:nvPr>
        </p:nvSpPr>
        <p:spPr>
          <a:xfrm>
            <a:off x="232400" y="2123004"/>
            <a:ext cx="19734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[2]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descr="detail_1" id="370" name="Google Shape;370;p64"/>
          <p:cNvSpPr txBox="1"/>
          <p:nvPr>
            <p:ph idx="1" type="body"/>
          </p:nvPr>
        </p:nvSpPr>
        <p:spPr>
          <a:xfrm>
            <a:off x="522855" y="2122928"/>
            <a:ext cx="40734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"Set up InfluxDB | Get started with InfluxDB | InfluxDB OSS v2 Documentation," [Online]. Available: https://docs.influxdata.com/influxdb/v2/get-started/setup/. [Accessed 2024].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descr="header_2" id="371" name="Google Shape;371;p64"/>
          <p:cNvSpPr txBox="1"/>
          <p:nvPr>
            <p:ph idx="4294967295" type="subTitle"/>
          </p:nvPr>
        </p:nvSpPr>
        <p:spPr>
          <a:xfrm>
            <a:off x="232400" y="3012466"/>
            <a:ext cx="19734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[3]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descr="detail_2" id="372" name="Google Shape;372;p64"/>
          <p:cNvSpPr txBox="1"/>
          <p:nvPr>
            <p:ph idx="1" type="body"/>
          </p:nvPr>
        </p:nvSpPr>
        <p:spPr>
          <a:xfrm>
            <a:off x="522855" y="3012390"/>
            <a:ext cx="40734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"Timescale Documentation | Install TimescaleDB on Windows," [Online]. Available: https://docs.timescale.com/self-hosted/latest/install/installation-windows/. [Accessed 2024].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descr="title" id="373" name="Google Shape;373;p64"/>
          <p:cNvSpPr txBox="1"/>
          <p:nvPr>
            <p:ph type="title"/>
          </p:nvPr>
        </p:nvSpPr>
        <p:spPr>
          <a:xfrm>
            <a:off x="232500" y="521275"/>
            <a:ext cx="86835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descr="chapter" id="374" name="Google Shape;374;p64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Appendix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descr="header_0" id="375" name="Google Shape;375;p64"/>
          <p:cNvSpPr txBox="1"/>
          <p:nvPr>
            <p:ph idx="4294967295" type="subTitle"/>
          </p:nvPr>
        </p:nvSpPr>
        <p:spPr>
          <a:xfrm>
            <a:off x="232418" y="3918876"/>
            <a:ext cx="19734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[4]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descr="detail_0" id="376" name="Google Shape;376;p64"/>
          <p:cNvSpPr txBox="1"/>
          <p:nvPr>
            <p:ph idx="1" type="body"/>
          </p:nvPr>
        </p:nvSpPr>
        <p:spPr>
          <a:xfrm>
            <a:off x="522873" y="3918799"/>
            <a:ext cx="40734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"PostgreSQL: Windows installers," [Online]. Available: https://www.postgresql.org/download/windows/. [Accessed 2024].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descr="header_1" id="377" name="Google Shape;377;p64"/>
          <p:cNvSpPr txBox="1"/>
          <p:nvPr>
            <p:ph idx="4294967295" type="subTitle"/>
          </p:nvPr>
        </p:nvSpPr>
        <p:spPr>
          <a:xfrm>
            <a:off x="4931700" y="1241476"/>
            <a:ext cx="17739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[5]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descr="detail_1" id="378" name="Google Shape;378;p64"/>
          <p:cNvSpPr txBox="1"/>
          <p:nvPr>
            <p:ph idx="1" type="body"/>
          </p:nvPr>
        </p:nvSpPr>
        <p:spPr>
          <a:xfrm>
            <a:off x="5207607" y="1241400"/>
            <a:ext cx="36609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"Time2 – TimescaleDB – Bash Script - 2024, gitHub repository.," [Online]. Available: https://github.com/ntua-el17840/Time2/blob/main/Scripts/run_tsbs_queries_timescaleDB.sh . [Accessed 2024].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descr="header_2" id="379" name="Google Shape;379;p64"/>
          <p:cNvSpPr txBox="1"/>
          <p:nvPr>
            <p:ph idx="4294967295" type="subTitle"/>
          </p:nvPr>
        </p:nvSpPr>
        <p:spPr>
          <a:xfrm>
            <a:off x="4931700" y="2207138"/>
            <a:ext cx="17739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[6]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descr="detail_2" id="380" name="Google Shape;380;p64"/>
          <p:cNvSpPr txBox="1"/>
          <p:nvPr>
            <p:ph idx="1" type="body"/>
          </p:nvPr>
        </p:nvSpPr>
        <p:spPr>
          <a:xfrm>
            <a:off x="5207607" y="2207063"/>
            <a:ext cx="36609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"Time2 – InfluxDB – Bash Script - 2024, gitHub repository.," [Online]. Available: https://github.com/ntua-el17840/Time2/blob/main/Scripts/run_tsbs_queries_infulxDB.sh . [Accessed 2024].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descr="header_2" id="381" name="Google Shape;381;p64"/>
          <p:cNvSpPr txBox="1"/>
          <p:nvPr>
            <p:ph idx="4294967295" type="subTitle"/>
          </p:nvPr>
        </p:nvSpPr>
        <p:spPr>
          <a:xfrm>
            <a:off x="4931700" y="2995102"/>
            <a:ext cx="17739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[7]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descr="detail_2" id="382" name="Google Shape;382;p64"/>
          <p:cNvSpPr txBox="1"/>
          <p:nvPr>
            <p:ph idx="1" type="body"/>
          </p:nvPr>
        </p:nvSpPr>
        <p:spPr>
          <a:xfrm>
            <a:off x="5207607" y="2995027"/>
            <a:ext cx="36609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"Time2 – Visual Analysis – Python Script - 2024, gitHub repository.," [Online]. Available: https://github.com/ntua-el17840/Time2/blob/main/Scripts/generate_tsbs_graphs.py. [Accessed 2024].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descr="header_2" id="383" name="Google Shape;383;p64"/>
          <p:cNvSpPr txBox="1"/>
          <p:nvPr>
            <p:ph idx="4294967295" type="subTitle"/>
          </p:nvPr>
        </p:nvSpPr>
        <p:spPr>
          <a:xfrm>
            <a:off x="4931700" y="3800402"/>
            <a:ext cx="17739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[8]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descr="detail_2" id="384" name="Google Shape;384;p64"/>
          <p:cNvSpPr txBox="1"/>
          <p:nvPr>
            <p:ph idx="1" type="body"/>
          </p:nvPr>
        </p:nvSpPr>
        <p:spPr>
          <a:xfrm>
            <a:off x="5207607" y="3800327"/>
            <a:ext cx="36609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"Time2 – Numerical Analysis – Python Script - 2024, gitHub repository.," [Online]. Available: https://github.com/ntua-el17840/Time2/blob/main/Scripts/numerical_query_analysis.py . [Accessed 2024].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5"/>
          <p:cNvSpPr txBox="1"/>
          <p:nvPr>
            <p:ph idx="4294967295" type="ctrTitle"/>
          </p:nvPr>
        </p:nvSpPr>
        <p:spPr>
          <a:xfrm>
            <a:off x="220925" y="508675"/>
            <a:ext cx="2414100" cy="1380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      you</a:t>
            </a:r>
            <a:endParaRPr/>
          </a:p>
        </p:txBody>
      </p:sp>
      <p:sp>
        <p:nvSpPr>
          <p:cNvPr id="390" name="Google Shape;390;p65"/>
          <p:cNvSpPr/>
          <p:nvPr/>
        </p:nvSpPr>
        <p:spPr>
          <a:xfrm>
            <a:off x="3873300" y="1831950"/>
            <a:ext cx="1397400" cy="1479600"/>
          </a:xfrm>
          <a:prstGeom prst="star32">
            <a:avLst>
              <a:gd fmla="val 267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/>
          <p:nvPr>
            <p:ph idx="4294967295" type="subTitle"/>
          </p:nvPr>
        </p:nvSpPr>
        <p:spPr>
          <a:xfrm>
            <a:off x="240075" y="116200"/>
            <a:ext cx="1918200" cy="340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overview</a:t>
            </a:r>
            <a:endParaRPr b="1" sz="20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agenda_0" id="228" name="Google Shape;228;p52"/>
          <p:cNvSpPr txBox="1"/>
          <p:nvPr/>
        </p:nvSpPr>
        <p:spPr>
          <a:xfrm>
            <a:off x="240075" y="915601"/>
            <a:ext cx="42750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Introduction to Time-Series Databases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Installation &amp; Setup Overview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Data Generation Process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Database Creation Steps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Data Loading and Measurements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Compression Rates Analysis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Query Generation Techniques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Query Execution Performance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Visual Performance Analysis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Numerical Performance Analysis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Final Observations and Conclusions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905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t/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agenda_1" id="229" name="Google Shape;229;p52"/>
          <p:cNvSpPr txBox="1"/>
          <p:nvPr/>
        </p:nvSpPr>
        <p:spPr>
          <a:xfrm>
            <a:off x="4514949" y="915765"/>
            <a:ext cx="42219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-1905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•"/>
            </a:pPr>
            <a:r>
              <a:t/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0" name="Google Shape;230;p52"/>
          <p:cNvSpPr/>
          <p:nvPr/>
        </p:nvSpPr>
        <p:spPr>
          <a:xfrm>
            <a:off x="1150375" y="185950"/>
            <a:ext cx="206700" cy="201300"/>
          </a:xfrm>
          <a:prstGeom prst="star7">
            <a:avLst>
              <a:gd fmla="val 17090" name="adj"/>
              <a:gd fmla="val 102572" name="hf"/>
              <a:gd fmla="val 10521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35" name="Google Shape;235;p53"/>
          <p:cNvSpPr txBox="1"/>
          <p:nvPr>
            <p:ph type="title"/>
          </p:nvPr>
        </p:nvSpPr>
        <p:spPr>
          <a:xfrm>
            <a:off x="232400" y="521275"/>
            <a:ext cx="86757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Introduction to Time-Series Databases</a:t>
            </a:r>
            <a:endParaRPr sz="2800"/>
          </a:p>
        </p:txBody>
      </p:sp>
      <p:sp>
        <p:nvSpPr>
          <p:cNvPr descr="chapter" id="236" name="Google Shape;236;p53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Introduction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descr="header_0" id="237" name="Google Shape;237;p53"/>
          <p:cNvSpPr txBox="1"/>
          <p:nvPr>
            <p:ph idx="4294967295" type="subTitle"/>
          </p:nvPr>
        </p:nvSpPr>
        <p:spPr>
          <a:xfrm>
            <a:off x="232400" y="1114752"/>
            <a:ext cx="3779700" cy="652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Time-Series Databases (TSDBs)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detail_0" id="238" name="Google Shape;238;p53"/>
          <p:cNvSpPr txBox="1"/>
          <p:nvPr>
            <p:ph idx="1" type="body"/>
          </p:nvPr>
        </p:nvSpPr>
        <p:spPr>
          <a:xfrm>
            <a:off x="310325" y="1763495"/>
            <a:ext cx="8124600" cy="1779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TSDBs are designed for handling large volumes of time-stamped data, such as sensor data, stock prices, and IoT metrics.</a:t>
            </a:r>
            <a:endParaRPr sz="1200">
              <a:solidFill>
                <a:schemeClr val="lt1"/>
              </a:solidFill>
            </a:endParaRPr>
          </a:p>
          <a:p>
            <a:pPr indent="-2190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High Write Rates:</a:t>
            </a:r>
            <a:r>
              <a:rPr lang="en" sz="1200">
                <a:solidFill>
                  <a:schemeClr val="lt1"/>
                </a:solidFill>
              </a:rPr>
              <a:t> Efficiently manage large data ingestion.</a:t>
            </a:r>
            <a:endParaRPr sz="1200">
              <a:solidFill>
                <a:schemeClr val="lt1"/>
              </a:solidFill>
            </a:endParaRPr>
          </a:p>
          <a:p>
            <a:pPr indent="-2190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Time-Based Queries:</a:t>
            </a:r>
            <a:r>
              <a:rPr lang="en" sz="1200">
                <a:solidFill>
                  <a:schemeClr val="lt1"/>
                </a:solidFill>
              </a:rPr>
              <a:t> Optimized for fast retrieval of time-specific data, ideal for monitoring and analytics.</a:t>
            </a:r>
            <a:endParaRPr sz="1200">
              <a:solidFill>
                <a:schemeClr val="lt1"/>
              </a:solidFill>
            </a:endParaRPr>
          </a:p>
          <a:p>
            <a:pPr indent="-2190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Efficient Storage:</a:t>
            </a:r>
            <a:r>
              <a:rPr lang="en" sz="1200">
                <a:solidFill>
                  <a:schemeClr val="lt1"/>
                </a:solidFill>
              </a:rPr>
              <a:t> Use compression techniques to reduce storage needs.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243" name="Google Shape;243;p54"/>
          <p:cNvSpPr txBox="1"/>
          <p:nvPr>
            <p:ph idx="4294967295" type="subTitle"/>
          </p:nvPr>
        </p:nvSpPr>
        <p:spPr>
          <a:xfrm>
            <a:off x="232397" y="811420"/>
            <a:ext cx="3779700" cy="861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InfluxDB Installation Process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header_1" id="244" name="Google Shape;244;p54"/>
          <p:cNvSpPr txBox="1"/>
          <p:nvPr>
            <p:ph idx="4294967295" type="subTitle"/>
          </p:nvPr>
        </p:nvSpPr>
        <p:spPr>
          <a:xfrm>
            <a:off x="4577217" y="811420"/>
            <a:ext cx="3779700" cy="861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TimescaleDB Installation Process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0" id="245" name="Google Shape;245;p54"/>
          <p:cNvSpPr txBox="1"/>
          <p:nvPr>
            <p:ph idx="1" type="body"/>
          </p:nvPr>
        </p:nvSpPr>
        <p:spPr>
          <a:xfrm>
            <a:off x="232397" y="1793395"/>
            <a:ext cx="3779700" cy="24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InfluxDB is known for high ingestion rates and simplicity in handling time-series data.</a:t>
            </a:r>
            <a:endParaRPr sz="1200">
              <a:solidFill>
                <a:schemeClr val="lt1"/>
              </a:solidFill>
            </a:endParaRPr>
          </a:p>
          <a:p>
            <a:pPr indent="-2190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✷"/>
            </a:pPr>
            <a:r>
              <a:rPr lang="en" sz="1200">
                <a:solidFill>
                  <a:schemeClr val="lt1"/>
                </a:solidFill>
              </a:rPr>
              <a:t>Installation followed the official documentation provided on the InfluxDB website.</a:t>
            </a:r>
            <a:endParaRPr sz="1200">
              <a:solidFill>
                <a:schemeClr val="lt1"/>
              </a:solidFill>
            </a:endParaRPr>
          </a:p>
          <a:p>
            <a:pPr indent="-2190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✷"/>
            </a:pPr>
            <a:r>
              <a:rPr lang="en" sz="1200">
                <a:solidFill>
                  <a:schemeClr val="lt1"/>
                </a:solidFill>
              </a:rPr>
              <a:t>The database was successfully downloaded with all necessary configurations applied.</a:t>
            </a:r>
            <a:endParaRPr sz="1200">
              <a:solidFill>
                <a:schemeClr val="lt1"/>
              </a:solidFill>
            </a:endParaRPr>
          </a:p>
          <a:p>
            <a:pPr indent="-2190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✷"/>
            </a:pPr>
            <a:r>
              <a:rPr lang="en" sz="1200">
                <a:solidFill>
                  <a:schemeClr val="lt1"/>
                </a:solidFill>
              </a:rPr>
              <a:t>Environment was configured, dependencies verified, and system settings adjusted for optimal performance in local deployment. [1][2]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detail_1" id="246" name="Google Shape;246;p54"/>
          <p:cNvSpPr txBox="1"/>
          <p:nvPr>
            <p:ph idx="1" type="body"/>
          </p:nvPr>
        </p:nvSpPr>
        <p:spPr>
          <a:xfrm>
            <a:off x="4577225" y="1793401"/>
            <a:ext cx="3779700" cy="2913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TimescaleDB is an extension of PostgreSQL designed for time-series data.</a:t>
            </a:r>
            <a:endParaRPr sz="1200">
              <a:solidFill>
                <a:schemeClr val="lt1"/>
              </a:solidFill>
            </a:endParaRPr>
          </a:p>
          <a:p>
            <a:pPr indent="-2190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✷"/>
            </a:pPr>
            <a:r>
              <a:rPr lang="en" sz="1200">
                <a:solidFill>
                  <a:schemeClr val="lt1"/>
                </a:solidFill>
              </a:rPr>
              <a:t>Installation followed guidelines outlined in the official TimescaleDB documentation.</a:t>
            </a:r>
            <a:endParaRPr sz="1200">
              <a:solidFill>
                <a:schemeClr val="lt1"/>
              </a:solidFill>
            </a:endParaRPr>
          </a:p>
          <a:p>
            <a:pPr indent="-2190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✷"/>
            </a:pPr>
            <a:r>
              <a:rPr lang="en" sz="1200">
                <a:solidFill>
                  <a:schemeClr val="lt1"/>
                </a:solidFill>
              </a:rPr>
              <a:t>Setup began by downloading and configuring the PostgreSQL database system.</a:t>
            </a:r>
            <a:endParaRPr sz="1200">
              <a:solidFill>
                <a:schemeClr val="lt1"/>
              </a:solidFill>
            </a:endParaRPr>
          </a:p>
          <a:p>
            <a:pPr indent="-2190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✷"/>
            </a:pPr>
            <a:r>
              <a:rPr lang="en" sz="1200">
                <a:solidFill>
                  <a:schemeClr val="lt1"/>
                </a:solidFill>
              </a:rPr>
              <a:t>TimescaleDB was installed as an extension of PostgreSQL, with necessary configurations applied for compatibility and efficiency. [3]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title" id="247" name="Google Shape;247;p54"/>
          <p:cNvSpPr txBox="1"/>
          <p:nvPr>
            <p:ph type="title"/>
          </p:nvPr>
        </p:nvSpPr>
        <p:spPr>
          <a:xfrm>
            <a:off x="232400" y="521275"/>
            <a:ext cx="86757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Installation &amp; Setup Overview</a:t>
            </a:r>
            <a:endParaRPr sz="3000"/>
          </a:p>
        </p:txBody>
      </p:sp>
      <p:sp>
        <p:nvSpPr>
          <p:cNvPr descr="chapter" id="248" name="Google Shape;248;p54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Setup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253" name="Google Shape;253;p55"/>
          <p:cNvSpPr txBox="1"/>
          <p:nvPr>
            <p:ph idx="4294967295" type="subTitle"/>
          </p:nvPr>
        </p:nvSpPr>
        <p:spPr>
          <a:xfrm>
            <a:off x="232400" y="1444825"/>
            <a:ext cx="2544300" cy="6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Using Time Series Benchmark Suite (TSBS)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header_1" id="254" name="Google Shape;254;p55"/>
          <p:cNvSpPr txBox="1"/>
          <p:nvPr>
            <p:ph idx="4294967295" type="subTitle"/>
          </p:nvPr>
        </p:nvSpPr>
        <p:spPr>
          <a:xfrm>
            <a:off x="3189330" y="1444825"/>
            <a:ext cx="2544300" cy="6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Rationale for IoT Data Generation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header_2" id="255" name="Google Shape;255;p55"/>
          <p:cNvSpPr txBox="1"/>
          <p:nvPr>
            <p:ph idx="4294967295" type="subTitle"/>
          </p:nvPr>
        </p:nvSpPr>
        <p:spPr>
          <a:xfrm>
            <a:off x="6146242" y="1444825"/>
            <a:ext cx="2544300" cy="6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Key Commands for Data Generation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detail_0" id="256" name="Google Shape;256;p55"/>
          <p:cNvSpPr txBox="1"/>
          <p:nvPr>
            <p:ph idx="1" type="body"/>
          </p:nvPr>
        </p:nvSpPr>
        <p:spPr>
          <a:xfrm>
            <a:off x="232400" y="2046325"/>
            <a:ext cx="2544300" cy="275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TSBS tool provides functionality for generating realistic time-series data and supports various formats compatible with different databases. By executing the appropriate TSBS commands, I was able to create data that could be efficiently inserted into both InfluxDB and TimescaleDB.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detail_1" id="257" name="Google Shape;257;p55"/>
          <p:cNvSpPr txBox="1"/>
          <p:nvPr>
            <p:ph idx="1" type="body"/>
          </p:nvPr>
        </p:nvSpPr>
        <p:spPr>
          <a:xfrm>
            <a:off x="3189324" y="2046325"/>
            <a:ext cx="2544300" cy="275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IoT-related use cases produce data that closely mirrors real-world conditions. This data often includes out-of-order, missing, or null entries, reflecting the complexities of actual IoT environments and making the datasets more representative.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detail_2" id="258" name="Google Shape;258;p55"/>
          <p:cNvSpPr txBox="1"/>
          <p:nvPr>
            <p:ph idx="1" type="body"/>
          </p:nvPr>
        </p:nvSpPr>
        <p:spPr>
          <a:xfrm>
            <a:off x="6146224" y="2046325"/>
            <a:ext cx="2544300" cy="275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commands used for generating datasets include: tsbs_generate_data --use-case="iot" --seed=123 --scale=4000 --timestamp-start="2016-01-01T00:00:00Z" --timestamp-end="2016-01-04T00:00:00Z" --interval="10s" --format="timescaledb" | gzip &gt; ./Data/timescaledb-data.gz.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title" id="259" name="Google Shape;259;p55"/>
          <p:cNvSpPr txBox="1"/>
          <p:nvPr>
            <p:ph type="title"/>
          </p:nvPr>
        </p:nvSpPr>
        <p:spPr>
          <a:xfrm>
            <a:off x="232400" y="521275"/>
            <a:ext cx="86835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Data Generation Process</a:t>
            </a:r>
            <a:endParaRPr sz="3000"/>
          </a:p>
        </p:txBody>
      </p:sp>
      <p:sp>
        <p:nvSpPr>
          <p:cNvPr descr="chapter" id="260" name="Google Shape;260;p55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Data Generation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265" name="Google Shape;265;p56"/>
          <p:cNvSpPr txBox="1"/>
          <p:nvPr/>
        </p:nvSpPr>
        <p:spPr>
          <a:xfrm>
            <a:off x="1310043" y="1539025"/>
            <a:ext cx="2047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Create TimescaleDB DBs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header_1" id="266" name="Google Shape;266;p56"/>
          <p:cNvSpPr txBox="1"/>
          <p:nvPr/>
        </p:nvSpPr>
        <p:spPr>
          <a:xfrm>
            <a:off x="3519421" y="1539025"/>
            <a:ext cx="2047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Set Up InfluxDB Buckets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header_2" id="267" name="Google Shape;267;p56"/>
          <p:cNvSpPr txBox="1"/>
          <p:nvPr/>
        </p:nvSpPr>
        <p:spPr>
          <a:xfrm>
            <a:off x="5728798" y="1539025"/>
            <a:ext cx="2047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Configure Data Handling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tail_0" id="268" name="Google Shape;268;p56"/>
          <p:cNvSpPr txBox="1"/>
          <p:nvPr/>
        </p:nvSpPr>
        <p:spPr>
          <a:xfrm>
            <a:off x="1306993" y="2173575"/>
            <a:ext cx="20478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" sz="9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Using pgAdmin4 app, initialize three databases: iot_data, iot_data_medium, and iot_data_small. Add the TimescaleDB extension to each with cascade enabled for seamless integration.</a:t>
            </a:r>
            <a:endParaRPr sz="9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tail_1" id="269" name="Google Shape;269;p56"/>
          <p:cNvSpPr txBox="1"/>
          <p:nvPr/>
        </p:nvSpPr>
        <p:spPr>
          <a:xfrm>
            <a:off x="3516367" y="2173575"/>
            <a:ext cx="20478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Create three data buckets in InfluxDB using CLI: iot_data, iot_data_medium, and iot_data_small. This structure allows efficient time-series data storage and querying.</a:t>
            </a:r>
            <a:endParaRPr sz="9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tail_2" id="270" name="Google Shape;270;p56"/>
          <p:cNvSpPr txBox="1"/>
          <p:nvPr/>
        </p:nvSpPr>
        <p:spPr>
          <a:xfrm>
            <a:off x="5725742" y="2173575"/>
            <a:ext cx="20478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Configure each database for time-series data, applying necessary settings for optimal performance. Verify TimescaleDB extension and InfluxDB setup for data types.</a:t>
            </a:r>
            <a:endParaRPr sz="9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liverable_0" id="271" name="Google Shape;271;p56"/>
          <p:cNvSpPr txBox="1"/>
          <p:nvPr/>
        </p:nvSpPr>
        <p:spPr>
          <a:xfrm>
            <a:off x="1306993" y="3434150"/>
            <a:ext cx="20478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Three TimescaleDB databases.</a:t>
            </a:r>
            <a:endParaRPr sz="12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(TimescaleDB extension added)</a:t>
            </a:r>
            <a:endParaRPr sz="10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liverable_1" id="272" name="Google Shape;272;p56"/>
          <p:cNvSpPr txBox="1"/>
          <p:nvPr/>
        </p:nvSpPr>
        <p:spPr>
          <a:xfrm>
            <a:off x="3516371" y="3434150"/>
            <a:ext cx="20478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Three InfluxDB data buckets</a:t>
            </a:r>
            <a:endParaRPr sz="12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liverable_2" id="273" name="Google Shape;273;p56"/>
          <p:cNvSpPr txBox="1"/>
          <p:nvPr/>
        </p:nvSpPr>
        <p:spPr>
          <a:xfrm>
            <a:off x="5725748" y="3434150"/>
            <a:ext cx="20478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Configured databases for performance</a:t>
            </a:r>
            <a:endParaRPr sz="12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title" id="274" name="Google Shape;274;p56"/>
          <p:cNvSpPr txBox="1"/>
          <p:nvPr>
            <p:ph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Database Creation Steps</a:t>
            </a:r>
            <a:endParaRPr sz="3000"/>
          </a:p>
        </p:txBody>
      </p:sp>
      <p:sp>
        <p:nvSpPr>
          <p:cNvPr descr="chapter" id="275" name="Google Shape;275;p56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Database Creation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76" name="Google Shape;276;p56"/>
          <p:cNvSpPr/>
          <p:nvPr/>
        </p:nvSpPr>
        <p:spPr>
          <a:xfrm rot="495813">
            <a:off x="2076359" y="1387296"/>
            <a:ext cx="200380" cy="212218"/>
          </a:xfrm>
          <a:prstGeom prst="star8">
            <a:avLst>
              <a:gd fmla="val 173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7" name="Google Shape;277;p56"/>
          <p:cNvSpPr/>
          <p:nvPr/>
        </p:nvSpPr>
        <p:spPr>
          <a:xfrm rot="495813">
            <a:off x="4036784" y="1387296"/>
            <a:ext cx="200380" cy="212218"/>
          </a:xfrm>
          <a:prstGeom prst="star8">
            <a:avLst>
              <a:gd fmla="val 173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8" name="Google Shape;278;p56"/>
          <p:cNvSpPr/>
          <p:nvPr/>
        </p:nvSpPr>
        <p:spPr>
          <a:xfrm rot="495813">
            <a:off x="6285559" y="1387296"/>
            <a:ext cx="200380" cy="212218"/>
          </a:xfrm>
          <a:prstGeom prst="star8">
            <a:avLst>
              <a:gd fmla="val 173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283" name="Google Shape;283;p57"/>
          <p:cNvSpPr txBox="1"/>
          <p:nvPr/>
        </p:nvSpPr>
        <p:spPr>
          <a:xfrm>
            <a:off x="232275" y="12445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Data Loading Commands 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TimescaleDB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header_1" id="284" name="Google Shape;284;p57"/>
          <p:cNvSpPr txBox="1"/>
          <p:nvPr/>
        </p:nvSpPr>
        <p:spPr>
          <a:xfrm>
            <a:off x="2442420" y="12445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Data Loading Commands 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InfluxDB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header_2" id="285" name="Google Shape;285;p57"/>
          <p:cNvSpPr txBox="1"/>
          <p:nvPr/>
        </p:nvSpPr>
        <p:spPr>
          <a:xfrm>
            <a:off x="4652565" y="12445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Measurements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header_3" id="286" name="Google Shape;286;p57"/>
          <p:cNvSpPr txBox="1"/>
          <p:nvPr/>
        </p:nvSpPr>
        <p:spPr>
          <a:xfrm>
            <a:off x="6862728" y="12445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uncompressed Data </a:t>
            </a: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Size Measurements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0" id="287" name="Google Shape;287;p57"/>
          <p:cNvSpPr txBox="1"/>
          <p:nvPr/>
        </p:nvSpPr>
        <p:spPr>
          <a:xfrm>
            <a:off x="232400" y="187002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tsbs_load_timescaledb --db-name=iot_data --host=localhost --user=postgres --pass=postgres --file=./Data/timescaledb-data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tail_1" id="288" name="Google Shape;288;p57"/>
          <p:cNvSpPr txBox="1"/>
          <p:nvPr/>
        </p:nvSpPr>
        <p:spPr>
          <a:xfrm>
            <a:off x="2442553" y="187002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tsbs_load_influx --db-name=iot_data --file=./Data/influxdb-data --urls=http://localhost:8086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tail_2" id="289" name="Google Shape;289;p57"/>
          <p:cNvSpPr txBox="1"/>
          <p:nvPr/>
        </p:nvSpPr>
        <p:spPr>
          <a:xfrm>
            <a:off x="4652705" y="181720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TimescaleDB </a:t>
            </a: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loading times: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2122.373 sec (Full)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246.152 sec (Medium)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8.804 sec (Small)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InfluxDB </a:t>
            </a: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loading times: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2100.321 sec (Full)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240.234 sec (Medium)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8.004 sec (Small).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tail_3" id="290" name="Google Shape;290;p57"/>
          <p:cNvSpPr txBox="1"/>
          <p:nvPr/>
        </p:nvSpPr>
        <p:spPr>
          <a:xfrm>
            <a:off x="6862875" y="181720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F</a:t>
            </a: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or </a:t>
            </a:r>
            <a:r>
              <a:rPr b="1"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TimescaleDB: </a:t>
            </a:r>
            <a:endParaRPr b="1"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Full (35 GB)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Medium (6 GB)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Small (294 MB)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For </a:t>
            </a:r>
            <a:r>
              <a:rPr b="1"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InfluxDB: </a:t>
            </a:r>
            <a:endParaRPr b="1"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Full (43 GB)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Medium (10 GB)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"/>
              <a:buChar char="★"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Small (1 GB)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title" id="291" name="Google Shape;291;p57"/>
          <p:cNvSpPr txBox="1"/>
          <p:nvPr>
            <p:ph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Data Loading and Measurements</a:t>
            </a:r>
            <a:endParaRPr sz="3000"/>
          </a:p>
        </p:txBody>
      </p:sp>
      <p:sp>
        <p:nvSpPr>
          <p:cNvPr descr="chapter" id="292" name="Google Shape;292;p57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Data Loading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297" name="Google Shape;297;p58"/>
          <p:cNvSpPr txBox="1"/>
          <p:nvPr>
            <p:ph idx="4294967295" type="subTitle"/>
          </p:nvPr>
        </p:nvSpPr>
        <p:spPr>
          <a:xfrm>
            <a:off x="232425" y="1165202"/>
            <a:ext cx="27693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Compression Rate Formula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0" id="298" name="Google Shape;298;p58"/>
          <p:cNvSpPr txBox="1"/>
          <p:nvPr>
            <p:ph idx="1" type="body"/>
          </p:nvPr>
        </p:nvSpPr>
        <p:spPr>
          <a:xfrm>
            <a:off x="3200076" y="1165125"/>
            <a:ext cx="57159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Compression Rate = ((Uncompressed Data Size - Compressed Data Size) / Uncompressed Data Size) × 100.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1" id="299" name="Google Shape;299;p58"/>
          <p:cNvSpPr txBox="1"/>
          <p:nvPr>
            <p:ph idx="4294967295" type="subTitle"/>
          </p:nvPr>
        </p:nvSpPr>
        <p:spPr>
          <a:xfrm>
            <a:off x="232400" y="1894405"/>
            <a:ext cx="27693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TimescaleDB Compression Rates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1" id="300" name="Google Shape;300;p58"/>
          <p:cNvSpPr txBox="1"/>
          <p:nvPr>
            <p:ph idx="1" type="body"/>
          </p:nvPr>
        </p:nvSpPr>
        <p:spPr>
          <a:xfrm>
            <a:off x="3200050" y="1894324"/>
            <a:ext cx="5715900" cy="1374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Full Dataset: </a:t>
            </a:r>
            <a:r>
              <a:rPr lang="en" sz="1200">
                <a:solidFill>
                  <a:schemeClr val="lt1"/>
                </a:solidFill>
              </a:rPr>
              <a:t>Uncompressed Size: 35 GB, Compressed Size: 26 GB, Compression Rate: </a:t>
            </a:r>
            <a:r>
              <a:rPr b="1" lang="en" sz="1200">
                <a:solidFill>
                  <a:schemeClr val="lt1"/>
                </a:solidFill>
              </a:rPr>
              <a:t>25.71%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Medium Dataset:</a:t>
            </a:r>
            <a:r>
              <a:rPr lang="en" sz="1200">
                <a:solidFill>
                  <a:schemeClr val="lt1"/>
                </a:solidFill>
              </a:rPr>
              <a:t> Uncompressed Size: 6 GB, Compressed Size: 4.536 GB, Compression Rate: </a:t>
            </a:r>
            <a:r>
              <a:rPr b="1" lang="en" sz="1200">
                <a:solidFill>
                  <a:schemeClr val="lt1"/>
                </a:solidFill>
              </a:rPr>
              <a:t>24.40%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Small Dataset:</a:t>
            </a:r>
            <a:r>
              <a:rPr lang="en" sz="1200">
                <a:solidFill>
                  <a:schemeClr val="lt1"/>
                </a:solidFill>
              </a:rPr>
              <a:t> Uncompressed Size: 294 MB, Compressed Size: 242 MB, Compression Rate: </a:t>
            </a:r>
            <a:r>
              <a:rPr b="1" lang="en" sz="1200">
                <a:solidFill>
                  <a:schemeClr val="lt1"/>
                </a:solidFill>
              </a:rPr>
              <a:t>17.69%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2" id="301" name="Google Shape;301;p58"/>
          <p:cNvSpPr txBox="1"/>
          <p:nvPr>
            <p:ph idx="4294967295" type="subTitle"/>
          </p:nvPr>
        </p:nvSpPr>
        <p:spPr>
          <a:xfrm>
            <a:off x="232400" y="3385673"/>
            <a:ext cx="27693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InfluxDB Compression Rates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2" id="302" name="Google Shape;302;p58"/>
          <p:cNvSpPr txBox="1"/>
          <p:nvPr>
            <p:ph idx="1" type="body"/>
          </p:nvPr>
        </p:nvSpPr>
        <p:spPr>
          <a:xfrm>
            <a:off x="3200050" y="3385600"/>
            <a:ext cx="5715900" cy="1422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Full Dataset:</a:t>
            </a:r>
            <a:r>
              <a:rPr lang="en" sz="1200">
                <a:solidFill>
                  <a:schemeClr val="lt1"/>
                </a:solidFill>
              </a:rPr>
              <a:t> Uncompressed Size: 43 GB, Compressed Size: 26 GB, Compression Rate: </a:t>
            </a:r>
            <a:r>
              <a:rPr b="1" lang="en" sz="1200">
                <a:solidFill>
                  <a:schemeClr val="lt1"/>
                </a:solidFill>
              </a:rPr>
              <a:t>39.53%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Medium Dataset:</a:t>
            </a:r>
            <a:r>
              <a:rPr lang="en" sz="1200">
                <a:solidFill>
                  <a:schemeClr val="lt1"/>
                </a:solidFill>
              </a:rPr>
              <a:t> Uncompressed Size: 10 GB, Compressed Size: 6.2 GB, Compression Rate: </a:t>
            </a:r>
            <a:r>
              <a:rPr b="1" lang="en" sz="1200">
                <a:solidFill>
                  <a:schemeClr val="lt1"/>
                </a:solidFill>
              </a:rPr>
              <a:t>38%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Small Dataset:</a:t>
            </a:r>
            <a:r>
              <a:rPr lang="en" sz="1200">
                <a:solidFill>
                  <a:schemeClr val="lt1"/>
                </a:solidFill>
              </a:rPr>
              <a:t> Uncompressed Size: 1 GB, Compressed Size: 712 MB, Compression Rate: </a:t>
            </a:r>
            <a:r>
              <a:rPr b="1" lang="en" sz="1200">
                <a:solidFill>
                  <a:schemeClr val="lt1"/>
                </a:solidFill>
              </a:rPr>
              <a:t>30%</a:t>
            </a:r>
            <a:r>
              <a:rPr lang="en" sz="1200">
                <a:solidFill>
                  <a:schemeClr val="lt1"/>
                </a:solidFill>
              </a:rPr>
              <a:t>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title" id="303" name="Google Shape;303;p58"/>
          <p:cNvSpPr txBox="1"/>
          <p:nvPr>
            <p:ph type="title"/>
          </p:nvPr>
        </p:nvSpPr>
        <p:spPr>
          <a:xfrm>
            <a:off x="232500" y="521275"/>
            <a:ext cx="86835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Compression Rates Analysis</a:t>
            </a:r>
            <a:endParaRPr sz="3000"/>
          </a:p>
        </p:txBody>
      </p:sp>
      <p:sp>
        <p:nvSpPr>
          <p:cNvPr descr="chapter" id="304" name="Google Shape;304;p58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Performance Analysis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309" name="Google Shape;309;p59"/>
          <p:cNvSpPr txBox="1"/>
          <p:nvPr>
            <p:ph idx="4294967295" type="subTitle"/>
          </p:nvPr>
        </p:nvSpPr>
        <p:spPr>
          <a:xfrm>
            <a:off x="232425" y="1241402"/>
            <a:ext cx="27693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Overview of TSBS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0" id="310" name="Google Shape;310;p59"/>
          <p:cNvSpPr txBox="1"/>
          <p:nvPr>
            <p:ph idx="1" type="body"/>
          </p:nvPr>
        </p:nvSpPr>
        <p:spPr>
          <a:xfrm>
            <a:off x="3200076" y="1241325"/>
            <a:ext cx="57159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Time Series Benchmark Suite (TSBS) was utilized to generate queries for both InfluxDB and TimescaleDB. It supports various query formats for realistic time-series databases evaluation.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1" id="311" name="Google Shape;311;p59"/>
          <p:cNvSpPr txBox="1"/>
          <p:nvPr>
            <p:ph idx="4294967295" type="subTitle"/>
          </p:nvPr>
        </p:nvSpPr>
        <p:spPr>
          <a:xfrm>
            <a:off x="232400" y="2046805"/>
            <a:ext cx="27693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Types of Queries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1" id="312" name="Google Shape;312;p59"/>
          <p:cNvSpPr txBox="1"/>
          <p:nvPr>
            <p:ph idx="1" type="body"/>
          </p:nvPr>
        </p:nvSpPr>
        <p:spPr>
          <a:xfrm>
            <a:off x="3200050" y="2046723"/>
            <a:ext cx="5715900" cy="2029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TSBS tool generates queries across multiple types: 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Last Location</a:t>
            </a:r>
            <a:r>
              <a:rPr lang="en" sz="1200">
                <a:solidFill>
                  <a:schemeClr val="lt1"/>
                </a:solidFill>
              </a:rPr>
              <a:t> (retrieving the most recent data point, a common requirement in IoT applications like asset tracking)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Long Driving Sessions</a:t>
            </a:r>
            <a:r>
              <a:rPr lang="en" sz="1200">
                <a:solidFill>
                  <a:schemeClr val="lt1"/>
                </a:solidFill>
              </a:rPr>
              <a:t> (tests the system's ability to handle range queries over extended periods)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Average Load </a:t>
            </a:r>
            <a:r>
              <a:rPr lang="en" sz="1200">
                <a:solidFill>
                  <a:schemeClr val="lt1"/>
                </a:solidFill>
              </a:rPr>
              <a:t>(assess the performance of aggregation queries)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Daily Activity</a:t>
            </a:r>
            <a:r>
              <a:rPr lang="en" sz="1200">
                <a:solidFill>
                  <a:schemeClr val="lt1"/>
                </a:solidFill>
              </a:rPr>
              <a:t> (chosen because of the need for generating daily reports)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★"/>
            </a:pPr>
            <a:r>
              <a:rPr b="1" lang="en" sz="1200">
                <a:solidFill>
                  <a:schemeClr val="lt1"/>
                </a:solidFill>
              </a:rPr>
              <a:t>Breakdown Frequency </a:t>
            </a:r>
            <a:r>
              <a:rPr lang="en" sz="1200">
                <a:solidFill>
                  <a:schemeClr val="lt1"/>
                </a:solidFill>
              </a:rPr>
              <a:t>(evaluates how well the database handles scanning large datasets for specific events)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2" id="313" name="Google Shape;313;p59"/>
          <p:cNvSpPr txBox="1"/>
          <p:nvPr>
            <p:ph idx="4294967295" type="subTitle"/>
          </p:nvPr>
        </p:nvSpPr>
        <p:spPr>
          <a:xfrm>
            <a:off x="232400" y="3995273"/>
            <a:ext cx="27693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Query Generation Commands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descr="detail_2" id="314" name="Google Shape;314;p59"/>
          <p:cNvSpPr txBox="1"/>
          <p:nvPr>
            <p:ph idx="1" type="body"/>
          </p:nvPr>
        </p:nvSpPr>
        <p:spPr>
          <a:xfrm>
            <a:off x="3200050" y="3995198"/>
            <a:ext cx="57159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Commands include: TimescaleDB: `tsbs_generate_queries --use-case="iot" --scale=1000 --query-format="timescaledb" --type="last-loc”`. InfluxDB: `tsbs_generate_queries --use-case="iot" --scale=1000 --query-type="last-loc"`.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title" id="315" name="Google Shape;315;p59"/>
          <p:cNvSpPr txBox="1"/>
          <p:nvPr>
            <p:ph type="title"/>
          </p:nvPr>
        </p:nvSpPr>
        <p:spPr>
          <a:xfrm>
            <a:off x="232500" y="521275"/>
            <a:ext cx="86835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Query Generation Techniques</a:t>
            </a:r>
            <a:endParaRPr sz="3000"/>
          </a:p>
        </p:txBody>
      </p:sp>
      <p:sp>
        <p:nvSpPr>
          <p:cNvPr descr="chapter" id="316" name="Google Shape;316;p59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Performance Evaluation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digo">
  <a:themeElements>
    <a:clrScheme name="Custom">
      <a:dk1>
        <a:srgbClr val="F6F4EE"/>
      </a:dk1>
      <a:lt1>
        <a:srgbClr val="3D3C3C"/>
      </a:lt1>
      <a:dk2>
        <a:srgbClr val="3D3C3C"/>
      </a:dk2>
      <a:lt2>
        <a:srgbClr val="959494"/>
      </a:lt2>
      <a:accent1>
        <a:srgbClr val="0C6DD5"/>
      </a:accent1>
      <a:accent2>
        <a:srgbClr val="5180B5"/>
      </a:accent2>
      <a:accent3>
        <a:srgbClr val="81B0E1"/>
      </a:accent3>
      <a:accent4>
        <a:srgbClr val="406E8E"/>
      </a:accent4>
      <a:accent5>
        <a:srgbClr val="7DA4B3"/>
      </a:accent5>
      <a:accent6>
        <a:srgbClr val="F4F5F6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digo">
  <a:themeElements>
    <a:clrScheme name="Custom">
      <a:dk1>
        <a:srgbClr val="F6F4EE"/>
      </a:dk1>
      <a:lt1>
        <a:srgbClr val="3D3C3C"/>
      </a:lt1>
      <a:dk2>
        <a:srgbClr val="3D3C3C"/>
      </a:dk2>
      <a:lt2>
        <a:srgbClr val="959494"/>
      </a:lt2>
      <a:accent1>
        <a:srgbClr val="0C6DD5"/>
      </a:accent1>
      <a:accent2>
        <a:srgbClr val="5180B5"/>
      </a:accent2>
      <a:accent3>
        <a:srgbClr val="81B0E1"/>
      </a:accent3>
      <a:accent4>
        <a:srgbClr val="406E8E"/>
      </a:accent4>
      <a:accent5>
        <a:srgbClr val="7DA4B3"/>
      </a:accent5>
      <a:accent6>
        <a:srgbClr val="F4F5F6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