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id" ContentType="audio/mid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690F-7876-446B-8B3A-2235D67F3BD4}" type="datetimeFigureOut">
              <a:rPr lang="en-US" smtClean="0"/>
              <a:t>21-Apr-24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A94A4-F40A-47B7-89EF-0DB0AA78B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278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690F-7876-446B-8B3A-2235D67F3BD4}" type="datetimeFigureOut">
              <a:rPr lang="en-US" smtClean="0"/>
              <a:t>21-Apr-24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A94A4-F40A-47B7-89EF-0DB0AA78B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135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690F-7876-446B-8B3A-2235D67F3BD4}" type="datetimeFigureOut">
              <a:rPr lang="en-US" smtClean="0"/>
              <a:t>21-Apr-24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A94A4-F40A-47B7-89EF-0DB0AA78BF5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9658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690F-7876-446B-8B3A-2235D67F3BD4}" type="datetimeFigureOut">
              <a:rPr lang="en-US" smtClean="0"/>
              <a:t>21-Apr-24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A94A4-F40A-47B7-89EF-0DB0AA78B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373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690F-7876-446B-8B3A-2235D67F3BD4}" type="datetimeFigureOut">
              <a:rPr lang="en-US" smtClean="0"/>
              <a:t>21-Apr-24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A94A4-F40A-47B7-89EF-0DB0AA78BF5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36642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690F-7876-446B-8B3A-2235D67F3BD4}" type="datetimeFigureOut">
              <a:rPr lang="en-US" smtClean="0"/>
              <a:t>21-Apr-24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A94A4-F40A-47B7-89EF-0DB0AA78B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9037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690F-7876-446B-8B3A-2235D67F3BD4}" type="datetimeFigureOut">
              <a:rPr lang="en-US" smtClean="0"/>
              <a:t>21-Apr-24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A94A4-F40A-47B7-89EF-0DB0AA78B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4821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690F-7876-446B-8B3A-2235D67F3BD4}" type="datetimeFigureOut">
              <a:rPr lang="en-US" smtClean="0"/>
              <a:t>21-Apr-24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A94A4-F40A-47B7-89EF-0DB0AA78B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833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690F-7876-446B-8B3A-2235D67F3BD4}" type="datetimeFigureOut">
              <a:rPr lang="en-US" smtClean="0"/>
              <a:t>21-Apr-24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A94A4-F40A-47B7-89EF-0DB0AA78B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42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690F-7876-446B-8B3A-2235D67F3BD4}" type="datetimeFigureOut">
              <a:rPr lang="en-US" smtClean="0"/>
              <a:t>21-Apr-24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A94A4-F40A-47B7-89EF-0DB0AA78B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10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690F-7876-446B-8B3A-2235D67F3BD4}" type="datetimeFigureOut">
              <a:rPr lang="en-US" smtClean="0"/>
              <a:t>21-Apr-24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A94A4-F40A-47B7-89EF-0DB0AA78B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74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690F-7876-446B-8B3A-2235D67F3BD4}" type="datetimeFigureOut">
              <a:rPr lang="en-US" smtClean="0"/>
              <a:t>21-Apr-24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A94A4-F40A-47B7-89EF-0DB0AA78B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9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690F-7876-446B-8B3A-2235D67F3BD4}" type="datetimeFigureOut">
              <a:rPr lang="en-US" smtClean="0"/>
              <a:t>21-Apr-24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A94A4-F40A-47B7-89EF-0DB0AA78B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38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690F-7876-446B-8B3A-2235D67F3BD4}" type="datetimeFigureOut">
              <a:rPr lang="en-US" smtClean="0"/>
              <a:t>21-Apr-24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A94A4-F40A-47B7-89EF-0DB0AA78B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6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690F-7876-446B-8B3A-2235D67F3BD4}" type="datetimeFigureOut">
              <a:rPr lang="en-US" smtClean="0"/>
              <a:t>21-Apr-24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A94A4-F40A-47B7-89EF-0DB0AA78B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98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690F-7876-446B-8B3A-2235D67F3BD4}" type="datetimeFigureOut">
              <a:rPr lang="en-US" smtClean="0"/>
              <a:t>21-Apr-24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A94A4-F40A-47B7-89EF-0DB0AA78B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722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1690F-7876-446B-8B3A-2235D67F3BD4}" type="datetimeFigureOut">
              <a:rPr lang="en-US" smtClean="0"/>
              <a:t>21-Apr-24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DAA94A4-F40A-47B7-89EF-0DB0AA78B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44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07/relationships/media" Target="../media/media2.mid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5.png"/><Relationship Id="rId2" Type="http://schemas.openxmlformats.org/officeDocument/2006/relationships/audio" Target="../media/media1.mid"/><Relationship Id="rId1" Type="http://schemas.microsoft.com/office/2007/relationships/media" Target="../media/media1.mid"/><Relationship Id="rId6" Type="http://schemas.openxmlformats.org/officeDocument/2006/relationships/audio" Target="../media/media3.mid"/><Relationship Id="rId11" Type="http://schemas.openxmlformats.org/officeDocument/2006/relationships/image" Target="../media/image14.png"/><Relationship Id="rId5" Type="http://schemas.microsoft.com/office/2007/relationships/media" Target="../media/media3.mid"/><Relationship Id="rId10" Type="http://schemas.openxmlformats.org/officeDocument/2006/relationships/image" Target="../media/image13.png"/><Relationship Id="rId4" Type="http://schemas.openxmlformats.org/officeDocument/2006/relationships/audio" Target="../media/media2.mid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microsoft.com/office/2007/relationships/media" Target="../media/media5.mid"/><Relationship Id="rId7" Type="http://schemas.openxmlformats.org/officeDocument/2006/relationships/image" Target="../media/image14.png"/><Relationship Id="rId2" Type="http://schemas.openxmlformats.org/officeDocument/2006/relationships/audio" Target="../media/media4.mid"/><Relationship Id="rId1" Type="http://schemas.microsoft.com/office/2007/relationships/media" Target="../media/media4.mid"/><Relationship Id="rId6" Type="http://schemas.openxmlformats.org/officeDocument/2006/relationships/image" Target="../media/image16.png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5.mid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id"/><Relationship Id="rId1" Type="http://schemas.microsoft.com/office/2007/relationships/media" Target="../media/media6.mid"/><Relationship Id="rId5" Type="http://schemas.openxmlformats.org/officeDocument/2006/relationships/image" Target="../media/image14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microsoft.com/office/2007/relationships/media" Target="../media/media8.mid"/><Relationship Id="rId7" Type="http://schemas.openxmlformats.org/officeDocument/2006/relationships/image" Target="../media/image14.png"/><Relationship Id="rId2" Type="http://schemas.openxmlformats.org/officeDocument/2006/relationships/audio" Target="../media/media7.mid"/><Relationship Id="rId1" Type="http://schemas.microsoft.com/office/2007/relationships/media" Target="../media/media7.mid"/><Relationship Id="rId6" Type="http://schemas.openxmlformats.org/officeDocument/2006/relationships/image" Target="../media/image20.png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8.mid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9.mid"/><Relationship Id="rId1" Type="http://schemas.microsoft.com/office/2007/relationships/media" Target="../media/media9.mid"/><Relationship Id="rId5" Type="http://schemas.openxmlformats.org/officeDocument/2006/relationships/image" Target="../media/image14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microsoft.com/office/2007/relationships/media" Target="../media/media11.mid"/><Relationship Id="rId7" Type="http://schemas.openxmlformats.org/officeDocument/2006/relationships/image" Target="../media/image24.png"/><Relationship Id="rId2" Type="http://schemas.openxmlformats.org/officeDocument/2006/relationships/audio" Target="../media/media10.mid"/><Relationship Id="rId1" Type="http://schemas.microsoft.com/office/2007/relationships/media" Target="../media/media10.mid"/><Relationship Id="rId6" Type="http://schemas.openxmlformats.org/officeDocument/2006/relationships/image" Target="../media/image23.png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11.mid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proceedings.mlr.press/v80/roberts18a.html" TargetMode="External"/><Relationship Id="rId2" Type="http://schemas.openxmlformats.org/officeDocument/2006/relationships/hyperlink" Target="https://arxiv.org/abs/2103.1609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2303.08385" TargetMode="External"/><Relationship Id="rId5" Type="http://schemas.openxmlformats.org/officeDocument/2006/relationships/hyperlink" Target="https://arxiv.org/abs/2305.09489" TargetMode="External"/><Relationship Id="rId4" Type="http://schemas.openxmlformats.org/officeDocument/2006/relationships/hyperlink" Target="https://doi.org/10.7916/D8N58MHV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2208.09392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Imitating Bach</a:t>
            </a:r>
            <a:br>
              <a:rPr lang="en-US" dirty="0" smtClean="0"/>
            </a:br>
            <a:r>
              <a:rPr lang="en-US" sz="2800" dirty="0" smtClean="0"/>
              <a:t>Training a Diffusion Model to Compose Fugues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812833"/>
            <a:ext cx="7766936" cy="10968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Andreas </a:t>
            </a:r>
            <a:r>
              <a:rPr lang="en-US" dirty="0" err="1" smtClean="0"/>
              <a:t>Kalavas</a:t>
            </a:r>
            <a:endParaRPr lang="en-US" dirty="0"/>
          </a:p>
          <a:p>
            <a:r>
              <a:rPr lang="en-US" dirty="0" smtClean="0"/>
              <a:t>National Technical University of Athens</a:t>
            </a:r>
          </a:p>
          <a:p>
            <a:r>
              <a:rPr lang="en-US" dirty="0" smtClean="0"/>
              <a:t>andreaskalavas@gmail.com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88" y="4547225"/>
            <a:ext cx="1657693" cy="22114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88406" l="0" r="98289">
                        <a14:foregroundMark x1="53545" y1="56522" x2="55257" y2="56522"/>
                        <a14:foregroundMark x1="50367" y1="46377" x2="50367" y2="46377"/>
                        <a14:foregroundMark x1="47188" y1="57246" x2="47188" y2="57246"/>
                        <a14:foregroundMark x1="43765" y1="45652" x2="43765" y2="45652"/>
                        <a14:foregroundMark x1="11002" y1="44928" x2="11002" y2="44928"/>
                        <a14:foregroundMark x1="15159" y1="57246" x2="15159" y2="5724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653068" y="3382023"/>
            <a:ext cx="771732" cy="26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42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2.96296E-6 L 0.00221 0.24421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1219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Unconditional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9367"/>
            <a:ext cx="6815287" cy="4621995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model </a:t>
            </a:r>
            <a:r>
              <a:rPr lang="en-US" dirty="0" smtClean="0"/>
              <a:t>can generate </a:t>
            </a:r>
            <a:r>
              <a:rPr lang="en-US" dirty="0"/>
              <a:t>from single voice to multi voice piano </a:t>
            </a:r>
            <a:r>
              <a:rPr lang="en-US" dirty="0" smtClean="0"/>
              <a:t>rolls.</a:t>
            </a:r>
          </a:p>
          <a:p>
            <a:r>
              <a:rPr lang="en-US" dirty="0"/>
              <a:t>P</a:t>
            </a:r>
            <a:r>
              <a:rPr lang="en-US" dirty="0" smtClean="0"/>
              <a:t>iano roll 1: like </a:t>
            </a:r>
            <a:r>
              <a:rPr lang="en-US" dirty="0"/>
              <a:t>the beginning of a fugue, where the theme is exposed and then other voices are entering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Piano roll 2: the model recognized themes, and repeated them in a higher </a:t>
            </a:r>
            <a:r>
              <a:rPr lang="en-US" dirty="0" smtClean="0"/>
              <a:t>pitch.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Piano roll 3: we observe the polyphonic texture</a:t>
            </a:r>
            <a:r>
              <a:rPr lang="en-US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41" b="25449"/>
          <a:stretch/>
        </p:blipFill>
        <p:spPr>
          <a:xfrm>
            <a:off x="1132763" y="2740167"/>
            <a:ext cx="3188079" cy="8491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64" b="25987"/>
          <a:stretch/>
        </p:blipFill>
        <p:spPr>
          <a:xfrm>
            <a:off x="1132763" y="4176215"/>
            <a:ext cx="3061466" cy="8920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71" b="25994"/>
          <a:stretch/>
        </p:blipFill>
        <p:spPr>
          <a:xfrm>
            <a:off x="1132763" y="4172143"/>
            <a:ext cx="3041917" cy="896112"/>
          </a:xfrm>
          <a:prstGeom prst="rect">
            <a:avLst/>
          </a:prstGeom>
        </p:spPr>
      </p:pic>
      <p:pic>
        <p:nvPicPr>
          <p:cNvPr id="7" name="sample7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670868" y="2859964"/>
            <a:ext cx="609600" cy="609600"/>
          </a:xfrm>
          <a:prstGeom prst="rect">
            <a:avLst/>
          </a:prstGeom>
        </p:spPr>
      </p:pic>
      <p:pic>
        <p:nvPicPr>
          <p:cNvPr id="8" name="sample1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676954" y="4290140"/>
            <a:ext cx="609600" cy="609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78" b="12806"/>
          <a:stretch/>
        </p:blipFill>
        <p:spPr>
          <a:xfrm>
            <a:off x="1132764" y="5459105"/>
            <a:ext cx="3188078" cy="887665"/>
          </a:xfrm>
          <a:prstGeom prst="rect">
            <a:avLst/>
          </a:prstGeom>
        </p:spPr>
      </p:pic>
      <p:pic>
        <p:nvPicPr>
          <p:cNvPr id="10" name="sample3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698164" y="559813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700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3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audio>
              <p:cMediaNode vol="80000">
                <p:cTn id="3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audio>
              <p:cMediaNode vol="8000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Infilling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1026"/>
            <a:ext cx="8596668" cy="5225533"/>
          </a:xfrm>
        </p:spPr>
        <p:txBody>
          <a:bodyPr>
            <a:normAutofit fontScale="92500" lnSpcReduction="10000"/>
          </a:bodyPr>
          <a:lstStyle/>
          <a:p>
            <a:r>
              <a:rPr lang="en-US" sz="1900" dirty="0"/>
              <a:t>Infill in the time domain by fixing </a:t>
            </a:r>
            <a:r>
              <a:rPr lang="en-US" sz="1900" dirty="0" smtClean="0"/>
              <a:t>the </a:t>
            </a:r>
            <a:r>
              <a:rPr lang="en-US" sz="1900" dirty="0"/>
              <a:t>beginning and the ending of the </a:t>
            </a:r>
            <a:r>
              <a:rPr lang="en-US" sz="1900" dirty="0" smtClean="0"/>
              <a:t>image.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generated part adheres to </a:t>
            </a:r>
            <a:r>
              <a:rPr lang="en-US" dirty="0"/>
              <a:t>the musical key (stays in C major) and </a:t>
            </a:r>
            <a:r>
              <a:rPr lang="en-US" dirty="0" smtClean="0"/>
              <a:t>the    </a:t>
            </a:r>
            <a:r>
              <a:rPr lang="en-US" dirty="0"/>
              <a:t>textural attributes present in the fixed segments.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322" y="2012287"/>
            <a:ext cx="3990108" cy="1828800"/>
          </a:xfrm>
          <a:prstGeom prst="rect">
            <a:avLst/>
          </a:prstGeom>
        </p:spPr>
      </p:pic>
      <p:pic>
        <p:nvPicPr>
          <p:cNvPr id="6" name="fuguefull0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841418" y="2621887"/>
            <a:ext cx="609600" cy="609600"/>
          </a:xfrm>
          <a:prstGeom prst="rect">
            <a:avLst/>
          </a:prstGeom>
        </p:spPr>
      </p:pic>
      <p:pic>
        <p:nvPicPr>
          <p:cNvPr id="7" name="fuguefull0infim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841414" y="4595479"/>
            <a:ext cx="609600" cy="609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320" y="2012286"/>
            <a:ext cx="3990109" cy="1828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320" y="4026824"/>
            <a:ext cx="3990109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4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audio>
              <p:cMediaNode vol="8000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Infilling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4901"/>
            <a:ext cx="8596668" cy="4526462"/>
          </a:xfrm>
        </p:spPr>
        <p:txBody>
          <a:bodyPr/>
          <a:lstStyle/>
          <a:p>
            <a:r>
              <a:rPr lang="en-US" dirty="0"/>
              <a:t>Infill with the top voice given by fixing the melody and all the area </a:t>
            </a:r>
            <a:r>
              <a:rPr lang="en-US" dirty="0" smtClean="0"/>
              <a:t>above.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805" y="2012288"/>
            <a:ext cx="3990109" cy="1828800"/>
          </a:xfrm>
          <a:prstGeom prst="rect">
            <a:avLst/>
          </a:prstGeom>
        </p:spPr>
      </p:pic>
      <p:pic>
        <p:nvPicPr>
          <p:cNvPr id="7" name="fuguefull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842385" y="262188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5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345459" y="931634"/>
            <a:ext cx="1828800" cy="39901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Infilling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4901"/>
            <a:ext cx="8466666" cy="5107968"/>
          </a:xfrm>
        </p:spPr>
        <p:txBody>
          <a:bodyPr/>
          <a:lstStyle/>
          <a:p>
            <a:r>
              <a:rPr lang="en-US" dirty="0"/>
              <a:t>Infill with the top voice given by fixing the melody and all the area </a:t>
            </a:r>
            <a:r>
              <a:rPr lang="en-US" dirty="0" smtClean="0"/>
              <a:t>above.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model generates </a:t>
            </a:r>
            <a:r>
              <a:rPr lang="en-US" dirty="0"/>
              <a:t>a coherent harmony along with a contrasting fast paced base line.</a:t>
            </a:r>
          </a:p>
        </p:txBody>
      </p:sp>
      <p:pic>
        <p:nvPicPr>
          <p:cNvPr id="7" name="fuguetopvoice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842383" y="2621887"/>
            <a:ext cx="609600" cy="609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345458" y="2946171"/>
            <a:ext cx="1828800" cy="3990108"/>
          </a:xfrm>
          <a:prstGeom prst="rect">
            <a:avLst/>
          </a:prstGeom>
        </p:spPr>
      </p:pic>
      <p:pic>
        <p:nvPicPr>
          <p:cNvPr id="9" name="fuguetopvoice3infim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842383" y="463642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09857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100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audio>
              <p:cMediaNode vol="8000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Infilling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4901"/>
            <a:ext cx="8596668" cy="4526462"/>
          </a:xfrm>
        </p:spPr>
        <p:txBody>
          <a:bodyPr/>
          <a:lstStyle/>
          <a:p>
            <a:r>
              <a:rPr lang="en-US" dirty="0"/>
              <a:t>Infill with the middle voice given by just fixing the melody.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345459" y="931634"/>
            <a:ext cx="1828800" cy="3990108"/>
          </a:xfrm>
          <a:prstGeom prst="rect">
            <a:avLst/>
          </a:prstGeom>
        </p:spPr>
      </p:pic>
      <p:pic>
        <p:nvPicPr>
          <p:cNvPr id="6" name="fuguefull5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842383" y="262188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585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345459" y="931633"/>
            <a:ext cx="1828800" cy="39901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Infilling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4900"/>
            <a:ext cx="8100906" cy="5251659"/>
          </a:xfrm>
        </p:spPr>
        <p:txBody>
          <a:bodyPr/>
          <a:lstStyle/>
          <a:p>
            <a:r>
              <a:rPr lang="en-US" dirty="0"/>
              <a:t>Infill with the middle voice given by just fixing the melody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model </a:t>
            </a:r>
            <a:r>
              <a:rPr lang="en-US" dirty="0"/>
              <a:t>generated a harmonious arrangement, </a:t>
            </a:r>
            <a:r>
              <a:rPr lang="en-US" dirty="0" smtClean="0"/>
              <a:t>finishing </a:t>
            </a:r>
            <a:r>
              <a:rPr lang="en-US" dirty="0"/>
              <a:t>in a perfect cadence </a:t>
            </a:r>
            <a:r>
              <a:rPr lang="en-US" dirty="0" smtClean="0"/>
              <a:t>(IV-V-I), </a:t>
            </a:r>
            <a:r>
              <a:rPr lang="en-US" dirty="0"/>
              <a:t>that notably reminds an ending of a fugue.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345458" y="2946171"/>
            <a:ext cx="1828800" cy="3990108"/>
          </a:xfrm>
          <a:prstGeom prst="rect">
            <a:avLst/>
          </a:prstGeom>
        </p:spPr>
      </p:pic>
      <p:pic>
        <p:nvPicPr>
          <p:cNvPr id="5" name="fuguemidvoice5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842383" y="2621886"/>
            <a:ext cx="609600" cy="609600"/>
          </a:xfrm>
          <a:prstGeom prst="rect">
            <a:avLst/>
          </a:prstGeom>
        </p:spPr>
      </p:pic>
      <p:pic>
        <p:nvPicPr>
          <p:cNvPr id="12" name="fuguemidvoice5infim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842383" y="463642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09709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120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8000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all noise is filtered, as it can be seen and </a:t>
            </a:r>
            <a:r>
              <a:rPr lang="en-US" smtClean="0"/>
              <a:t>heard in </a:t>
            </a:r>
            <a:r>
              <a:rPr lang="en-US" dirty="0" smtClean="0"/>
              <a:t>the previous samples.</a:t>
            </a:r>
          </a:p>
          <a:p>
            <a:r>
              <a:rPr lang="en-US" dirty="0"/>
              <a:t>Heavily compacted pieces in time axis</a:t>
            </a:r>
            <a:r>
              <a:rPr lang="en-US" dirty="0" smtClean="0"/>
              <a:t>.</a:t>
            </a:r>
          </a:p>
          <a:p>
            <a:r>
              <a:rPr lang="en-US" dirty="0"/>
              <a:t>Loss of many musical </a:t>
            </a:r>
            <a:r>
              <a:rPr lang="en-US" dirty="0" smtClean="0"/>
              <a:t>elements (tempo, dynamics, articulation etc.).</a:t>
            </a:r>
          </a:p>
          <a:p>
            <a:r>
              <a:rPr lang="en-US" dirty="0"/>
              <a:t>Sources - needed 130 hours for a dataset of 2262 images</a:t>
            </a:r>
            <a:r>
              <a:rPr lang="en-US" dirty="0" smtClean="0"/>
              <a:t>.</a:t>
            </a:r>
          </a:p>
          <a:p>
            <a:r>
              <a:rPr lang="en-US" dirty="0"/>
              <a:t>No efficient statistical metrics for </a:t>
            </a:r>
            <a:r>
              <a:rPr lang="en-US" dirty="0" smtClean="0"/>
              <a:t>quality evaluation of samples.</a:t>
            </a:r>
          </a:p>
          <a:p>
            <a:r>
              <a:rPr lang="en-US" dirty="0"/>
              <a:t>Questionable comprehension of the model, as it sees images.</a:t>
            </a:r>
          </a:p>
        </p:txBody>
      </p:sp>
    </p:spTree>
    <p:extLst>
      <p:ext uri="{BB962C8B-B14F-4D97-AF65-F5344CB8AC3E}">
        <p14:creationId xmlns:p14="http://schemas.microsoft.com/office/powerpoint/2010/main" val="156815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371599"/>
            <a:ext cx="8884678" cy="517289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[1]	G. Mittal, J. Engel, C. Hawthorne, and I. Simon, “Symbolic music generation with diffusion models,” ISMIR, 2021. [</a:t>
            </a:r>
            <a:r>
              <a:rPr lang="en-US" u="sng" dirty="0">
                <a:hlinkClick r:id="rId2"/>
              </a:rPr>
              <a:t>arXiv:2103.16091</a:t>
            </a:r>
            <a:r>
              <a:rPr lang="en-US" dirty="0"/>
              <a:t>]</a:t>
            </a:r>
          </a:p>
          <a:p>
            <a:r>
              <a:rPr lang="en-US" dirty="0"/>
              <a:t>[2]	A. Roberts, J. Engel, C. </a:t>
            </a:r>
            <a:r>
              <a:rPr lang="en-US" dirty="0" err="1"/>
              <a:t>Raffel</a:t>
            </a:r>
            <a:r>
              <a:rPr lang="en-US" dirty="0"/>
              <a:t>, C. Hawthorne, and D. Eck, “A hierarchical latent vector model for learning long-term structure in music”, in Proceedings of the 35th International Conference on Machine Learning, ser. Proceedings of Machine Learning Research, J. </a:t>
            </a:r>
            <a:r>
              <a:rPr lang="en-US" dirty="0" err="1"/>
              <a:t>Dy</a:t>
            </a:r>
            <a:r>
              <a:rPr lang="en-US" dirty="0"/>
              <a:t> and A. Krause, Eds., vol. 80. PMLR, 10–15 Jul 2018, pp. 4364–4373. [</a:t>
            </a:r>
            <a:r>
              <a:rPr lang="en-US" u="sng" dirty="0">
                <a:hlinkClick r:id="rId3"/>
              </a:rPr>
              <a:t>http://proceedings.mlr.press/v80/roberts18a.html</a:t>
            </a:r>
            <a:r>
              <a:rPr lang="en-US" dirty="0"/>
              <a:t>]</a:t>
            </a:r>
          </a:p>
          <a:p>
            <a:r>
              <a:rPr lang="en-US" dirty="0"/>
              <a:t>[3]	C. </a:t>
            </a:r>
            <a:r>
              <a:rPr lang="en-US" dirty="0" err="1"/>
              <a:t>Raffel</a:t>
            </a:r>
            <a:r>
              <a:rPr lang="en-US" dirty="0"/>
              <a:t>, “Learning-based methods for comparing sequences, with applications to audio-to-midi alignment and matching,” Ph.D. dissertation, Columbia University, 2016. [</a:t>
            </a:r>
            <a:r>
              <a:rPr lang="en-US" u="sng" dirty="0">
                <a:hlinkClick r:id="rId4"/>
              </a:rPr>
              <a:t>https://doi.org/10.7916/D8N58MHV</a:t>
            </a:r>
            <a:r>
              <a:rPr lang="en-US" dirty="0"/>
              <a:t>]</a:t>
            </a:r>
          </a:p>
          <a:p>
            <a:r>
              <a:rPr lang="en-US" dirty="0"/>
              <a:t>[4]	M. </a:t>
            </a:r>
            <a:r>
              <a:rPr lang="en-US" dirty="0" err="1"/>
              <a:t>Plasser</a:t>
            </a:r>
            <a:r>
              <a:rPr lang="en-US" dirty="0"/>
              <a:t>, S. Peter, G. </a:t>
            </a:r>
            <a:r>
              <a:rPr lang="en-US" dirty="0" err="1"/>
              <a:t>Widmer</a:t>
            </a:r>
            <a:r>
              <a:rPr lang="en-US" dirty="0"/>
              <a:t>, “Discrete Diffusion Probabilistic Models for Symbolic Music Generation”, IJCAI, 2023. [</a:t>
            </a:r>
            <a:r>
              <a:rPr lang="en-US" u="sng" dirty="0">
                <a:hlinkClick r:id="rId5"/>
              </a:rPr>
              <a:t>arXiv:2305.09489</a:t>
            </a:r>
            <a:r>
              <a:rPr lang="en-US" dirty="0"/>
              <a:t>]</a:t>
            </a:r>
          </a:p>
          <a:p>
            <a:r>
              <a:rPr lang="en-US" dirty="0"/>
              <a:t>[5]	J. Austin, D. Johnson, J. Ho, D. </a:t>
            </a:r>
            <a:r>
              <a:rPr lang="en-US" dirty="0" err="1"/>
              <a:t>Tarlow</a:t>
            </a:r>
            <a:r>
              <a:rPr lang="en-US" dirty="0"/>
              <a:t>, R. Van Den Berg, “Structured </a:t>
            </a:r>
            <a:r>
              <a:rPr lang="en-US" dirty="0" err="1"/>
              <a:t>denoising</a:t>
            </a:r>
            <a:r>
              <a:rPr lang="en-US" dirty="0"/>
              <a:t> diffusion models in discrete state-spaces”, in Advances in Neural Information Processing Systems, volume 34, pages 17981–17993. Curran Associates, Inc., 2021</a:t>
            </a:r>
          </a:p>
          <a:p>
            <a:r>
              <a:rPr lang="en-US" dirty="0"/>
              <a:t>[6]	L. </a:t>
            </a:r>
            <a:r>
              <a:rPr lang="en-US" dirty="0" err="1"/>
              <a:t>Atassi</a:t>
            </a:r>
            <a:r>
              <a:rPr lang="en-US" dirty="0"/>
              <a:t>, “Generating symbolic music using diffusion models”, </a:t>
            </a:r>
            <a:r>
              <a:rPr lang="en-US" dirty="0" smtClean="0"/>
              <a:t>     University </a:t>
            </a:r>
            <a:r>
              <a:rPr lang="en-US" dirty="0"/>
              <a:t>of California, 2023. [</a:t>
            </a:r>
            <a:r>
              <a:rPr lang="en-US" u="sng" dirty="0">
                <a:hlinkClick r:id="rId6"/>
              </a:rPr>
              <a:t>arXiv:2303.08385</a:t>
            </a:r>
            <a:r>
              <a:rPr lang="en-US" dirty="0"/>
              <a:t>]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07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371599"/>
            <a:ext cx="8884678" cy="52120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[7]	O. </a:t>
            </a:r>
            <a:r>
              <a:rPr lang="en-US" dirty="0" err="1" smtClean="0"/>
              <a:t>Ronneberger</a:t>
            </a:r>
            <a:r>
              <a:rPr lang="en-US" dirty="0" smtClean="0"/>
              <a:t>, P. Fischer, T. </a:t>
            </a:r>
            <a:r>
              <a:rPr lang="en-US" dirty="0" err="1" smtClean="0"/>
              <a:t>Brox</a:t>
            </a:r>
            <a:r>
              <a:rPr lang="en-US" dirty="0" smtClean="0"/>
              <a:t>, “U-net: Convolutional networks for 	biomedical image segmentation”, in International Conference on Medical image 	computing and computer-assisted intervention. Springer, 2015, pp. 234–241.</a:t>
            </a:r>
          </a:p>
          <a:p>
            <a:pPr marL="0" indent="0">
              <a:buNone/>
            </a:pPr>
            <a:r>
              <a:rPr lang="en-US" dirty="0" smtClean="0"/>
              <a:t>[</a:t>
            </a:r>
            <a:r>
              <a:rPr lang="en-US" dirty="0"/>
              <a:t>8]	J. Ho, A. Jain, P. </a:t>
            </a:r>
            <a:r>
              <a:rPr lang="en-US" dirty="0" err="1"/>
              <a:t>Abbeel</a:t>
            </a:r>
            <a:r>
              <a:rPr lang="en-US" dirty="0"/>
              <a:t>, “</a:t>
            </a:r>
            <a:r>
              <a:rPr lang="en-US" dirty="0" err="1"/>
              <a:t>Denoising</a:t>
            </a:r>
            <a:r>
              <a:rPr lang="en-US" dirty="0"/>
              <a:t> diffusion probabilistic models”, Advances </a:t>
            </a:r>
            <a:r>
              <a:rPr lang="en-US" dirty="0" smtClean="0"/>
              <a:t>	in </a:t>
            </a:r>
            <a:r>
              <a:rPr lang="en-US" dirty="0"/>
              <a:t>Neural Information </a:t>
            </a:r>
            <a:r>
              <a:rPr lang="en-US" dirty="0" smtClean="0"/>
              <a:t>	Processing </a:t>
            </a:r>
            <a:r>
              <a:rPr lang="en-US" dirty="0"/>
              <a:t>Systems, vol. 33, pp. 6840–6851, 2020.</a:t>
            </a:r>
          </a:p>
          <a:p>
            <a:pPr marL="0" indent="0">
              <a:buNone/>
            </a:pPr>
            <a:r>
              <a:rPr lang="en-US" dirty="0"/>
              <a:t>[9]	A. Bansal, E. </a:t>
            </a:r>
            <a:r>
              <a:rPr lang="en-US" dirty="0" err="1"/>
              <a:t>Borgnia</a:t>
            </a:r>
            <a:r>
              <a:rPr lang="en-US" dirty="0"/>
              <a:t>, H.-M. Chu, J. S. Li, H. </a:t>
            </a:r>
            <a:r>
              <a:rPr lang="en-US" dirty="0" err="1"/>
              <a:t>Kazemi</a:t>
            </a:r>
            <a:r>
              <a:rPr lang="en-US" dirty="0"/>
              <a:t>, F. Huang, M. Goldblum, J. </a:t>
            </a:r>
            <a:r>
              <a:rPr lang="en-US" dirty="0" smtClean="0"/>
              <a:t>	</a:t>
            </a:r>
            <a:r>
              <a:rPr lang="en-US" dirty="0" err="1" smtClean="0"/>
              <a:t>Geiping</a:t>
            </a:r>
            <a:r>
              <a:rPr lang="en-US" dirty="0"/>
              <a:t>, T. Goldstein, “Cold </a:t>
            </a:r>
            <a:r>
              <a:rPr lang="en-US" dirty="0" smtClean="0"/>
              <a:t>	diffusion</a:t>
            </a:r>
            <a:r>
              <a:rPr lang="en-US" dirty="0"/>
              <a:t>: Inverting arbitrary image transforms </a:t>
            </a:r>
            <a:r>
              <a:rPr lang="en-US" dirty="0" smtClean="0"/>
              <a:t>	without </a:t>
            </a:r>
            <a:r>
              <a:rPr lang="en-US" dirty="0"/>
              <a:t>noise,” 2022. [</a:t>
            </a:r>
            <a:r>
              <a:rPr lang="en-US" u="sng" dirty="0">
                <a:hlinkClick r:id="rId2"/>
              </a:rPr>
              <a:t>arXiv:2208.09392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dirty="0"/>
              <a:t>[10]	M. F. </a:t>
            </a:r>
            <a:r>
              <a:rPr lang="en-US" dirty="0" err="1"/>
              <a:t>Naeem</a:t>
            </a:r>
            <a:r>
              <a:rPr lang="en-US" dirty="0"/>
              <a:t>, S. J. Uh, Y. Uh, Y. Choi, and J. </a:t>
            </a:r>
            <a:r>
              <a:rPr lang="en-US" dirty="0" err="1"/>
              <a:t>Yoo</a:t>
            </a:r>
            <a:r>
              <a:rPr lang="en-US" dirty="0"/>
              <a:t>. </a:t>
            </a:r>
            <a:r>
              <a:rPr lang="en-US" dirty="0" smtClean="0"/>
              <a:t>“Reliable </a:t>
            </a:r>
            <a:r>
              <a:rPr lang="en-US" dirty="0"/>
              <a:t>fidelity and diversity </a:t>
            </a:r>
            <a:r>
              <a:rPr lang="en-US" dirty="0" smtClean="0"/>
              <a:t>	metrics </a:t>
            </a:r>
            <a:r>
              <a:rPr lang="en-US" dirty="0"/>
              <a:t>for generative </a:t>
            </a:r>
            <a:r>
              <a:rPr lang="en-US" dirty="0" smtClean="0"/>
              <a:t>models”.</a:t>
            </a:r>
          </a:p>
          <a:p>
            <a:pPr marL="0" indent="0">
              <a:buNone/>
            </a:pPr>
            <a:r>
              <a:rPr lang="en-US" dirty="0"/>
              <a:t>[11]	W. Y. Hsiao, J. Y. Liu, Y. C. </a:t>
            </a:r>
            <a:r>
              <a:rPr lang="en-US" dirty="0" err="1"/>
              <a:t>Yeh</a:t>
            </a:r>
            <a:r>
              <a:rPr lang="en-US" dirty="0"/>
              <a:t>, and Y. H. Yang. </a:t>
            </a:r>
            <a:r>
              <a:rPr lang="en-US" dirty="0" smtClean="0"/>
              <a:t>“Compound </a:t>
            </a:r>
            <a:r>
              <a:rPr lang="en-US" dirty="0"/>
              <a:t>word transformer: </a:t>
            </a:r>
            <a:r>
              <a:rPr lang="en-US" dirty="0" smtClean="0"/>
              <a:t>	Learning </a:t>
            </a:r>
            <a:r>
              <a:rPr lang="en-US" dirty="0"/>
              <a:t>to compose full-song music over dynamic directed </a:t>
            </a:r>
            <a:r>
              <a:rPr lang="en-US" dirty="0" smtClean="0"/>
              <a:t>hypergraphs”. </a:t>
            </a:r>
            <a:r>
              <a:rPr lang="en-US" dirty="0"/>
              <a:t>In </a:t>
            </a:r>
            <a:r>
              <a:rPr lang="en-US" dirty="0" smtClean="0"/>
              <a:t>	Proceedings </a:t>
            </a:r>
            <a:r>
              <a:rPr lang="en-US" dirty="0"/>
              <a:t>of the AAAI Conference on Artificial Intelligence, volume 35, pages </a:t>
            </a:r>
            <a:r>
              <a:rPr lang="en-US" dirty="0" smtClean="0"/>
              <a:t>	178–186,2021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96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19" y="1306286"/>
            <a:ext cx="7353763" cy="1496865"/>
          </a:xfrm>
        </p:spPr>
        <p:txBody>
          <a:bodyPr>
            <a:normAutofit/>
          </a:bodyPr>
          <a:lstStyle/>
          <a:p>
            <a:r>
              <a:rPr lang="en-US" sz="6000" dirty="0" smtClean="0"/>
              <a:t>Questions?</a:t>
            </a:r>
            <a:endParaRPr lang="en-US" sz="6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01882" y="2803151"/>
            <a:ext cx="2676804" cy="3571073"/>
          </a:xfrm>
          <a:prstGeom prst="round2DiagRect">
            <a:avLst>
              <a:gd name="adj1" fmla="val 0"/>
              <a:gd name="adj2" fmla="val 50000"/>
            </a:avLst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88406" l="0" r="98289">
                        <a14:foregroundMark x1="53545" y1="56522" x2="55257" y2="56522"/>
                        <a14:foregroundMark x1="50367" y1="46377" x2="50367" y2="46377"/>
                        <a14:foregroundMark x1="47188" y1="57246" x2="47188" y2="57246"/>
                        <a14:foregroundMark x1="43765" y1="45652" x2="43765" y2="45652"/>
                        <a14:foregroundMark x1="11002" y1="44928" x2="11002" y2="44928"/>
                        <a14:foregroundMark x1="15159" y1="57246" x2="15159" y2="5724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91446" y="3564831"/>
            <a:ext cx="1388674" cy="46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47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introduce </a:t>
            </a:r>
            <a:r>
              <a:rPr lang="en-US" dirty="0"/>
              <a:t>a </a:t>
            </a:r>
            <a:r>
              <a:rPr lang="en-US" dirty="0" smtClean="0"/>
              <a:t>new MIDI dataset, consisting of compositions by Bach.</a:t>
            </a:r>
          </a:p>
          <a:p>
            <a:r>
              <a:rPr lang="en-US" dirty="0" smtClean="0"/>
              <a:t>We outline </a:t>
            </a:r>
            <a:r>
              <a:rPr lang="en-US" dirty="0"/>
              <a:t>a method for generating binary image datasets from MIDI files and vice versa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train an existing Diffusion Model with our dataset.</a:t>
            </a:r>
          </a:p>
          <a:p>
            <a:r>
              <a:rPr lang="en-US" dirty="0" smtClean="0"/>
              <a:t>We test the model on the tasks of Unconditional Generation and Infilling.</a:t>
            </a:r>
          </a:p>
          <a:p>
            <a:r>
              <a:rPr lang="en-US" dirty="0" smtClean="0"/>
              <a:t>We provide a critical viewpoint for our 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26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19" y="1306286"/>
            <a:ext cx="7353763" cy="1496865"/>
          </a:xfrm>
        </p:spPr>
        <p:txBody>
          <a:bodyPr>
            <a:normAutofit/>
          </a:bodyPr>
          <a:lstStyle/>
          <a:p>
            <a:r>
              <a:rPr lang="en-US" sz="6000" dirty="0" smtClean="0"/>
              <a:t>Thank you!!!</a:t>
            </a:r>
            <a:endParaRPr lang="en-US" sz="6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01882" y="2803151"/>
            <a:ext cx="2676804" cy="3571073"/>
          </a:xfrm>
          <a:prstGeom prst="round2DiagRect">
            <a:avLst>
              <a:gd name="adj1" fmla="val 0"/>
              <a:gd name="adj2" fmla="val 50000"/>
            </a:avLst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88406" l="0" r="98289">
                        <a14:foregroundMark x1="53545" y1="56522" x2="55257" y2="56522"/>
                        <a14:foregroundMark x1="50367" y1="46377" x2="50367" y2="46377"/>
                        <a14:foregroundMark x1="47188" y1="57246" x2="47188" y2="57246"/>
                        <a14:foregroundMark x1="43765" y1="45652" x2="43765" y2="45652"/>
                        <a14:foregroundMark x1="11002" y1="44928" x2="11002" y2="44928"/>
                        <a14:foregroundMark x1="15159" y1="57246" x2="15159" y2="5724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91446" y="3564831"/>
            <a:ext cx="1388674" cy="46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68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MIDI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Consists of compositions by Bach, namely the inventions, the sinfonias and the two Well-Tempered Clavier books.</a:t>
            </a:r>
          </a:p>
          <a:p>
            <a:r>
              <a:rPr lang="en-US" dirty="0" smtClean="0"/>
              <a:t>We </a:t>
            </a:r>
            <a:r>
              <a:rPr lang="en-US" dirty="0"/>
              <a:t>refined the compositions and tried to ensure that the smallest note value </a:t>
            </a:r>
            <a:r>
              <a:rPr lang="en-US" dirty="0" smtClean="0"/>
              <a:t>is </a:t>
            </a:r>
            <a:r>
              <a:rPr lang="en-US" dirty="0"/>
              <a:t>the demisemiquaver or the thirty-second </a:t>
            </a:r>
            <a:r>
              <a:rPr lang="en-US" dirty="0" smtClean="0"/>
              <a:t>note, with </a:t>
            </a:r>
            <a:r>
              <a:rPr lang="en-US" dirty="0"/>
              <a:t>any additional note values being multiples </a:t>
            </a:r>
            <a:r>
              <a:rPr lang="en-US" dirty="0" smtClean="0"/>
              <a:t>thereof.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All </a:t>
            </a:r>
            <a:r>
              <a:rPr lang="en-US" dirty="0"/>
              <a:t>pieces have been transposed to the key of C major or C </a:t>
            </a:r>
            <a:r>
              <a:rPr lang="en-US" dirty="0" smtClean="0"/>
              <a:t>minor.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3036"/>
          <a:stretch/>
        </p:blipFill>
        <p:spPr>
          <a:xfrm>
            <a:off x="1063625" y="3771569"/>
            <a:ext cx="3562350" cy="83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48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Image Dataset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0200"/>
            <a:ext cx="8695266" cy="4737100"/>
          </a:xfrm>
        </p:spPr>
        <p:txBody>
          <a:bodyPr>
            <a:normAutofit/>
          </a:bodyPr>
          <a:lstStyle/>
          <a:p>
            <a:r>
              <a:rPr lang="en-US" dirty="0" smtClean="0"/>
              <a:t>One </a:t>
            </a:r>
            <a:r>
              <a:rPr lang="en-US" dirty="0"/>
              <a:t>axis – the pitch axis – will comprise 88 pixels, corresponding to the number of available pitches on a standard keyboard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other axis – the time axis – can be configured to incorporate </a:t>
            </a:r>
            <a:r>
              <a:rPr lang="en-US" dirty="0" smtClean="0"/>
              <a:t>any </a:t>
            </a:r>
            <a:r>
              <a:rPr lang="en-US" dirty="0"/>
              <a:t>number of </a:t>
            </a:r>
            <a:r>
              <a:rPr lang="en-US" dirty="0" smtClean="0"/>
              <a:t>pixels, depending on the desired length.</a:t>
            </a:r>
          </a:p>
          <a:p>
            <a:r>
              <a:rPr lang="en-US" dirty="0" smtClean="0"/>
              <a:t>A </a:t>
            </a:r>
            <a:r>
              <a:rPr lang="en-US" dirty="0"/>
              <a:t>pixel can be regarded as a discrete time tick, and the determination of its duration involves assessing the number of ticks within a demisemiquaver, which constitutes the smallest musical note value in the most of the MIDI </a:t>
            </a:r>
            <a:r>
              <a:rPr lang="en-US" dirty="0" smtClean="0"/>
              <a:t>files.</a:t>
            </a:r>
          </a:p>
          <a:p>
            <a:r>
              <a:rPr lang="en-US" b="1" dirty="0" smtClean="0"/>
              <a:t>Augmentation Techniques: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smtClean="0"/>
              <a:t>Overlapping </a:t>
            </a:r>
            <a:r>
              <a:rPr lang="en-US" dirty="0"/>
              <a:t>the images, so the ending of one image aligns with the beginning of the next one</a:t>
            </a:r>
            <a:r>
              <a:rPr lang="en-US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smtClean="0"/>
              <a:t>Transposing</a:t>
            </a:r>
            <a:r>
              <a:rPr lang="en-US" dirty="0" smtClean="0"/>
              <a:t> </a:t>
            </a:r>
            <a:r>
              <a:rPr lang="en-US" dirty="0"/>
              <a:t>the pieces, to facilitate the spread of melodies across a broader range of </a:t>
            </a:r>
            <a:r>
              <a:rPr lang="en-US" dirty="0" smtClean="0"/>
              <a:t>pitches.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smtClean="0"/>
              <a:t>Reducing </a:t>
            </a:r>
            <a:r>
              <a:rPr lang="en-US" b="1" dirty="0"/>
              <a:t>the </a:t>
            </a:r>
            <a:r>
              <a:rPr lang="en-US" b="1" dirty="0" smtClean="0"/>
              <a:t>Tempo </a:t>
            </a:r>
            <a:r>
              <a:rPr lang="en-US" dirty="0"/>
              <a:t>of the pieces, to generate additional segments without introducing an excessive volume of new information into the model.</a:t>
            </a:r>
          </a:p>
        </p:txBody>
      </p:sp>
    </p:spTree>
    <p:extLst>
      <p:ext uri="{BB962C8B-B14F-4D97-AF65-F5344CB8AC3E}">
        <p14:creationId xmlns:p14="http://schemas.microsoft.com/office/powerpoint/2010/main" val="3488935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Slide Lesson in Fugues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73201"/>
            <a:ext cx="8596668" cy="4568162"/>
          </a:xfrm>
        </p:spPr>
        <p:txBody>
          <a:bodyPr/>
          <a:lstStyle/>
          <a:p>
            <a:r>
              <a:rPr lang="en-US" dirty="0" smtClean="0"/>
              <a:t>Polyphonic composition.</a:t>
            </a:r>
          </a:p>
          <a:p>
            <a:r>
              <a:rPr lang="en-US" dirty="0" smtClean="0"/>
              <a:t>In two or more voices.</a:t>
            </a:r>
          </a:p>
          <a:p>
            <a:r>
              <a:rPr lang="en-US" dirty="0" smtClean="0"/>
              <a:t>Built on a subject (a musical theme) that is introduced in the beginning.</a:t>
            </a:r>
          </a:p>
          <a:p>
            <a:r>
              <a:rPr lang="en-US" dirty="0" smtClean="0"/>
              <a:t>The theme recurs frequently throughout the course of the piece.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5" b="34555"/>
          <a:stretch/>
        </p:blipFill>
        <p:spPr>
          <a:xfrm>
            <a:off x="1584028" y="3187700"/>
            <a:ext cx="6122213" cy="28536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47179" y="3076525"/>
            <a:ext cx="965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</a:t>
            </a:r>
            <a:r>
              <a:rPr lang="en-US" sz="1200" dirty="0" smtClean="0"/>
              <a:t>heme</a:t>
            </a:r>
            <a:endParaRPr lang="en-US" sz="12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501900" y="3353524"/>
            <a:ext cx="241300" cy="2659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45134" y="3024847"/>
            <a:ext cx="1270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New voice with the theme</a:t>
            </a:r>
            <a:endParaRPr lang="en-US" sz="12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473248" y="3357111"/>
            <a:ext cx="292552" cy="2405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19534" y="5810530"/>
            <a:ext cx="1270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Another voice with the theme</a:t>
            </a:r>
            <a:endParaRPr lang="en-US" sz="1200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4114800" y="5658416"/>
            <a:ext cx="239917" cy="3780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477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axis set to 192 pixels – Equals to 6 measures in 4/4 time signature.</a:t>
            </a:r>
          </a:p>
          <a:p>
            <a:r>
              <a:rPr lang="en-US" dirty="0" smtClean="0"/>
              <a:t>We used the 24 fugues of the first Well-Tempered Clavier book.</a:t>
            </a:r>
          </a:p>
          <a:p>
            <a:r>
              <a:rPr lang="en-US" dirty="0" smtClean="0"/>
              <a:t>Augmentation techniques: overlap, transposition by one octave, reducing the tempo to half.</a:t>
            </a:r>
          </a:p>
          <a:p>
            <a:r>
              <a:rPr lang="en-US" dirty="0" smtClean="0"/>
              <a:t>Final size is 2262 binary images.</a:t>
            </a:r>
          </a:p>
          <a:p>
            <a:r>
              <a:rPr lang="en-US" dirty="0" smtClean="0"/>
              <a:t>Why Fugues?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High </a:t>
            </a:r>
            <a:r>
              <a:rPr lang="en-US" dirty="0"/>
              <a:t>degree of structural </a:t>
            </a:r>
            <a:r>
              <a:rPr lang="en-US" dirty="0" smtClean="0"/>
              <a:t>organization.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Short </a:t>
            </a:r>
            <a:r>
              <a:rPr lang="en-US" dirty="0"/>
              <a:t>and simple musical </a:t>
            </a:r>
            <a:r>
              <a:rPr lang="en-US" dirty="0" smtClean="0"/>
              <a:t>motifs.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We believe </a:t>
            </a:r>
            <a:r>
              <a:rPr lang="en-US" dirty="0"/>
              <a:t>that the model is likely to distinguish them more effectively compared to longer and more intricate melodies.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493" y="4128720"/>
            <a:ext cx="2194559" cy="100584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773" y="3774000"/>
            <a:ext cx="2194559" cy="100584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053" y="3419280"/>
            <a:ext cx="2194559" cy="100584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82054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(1) – Efficient Forward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712326" cy="3880773"/>
          </a:xfrm>
        </p:spPr>
        <p:txBody>
          <a:bodyPr/>
          <a:lstStyle/>
          <a:p>
            <a:r>
              <a:rPr lang="en-US" dirty="0" smtClean="0"/>
              <a:t>The model employs binomial prior distribution.</a:t>
            </a:r>
          </a:p>
          <a:p>
            <a:r>
              <a:rPr lang="en-US" dirty="0" smtClean="0"/>
              <a:t>It </a:t>
            </a:r>
            <a:r>
              <a:rPr lang="en-US" dirty="0"/>
              <a:t>is feasible to establish a forward process that solely depends on the </a:t>
            </a:r>
            <a:r>
              <a:rPr lang="en-US" dirty="0" smtClean="0"/>
              <a:t>input x</a:t>
            </a:r>
            <a:r>
              <a:rPr lang="en-US" baseline="-25000" dirty="0" smtClean="0"/>
              <a:t>0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can efficiently compute </a:t>
            </a:r>
            <a:r>
              <a:rPr lang="en-US" dirty="0"/>
              <a:t>the output at step </a:t>
            </a:r>
            <a:r>
              <a:rPr lang="en-US" dirty="0" smtClean="0"/>
              <a:t>t.</a:t>
            </a:r>
          </a:p>
          <a:p>
            <a:r>
              <a:rPr lang="en-US" dirty="0" smtClean="0"/>
              <a:t>We </a:t>
            </a:r>
            <a:r>
              <a:rPr lang="en-US" dirty="0"/>
              <a:t>can shuffle the order of noisy training data within </a:t>
            </a:r>
            <a:r>
              <a:rPr lang="en-US" dirty="0" err="1"/>
              <a:t>minibatches</a:t>
            </a:r>
            <a:r>
              <a:rPr lang="en-US" dirty="0"/>
              <a:t>, enabling the model to generate them dynamically, thus requiring less </a:t>
            </a:r>
            <a:r>
              <a:rPr lang="en-US" dirty="0" smtClean="0"/>
              <a:t>memory.</a:t>
            </a:r>
          </a:p>
          <a:p>
            <a:r>
              <a:rPr lang="en-US" dirty="0" smtClean="0"/>
              <a:t>The kernel is: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968" y="4475897"/>
            <a:ext cx="66294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91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6" y="609600"/>
            <a:ext cx="8596668" cy="1320800"/>
          </a:xfrm>
        </p:spPr>
        <p:txBody>
          <a:bodyPr/>
          <a:lstStyle/>
          <a:p>
            <a:r>
              <a:rPr lang="en-US" dirty="0" smtClean="0"/>
              <a:t>Model (2) – Sampling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6" y="1270000"/>
            <a:ext cx="9230939" cy="257730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dirty="0"/>
              <a:t>sampling algorithm </a:t>
            </a:r>
            <a:r>
              <a:rPr lang="en-US" dirty="0" smtClean="0"/>
              <a:t>differs </a:t>
            </a:r>
            <a:r>
              <a:rPr lang="en-US" dirty="0"/>
              <a:t>from the conventional sampling </a:t>
            </a:r>
            <a:r>
              <a:rPr lang="en-US" dirty="0" smtClean="0"/>
              <a:t>approach.</a:t>
            </a:r>
          </a:p>
          <a:p>
            <a:r>
              <a:rPr lang="en-US" dirty="0"/>
              <a:t>In the typical sampling procedure, where the extraction and addition of noise can result in a point </a:t>
            </a:r>
            <a:r>
              <a:rPr lang="en-US" dirty="0" smtClean="0"/>
              <a:t>x</a:t>
            </a:r>
            <a:r>
              <a:rPr lang="en-US" baseline="-25000" dirty="0" smtClean="0"/>
              <a:t>t-1</a:t>
            </a:r>
            <a:r>
              <a:rPr lang="en-US" dirty="0" smtClean="0"/>
              <a:t> being </a:t>
            </a:r>
            <a:r>
              <a:rPr lang="en-US" dirty="0"/>
              <a:t>considerably distant from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t</a:t>
            </a:r>
            <a:r>
              <a:rPr lang="en-US" dirty="0" smtClean="0"/>
              <a:t>, the samples can be unstable.</a:t>
            </a:r>
          </a:p>
          <a:p>
            <a:r>
              <a:rPr lang="en-US" dirty="0"/>
              <a:t>A refined approach involves partially adding the initial noise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T</a:t>
            </a:r>
            <a:r>
              <a:rPr lang="en-US" dirty="0" smtClean="0"/>
              <a:t> </a:t>
            </a:r>
            <a:r>
              <a:rPr lang="en-US" dirty="0"/>
              <a:t>back into the estimated </a:t>
            </a:r>
            <a:r>
              <a:rPr lang="en-US" dirty="0" smtClean="0"/>
              <a:t>x</a:t>
            </a:r>
            <a:r>
              <a:rPr lang="en-US" baseline="-25000" dirty="0" smtClean="0"/>
              <a:t>0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infilling, we </a:t>
            </a:r>
            <a:r>
              <a:rPr lang="en-US" dirty="0"/>
              <a:t>fix the </a:t>
            </a:r>
            <a:r>
              <a:rPr lang="en-US" dirty="0" smtClean="0"/>
              <a:t>areas </a:t>
            </a:r>
            <a:r>
              <a:rPr lang="en-US" dirty="0"/>
              <a:t>of the image that are given and need to stay </a:t>
            </a:r>
            <a:r>
              <a:rPr lang="en-US" dirty="0" smtClean="0"/>
              <a:t>intact </a:t>
            </a:r>
            <a:r>
              <a:rPr lang="en-US" dirty="0"/>
              <a:t>before each </a:t>
            </a:r>
            <a:r>
              <a:rPr lang="en-US" dirty="0" smtClean="0"/>
              <a:t>step.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0780" b="15001"/>
          <a:stretch/>
        </p:blipFill>
        <p:spPr>
          <a:xfrm>
            <a:off x="1009779" y="3970140"/>
            <a:ext cx="3373284" cy="24240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9187"/>
          <a:stretch/>
        </p:blipFill>
        <p:spPr>
          <a:xfrm>
            <a:off x="4643009" y="3542331"/>
            <a:ext cx="3482450" cy="285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17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(3) –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05719"/>
            <a:ext cx="8384779" cy="4940490"/>
          </a:xfrm>
        </p:spPr>
        <p:txBody>
          <a:bodyPr>
            <a:normAutofit/>
          </a:bodyPr>
          <a:lstStyle/>
          <a:p>
            <a:r>
              <a:rPr lang="en-US" dirty="0"/>
              <a:t>Within the steps of the Diffusion Model, a </a:t>
            </a:r>
            <a:r>
              <a:rPr lang="en-US" dirty="0" err="1"/>
              <a:t>UNet</a:t>
            </a:r>
            <a:r>
              <a:rPr lang="en-US" dirty="0"/>
              <a:t> </a:t>
            </a:r>
            <a:r>
              <a:rPr lang="en-US" dirty="0" smtClean="0"/>
              <a:t>model is </a:t>
            </a:r>
            <a:r>
              <a:rPr lang="en-US" dirty="0"/>
              <a:t>incorporated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 to the hourglass architecture of </a:t>
            </a:r>
            <a:r>
              <a:rPr lang="en-US" dirty="0" err="1" smtClean="0"/>
              <a:t>autoencoders</a:t>
            </a:r>
            <a:r>
              <a:rPr lang="en-US" dirty="0" smtClean="0"/>
              <a:t>, with </a:t>
            </a:r>
            <a:r>
              <a:rPr lang="en-US" dirty="0"/>
              <a:t>the </a:t>
            </a:r>
            <a:r>
              <a:rPr lang="en-US" dirty="0" smtClean="0"/>
              <a:t>additional existence </a:t>
            </a:r>
            <a:r>
              <a:rPr lang="en-US" dirty="0"/>
              <a:t>of horizontal connections that connect the feature maps at the same scale from the first half of the network to the second half.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513" y="1930400"/>
            <a:ext cx="7089199" cy="343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682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1353</TotalTime>
  <Words>969</Words>
  <Application>Microsoft Office PowerPoint</Application>
  <PresentationFormat>Widescreen</PresentationFormat>
  <Paragraphs>139</Paragraphs>
  <Slides>20</Slides>
  <Notes>0</Notes>
  <HiddenSlides>0</HiddenSlides>
  <MMClips>11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Trebuchet MS</vt:lpstr>
      <vt:lpstr>Wingdings 3</vt:lpstr>
      <vt:lpstr>Facet</vt:lpstr>
      <vt:lpstr>Imitating Bach Training a Diffusion Model to Compose Fugues</vt:lpstr>
      <vt:lpstr>Outline</vt:lpstr>
      <vt:lpstr>MIDI Dataset</vt:lpstr>
      <vt:lpstr>Binary Image Dataset Creation</vt:lpstr>
      <vt:lpstr>One Slide Lesson in Fugues</vt:lpstr>
      <vt:lpstr>Training Dataset</vt:lpstr>
      <vt:lpstr>Model (1) – Efficient Forward Process</vt:lpstr>
      <vt:lpstr>Model (2) – Sampling Algorithms</vt:lpstr>
      <vt:lpstr>Model (3) – Architecture</vt:lpstr>
      <vt:lpstr>Results – Unconditional Generation</vt:lpstr>
      <vt:lpstr>Results – Infilling (1)</vt:lpstr>
      <vt:lpstr>Results – Infilling (2)</vt:lpstr>
      <vt:lpstr>Results – Infilling (2)</vt:lpstr>
      <vt:lpstr>Results – Infilling (3)</vt:lpstr>
      <vt:lpstr>Results – Infilling (3)</vt:lpstr>
      <vt:lpstr>Limitations</vt:lpstr>
      <vt:lpstr>References (1)</vt:lpstr>
      <vt:lpstr>References (2)</vt:lpstr>
      <vt:lpstr>Questions?</vt:lpstr>
      <vt:lpstr>Thank you!!!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Imitating Bach</dc:title>
  <dc:creator>Admin</dc:creator>
  <cp:lastModifiedBy>Admin</cp:lastModifiedBy>
  <cp:revision>33</cp:revision>
  <dcterms:created xsi:type="dcterms:W3CDTF">2024-01-12T17:28:18Z</dcterms:created>
  <dcterms:modified xsi:type="dcterms:W3CDTF">2024-04-21T17:12:41Z</dcterms:modified>
</cp:coreProperties>
</file>