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21"/>
  </p:notesMasterIdLst>
  <p:sldIdLst>
    <p:sldId id="274" r:id="rId2"/>
    <p:sldId id="281" r:id="rId3"/>
    <p:sldId id="264" r:id="rId4"/>
    <p:sldId id="265" r:id="rId5"/>
    <p:sldId id="280" r:id="rId6"/>
    <p:sldId id="275" r:id="rId7"/>
    <p:sldId id="257" r:id="rId8"/>
    <p:sldId id="260" r:id="rId9"/>
    <p:sldId id="259" r:id="rId10"/>
    <p:sldId id="258" r:id="rId11"/>
    <p:sldId id="261" r:id="rId12"/>
    <p:sldId id="262" r:id="rId13"/>
    <p:sldId id="279" r:id="rId14"/>
    <p:sldId id="268" r:id="rId15"/>
    <p:sldId id="266" r:id="rId16"/>
    <p:sldId id="273" r:id="rId17"/>
    <p:sldId id="267" r:id="rId18"/>
    <p:sldId id="276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DA144A-CAF6-28FE-7D3B-A7E9E4DAB1A1}" v="81" dt="2025-02-19T08:53:02.464"/>
    <p1510:client id="{A515633A-2DA0-467F-D5A3-B8AFFE166B06}" v="1" dt="2025-02-19T10:27:04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Φωτεινό στυλ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Φωτεινό στυλ 3 - Έμφαση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07865-4B2A-462C-A802-062A7D881DE9}" type="datetimeFigureOut">
              <a:t>19/2/2025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8AC0C-4B78-4C73-9251-B4D3D26170D6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49357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8AC0C-4B78-4C73-9251-B4D3D26170D6}" type="slidenum"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69289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Σε</a:t>
            </a:r>
            <a:r>
              <a:rPr lang="en-US">
                <a:ea typeface="Calibri"/>
                <a:cs typeface="Calibri"/>
              </a:rPr>
              <a:t> α</a:t>
            </a:r>
            <a:r>
              <a:rPr lang="en-US" err="1">
                <a:ea typeface="Calibri"/>
                <a:cs typeface="Calibri"/>
              </a:rPr>
              <a:t>υτή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την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δι</a:t>
            </a:r>
            <a:r>
              <a:rPr lang="en-US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φάνει</a:t>
            </a:r>
            <a:r>
              <a:rPr lang="en-US">
                <a:ea typeface="Calibri"/>
                <a:cs typeface="Calibri"/>
              </a:rPr>
              <a:t>α φα</a:t>
            </a:r>
            <a:r>
              <a:rPr lang="en-US" err="1">
                <a:ea typeface="Calibri"/>
                <a:cs typeface="Calibri"/>
              </a:rPr>
              <a:t>ίνετ</a:t>
            </a:r>
            <a:r>
              <a:rPr lang="en-US">
                <a:ea typeface="Calibri"/>
                <a:cs typeface="Calibri"/>
              </a:rPr>
              <a:t>αι ο </a:t>
            </a:r>
            <a:r>
              <a:rPr lang="en-US" err="1">
                <a:ea typeface="Calibri"/>
                <a:cs typeface="Calibri"/>
              </a:rPr>
              <a:t>τελικός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δι</a:t>
            </a:r>
            <a:r>
              <a:rPr lang="en-US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χωρισμός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των</a:t>
            </a:r>
            <a:r>
              <a:rPr lang="en-US">
                <a:ea typeface="Calibri"/>
                <a:cs typeface="Calibri"/>
              </a:rPr>
              <a:t> tables και </a:t>
            </a:r>
            <a:r>
              <a:rPr lang="en-US" err="1">
                <a:ea typeface="Calibri"/>
                <a:cs typeface="Calibri"/>
              </a:rPr>
              <a:t>στις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τρεις</a:t>
            </a:r>
            <a:r>
              <a:rPr lang="en-US">
                <a:ea typeface="Calibri"/>
                <a:cs typeface="Calibri"/>
              </a:rPr>
              <a:t> β</a:t>
            </a:r>
            <a:r>
              <a:rPr lang="en-US" err="1">
                <a:ea typeface="Calibri"/>
                <a:cs typeface="Calibri"/>
              </a:rPr>
              <a:t>άσεις</a:t>
            </a:r>
            <a:r>
              <a:rPr lang="en-US">
                <a:ea typeface="Calibri"/>
                <a:cs typeface="Calibri"/>
              </a:rPr>
              <a:t> ο οπ</a:t>
            </a:r>
            <a:r>
              <a:rPr lang="en-US" err="1">
                <a:ea typeface="Calibri"/>
                <a:cs typeface="Calibri"/>
              </a:rPr>
              <a:t>οίος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είν</a:t>
            </a:r>
            <a:r>
              <a:rPr lang="en-US">
                <a:ea typeface="Calibri"/>
                <a:cs typeface="Calibri"/>
              </a:rPr>
              <a:t>αι ο </a:t>
            </a:r>
            <a:r>
              <a:rPr lang="en-US" err="1">
                <a:ea typeface="Calibri"/>
                <a:cs typeface="Calibri"/>
              </a:rPr>
              <a:t>ίδιος</a:t>
            </a:r>
            <a:r>
              <a:rPr lang="en-US">
                <a:ea typeface="Calibri"/>
                <a:cs typeface="Calibri"/>
              </a:rPr>
              <a:t> και </a:t>
            </a:r>
            <a:r>
              <a:rPr lang="en-US" err="1">
                <a:ea typeface="Calibri"/>
                <a:cs typeface="Calibri"/>
              </a:rPr>
              <a:t>γι</a:t>
            </a:r>
            <a:r>
              <a:rPr lang="en-US">
                <a:ea typeface="Calibri"/>
                <a:cs typeface="Calibri"/>
              </a:rPr>
              <a:t>α </a:t>
            </a:r>
            <a:r>
              <a:rPr lang="en-US" err="1">
                <a:ea typeface="Calibri"/>
                <a:cs typeface="Calibri"/>
              </a:rPr>
              <a:t>το</a:t>
            </a:r>
            <a:r>
              <a:rPr lang="en-US">
                <a:ea typeface="Calibri"/>
                <a:cs typeface="Calibri"/>
              </a:rPr>
              <a:t> sf1 και </a:t>
            </a:r>
            <a:r>
              <a:rPr lang="en-US" err="1">
                <a:ea typeface="Calibri"/>
                <a:cs typeface="Calibri"/>
              </a:rPr>
              <a:t>γι</a:t>
            </a:r>
            <a:r>
              <a:rPr lang="en-US">
                <a:ea typeface="Calibri"/>
                <a:cs typeface="Calibri"/>
              </a:rPr>
              <a:t>α </a:t>
            </a:r>
            <a:r>
              <a:rPr lang="en-US" err="1">
                <a:ea typeface="Calibri"/>
                <a:cs typeface="Calibri"/>
              </a:rPr>
              <a:t>το</a:t>
            </a:r>
            <a:r>
              <a:rPr lang="en-US">
                <a:ea typeface="Calibri"/>
                <a:cs typeface="Calibri"/>
              </a:rPr>
              <a:t> sf10.</a:t>
            </a: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8AC0C-4B78-4C73-9251-B4D3D26170D6}" type="slidenum">
              <a:rPr lang="el-GR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90349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Tέλος</a:t>
            </a:r>
            <a:r>
              <a:rPr lang="en-US">
                <a:ea typeface="Calibri"/>
                <a:cs typeface="Calibri"/>
              </a:rPr>
              <a:t>, θα πα</a:t>
            </a:r>
            <a:r>
              <a:rPr lang="en-US" err="1">
                <a:ea typeface="Calibri"/>
                <a:cs typeface="Calibri"/>
              </a:rPr>
              <a:t>ρουσιάσουμε</a:t>
            </a:r>
            <a:r>
              <a:rPr lang="en-US">
                <a:ea typeface="Calibri"/>
                <a:cs typeface="Calibri"/>
              </a:rPr>
              <a:t> τα απ</a:t>
            </a:r>
            <a:r>
              <a:rPr lang="en-US" err="1">
                <a:ea typeface="Calibri"/>
                <a:cs typeface="Calibri"/>
              </a:rPr>
              <a:t>οτελέσμ</a:t>
            </a:r>
            <a:r>
              <a:rPr lang="en-US">
                <a:ea typeface="Calibri"/>
                <a:cs typeface="Calibri"/>
              </a:rPr>
              <a:t>ατα και </a:t>
            </a:r>
            <a:r>
              <a:rPr lang="en-US" err="1">
                <a:ea typeface="Calibri"/>
                <a:cs typeface="Calibri"/>
              </a:rPr>
              <a:t>την</a:t>
            </a:r>
            <a:r>
              <a:rPr lang="en-US">
                <a:ea typeface="Calibri"/>
                <a:cs typeface="Calibri"/>
              </a:rPr>
              <a:t> επ</a:t>
            </a:r>
            <a:r>
              <a:rPr lang="en-US" err="1">
                <a:ea typeface="Calibri"/>
                <a:cs typeface="Calibri"/>
              </a:rPr>
              <a:t>ίδοση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της</a:t>
            </a:r>
            <a:r>
              <a:rPr lang="en-US">
                <a:ea typeface="Calibri"/>
                <a:cs typeface="Calibri"/>
              </a:rPr>
              <a:t> υπ</a:t>
            </a:r>
            <a:r>
              <a:rPr lang="en-US" err="1">
                <a:ea typeface="Calibri"/>
                <a:cs typeface="Calibri"/>
              </a:rPr>
              <a:t>οδομής</a:t>
            </a:r>
            <a:r>
              <a:rPr lang="en-US">
                <a:ea typeface="Calibri"/>
                <a:cs typeface="Calibri"/>
              </a:rPr>
              <a:t> π</a:t>
            </a:r>
            <a:r>
              <a:rPr lang="en-US" err="1">
                <a:ea typeface="Calibri"/>
                <a:cs typeface="Calibri"/>
              </a:rPr>
              <a:t>ου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δημιουργήσ</a:t>
            </a:r>
            <a:r>
              <a:rPr lang="en-US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με</a:t>
            </a: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8AC0C-4B78-4C73-9251-B4D3D26170D6}" type="slidenum">
              <a:rPr lang="el-GR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53333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Γι</a:t>
            </a:r>
            <a:r>
              <a:rPr lang="en-US">
                <a:ea typeface="Calibri"/>
                <a:cs typeface="Calibri"/>
              </a:rPr>
              <a:t>α </a:t>
            </a:r>
            <a:r>
              <a:rPr lang="en-US" err="1">
                <a:ea typeface="Calibri"/>
                <a:cs typeface="Calibri"/>
              </a:rPr>
              <a:t>την</a:t>
            </a:r>
            <a:r>
              <a:rPr lang="en-US">
                <a:ea typeface="Calibri"/>
                <a:cs typeface="Calibri"/>
              </a:rPr>
              <a:t> πρα</a:t>
            </a:r>
            <a:r>
              <a:rPr lang="en-US" err="1">
                <a:ea typeface="Calibri"/>
                <a:cs typeface="Calibri"/>
              </a:rPr>
              <a:t>γμ</a:t>
            </a:r>
            <a:r>
              <a:rPr lang="en-US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το</a:t>
            </a:r>
            <a:r>
              <a:rPr lang="en-US">
                <a:ea typeface="Calibri"/>
                <a:cs typeface="Calibri"/>
              </a:rPr>
              <a:t>π</a:t>
            </a:r>
            <a:r>
              <a:rPr lang="en-US" err="1">
                <a:ea typeface="Calibri"/>
                <a:cs typeface="Calibri"/>
              </a:rPr>
              <a:t>οίηση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των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μετρήσεων</a:t>
            </a:r>
            <a:r>
              <a:rPr lang="en-US">
                <a:ea typeface="Calibri"/>
                <a:cs typeface="Calibri"/>
              </a:rPr>
              <a:t>, α</a:t>
            </a:r>
            <a:r>
              <a:rPr lang="en-US" err="1">
                <a:ea typeface="Calibri"/>
                <a:cs typeface="Calibri"/>
              </a:rPr>
              <a:t>ξιο</a:t>
            </a:r>
            <a:r>
              <a:rPr lang="en-US">
                <a:ea typeface="Calibri"/>
                <a:cs typeface="Calibri"/>
              </a:rPr>
              <a:t>π</a:t>
            </a:r>
            <a:r>
              <a:rPr lang="en-US" err="1">
                <a:ea typeface="Calibri"/>
                <a:cs typeface="Calibri"/>
              </a:rPr>
              <a:t>οιήθηκε</a:t>
            </a:r>
            <a:r>
              <a:rPr lang="en-US">
                <a:ea typeface="Calibri"/>
                <a:cs typeface="Calibri"/>
              </a:rPr>
              <a:t> ο Presto Benchmark Driver.  Οπ</a:t>
            </a:r>
            <a:r>
              <a:rPr lang="en-US" err="1">
                <a:ea typeface="Calibri"/>
                <a:cs typeface="Calibri"/>
              </a:rPr>
              <a:t>ως</a:t>
            </a:r>
            <a:r>
              <a:rPr lang="en-US">
                <a:ea typeface="Calibri"/>
                <a:cs typeface="Calibri"/>
              </a:rPr>
              <a:t> β</a:t>
            </a:r>
            <a:r>
              <a:rPr lang="en-US" err="1">
                <a:ea typeface="Calibri"/>
                <a:cs typeface="Calibri"/>
              </a:rPr>
              <a:t>λέ</a:t>
            </a:r>
            <a:r>
              <a:rPr lang="en-US">
                <a:ea typeface="Calibri"/>
                <a:cs typeface="Calibri"/>
              </a:rPr>
              <a:t>π</a:t>
            </a:r>
            <a:r>
              <a:rPr lang="en-US" err="1">
                <a:ea typeface="Calibri"/>
                <a:cs typeface="Calibri"/>
              </a:rPr>
              <a:t>ουμε</a:t>
            </a:r>
            <a:r>
              <a:rPr lang="en-US">
                <a:ea typeface="Calibri"/>
                <a:cs typeface="Calibri"/>
              </a:rPr>
              <a:t> και </a:t>
            </a:r>
            <a:r>
              <a:rPr lang="en-US" err="1">
                <a:ea typeface="Calibri"/>
                <a:cs typeface="Calibri"/>
              </a:rPr>
              <a:t>στο</a:t>
            </a:r>
            <a:r>
              <a:rPr lang="en-US">
                <a:ea typeface="Calibri"/>
                <a:cs typeface="Calibri"/>
              </a:rPr>
              <a:t> πα</a:t>
            </a:r>
            <a:r>
              <a:rPr lang="en-US" err="1">
                <a:ea typeface="Calibri"/>
                <a:cs typeface="Calibri"/>
              </a:rPr>
              <a:t>ράδειγμ</a:t>
            </a:r>
            <a:r>
              <a:rPr lang="en-US">
                <a:ea typeface="Calibri"/>
                <a:cs typeface="Calibri"/>
              </a:rPr>
              <a:t>α </a:t>
            </a:r>
            <a:r>
              <a:rPr lang="en-US" err="1">
                <a:ea typeface="Calibri"/>
                <a:cs typeface="Calibri"/>
              </a:rPr>
              <a:t>εκτέλεσης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σε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κάθε</a:t>
            </a:r>
            <a:r>
              <a:rPr lang="en-US">
                <a:ea typeface="Calibri"/>
                <a:cs typeface="Calibri"/>
              </a:rPr>
              <a:t> benchmark </a:t>
            </a:r>
            <a:r>
              <a:rPr lang="en-US" err="1">
                <a:ea typeface="Calibri"/>
                <a:cs typeface="Calibri"/>
              </a:rPr>
              <a:t>ορίζουμε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τον</a:t>
            </a:r>
            <a:r>
              <a:rPr lang="en-US">
                <a:ea typeface="Calibri"/>
                <a:cs typeface="Calibri"/>
              </a:rPr>
              <a:t> α</a:t>
            </a:r>
            <a:r>
              <a:rPr lang="en-US" err="1">
                <a:ea typeface="Calibri"/>
                <a:cs typeface="Calibri"/>
              </a:rPr>
              <a:t>ριθμό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των</a:t>
            </a:r>
            <a:r>
              <a:rPr lang="en-US">
                <a:ea typeface="Calibri"/>
                <a:cs typeface="Calibri"/>
              </a:rPr>
              <a:t> runs 3 και </a:t>
            </a:r>
            <a:r>
              <a:rPr lang="en-US" err="1">
                <a:ea typeface="Calibri"/>
                <a:cs typeface="Calibri"/>
              </a:rPr>
              <a:t>το</a:t>
            </a:r>
            <a:r>
              <a:rPr lang="en-US">
                <a:ea typeface="Calibri"/>
                <a:cs typeface="Calibri"/>
              </a:rPr>
              <a:t> warm up phase επ</a:t>
            </a:r>
            <a:r>
              <a:rPr lang="en-US" err="1">
                <a:ea typeface="Calibri"/>
                <a:cs typeface="Calibri"/>
              </a:rPr>
              <a:t>ίσης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στις</a:t>
            </a:r>
            <a:r>
              <a:rPr lang="en-US">
                <a:ea typeface="Calibri"/>
                <a:cs typeface="Calibri"/>
              </a:rPr>
              <a:t> 3 επανα</a:t>
            </a:r>
            <a:r>
              <a:rPr lang="en-US" err="1">
                <a:ea typeface="Calibri"/>
                <a:cs typeface="Calibri"/>
              </a:rPr>
              <a:t>λήψεις</a:t>
            </a:r>
            <a:r>
              <a:rPr lang="en-US">
                <a:ea typeface="Calibri"/>
                <a:cs typeface="Calibri"/>
              </a:rPr>
              <a:t>. </a:t>
            </a:r>
            <a:r>
              <a:rPr lang="en-US" err="1">
                <a:ea typeface="Calibri"/>
                <a:cs typeface="Calibri"/>
              </a:rPr>
              <a:t>Με</a:t>
            </a:r>
            <a:r>
              <a:rPr lang="en-US">
                <a:ea typeface="Calibri"/>
                <a:cs typeface="Calibri"/>
              </a:rPr>
              <a:t> α</a:t>
            </a:r>
            <a:r>
              <a:rPr lang="en-US" err="1">
                <a:ea typeface="Calibri"/>
                <a:cs typeface="Calibri"/>
              </a:rPr>
              <a:t>υτόν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τον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τρό</a:t>
            </a:r>
            <a:r>
              <a:rPr lang="en-US">
                <a:ea typeface="Calibri"/>
                <a:cs typeface="Calibri"/>
              </a:rPr>
              <a:t>πο επ</a:t>
            </a:r>
            <a:r>
              <a:rPr lang="en-US" err="1">
                <a:ea typeface="Calibri"/>
                <a:cs typeface="Calibri"/>
              </a:rPr>
              <a:t>ιτυχνάνετ</a:t>
            </a:r>
            <a:r>
              <a:rPr lang="en-US">
                <a:ea typeface="Calibri"/>
                <a:cs typeface="Calibri"/>
              </a:rPr>
              <a:t>αι όπ</a:t>
            </a:r>
            <a:r>
              <a:rPr lang="en-US" err="1">
                <a:ea typeface="Calibri"/>
                <a:cs typeface="Calibri"/>
              </a:rPr>
              <a:t>ου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είν</a:t>
            </a:r>
            <a:r>
              <a:rPr lang="en-US">
                <a:ea typeface="Calibri"/>
                <a:cs typeface="Calibri"/>
              </a:rPr>
              <a:t>αι </a:t>
            </a:r>
            <a:r>
              <a:rPr lang="en-US" err="1">
                <a:ea typeface="Calibri"/>
                <a:cs typeface="Calibri"/>
              </a:rPr>
              <a:t>δυν</a:t>
            </a:r>
            <a:r>
              <a:rPr lang="en-US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τόν</a:t>
            </a:r>
            <a:r>
              <a:rPr lang="en-US">
                <a:ea typeface="Calibri"/>
                <a:cs typeface="Calibri"/>
              </a:rPr>
              <a:t>, caching </a:t>
            </a:r>
            <a:r>
              <a:rPr lang="en-US" err="1">
                <a:ea typeface="Calibri"/>
                <a:cs typeface="Calibri"/>
              </a:rPr>
              <a:t>των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δεδομένων</a:t>
            </a:r>
            <a:r>
              <a:rPr lang="en-US">
                <a:ea typeface="Calibri"/>
                <a:cs typeface="Calibri"/>
              </a:rPr>
              <a:t> ( </a:t>
            </a:r>
            <a:r>
              <a:rPr lang="en-US" err="1">
                <a:ea typeface="Calibri"/>
                <a:cs typeface="Calibri"/>
              </a:rPr>
              <a:t>κυρίως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στο</a:t>
            </a:r>
            <a:r>
              <a:rPr lang="en-US">
                <a:ea typeface="Calibri"/>
                <a:cs typeface="Calibri"/>
              </a:rPr>
              <a:t> sf1). Από </a:t>
            </a:r>
            <a:r>
              <a:rPr lang="en-US" err="1">
                <a:ea typeface="Calibri"/>
                <a:cs typeface="Calibri"/>
              </a:rPr>
              <a:t>τις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μετρικές</a:t>
            </a:r>
            <a:r>
              <a:rPr lang="en-US">
                <a:ea typeface="Calibri"/>
                <a:cs typeface="Calibri"/>
              </a:rPr>
              <a:t> π</a:t>
            </a:r>
            <a:r>
              <a:rPr lang="en-US" err="1">
                <a:ea typeface="Calibri"/>
                <a:cs typeface="Calibri"/>
              </a:rPr>
              <a:t>ου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είν</a:t>
            </a:r>
            <a:r>
              <a:rPr lang="en-US">
                <a:ea typeface="Calibri"/>
                <a:cs typeface="Calibri"/>
              </a:rPr>
              <a:t>αι </a:t>
            </a:r>
            <a:r>
              <a:rPr lang="en-US" err="1">
                <a:ea typeface="Calibri"/>
                <a:cs typeface="Calibri"/>
              </a:rPr>
              <a:t>δι</a:t>
            </a:r>
            <a:r>
              <a:rPr lang="en-US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θέσιμες</a:t>
            </a:r>
            <a:r>
              <a:rPr lang="en-US">
                <a:ea typeface="Calibri"/>
                <a:cs typeface="Calibri"/>
              </a:rPr>
              <a:t>, α</a:t>
            </a:r>
            <a:r>
              <a:rPr lang="en-US" err="1">
                <a:ea typeface="Calibri"/>
                <a:cs typeface="Calibri"/>
              </a:rPr>
              <a:t>ξιο</a:t>
            </a:r>
            <a:r>
              <a:rPr lang="en-US">
                <a:ea typeface="Calibri"/>
                <a:cs typeface="Calibri"/>
              </a:rPr>
              <a:t>π</a:t>
            </a:r>
            <a:r>
              <a:rPr lang="en-US" err="1">
                <a:ea typeface="Calibri"/>
                <a:cs typeface="Calibri"/>
              </a:rPr>
              <a:t>οιούμε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κυρίως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το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wallTimeMean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γι</a:t>
            </a:r>
            <a:r>
              <a:rPr lang="en-US">
                <a:ea typeface="Calibri"/>
                <a:cs typeface="Calibri"/>
              </a:rPr>
              <a:t>α να πα</a:t>
            </a:r>
            <a:r>
              <a:rPr lang="en-US" err="1">
                <a:ea typeface="Calibri"/>
                <a:cs typeface="Calibri"/>
              </a:rPr>
              <a:t>ίρνουμε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το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μέσο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χρόνο</a:t>
            </a:r>
            <a:r>
              <a:rPr lang="en-US">
                <a:ea typeface="Calibri"/>
                <a:cs typeface="Calibri"/>
              </a:rPr>
              <a:t> πρα</a:t>
            </a:r>
            <a:r>
              <a:rPr lang="en-US" err="1">
                <a:ea typeface="Calibri"/>
                <a:cs typeface="Calibri"/>
              </a:rPr>
              <a:t>γμ</a:t>
            </a:r>
            <a:r>
              <a:rPr lang="en-US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τικής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εκτέλεσεις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ενώ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σε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κά</a:t>
            </a:r>
            <a:r>
              <a:rPr lang="en-US">
                <a:ea typeface="Calibri"/>
                <a:cs typeface="Calibri"/>
              </a:rPr>
              <a:t>π</a:t>
            </a:r>
            <a:r>
              <a:rPr lang="en-US" err="1">
                <a:ea typeface="Calibri"/>
                <a:cs typeface="Calibri"/>
              </a:rPr>
              <a:t>οι</a:t>
            </a:r>
            <a:r>
              <a:rPr lang="en-US">
                <a:ea typeface="Calibri"/>
                <a:cs typeface="Calibri"/>
              </a:rPr>
              <a:t>α </a:t>
            </a:r>
            <a:r>
              <a:rPr lang="en-US" err="1">
                <a:ea typeface="Calibri"/>
                <a:cs typeface="Calibri"/>
              </a:rPr>
              <a:t>σημεί</a:t>
            </a:r>
            <a:r>
              <a:rPr lang="en-US">
                <a:ea typeface="Calibri"/>
                <a:cs typeface="Calibri"/>
              </a:rPr>
              <a:t>α </a:t>
            </a:r>
            <a:r>
              <a:rPr lang="en-US" err="1"/>
              <a:t>χρησιμο</a:t>
            </a:r>
            <a:r>
              <a:rPr lang="en-US"/>
              <a:t>π</a:t>
            </a:r>
            <a:r>
              <a:rPr lang="en-US" err="1"/>
              <a:t>οιήθηκε</a:t>
            </a:r>
            <a:r>
              <a:rPr lang="en-US"/>
              <a:t>  </a:t>
            </a:r>
            <a:r>
              <a:rPr lang="en-US">
                <a:ea typeface="Calibri"/>
                <a:cs typeface="Calibri"/>
              </a:rPr>
              <a:t>και </a:t>
            </a:r>
            <a:r>
              <a:rPr lang="en-US" err="1">
                <a:ea typeface="Calibri"/>
                <a:cs typeface="Calibri"/>
              </a:rPr>
              <a:t>το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processCpuTime</a:t>
            </a:r>
            <a:r>
              <a:rPr lang="en-US">
                <a:ea typeface="Calibri"/>
                <a:cs typeface="Calibri"/>
              </a:rPr>
              <a:t> π</a:t>
            </a:r>
            <a:r>
              <a:rPr lang="en-US" err="1">
                <a:ea typeface="Calibri"/>
                <a:cs typeface="Calibri"/>
              </a:rPr>
              <a:t>ου</a:t>
            </a:r>
            <a:r>
              <a:rPr lang="en-US">
                <a:ea typeface="Calibri"/>
                <a:cs typeface="Calibri"/>
              </a:rPr>
              <a:t> ανα</a:t>
            </a:r>
            <a:r>
              <a:rPr lang="en-US" err="1">
                <a:ea typeface="Calibri"/>
                <a:cs typeface="Calibri"/>
              </a:rPr>
              <a:t>φέρετ</a:t>
            </a:r>
            <a:r>
              <a:rPr lang="en-US">
                <a:ea typeface="Calibri"/>
                <a:cs typeface="Calibri"/>
              </a:rPr>
              <a:t>αι π</a:t>
            </a:r>
            <a:r>
              <a:rPr lang="en-US" err="1">
                <a:ea typeface="Calibri"/>
                <a:cs typeface="Calibri"/>
              </a:rPr>
              <a:t>ριν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στην</a:t>
            </a:r>
            <a:r>
              <a:rPr lang="en-US">
                <a:ea typeface="Calibri"/>
                <a:cs typeface="Calibri"/>
              </a:rPr>
              <a:t> ανα</a:t>
            </a:r>
            <a:r>
              <a:rPr lang="en-US" err="1">
                <a:ea typeface="Calibri"/>
                <a:cs typeface="Calibri"/>
              </a:rPr>
              <a:t>φορά</a:t>
            </a:r>
            <a:r>
              <a:rPr lang="en-US">
                <a:ea typeface="Calibri"/>
                <a:cs typeface="Calibri"/>
              </a:rPr>
              <a:t>.</a:t>
            </a: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8AC0C-4B78-4C73-9251-B4D3D26170D6}" type="slidenum">
              <a:rPr lang="el-GR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45242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Αρχικά</a:t>
            </a:r>
            <a:r>
              <a:rPr lang="en-US">
                <a:ea typeface="Calibri"/>
                <a:cs typeface="Calibri"/>
              </a:rPr>
              <a:t> β</a:t>
            </a:r>
            <a:r>
              <a:rPr lang="en-US" err="1">
                <a:ea typeface="Calibri"/>
                <a:cs typeface="Calibri"/>
              </a:rPr>
              <a:t>λέ</a:t>
            </a:r>
            <a:r>
              <a:rPr lang="en-US">
                <a:ea typeface="Calibri"/>
                <a:cs typeface="Calibri"/>
              </a:rPr>
              <a:t>π</a:t>
            </a:r>
            <a:r>
              <a:rPr lang="en-US" err="1">
                <a:ea typeface="Calibri"/>
                <a:cs typeface="Calibri"/>
              </a:rPr>
              <a:t>ουμε</a:t>
            </a:r>
            <a:r>
              <a:rPr lang="en-US">
                <a:ea typeface="Calibri"/>
                <a:cs typeface="Calibri"/>
              </a:rPr>
              <a:t> τα απ</a:t>
            </a:r>
            <a:r>
              <a:rPr lang="en-US" err="1">
                <a:ea typeface="Calibri"/>
                <a:cs typeface="Calibri"/>
              </a:rPr>
              <a:t>οτελέσμ</a:t>
            </a:r>
            <a:r>
              <a:rPr lang="en-US">
                <a:ea typeface="Calibri"/>
                <a:cs typeface="Calibri"/>
              </a:rPr>
              <a:t>ατα </a:t>
            </a:r>
            <a:r>
              <a:rPr lang="en-US" err="1">
                <a:ea typeface="Calibri"/>
                <a:cs typeface="Calibri"/>
              </a:rPr>
              <a:t>γι</a:t>
            </a:r>
            <a:r>
              <a:rPr lang="en-US">
                <a:ea typeface="Calibri"/>
                <a:cs typeface="Calibri"/>
              </a:rPr>
              <a:t>α </a:t>
            </a:r>
            <a:r>
              <a:rPr lang="en-US" err="1">
                <a:ea typeface="Calibri"/>
                <a:cs typeface="Calibri"/>
              </a:rPr>
              <a:t>τις</a:t>
            </a:r>
            <a:r>
              <a:rPr lang="en-US">
                <a:ea typeface="Calibri"/>
                <a:cs typeface="Calibri"/>
              </a:rPr>
              <a:t> 3 </a:t>
            </a:r>
            <a:r>
              <a:rPr lang="en-US" err="1">
                <a:ea typeface="Calibri"/>
                <a:cs typeface="Calibri"/>
              </a:rPr>
              <a:t>δι</a:t>
            </a:r>
            <a:r>
              <a:rPr lang="en-US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φορετικές</a:t>
            </a:r>
            <a:r>
              <a:rPr lang="en-US">
                <a:ea typeface="Calibri"/>
                <a:cs typeface="Calibri"/>
              </a:rPr>
              <a:t> β</a:t>
            </a:r>
            <a:r>
              <a:rPr lang="en-US" err="1">
                <a:ea typeface="Calibri"/>
                <a:cs typeface="Calibri"/>
              </a:rPr>
              <a:t>άσεις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δεδομένων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χωρίς</a:t>
            </a:r>
            <a:r>
              <a:rPr lang="en-US">
                <a:ea typeface="Calibri"/>
                <a:cs typeface="Calibri"/>
              </a:rPr>
              <a:t> να υπ</a:t>
            </a:r>
            <a:r>
              <a:rPr lang="en-US" err="1">
                <a:ea typeface="Calibri"/>
                <a:cs typeface="Calibri"/>
              </a:rPr>
              <a:t>άρχει</a:t>
            </a:r>
            <a:r>
              <a:rPr lang="en-US">
                <a:ea typeface="Calibri"/>
                <a:cs typeface="Calibri"/>
              </a:rPr>
              <a:t> α</a:t>
            </a:r>
            <a:r>
              <a:rPr lang="en-US" err="1">
                <a:ea typeface="Calibri"/>
                <a:cs typeface="Calibri"/>
              </a:rPr>
              <a:t>κόμ</a:t>
            </a:r>
            <a:r>
              <a:rPr lang="en-US">
                <a:ea typeface="Calibri"/>
                <a:cs typeface="Calibri"/>
              </a:rPr>
              <a:t>α </a:t>
            </a:r>
            <a:r>
              <a:rPr lang="en-US" err="1">
                <a:ea typeface="Calibri"/>
                <a:cs typeface="Calibri"/>
              </a:rPr>
              <a:t>δι</a:t>
            </a:r>
            <a:r>
              <a:rPr lang="en-US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χωρισμός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δεδομένων</a:t>
            </a:r>
            <a:r>
              <a:rPr lang="en-US">
                <a:ea typeface="Calibri"/>
                <a:cs typeface="Calibri"/>
              </a:rPr>
              <a:t>. Οπ</a:t>
            </a:r>
            <a:r>
              <a:rPr lang="en-US" err="1">
                <a:ea typeface="Calibri"/>
                <a:cs typeface="Calibri"/>
              </a:rPr>
              <a:t>ως</a:t>
            </a:r>
            <a:r>
              <a:rPr lang="en-US">
                <a:ea typeface="Calibri"/>
                <a:cs typeface="Calibri"/>
              </a:rPr>
              <a:t> φα</a:t>
            </a:r>
            <a:r>
              <a:rPr lang="en-US" err="1">
                <a:ea typeface="Calibri"/>
                <a:cs typeface="Calibri"/>
              </a:rPr>
              <a:t>ίνετ</a:t>
            </a:r>
            <a:r>
              <a:rPr lang="en-US">
                <a:ea typeface="Calibri"/>
                <a:cs typeface="Calibri"/>
              </a:rPr>
              <a:t>αι </a:t>
            </a:r>
            <a:r>
              <a:rPr lang="en-US" err="1">
                <a:ea typeface="Calibri"/>
                <a:cs typeface="Calibri"/>
              </a:rPr>
              <a:t>τόσο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στο</a:t>
            </a:r>
            <a:r>
              <a:rPr lang="en-US">
                <a:ea typeface="Calibri"/>
                <a:cs typeface="Calibri"/>
              </a:rPr>
              <a:t> sf1 </a:t>
            </a:r>
            <a:r>
              <a:rPr lang="en-US" err="1">
                <a:ea typeface="Calibri"/>
                <a:cs typeface="Calibri"/>
              </a:rPr>
              <a:t>όσο</a:t>
            </a:r>
            <a:r>
              <a:rPr lang="en-US">
                <a:ea typeface="Calibri"/>
                <a:cs typeface="Calibri"/>
              </a:rPr>
              <a:t> και </a:t>
            </a:r>
            <a:r>
              <a:rPr lang="en-US" err="1">
                <a:ea typeface="Calibri"/>
                <a:cs typeface="Calibri"/>
              </a:rPr>
              <a:t>στο</a:t>
            </a:r>
            <a:r>
              <a:rPr lang="en-US">
                <a:ea typeface="Calibri"/>
                <a:cs typeface="Calibri"/>
              </a:rPr>
              <a:t> sf10 η </a:t>
            </a:r>
            <a:r>
              <a:rPr lang="en-US" err="1">
                <a:ea typeface="Calibri"/>
                <a:cs typeface="Calibri"/>
              </a:rPr>
              <a:t>Postgresql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είν</a:t>
            </a:r>
            <a:r>
              <a:rPr lang="en-US">
                <a:ea typeface="Calibri"/>
                <a:cs typeface="Calibri"/>
              </a:rPr>
              <a:t>αι η κα</a:t>
            </a:r>
            <a:r>
              <a:rPr lang="en-US" err="1">
                <a:ea typeface="Calibri"/>
                <a:cs typeface="Calibri"/>
              </a:rPr>
              <a:t>λύτερη</a:t>
            </a:r>
            <a:r>
              <a:rPr lang="en-US">
                <a:ea typeface="Calibri"/>
                <a:cs typeface="Calibri"/>
              </a:rPr>
              <a:t> επ</a:t>
            </a:r>
            <a:r>
              <a:rPr lang="en-US" err="1">
                <a:ea typeface="Calibri"/>
                <a:cs typeface="Calibri"/>
              </a:rPr>
              <a:t>ιλογή</a:t>
            </a:r>
            <a:r>
              <a:rPr lang="en-US">
                <a:ea typeface="Calibri"/>
                <a:cs typeface="Calibri"/>
              </a:rPr>
              <a:t> και α</a:t>
            </a:r>
            <a:r>
              <a:rPr lang="en-US" err="1">
                <a:ea typeface="Calibri"/>
                <a:cs typeface="Calibri"/>
              </a:rPr>
              <a:t>κολουθεί</a:t>
            </a:r>
            <a:r>
              <a:rPr lang="en-US">
                <a:ea typeface="Calibri"/>
                <a:cs typeface="Calibri"/>
              </a:rPr>
              <a:t> η MongoDB και η Cassandra. </a:t>
            </a:r>
            <a:r>
              <a:rPr lang="en-US" err="1">
                <a:ea typeface="Calibri"/>
                <a:cs typeface="Calibri"/>
              </a:rPr>
              <a:t>Mετ</a:t>
            </a:r>
            <a:r>
              <a:rPr lang="en-US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ξύ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των</a:t>
            </a:r>
            <a:r>
              <a:rPr lang="en-US">
                <a:ea typeface="Calibri"/>
                <a:cs typeface="Calibri"/>
              </a:rPr>
              <a:t> sf1 και sf10 </a:t>
            </a:r>
            <a:r>
              <a:rPr lang="en-US" err="1">
                <a:ea typeface="Calibri"/>
                <a:cs typeface="Calibri"/>
              </a:rPr>
              <a:t>δεν</a:t>
            </a:r>
            <a:r>
              <a:rPr lang="en-US">
                <a:ea typeface="Calibri"/>
                <a:cs typeface="Calibri"/>
              </a:rPr>
              <a:t> παρα</a:t>
            </a:r>
            <a:r>
              <a:rPr lang="en-US" err="1">
                <a:ea typeface="Calibri"/>
                <a:cs typeface="Calibri"/>
              </a:rPr>
              <a:t>τηρούντ</a:t>
            </a:r>
            <a:r>
              <a:rPr lang="en-US">
                <a:ea typeface="Calibri"/>
                <a:cs typeface="Calibri"/>
              </a:rPr>
              <a:t>αι </a:t>
            </a:r>
            <a:r>
              <a:rPr lang="en-US" err="1">
                <a:ea typeface="Calibri"/>
                <a:cs typeface="Calibri"/>
              </a:rPr>
              <a:t>σημ</a:t>
            </a:r>
            <a:r>
              <a:rPr lang="en-US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ντικές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δι</a:t>
            </a:r>
            <a:r>
              <a:rPr lang="en-US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φορές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στις</a:t>
            </a:r>
            <a:r>
              <a:rPr lang="en-US">
                <a:ea typeface="Calibri"/>
                <a:cs typeface="Calibri"/>
              </a:rPr>
              <a:t> ανα</a:t>
            </a:r>
            <a:r>
              <a:rPr lang="en-US" err="1">
                <a:ea typeface="Calibri"/>
                <a:cs typeface="Calibri"/>
              </a:rPr>
              <a:t>λογίες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μετ</a:t>
            </a:r>
            <a:r>
              <a:rPr lang="en-US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ξύ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των</a:t>
            </a:r>
            <a:r>
              <a:rPr lang="en-US">
                <a:ea typeface="Calibri"/>
                <a:cs typeface="Calibri"/>
              </a:rPr>
              <a:t> β</a:t>
            </a:r>
            <a:r>
              <a:rPr lang="en-US" err="1">
                <a:ea typeface="Calibri"/>
                <a:cs typeface="Calibri"/>
              </a:rPr>
              <a:t>άσεων</a:t>
            </a:r>
            <a:r>
              <a:rPr lang="en-US">
                <a:ea typeface="Calibri"/>
                <a:cs typeface="Calibri"/>
              </a:rPr>
              <a:t>.</a:t>
            </a: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8AC0C-4B78-4C73-9251-B4D3D26170D6}" type="slidenum">
              <a:rPr lang="el-GR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86177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Περνάμε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στη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σύγκριση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της</a:t>
            </a:r>
            <a:r>
              <a:rPr lang="en-US">
                <a:ea typeface="Calibri"/>
                <a:cs typeface="Calibri"/>
              </a:rPr>
              <a:t> β</a:t>
            </a:r>
            <a:r>
              <a:rPr lang="en-US" err="1">
                <a:ea typeface="Calibri"/>
                <a:cs typeface="Calibri"/>
              </a:rPr>
              <a:t>άσης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με</a:t>
            </a:r>
            <a:r>
              <a:rPr lang="en-US">
                <a:ea typeface="Calibri"/>
                <a:cs typeface="Calibri"/>
              </a:rPr>
              <a:t> τα κα</a:t>
            </a:r>
            <a:r>
              <a:rPr lang="en-US" err="1">
                <a:ea typeface="Calibri"/>
                <a:cs typeface="Calibri"/>
              </a:rPr>
              <a:t>λύτερ</a:t>
            </a:r>
            <a:r>
              <a:rPr lang="en-US">
                <a:ea typeface="Calibri"/>
                <a:cs typeface="Calibri"/>
              </a:rPr>
              <a:t>α απ</a:t>
            </a:r>
            <a:r>
              <a:rPr lang="en-US" err="1">
                <a:ea typeface="Calibri"/>
                <a:cs typeface="Calibri"/>
              </a:rPr>
              <a:t>οτελέσμ</a:t>
            </a:r>
            <a:r>
              <a:rPr lang="en-US">
                <a:ea typeface="Calibri"/>
                <a:cs typeface="Calibri"/>
              </a:rPr>
              <a:t>ατα, </a:t>
            </a:r>
            <a:r>
              <a:rPr lang="en-US" err="1">
                <a:ea typeface="Calibri"/>
                <a:cs typeface="Calibri"/>
              </a:rPr>
              <a:t>της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postgresql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με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το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συνδυ</a:t>
            </a:r>
            <a:r>
              <a:rPr lang="en-US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στικό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μοντέλο</a:t>
            </a:r>
            <a:r>
              <a:rPr lang="en-US">
                <a:ea typeface="Calibri"/>
                <a:cs typeface="Calibri"/>
              </a:rPr>
              <a:t> π</a:t>
            </a:r>
            <a:r>
              <a:rPr lang="en-US" err="1">
                <a:ea typeface="Calibri"/>
                <a:cs typeface="Calibri"/>
              </a:rPr>
              <a:t>ου</a:t>
            </a:r>
            <a:r>
              <a:rPr lang="en-US">
                <a:ea typeface="Calibri"/>
                <a:cs typeface="Calibri"/>
              </a:rPr>
              <a:t> πα</a:t>
            </a:r>
            <a:r>
              <a:rPr lang="en-US" err="1">
                <a:ea typeface="Calibri"/>
                <a:cs typeface="Calibri"/>
              </a:rPr>
              <a:t>ρουσιάσ</a:t>
            </a:r>
            <a:r>
              <a:rPr lang="en-US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με</a:t>
            </a:r>
            <a:r>
              <a:rPr lang="en-US">
                <a:ea typeface="Calibri"/>
                <a:cs typeface="Calibri"/>
              </a:rPr>
              <a:t> π</a:t>
            </a:r>
            <a:r>
              <a:rPr lang="en-US" err="1">
                <a:ea typeface="Calibri"/>
                <a:cs typeface="Calibri"/>
              </a:rPr>
              <a:t>ροηγουμένως</a:t>
            </a:r>
            <a:r>
              <a:rPr lang="en-US">
                <a:ea typeface="Calibri"/>
                <a:cs typeface="Calibri"/>
              </a:rPr>
              <a:t>. Οπ</a:t>
            </a:r>
            <a:r>
              <a:rPr lang="en-US" err="1">
                <a:ea typeface="Calibri"/>
                <a:cs typeface="Calibri"/>
              </a:rPr>
              <a:t>ως</a:t>
            </a:r>
            <a:r>
              <a:rPr lang="en-US">
                <a:ea typeface="Calibri"/>
                <a:cs typeface="Calibri"/>
              </a:rPr>
              <a:t> φα</a:t>
            </a:r>
            <a:r>
              <a:rPr lang="en-US" err="1">
                <a:ea typeface="Calibri"/>
                <a:cs typeface="Calibri"/>
              </a:rPr>
              <a:t>ίνετ</a:t>
            </a:r>
            <a:r>
              <a:rPr lang="en-US">
                <a:ea typeface="Calibri"/>
                <a:cs typeface="Calibri"/>
              </a:rPr>
              <a:t>αι, </a:t>
            </a:r>
            <a:r>
              <a:rPr lang="en-US" err="1">
                <a:ea typeface="Calibri"/>
                <a:cs typeface="Calibri"/>
              </a:rPr>
              <a:t>το</a:t>
            </a:r>
            <a:r>
              <a:rPr lang="en-US">
                <a:ea typeface="Calibri"/>
                <a:cs typeface="Calibri"/>
              </a:rPr>
              <a:t> combined </a:t>
            </a:r>
            <a:r>
              <a:rPr lang="en-US" err="1">
                <a:ea typeface="Calibri"/>
                <a:cs typeface="Calibri"/>
              </a:rPr>
              <a:t>είν</a:t>
            </a:r>
            <a:r>
              <a:rPr lang="en-US">
                <a:ea typeface="Calibri"/>
                <a:cs typeface="Calibri"/>
              </a:rPr>
              <a:t>αι </a:t>
            </a:r>
            <a:r>
              <a:rPr lang="en-US" err="1">
                <a:ea typeface="Calibri"/>
                <a:cs typeface="Calibri"/>
              </a:rPr>
              <a:t>εν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γένη</a:t>
            </a:r>
            <a:r>
              <a:rPr lang="en-US">
                <a:ea typeface="Calibri"/>
                <a:cs typeface="Calibri"/>
              </a:rPr>
              <a:t> κα</a:t>
            </a:r>
            <a:r>
              <a:rPr lang="en-US" err="1">
                <a:ea typeface="Calibri"/>
                <a:cs typeface="Calibri"/>
              </a:rPr>
              <a:t>λύτερο</a:t>
            </a:r>
            <a:r>
              <a:rPr lang="en-US">
                <a:ea typeface="Calibri"/>
                <a:cs typeface="Calibri"/>
              </a:rPr>
              <a:t> από </a:t>
            </a:r>
            <a:r>
              <a:rPr lang="en-US" err="1">
                <a:ea typeface="Calibri"/>
                <a:cs typeface="Calibri"/>
              </a:rPr>
              <a:t>την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postgresql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τόσο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στο</a:t>
            </a:r>
            <a:r>
              <a:rPr lang="en-US">
                <a:ea typeface="Calibri"/>
                <a:cs typeface="Calibri"/>
              </a:rPr>
              <a:t> sf1 </a:t>
            </a:r>
            <a:r>
              <a:rPr lang="en-US" err="1">
                <a:ea typeface="Calibri"/>
                <a:cs typeface="Calibri"/>
              </a:rPr>
              <a:t>όσο</a:t>
            </a:r>
            <a:r>
              <a:rPr lang="en-US">
                <a:ea typeface="Calibri"/>
                <a:cs typeface="Calibri"/>
              </a:rPr>
              <a:t> και </a:t>
            </a:r>
            <a:r>
              <a:rPr lang="en-US" err="1">
                <a:ea typeface="Calibri"/>
                <a:cs typeface="Calibri"/>
              </a:rPr>
              <a:t>στο</a:t>
            </a:r>
            <a:r>
              <a:rPr lang="en-US">
                <a:ea typeface="Calibri"/>
                <a:cs typeface="Calibri"/>
              </a:rPr>
              <a:t> sf10. H α</a:t>
            </a:r>
            <a:r>
              <a:rPr lang="en-US" err="1">
                <a:ea typeface="Calibri"/>
                <a:cs typeface="Calibri"/>
              </a:rPr>
              <a:t>ξί</a:t>
            </a:r>
            <a:r>
              <a:rPr lang="en-US">
                <a:ea typeface="Calibri"/>
                <a:cs typeface="Calibri"/>
              </a:rPr>
              <a:t>α </a:t>
            </a:r>
            <a:r>
              <a:rPr lang="en-US" err="1">
                <a:ea typeface="Calibri"/>
                <a:cs typeface="Calibri"/>
              </a:rPr>
              <a:t>του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δι</a:t>
            </a:r>
            <a:r>
              <a:rPr lang="en-US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χωρισμού</a:t>
            </a:r>
            <a:r>
              <a:rPr lang="en-US">
                <a:ea typeface="Calibri"/>
                <a:cs typeface="Calibri"/>
              </a:rPr>
              <a:t> φα</a:t>
            </a:r>
            <a:r>
              <a:rPr lang="en-US" err="1">
                <a:ea typeface="Calibri"/>
                <a:cs typeface="Calibri"/>
              </a:rPr>
              <a:t>ίνετ</a:t>
            </a:r>
            <a:r>
              <a:rPr lang="en-US">
                <a:ea typeface="Calibri"/>
                <a:cs typeface="Calibri"/>
              </a:rPr>
              <a:t>αι να </a:t>
            </a:r>
            <a:r>
              <a:rPr lang="en-US" err="1">
                <a:ea typeface="Calibri"/>
                <a:cs typeface="Calibri"/>
              </a:rPr>
              <a:t>μεγ</a:t>
            </a:r>
            <a:r>
              <a:rPr lang="en-US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λώνει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όσο</a:t>
            </a:r>
            <a:r>
              <a:rPr lang="en-US">
                <a:ea typeface="Calibri"/>
                <a:cs typeface="Calibri"/>
              </a:rPr>
              <a:t> α</a:t>
            </a:r>
            <a:r>
              <a:rPr lang="en-US" err="1">
                <a:ea typeface="Calibri"/>
                <a:cs typeface="Calibri"/>
              </a:rPr>
              <a:t>υξάνοντ</a:t>
            </a:r>
            <a:r>
              <a:rPr lang="en-US">
                <a:ea typeface="Calibri"/>
                <a:cs typeface="Calibri"/>
              </a:rPr>
              <a:t>αι ο </a:t>
            </a:r>
            <a:r>
              <a:rPr lang="en-US" err="1">
                <a:ea typeface="Calibri"/>
                <a:cs typeface="Calibri"/>
              </a:rPr>
              <a:t>όγκος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των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δεδομένων</a:t>
            </a:r>
            <a:r>
              <a:rPr lang="en-US">
                <a:ea typeface="Calibri"/>
                <a:cs typeface="Calibri"/>
              </a:rPr>
              <a:t>, απ</a:t>
            </a:r>
            <a:r>
              <a:rPr lang="en-US" err="1">
                <a:ea typeface="Calibri"/>
                <a:cs typeface="Calibri"/>
              </a:rPr>
              <a:t>οτέλεσμ</a:t>
            </a:r>
            <a:r>
              <a:rPr lang="en-US">
                <a:ea typeface="Calibri"/>
                <a:cs typeface="Calibri"/>
              </a:rPr>
              <a:t>α π</a:t>
            </a:r>
            <a:r>
              <a:rPr lang="en-US" err="1">
                <a:ea typeface="Calibri"/>
                <a:cs typeface="Calibri"/>
              </a:rPr>
              <a:t>ου</a:t>
            </a:r>
            <a:r>
              <a:rPr lang="en-US">
                <a:ea typeface="Calibri"/>
                <a:cs typeface="Calibri"/>
              </a:rPr>
              <a:t> π</a:t>
            </a:r>
            <a:r>
              <a:rPr lang="en-US" err="1">
                <a:ea typeface="Calibri"/>
                <a:cs typeface="Calibri"/>
              </a:rPr>
              <a:t>εριμέν</a:t>
            </a:r>
            <a:r>
              <a:rPr lang="en-US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με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ενώ</a:t>
            </a:r>
            <a:r>
              <a:rPr lang="en-US">
                <a:ea typeface="Calibri"/>
                <a:cs typeface="Calibri"/>
              </a:rPr>
              <a:t> η </a:t>
            </a:r>
            <a:r>
              <a:rPr lang="en-US" err="1">
                <a:ea typeface="Calibri"/>
                <a:cs typeface="Calibri"/>
              </a:rPr>
              <a:t>postgresql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είν</a:t>
            </a:r>
            <a:r>
              <a:rPr lang="en-US">
                <a:ea typeface="Calibri"/>
                <a:cs typeface="Calibri"/>
              </a:rPr>
              <a:t>αι </a:t>
            </a:r>
            <a:r>
              <a:rPr lang="en-US" err="1">
                <a:ea typeface="Calibri"/>
                <a:cs typeface="Calibri"/>
              </a:rPr>
              <a:t>ελ</a:t>
            </a:r>
            <a:r>
              <a:rPr lang="en-US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φρώς</a:t>
            </a:r>
            <a:r>
              <a:rPr lang="en-US">
                <a:ea typeface="Calibri"/>
                <a:cs typeface="Calibri"/>
              </a:rPr>
              <a:t> κα</a:t>
            </a:r>
            <a:r>
              <a:rPr lang="en-US" err="1">
                <a:ea typeface="Calibri"/>
                <a:cs typeface="Calibri"/>
              </a:rPr>
              <a:t>λύτερη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στο</a:t>
            </a:r>
            <a:r>
              <a:rPr lang="en-US">
                <a:ea typeface="Calibri"/>
                <a:cs typeface="Calibri"/>
              </a:rPr>
              <a:t> group 1 </a:t>
            </a:r>
            <a:r>
              <a:rPr lang="en-US" err="1">
                <a:ea typeface="Calibri"/>
                <a:cs typeface="Calibri"/>
              </a:rPr>
              <a:t>του</a:t>
            </a:r>
            <a:r>
              <a:rPr lang="en-US">
                <a:ea typeface="Calibri"/>
                <a:cs typeface="Calibri"/>
              </a:rPr>
              <a:t> sf1, π</a:t>
            </a:r>
            <a:r>
              <a:rPr lang="en-US" err="1">
                <a:ea typeface="Calibri"/>
                <a:cs typeface="Calibri"/>
              </a:rPr>
              <a:t>ου</a:t>
            </a:r>
            <a:r>
              <a:rPr lang="en-US">
                <a:ea typeface="Calibri"/>
                <a:cs typeface="Calibri"/>
              </a:rPr>
              <a:t> τα query </a:t>
            </a:r>
            <a:r>
              <a:rPr lang="en-US" err="1">
                <a:ea typeface="Calibri"/>
                <a:cs typeface="Calibri"/>
              </a:rPr>
              <a:t>δεν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είν</a:t>
            </a:r>
            <a:r>
              <a:rPr lang="en-US">
                <a:ea typeface="Calibri"/>
                <a:cs typeface="Calibri"/>
              </a:rPr>
              <a:t>αι </a:t>
            </a:r>
            <a:r>
              <a:rPr lang="en-US" err="1">
                <a:ea typeface="Calibri"/>
                <a:cs typeface="Calibri"/>
              </a:rPr>
              <a:t>τόσο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σύνθετ</a:t>
            </a:r>
            <a:r>
              <a:rPr lang="en-US">
                <a:ea typeface="Calibri"/>
                <a:cs typeface="Calibri"/>
              </a:rPr>
              <a:t>α. </a:t>
            </a:r>
            <a:r>
              <a:rPr lang="en-US" err="1">
                <a:ea typeface="Calibri"/>
                <a:cs typeface="Calibri"/>
              </a:rPr>
              <a:t>Σε</a:t>
            </a:r>
            <a:r>
              <a:rPr lang="en-US">
                <a:ea typeface="Calibri"/>
                <a:cs typeface="Calibri"/>
              </a:rPr>
              <a:t> α</a:t>
            </a:r>
            <a:r>
              <a:rPr lang="en-US" err="1">
                <a:ea typeface="Calibri"/>
                <a:cs typeface="Calibri"/>
              </a:rPr>
              <a:t>υτή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την</a:t>
            </a:r>
            <a:r>
              <a:rPr lang="en-US">
                <a:ea typeface="Calibri"/>
                <a:cs typeface="Calibri"/>
              </a:rPr>
              <a:t> π</a:t>
            </a:r>
            <a:r>
              <a:rPr lang="en-US" err="1">
                <a:ea typeface="Calibri"/>
                <a:cs typeface="Calibri"/>
              </a:rPr>
              <a:t>ερί</a:t>
            </a:r>
            <a:r>
              <a:rPr lang="en-US">
                <a:ea typeface="Calibri"/>
                <a:cs typeface="Calibri"/>
              </a:rPr>
              <a:t>π</a:t>
            </a:r>
            <a:r>
              <a:rPr lang="en-US" err="1">
                <a:ea typeface="Calibri"/>
                <a:cs typeface="Calibri"/>
              </a:rPr>
              <a:t>τωση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το</a:t>
            </a:r>
            <a:r>
              <a:rPr lang="en-US">
                <a:ea typeface="Calibri"/>
                <a:cs typeface="Calibri"/>
              </a:rPr>
              <a:t> data partitioning απ</a:t>
            </a:r>
            <a:r>
              <a:rPr lang="en-US" err="1">
                <a:ea typeface="Calibri"/>
                <a:cs typeface="Calibri"/>
              </a:rPr>
              <a:t>οτελεί</a:t>
            </a:r>
            <a:r>
              <a:rPr lang="en-US">
                <a:ea typeface="Calibri"/>
                <a:cs typeface="Calibri"/>
              </a:rPr>
              <a:t> overhead </a:t>
            </a:r>
            <a:r>
              <a:rPr lang="en-US" err="1">
                <a:ea typeface="Calibri"/>
                <a:cs typeface="Calibri"/>
              </a:rPr>
              <a:t>στο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σύστημ</a:t>
            </a:r>
            <a:r>
              <a:rPr lang="en-US">
                <a:ea typeface="Calibri"/>
                <a:cs typeface="Calibri"/>
              </a:rPr>
              <a:t>α μας.</a:t>
            </a: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8AC0C-4B78-4C73-9251-B4D3D26170D6}" type="slidenum">
              <a:rPr lang="el-GR"/>
              <a:t>16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85133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Τέλος</a:t>
            </a:r>
            <a:r>
              <a:rPr lang="en-US">
                <a:ea typeface="Calibri"/>
                <a:cs typeface="Calibri"/>
              </a:rPr>
              <a:t> π</a:t>
            </a:r>
            <a:r>
              <a:rPr lang="en-US" err="1">
                <a:ea typeface="Calibri"/>
                <a:cs typeface="Calibri"/>
              </a:rPr>
              <a:t>ερνάμε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στ</a:t>
            </a:r>
            <a:r>
              <a:rPr lang="en-US">
                <a:ea typeface="Calibri"/>
                <a:cs typeface="Calibri"/>
              </a:rPr>
              <a:t>α απ</a:t>
            </a:r>
            <a:r>
              <a:rPr lang="en-US" err="1">
                <a:ea typeface="Calibri"/>
                <a:cs typeface="Calibri"/>
              </a:rPr>
              <a:t>οτελέσμ</a:t>
            </a:r>
            <a:r>
              <a:rPr lang="en-US">
                <a:ea typeface="Calibri"/>
                <a:cs typeface="Calibri"/>
              </a:rPr>
              <a:t>ατα </a:t>
            </a:r>
            <a:r>
              <a:rPr lang="en-US" err="1">
                <a:ea typeface="Calibri"/>
                <a:cs typeface="Calibri"/>
              </a:rPr>
              <a:t>με</a:t>
            </a:r>
            <a:r>
              <a:rPr lang="en-US">
                <a:ea typeface="Calibri"/>
                <a:cs typeface="Calibri"/>
              </a:rPr>
              <a:t> β</a:t>
            </a:r>
            <a:r>
              <a:rPr lang="en-US" err="1">
                <a:ea typeface="Calibri"/>
                <a:cs typeface="Calibri"/>
              </a:rPr>
              <a:t>άση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τη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χρήση</a:t>
            </a:r>
            <a:r>
              <a:rPr lang="en-US">
                <a:ea typeface="Calibri"/>
                <a:cs typeface="Calibri"/>
              </a:rPr>
              <a:t> π</a:t>
            </a:r>
            <a:r>
              <a:rPr lang="en-US" err="1">
                <a:ea typeface="Calibri"/>
                <a:cs typeface="Calibri"/>
              </a:rPr>
              <a:t>ολλ</a:t>
            </a:r>
            <a:r>
              <a:rPr lang="en-US">
                <a:ea typeface="Calibri"/>
                <a:cs typeface="Calibri"/>
              </a:rPr>
              <a:t>απ</a:t>
            </a:r>
            <a:r>
              <a:rPr lang="en-US" err="1">
                <a:ea typeface="Calibri"/>
                <a:cs typeface="Calibri"/>
              </a:rPr>
              <a:t>λών</a:t>
            </a:r>
            <a:r>
              <a:rPr lang="en-US">
                <a:ea typeface="Calibri"/>
                <a:cs typeface="Calibri"/>
              </a:rPr>
              <a:t> worker </a:t>
            </a:r>
            <a:r>
              <a:rPr lang="en-US" err="1">
                <a:ea typeface="Calibri"/>
                <a:cs typeface="Calibri"/>
              </a:rPr>
              <a:t>στο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συνδυ</a:t>
            </a:r>
            <a:r>
              <a:rPr lang="en-US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στικό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μοντέλο</a:t>
            </a:r>
            <a:r>
              <a:rPr lang="en-US">
                <a:ea typeface="Calibri"/>
                <a:cs typeface="Calibri"/>
              </a:rPr>
              <a:t> μας. Οπ</a:t>
            </a:r>
            <a:r>
              <a:rPr lang="en-US" err="1">
                <a:ea typeface="Calibri"/>
                <a:cs typeface="Calibri"/>
              </a:rPr>
              <a:t>ως</a:t>
            </a:r>
            <a:r>
              <a:rPr lang="en-US">
                <a:ea typeface="Calibri"/>
                <a:cs typeface="Calibri"/>
              </a:rPr>
              <a:t> β</a:t>
            </a:r>
            <a:r>
              <a:rPr lang="en-US" err="1">
                <a:ea typeface="Calibri"/>
                <a:cs typeface="Calibri"/>
              </a:rPr>
              <a:t>λέ</a:t>
            </a:r>
            <a:r>
              <a:rPr lang="en-US">
                <a:ea typeface="Calibri"/>
                <a:cs typeface="Calibri"/>
              </a:rPr>
              <a:t>π</a:t>
            </a:r>
            <a:r>
              <a:rPr lang="en-US" err="1">
                <a:ea typeface="Calibri"/>
                <a:cs typeface="Calibri"/>
              </a:rPr>
              <a:t>ουμε</a:t>
            </a:r>
            <a:r>
              <a:rPr lang="en-US">
                <a:ea typeface="Calibri"/>
                <a:cs typeface="Calibri"/>
              </a:rPr>
              <a:t>, η </a:t>
            </a:r>
            <a:r>
              <a:rPr lang="en-US" err="1">
                <a:ea typeface="Calibri"/>
                <a:cs typeface="Calibri"/>
              </a:rPr>
              <a:t>μετά</a:t>
            </a:r>
            <a:r>
              <a:rPr lang="en-US">
                <a:ea typeface="Calibri"/>
                <a:cs typeface="Calibri"/>
              </a:rPr>
              <a:t>βα</a:t>
            </a:r>
            <a:r>
              <a:rPr lang="en-US" err="1">
                <a:ea typeface="Calibri"/>
                <a:cs typeface="Calibri"/>
              </a:rPr>
              <a:t>ση</a:t>
            </a:r>
            <a:r>
              <a:rPr lang="en-US">
                <a:ea typeface="Calibri"/>
                <a:cs typeface="Calibri"/>
              </a:rPr>
              <a:t> από </a:t>
            </a:r>
            <a:r>
              <a:rPr lang="en-US" err="1">
                <a:ea typeface="Calibri"/>
                <a:cs typeface="Calibri"/>
              </a:rPr>
              <a:t>εν</a:t>
            </a:r>
            <a:r>
              <a:rPr lang="en-US">
                <a:ea typeface="Calibri"/>
                <a:cs typeface="Calibri"/>
              </a:rPr>
              <a:t>αν worker </a:t>
            </a:r>
            <a:r>
              <a:rPr lang="en-US" err="1">
                <a:ea typeface="Calibri"/>
                <a:cs typeface="Calibri"/>
              </a:rPr>
              <a:t>στους</a:t>
            </a:r>
            <a:r>
              <a:rPr lang="en-US">
                <a:ea typeface="Calibri"/>
                <a:cs typeface="Calibri"/>
              </a:rPr>
              <a:t> 2 workers πα</a:t>
            </a:r>
            <a:r>
              <a:rPr lang="en-US" err="1">
                <a:ea typeface="Calibri"/>
                <a:cs typeface="Calibri"/>
              </a:rPr>
              <a:t>ρουσιάζει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σημ</a:t>
            </a:r>
            <a:r>
              <a:rPr lang="en-US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ντική</a:t>
            </a:r>
            <a:r>
              <a:rPr lang="en-US">
                <a:ea typeface="Calibri"/>
                <a:cs typeface="Calibri"/>
              </a:rPr>
              <a:t> β</a:t>
            </a:r>
            <a:r>
              <a:rPr lang="en-US" err="1">
                <a:ea typeface="Calibri"/>
                <a:cs typeface="Calibri"/>
              </a:rPr>
              <a:t>ελτίωση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της</a:t>
            </a:r>
            <a:r>
              <a:rPr lang="en-US">
                <a:ea typeface="Calibri"/>
                <a:cs typeface="Calibri"/>
              </a:rPr>
              <a:t> επ</a:t>
            </a:r>
            <a:r>
              <a:rPr lang="en-US" err="1">
                <a:ea typeface="Calibri"/>
                <a:cs typeface="Calibri"/>
              </a:rPr>
              <a:t>ίδοσης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ενώ</a:t>
            </a:r>
            <a:r>
              <a:rPr lang="en-US">
                <a:ea typeface="Calibri"/>
                <a:cs typeface="Calibri"/>
              </a:rPr>
              <a:t> η π</a:t>
            </a:r>
            <a:r>
              <a:rPr lang="en-US" err="1">
                <a:ea typeface="Calibri"/>
                <a:cs typeface="Calibri"/>
              </a:rPr>
              <a:t>ροσθήκη</a:t>
            </a:r>
            <a:r>
              <a:rPr lang="en-US">
                <a:ea typeface="Calibri"/>
                <a:cs typeface="Calibri"/>
              </a:rPr>
              <a:t> και </a:t>
            </a:r>
            <a:r>
              <a:rPr lang="en-US" err="1">
                <a:ea typeface="Calibri"/>
                <a:cs typeface="Calibri"/>
              </a:rPr>
              <a:t>τρίτου</a:t>
            </a:r>
            <a:r>
              <a:rPr lang="en-US">
                <a:ea typeface="Calibri"/>
                <a:cs typeface="Calibri"/>
              </a:rPr>
              <a:t> worker </a:t>
            </a:r>
            <a:r>
              <a:rPr lang="en-US" err="1">
                <a:ea typeface="Calibri"/>
                <a:cs typeface="Calibri"/>
              </a:rPr>
              <a:t>δεν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έχει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την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ίδι</a:t>
            </a:r>
            <a:r>
              <a:rPr lang="en-US">
                <a:ea typeface="Calibri"/>
                <a:cs typeface="Calibri"/>
              </a:rPr>
              <a:t>α επ</a:t>
            </a:r>
            <a:r>
              <a:rPr lang="en-US" err="1">
                <a:ea typeface="Calibri"/>
                <a:cs typeface="Calibri"/>
              </a:rPr>
              <a:t>ίδρ</a:t>
            </a:r>
            <a:r>
              <a:rPr lang="en-US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ση</a:t>
            </a:r>
            <a:r>
              <a:rPr lang="en-US">
                <a:ea typeface="Calibri"/>
                <a:cs typeface="Calibri"/>
              </a:rPr>
              <a:t>. </a:t>
            </a:r>
            <a:r>
              <a:rPr lang="en-US" err="1">
                <a:ea typeface="Calibri"/>
                <a:cs typeface="Calibri"/>
              </a:rPr>
              <a:t>Συγκρίνοντ</a:t>
            </a:r>
            <a:r>
              <a:rPr lang="en-US">
                <a:ea typeface="Calibri"/>
                <a:cs typeface="Calibri"/>
              </a:rPr>
              <a:t>ας </a:t>
            </a:r>
            <a:r>
              <a:rPr lang="en-US" err="1">
                <a:ea typeface="Calibri"/>
                <a:cs typeface="Calibri"/>
              </a:rPr>
              <a:t>τις</a:t>
            </a:r>
            <a:r>
              <a:rPr lang="en-US">
                <a:ea typeface="Calibri"/>
                <a:cs typeface="Calibri"/>
              </a:rPr>
              <a:t> 2 </a:t>
            </a:r>
            <a:r>
              <a:rPr lang="en-US" err="1">
                <a:ea typeface="Calibri"/>
                <a:cs typeface="Calibri"/>
              </a:rPr>
              <a:t>δι</a:t>
            </a:r>
            <a:r>
              <a:rPr lang="en-US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φορετικές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κλίμ</a:t>
            </a:r>
            <a:r>
              <a:rPr lang="en-US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κες</a:t>
            </a:r>
            <a:r>
              <a:rPr lang="en-US">
                <a:ea typeface="Calibri"/>
                <a:cs typeface="Calibri"/>
              </a:rPr>
              <a:t>, β</a:t>
            </a:r>
            <a:r>
              <a:rPr lang="en-US" err="1">
                <a:ea typeface="Calibri"/>
                <a:cs typeface="Calibri"/>
              </a:rPr>
              <a:t>λέ</a:t>
            </a:r>
            <a:r>
              <a:rPr lang="en-US">
                <a:ea typeface="Calibri"/>
                <a:cs typeface="Calibri"/>
              </a:rPr>
              <a:t>π</a:t>
            </a:r>
            <a:r>
              <a:rPr lang="en-US" err="1">
                <a:ea typeface="Calibri"/>
                <a:cs typeface="Calibri"/>
              </a:rPr>
              <a:t>ουμε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ότι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στο</a:t>
            </a:r>
            <a:r>
              <a:rPr lang="en-US">
                <a:ea typeface="Calibri"/>
                <a:cs typeface="Calibri"/>
              </a:rPr>
              <a:t> sf10 η επ</a:t>
            </a:r>
            <a:r>
              <a:rPr lang="en-US" err="1">
                <a:ea typeface="Calibri"/>
                <a:cs typeface="Calibri"/>
              </a:rPr>
              <a:t>ίδρ</a:t>
            </a:r>
            <a:r>
              <a:rPr lang="en-US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ση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τόσο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του</a:t>
            </a:r>
            <a:r>
              <a:rPr lang="en-US">
                <a:ea typeface="Calibri"/>
                <a:cs typeface="Calibri"/>
              </a:rPr>
              <a:t> worker 2 </a:t>
            </a:r>
            <a:r>
              <a:rPr lang="en-US" err="1">
                <a:ea typeface="Calibri"/>
                <a:cs typeface="Calibri"/>
              </a:rPr>
              <a:t>όσο</a:t>
            </a:r>
            <a:r>
              <a:rPr lang="en-US">
                <a:ea typeface="Calibri"/>
                <a:cs typeface="Calibri"/>
              </a:rPr>
              <a:t> και </a:t>
            </a:r>
            <a:r>
              <a:rPr lang="en-US" err="1">
                <a:ea typeface="Calibri"/>
                <a:cs typeface="Calibri"/>
              </a:rPr>
              <a:t>του</a:t>
            </a:r>
            <a:r>
              <a:rPr lang="en-US">
                <a:ea typeface="Calibri"/>
                <a:cs typeface="Calibri"/>
              </a:rPr>
              <a:t> worker 3 </a:t>
            </a:r>
            <a:r>
              <a:rPr lang="en-US" err="1">
                <a:ea typeface="Calibri"/>
                <a:cs typeface="Calibri"/>
              </a:rPr>
              <a:t>ειν</a:t>
            </a:r>
            <a:r>
              <a:rPr lang="en-US">
                <a:ea typeface="Calibri"/>
                <a:cs typeface="Calibri"/>
              </a:rPr>
              <a:t>αι </a:t>
            </a:r>
            <a:r>
              <a:rPr lang="en-US" err="1">
                <a:ea typeface="Calibri"/>
                <a:cs typeface="Calibri"/>
              </a:rPr>
              <a:t>μεγ</a:t>
            </a:r>
            <a:r>
              <a:rPr lang="en-US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λύτερη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σε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σχέση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με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το</a:t>
            </a:r>
            <a:r>
              <a:rPr lang="en-US">
                <a:ea typeface="Calibri"/>
                <a:cs typeface="Calibri"/>
              </a:rPr>
              <a:t> sf1, </a:t>
            </a:r>
            <a:r>
              <a:rPr lang="en-US" err="1">
                <a:ea typeface="Calibri"/>
                <a:cs typeface="Calibri"/>
              </a:rPr>
              <a:t>γεγονός</a:t>
            </a:r>
            <a:r>
              <a:rPr lang="en-US">
                <a:ea typeface="Calibri"/>
                <a:cs typeface="Calibri"/>
              </a:rPr>
              <a:t> π</a:t>
            </a:r>
            <a:r>
              <a:rPr lang="en-US" err="1">
                <a:ea typeface="Calibri"/>
                <a:cs typeface="Calibri"/>
              </a:rPr>
              <a:t>ου</a:t>
            </a:r>
            <a:r>
              <a:rPr lang="en-US">
                <a:ea typeface="Calibri"/>
                <a:cs typeface="Calibri"/>
              </a:rPr>
              <a:t> ανα</a:t>
            </a:r>
            <a:r>
              <a:rPr lang="en-US" err="1">
                <a:ea typeface="Calibri"/>
                <a:cs typeface="Calibri"/>
              </a:rPr>
              <a:t>δεικνύει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την</a:t>
            </a:r>
            <a:r>
              <a:rPr lang="en-US">
                <a:ea typeface="Calibri"/>
                <a:cs typeface="Calibri"/>
              </a:rPr>
              <a:t> α</a:t>
            </a:r>
            <a:r>
              <a:rPr lang="en-US" err="1">
                <a:ea typeface="Calibri"/>
                <a:cs typeface="Calibri"/>
              </a:rPr>
              <a:t>ξί</a:t>
            </a:r>
            <a:r>
              <a:rPr lang="en-US">
                <a:ea typeface="Calibri"/>
                <a:cs typeface="Calibri"/>
              </a:rPr>
              <a:t>α </a:t>
            </a:r>
            <a:r>
              <a:rPr lang="en-US" err="1">
                <a:ea typeface="Calibri"/>
                <a:cs typeface="Calibri"/>
              </a:rPr>
              <a:t>των</a:t>
            </a:r>
            <a:r>
              <a:rPr lang="en-US">
                <a:ea typeface="Calibri"/>
                <a:cs typeface="Calibri"/>
              </a:rPr>
              <a:t> worker </a:t>
            </a:r>
            <a:r>
              <a:rPr lang="en-US" err="1">
                <a:ea typeface="Calibri"/>
                <a:cs typeface="Calibri"/>
              </a:rPr>
              <a:t>ειδικότερ</a:t>
            </a:r>
            <a:r>
              <a:rPr lang="en-US">
                <a:ea typeface="Calibri"/>
                <a:cs typeface="Calibri"/>
              </a:rPr>
              <a:t>α </a:t>
            </a:r>
            <a:r>
              <a:rPr lang="en-US" err="1">
                <a:ea typeface="Calibri"/>
                <a:cs typeface="Calibri"/>
              </a:rPr>
              <a:t>σε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μεγ</a:t>
            </a:r>
            <a:r>
              <a:rPr lang="en-US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λύτερες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σε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μέγεθος</a:t>
            </a:r>
            <a:r>
              <a:rPr lang="en-US">
                <a:ea typeface="Calibri"/>
                <a:cs typeface="Calibri"/>
              </a:rPr>
              <a:t> β</a:t>
            </a:r>
            <a:r>
              <a:rPr lang="en-US" err="1">
                <a:ea typeface="Calibri"/>
                <a:cs typeface="Calibri"/>
              </a:rPr>
              <a:t>άσεις</a:t>
            </a:r>
            <a:r>
              <a:rPr lang="en-US">
                <a:ea typeface="Calibri"/>
                <a:cs typeface="Calibri"/>
              </a:rPr>
              <a:t>.</a:t>
            </a: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8AC0C-4B78-4C73-9251-B4D3D26170D6}" type="slidenum">
              <a:rPr lang="el-GR"/>
              <a:t>17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14416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Γι</a:t>
            </a:r>
            <a:r>
              <a:rPr lang="en-US">
                <a:ea typeface="Calibri"/>
                <a:cs typeface="Calibri"/>
              </a:rPr>
              <a:t>α </a:t>
            </a:r>
            <a:r>
              <a:rPr lang="en-US"/>
              <a:t>π</a:t>
            </a:r>
            <a:r>
              <a:rPr lang="en-US" err="1"/>
              <a:t>ερ</a:t>
            </a:r>
            <a:r>
              <a:rPr lang="en-US"/>
              <a:t>α</a:t>
            </a:r>
            <a:r>
              <a:rPr lang="en-US" err="1"/>
              <a:t>ιτέρω</a:t>
            </a:r>
            <a:r>
              <a:rPr lang="en-US"/>
              <a:t> α</a:t>
            </a:r>
            <a:r>
              <a:rPr lang="en-US" err="1"/>
              <a:t>νάλυση</a:t>
            </a:r>
            <a:r>
              <a:rPr lang="en-US"/>
              <a:t> </a:t>
            </a:r>
            <a:r>
              <a:rPr lang="en-US" err="1"/>
              <a:t>του</a:t>
            </a:r>
            <a:r>
              <a:rPr lang="en-US"/>
              <a:t> </a:t>
            </a:r>
            <a:r>
              <a:rPr lang="en-US" err="1"/>
              <a:t>θέμ</a:t>
            </a:r>
            <a:r>
              <a:rPr lang="en-US"/>
              <a:t>α</a:t>
            </a:r>
            <a:r>
              <a:rPr lang="en-US" err="1"/>
              <a:t>τος</a:t>
            </a:r>
            <a:r>
              <a:rPr lang="en-US"/>
              <a:t>, θα </a:t>
            </a:r>
            <a:r>
              <a:rPr lang="en-US" err="1"/>
              <a:t>ήτ</a:t>
            </a:r>
            <a:r>
              <a:rPr lang="en-US"/>
              <a:t>αν </a:t>
            </a:r>
            <a:r>
              <a:rPr lang="en-US" err="1"/>
              <a:t>σημ</a:t>
            </a:r>
            <a:r>
              <a:rPr lang="en-US"/>
              <a:t>α</a:t>
            </a:r>
            <a:r>
              <a:rPr lang="en-US" err="1"/>
              <a:t>ντικό</a:t>
            </a:r>
            <a:r>
              <a:rPr lang="en-US"/>
              <a:t> να α</a:t>
            </a:r>
            <a:r>
              <a:rPr lang="en-US" err="1"/>
              <a:t>ξιολογήσουμε</a:t>
            </a:r>
            <a:r>
              <a:rPr lang="en-US"/>
              <a:t> </a:t>
            </a:r>
            <a:r>
              <a:rPr lang="en-US" err="1"/>
              <a:t>την</a:t>
            </a:r>
            <a:r>
              <a:rPr lang="en-US"/>
              <a:t> υπ</a:t>
            </a:r>
            <a:r>
              <a:rPr lang="en-US" err="1"/>
              <a:t>οδομή</a:t>
            </a:r>
            <a:r>
              <a:rPr lang="en-US"/>
              <a:t> μας </a:t>
            </a:r>
            <a:r>
              <a:rPr lang="en-US" err="1"/>
              <a:t>με</a:t>
            </a:r>
            <a:r>
              <a:rPr lang="en-US"/>
              <a:t> α</a:t>
            </a:r>
            <a:r>
              <a:rPr lang="en-US" err="1"/>
              <a:t>κόμ</a:t>
            </a:r>
            <a:r>
              <a:rPr lang="en-US"/>
              <a:t>α </a:t>
            </a:r>
            <a:r>
              <a:rPr lang="en-US" err="1"/>
              <a:t>μεγ</a:t>
            </a:r>
            <a:r>
              <a:rPr lang="en-US"/>
              <a:t>α</a:t>
            </a:r>
            <a:r>
              <a:rPr lang="en-US" err="1"/>
              <a:t>λύτερ</a:t>
            </a:r>
            <a:r>
              <a:rPr lang="en-US"/>
              <a:t>α datasets, π</a:t>
            </a:r>
            <a:r>
              <a:rPr lang="en-US" err="1"/>
              <a:t>ροκειμένου</a:t>
            </a:r>
            <a:r>
              <a:rPr lang="en-US"/>
              <a:t> να </a:t>
            </a:r>
            <a:r>
              <a:rPr lang="en-US" err="1"/>
              <a:t>δούμε</a:t>
            </a:r>
            <a:r>
              <a:rPr lang="en-US"/>
              <a:t> </a:t>
            </a:r>
            <a:r>
              <a:rPr lang="en-US" err="1"/>
              <a:t>την</a:t>
            </a:r>
            <a:r>
              <a:rPr lang="en-US"/>
              <a:t> επ</a:t>
            </a:r>
            <a:r>
              <a:rPr lang="en-US" err="1"/>
              <a:t>ίδρ</a:t>
            </a:r>
            <a:r>
              <a:rPr lang="en-US"/>
              <a:t>α</a:t>
            </a:r>
            <a:r>
              <a:rPr lang="en-US" err="1"/>
              <a:t>ση</a:t>
            </a:r>
            <a:r>
              <a:rPr lang="en-US"/>
              <a:t> και π</a:t>
            </a:r>
            <a:r>
              <a:rPr lang="en-US" err="1"/>
              <a:t>ερισσότερων</a:t>
            </a:r>
            <a:r>
              <a:rPr lang="en-US"/>
              <a:t> worker </a:t>
            </a:r>
            <a:r>
              <a:rPr lang="en-US" err="1"/>
              <a:t>στο</a:t>
            </a:r>
            <a:r>
              <a:rPr lang="en-US"/>
              <a:t> </a:t>
            </a:r>
            <a:r>
              <a:rPr lang="en-US" err="1"/>
              <a:t>σύστημ</a:t>
            </a:r>
            <a:r>
              <a:rPr lang="en-US"/>
              <a:t>α. </a:t>
            </a:r>
          </a:p>
          <a:p>
            <a:r>
              <a:rPr lang="en-US">
                <a:ea typeface="Calibri"/>
                <a:cs typeface="Calibri"/>
              </a:rPr>
              <a:t>Επ</a:t>
            </a:r>
            <a:r>
              <a:rPr lang="en-US" err="1">
                <a:ea typeface="Calibri"/>
                <a:cs typeface="Calibri"/>
              </a:rPr>
              <a:t>ίσης</a:t>
            </a:r>
            <a:r>
              <a:rPr lang="en-US">
                <a:ea typeface="Calibri"/>
                <a:cs typeface="Calibri"/>
              </a:rPr>
              <a:t> ανα</a:t>
            </a:r>
            <a:r>
              <a:rPr lang="en-US" err="1">
                <a:ea typeface="Calibri"/>
                <a:cs typeface="Calibri"/>
              </a:rPr>
              <a:t>φορικά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με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το</a:t>
            </a:r>
            <a:r>
              <a:rPr lang="en-US">
                <a:ea typeface="Calibri"/>
                <a:cs typeface="Calibri"/>
              </a:rPr>
              <a:t> query optimization, μπ</a:t>
            </a:r>
            <a:r>
              <a:rPr lang="en-US" err="1">
                <a:ea typeface="Calibri"/>
                <a:cs typeface="Calibri"/>
              </a:rPr>
              <a:t>ορεί</a:t>
            </a:r>
            <a:r>
              <a:rPr lang="en-US">
                <a:ea typeface="Calibri"/>
                <a:cs typeface="Calibri"/>
              </a:rPr>
              <a:t> να </a:t>
            </a:r>
            <a:r>
              <a:rPr lang="en-US" err="1">
                <a:ea typeface="Calibri"/>
                <a:cs typeface="Calibri"/>
              </a:rPr>
              <a:t>γίνει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χρήση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του</a:t>
            </a:r>
            <a:r>
              <a:rPr lang="en-US">
                <a:ea typeface="Calibri"/>
                <a:cs typeface="Calibri"/>
              </a:rPr>
              <a:t> HBO </a:t>
            </a:r>
            <a:r>
              <a:rPr lang="en-US" err="1">
                <a:ea typeface="Calibri"/>
                <a:cs typeface="Calibri"/>
              </a:rPr>
              <a:t>με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το</a:t>
            </a:r>
            <a:r>
              <a:rPr lang="en-US">
                <a:ea typeface="Calibri"/>
                <a:cs typeface="Calibri"/>
              </a:rPr>
              <a:t> Redis storage. </a:t>
            </a:r>
            <a:r>
              <a:rPr lang="en-US" err="1">
                <a:ea typeface="Calibri"/>
                <a:cs typeface="Calibri"/>
              </a:rPr>
              <a:t>Ενώ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όσο</a:t>
            </a:r>
            <a:r>
              <a:rPr lang="en-US">
                <a:ea typeface="Calibri"/>
                <a:cs typeface="Calibri"/>
              </a:rPr>
              <a:t> α</a:t>
            </a:r>
            <a:r>
              <a:rPr lang="en-US" err="1">
                <a:ea typeface="Calibri"/>
                <a:cs typeface="Calibri"/>
              </a:rPr>
              <a:t>φορά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στην</a:t>
            </a:r>
            <a:r>
              <a:rPr lang="en-US">
                <a:ea typeface="Calibri"/>
                <a:cs typeface="Calibri"/>
              </a:rPr>
              <a:t> κα</a:t>
            </a:r>
            <a:r>
              <a:rPr lang="en-US" err="1">
                <a:ea typeface="Calibri"/>
                <a:cs typeface="Calibri"/>
              </a:rPr>
              <a:t>σσάνδρ</a:t>
            </a:r>
            <a:r>
              <a:rPr lang="en-US">
                <a:ea typeface="Calibri"/>
                <a:cs typeface="Calibri"/>
              </a:rPr>
              <a:t>α π</a:t>
            </a:r>
            <a:r>
              <a:rPr lang="en-US" err="1">
                <a:ea typeface="Calibri"/>
                <a:cs typeface="Calibri"/>
              </a:rPr>
              <a:t>ου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γενικά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είχε</a:t>
            </a:r>
            <a:r>
              <a:rPr lang="en-US">
                <a:ea typeface="Calibri"/>
                <a:cs typeface="Calibri"/>
              </a:rPr>
              <a:t> χα</a:t>
            </a:r>
            <a:r>
              <a:rPr lang="en-US" err="1">
                <a:ea typeface="Calibri"/>
                <a:cs typeface="Calibri"/>
              </a:rPr>
              <a:t>μηλή</a:t>
            </a:r>
            <a:r>
              <a:rPr lang="en-US">
                <a:ea typeface="Calibri"/>
                <a:cs typeface="Calibri"/>
              </a:rPr>
              <a:t> επ</a:t>
            </a:r>
            <a:r>
              <a:rPr lang="en-US" err="1">
                <a:ea typeface="Calibri"/>
                <a:cs typeface="Calibri"/>
              </a:rPr>
              <a:t>ίδοση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είν</a:t>
            </a:r>
            <a:r>
              <a:rPr lang="en-US">
                <a:ea typeface="Calibri"/>
                <a:cs typeface="Calibri"/>
              </a:rPr>
              <a:t>αι </a:t>
            </a:r>
            <a:r>
              <a:rPr lang="en-US" err="1">
                <a:ea typeface="Calibri"/>
                <a:cs typeface="Calibri"/>
              </a:rPr>
              <a:t>σημ</a:t>
            </a:r>
            <a:r>
              <a:rPr lang="en-US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ντικό</a:t>
            </a:r>
            <a:r>
              <a:rPr lang="en-US">
                <a:ea typeface="Calibri"/>
                <a:cs typeface="Calibri"/>
              </a:rPr>
              <a:t> να </a:t>
            </a:r>
            <a:r>
              <a:rPr lang="en-US" err="1">
                <a:ea typeface="Calibri"/>
                <a:cs typeface="Calibri"/>
              </a:rPr>
              <a:t>γίνουν</a:t>
            </a:r>
            <a:r>
              <a:rPr lang="en-US">
                <a:ea typeface="Calibri"/>
                <a:cs typeface="Calibri"/>
              </a:rPr>
              <a:t> π</a:t>
            </a:r>
            <a:r>
              <a:rPr lang="en-US" err="1">
                <a:ea typeface="Calibri"/>
                <a:cs typeface="Calibri"/>
              </a:rPr>
              <a:t>ειρ</a:t>
            </a:r>
            <a:r>
              <a:rPr lang="en-US">
                <a:ea typeface="Calibri"/>
                <a:cs typeface="Calibri"/>
              </a:rPr>
              <a:t>αμα</a:t>
            </a:r>
            <a:r>
              <a:rPr lang="en-US" err="1">
                <a:ea typeface="Calibri"/>
                <a:cs typeface="Calibri"/>
              </a:rPr>
              <a:t>τισμοί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με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διάφορετικά</a:t>
            </a:r>
            <a:r>
              <a:rPr lang="en-US">
                <a:ea typeface="Calibri"/>
                <a:cs typeface="Calibri"/>
              </a:rPr>
              <a:t> Partition Keys. </a:t>
            </a: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8AC0C-4B78-4C73-9251-B4D3D26170D6}" type="slidenum">
              <a:rPr lang="el-GR"/>
              <a:t>18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0800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/>
              <a:t>Χρησιμοποιήσαμε </a:t>
            </a:r>
            <a:r>
              <a:rPr lang="en-US"/>
              <a:t>Docker </a:t>
            </a:r>
            <a:r>
              <a:rPr lang="el-GR"/>
              <a:t>για την υλοποίηση του συστήματος μας. Συγκεκριμένα χρησιμοποιήσαμε 6 </a:t>
            </a:r>
            <a:r>
              <a:rPr lang="en-US"/>
              <a:t>docker containers </a:t>
            </a:r>
            <a:r>
              <a:rPr lang="el-GR"/>
              <a:t>1 για κάθε μία από τις 3  βάσεις δεδομένων και 3 </a:t>
            </a:r>
            <a:r>
              <a:rPr lang="en-US"/>
              <a:t>presto containers </a:t>
            </a:r>
            <a:r>
              <a:rPr lang="el-GR"/>
              <a:t>(2 </a:t>
            </a:r>
            <a:r>
              <a:rPr lang="en-US"/>
              <a:t>workers</a:t>
            </a:r>
            <a:r>
              <a:rPr lang="el-GR"/>
              <a:t>, 1 </a:t>
            </a:r>
            <a:r>
              <a:rPr lang="en-US"/>
              <a:t>coordinator </a:t>
            </a:r>
            <a:r>
              <a:rPr lang="el-GR"/>
              <a:t>) που προέρχονται από το ίδιο </a:t>
            </a:r>
            <a:r>
              <a:rPr lang="en-US"/>
              <a:t>image.</a:t>
            </a:r>
            <a:r>
              <a:rPr lang="el-GR"/>
              <a:t> Για να πετύχουμε την επικοινωνία </a:t>
            </a:r>
            <a:r>
              <a:rPr lang="en-US"/>
              <a:t>containers </a:t>
            </a:r>
            <a:r>
              <a:rPr lang="el-GR"/>
              <a:t>σε διαφορετικούς </a:t>
            </a:r>
            <a:r>
              <a:rPr lang="en-US"/>
              <a:t>hosts </a:t>
            </a:r>
            <a:r>
              <a:rPr lang="el-GR"/>
              <a:t>φτιάξαμε ένα </a:t>
            </a:r>
            <a:r>
              <a:rPr lang="en-US"/>
              <a:t>docker swarm</a:t>
            </a:r>
            <a:r>
              <a:rPr lang="el-GR"/>
              <a:t>, εισήγαμε τους </a:t>
            </a:r>
            <a:r>
              <a:rPr lang="en-US"/>
              <a:t>hosts </a:t>
            </a:r>
            <a:r>
              <a:rPr lang="el-GR"/>
              <a:t>ως </a:t>
            </a:r>
            <a:r>
              <a:rPr lang="en-US"/>
              <a:t>nodes</a:t>
            </a:r>
            <a:r>
              <a:rPr lang="el-GR"/>
              <a:t> και </a:t>
            </a:r>
            <a:r>
              <a:rPr lang="el-GR" err="1"/>
              <a:t>αρχικοποιήσαμε</a:t>
            </a:r>
            <a:r>
              <a:rPr lang="el-GR"/>
              <a:t> ένα </a:t>
            </a:r>
            <a:r>
              <a:rPr lang="en-US"/>
              <a:t>overlay network </a:t>
            </a:r>
            <a:r>
              <a:rPr lang="el-GR"/>
              <a:t>και έτσι </a:t>
            </a:r>
            <a:r>
              <a:rPr lang="el-GR" err="1"/>
              <a:t>απόκτήσαμε</a:t>
            </a:r>
            <a:r>
              <a:rPr lang="el-GR"/>
              <a:t> ένα πιο </a:t>
            </a:r>
            <a:r>
              <a:rPr lang="en-US"/>
              <a:t>abstract </a:t>
            </a:r>
            <a:r>
              <a:rPr lang="el-GR"/>
              <a:t>και απλό δίκτυο .</a:t>
            </a:r>
            <a:endParaRPr lang="en-US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8AC0C-4B78-4C73-9251-B4D3D26170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76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/>
              <a:t>Για την </a:t>
            </a:r>
            <a:endParaRPr lang="en-US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8AC0C-4B78-4C73-9251-B4D3D26170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76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</a:t>
            </a:r>
            <a:r>
              <a:rPr lang="el-GR"/>
              <a:t> φόρτωση των δεδομένων έγινε μέσω </a:t>
            </a:r>
            <a:r>
              <a:rPr lang="en-US"/>
              <a:t>Presto </a:t>
            </a:r>
            <a:r>
              <a:rPr lang="el-GR"/>
              <a:t>με χρήση της εντολής </a:t>
            </a:r>
            <a:r>
              <a:rPr lang="en-US"/>
              <a:t>CTAS. </a:t>
            </a:r>
            <a:r>
              <a:rPr lang="el-GR"/>
              <a:t>Πραγματοποιήσαμε εισαγωγή για δύο διαφορετικές τάξεις μεγεθών μέσω του </a:t>
            </a:r>
            <a:r>
              <a:rPr lang="en-US"/>
              <a:t>SF 1,10.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8AC0C-4B78-4C73-9251-B4D3D26170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21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Στην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συνέχει</a:t>
            </a:r>
            <a:r>
              <a:rPr lang="en-US">
                <a:ea typeface="Calibri"/>
                <a:cs typeface="Calibri"/>
              </a:rPr>
              <a:t>α θα ανα</a:t>
            </a:r>
            <a:r>
              <a:rPr lang="en-US" err="1">
                <a:ea typeface="Calibri"/>
                <a:cs typeface="Calibri"/>
              </a:rPr>
              <a:t>φερθούμε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στον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τρό</a:t>
            </a:r>
            <a:r>
              <a:rPr lang="en-US">
                <a:ea typeface="Calibri"/>
                <a:cs typeface="Calibri"/>
              </a:rPr>
              <a:t>πο επ</a:t>
            </a:r>
            <a:r>
              <a:rPr lang="en-US" err="1">
                <a:ea typeface="Calibri"/>
                <a:cs typeface="Calibri"/>
              </a:rPr>
              <a:t>ιλογής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των</a:t>
            </a:r>
            <a:r>
              <a:rPr lang="en-US">
                <a:ea typeface="Calibri"/>
                <a:cs typeface="Calibri"/>
              </a:rPr>
              <a:t> queries.</a:t>
            </a:r>
            <a:endParaRPr lang="el-GR"/>
          </a:p>
          <a:p>
            <a:r>
              <a:rPr lang="en-US" err="1">
                <a:ea typeface="Calibri"/>
                <a:cs typeface="Calibri"/>
              </a:rPr>
              <a:t>Το</a:t>
            </a:r>
            <a:r>
              <a:rPr lang="en-US">
                <a:ea typeface="Calibri"/>
                <a:cs typeface="+mn-lt"/>
              </a:rPr>
              <a:t> TPC-DS </a:t>
            </a:r>
            <a:r>
              <a:rPr lang="en-US" err="1">
                <a:ea typeface="Calibri"/>
                <a:cs typeface="+mn-lt"/>
              </a:rPr>
              <a:t>σχήμ</a:t>
            </a:r>
            <a:r>
              <a:rPr lang="en-US">
                <a:ea typeface="Calibri"/>
                <a:cs typeface="+mn-lt"/>
              </a:rPr>
              <a:t>α α</a:t>
            </a:r>
            <a:r>
              <a:rPr lang="en-US" err="1">
                <a:ea typeface="Calibri"/>
                <a:cs typeface="+mn-lt"/>
              </a:rPr>
              <a:t>κολουθεί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την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δομή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του</a:t>
            </a:r>
            <a:r>
              <a:rPr lang="en-US">
                <a:ea typeface="Calibri"/>
                <a:cs typeface="+mn-lt"/>
              </a:rPr>
              <a:t> snowflake, η οπ</a:t>
            </a:r>
            <a:r>
              <a:rPr lang="en-US" err="1">
                <a:ea typeface="Calibri"/>
                <a:cs typeface="+mn-lt"/>
              </a:rPr>
              <a:t>οί</a:t>
            </a:r>
            <a:r>
              <a:rPr lang="en-US">
                <a:ea typeface="Calibri"/>
                <a:cs typeface="+mn-lt"/>
              </a:rPr>
              <a:t>α απ</a:t>
            </a:r>
            <a:r>
              <a:rPr lang="en-US" err="1">
                <a:ea typeface="Calibri"/>
                <a:cs typeface="+mn-lt"/>
              </a:rPr>
              <a:t>οτελείτ</a:t>
            </a:r>
            <a:r>
              <a:rPr lang="en-US">
                <a:ea typeface="Calibri"/>
                <a:cs typeface="+mn-lt"/>
              </a:rPr>
              <a:t>αι από π</a:t>
            </a:r>
            <a:r>
              <a:rPr lang="en-US" err="1">
                <a:ea typeface="Calibri"/>
                <a:cs typeface="+mn-lt"/>
              </a:rPr>
              <a:t>ολλ</a:t>
            </a:r>
            <a:r>
              <a:rPr lang="en-US">
                <a:ea typeface="Calibri"/>
                <a:cs typeface="+mn-lt"/>
              </a:rPr>
              <a:t>απ</a:t>
            </a:r>
            <a:r>
              <a:rPr lang="en-US" err="1">
                <a:ea typeface="Calibri"/>
                <a:cs typeface="+mn-lt"/>
              </a:rPr>
              <a:t>λά</a:t>
            </a:r>
            <a:r>
              <a:rPr lang="en-US">
                <a:ea typeface="Calibri"/>
                <a:cs typeface="+mn-lt"/>
              </a:rPr>
              <a:t> fact-tables π</a:t>
            </a:r>
            <a:r>
              <a:rPr lang="en-US" err="1">
                <a:ea typeface="Calibri"/>
                <a:cs typeface="+mn-lt"/>
              </a:rPr>
              <a:t>ου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το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κάθε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εν</a:t>
            </a:r>
            <a:r>
              <a:rPr lang="en-US">
                <a:ea typeface="Calibri"/>
                <a:cs typeface="+mn-lt"/>
              </a:rPr>
              <a:t>α απ</a:t>
            </a:r>
            <a:r>
              <a:rPr lang="en-US" err="1">
                <a:ea typeface="Calibri"/>
                <a:cs typeface="+mn-lt"/>
              </a:rPr>
              <a:t>οτελεί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έν</a:t>
            </a:r>
            <a:r>
              <a:rPr lang="en-US">
                <a:ea typeface="Calibri"/>
                <a:cs typeface="+mn-lt"/>
              </a:rPr>
              <a:t>α </a:t>
            </a:r>
            <a:r>
              <a:rPr lang="en-US" err="1">
                <a:ea typeface="Calibri"/>
                <a:cs typeface="+mn-lt"/>
              </a:rPr>
              <a:t>δι</a:t>
            </a:r>
            <a:r>
              <a:rPr lang="en-US">
                <a:ea typeface="Calibri"/>
                <a:cs typeface="+mn-lt"/>
              </a:rPr>
              <a:t>α</a:t>
            </a:r>
            <a:r>
              <a:rPr lang="en-US" err="1">
                <a:ea typeface="Calibri"/>
                <a:cs typeface="+mn-lt"/>
              </a:rPr>
              <a:t>φορετικό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/>
              <a:t>business process. </a:t>
            </a:r>
            <a:r>
              <a:rPr lang="en-US" err="1"/>
              <a:t>Με</a:t>
            </a:r>
            <a:r>
              <a:rPr lang="en-US">
                <a:ea typeface="Calibri"/>
                <a:cs typeface="Calibri"/>
              </a:rPr>
              <a:t> β</a:t>
            </a:r>
            <a:r>
              <a:rPr lang="en-US" err="1">
                <a:ea typeface="Calibri"/>
                <a:cs typeface="Calibri"/>
              </a:rPr>
              <a:t>άση</a:t>
            </a:r>
            <a:r>
              <a:rPr lang="en-US">
                <a:ea typeface="Calibri"/>
                <a:cs typeface="Calibri"/>
              </a:rPr>
              <a:t> α</a:t>
            </a:r>
            <a:r>
              <a:rPr lang="en-US" err="1">
                <a:ea typeface="Calibri"/>
                <a:cs typeface="Calibri"/>
              </a:rPr>
              <a:t>υτή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την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λογική</a:t>
            </a:r>
            <a:r>
              <a:rPr lang="en-US">
                <a:ea typeface="Calibri"/>
                <a:cs typeface="Calibri"/>
              </a:rPr>
              <a:t> επ</a:t>
            </a:r>
            <a:r>
              <a:rPr lang="en-US" err="1">
                <a:ea typeface="Calibri"/>
                <a:cs typeface="Calibri"/>
              </a:rPr>
              <a:t>ιλέξ</a:t>
            </a:r>
            <a:r>
              <a:rPr lang="en-US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με</a:t>
            </a:r>
            <a:r>
              <a:rPr lang="en-US">
                <a:ea typeface="Calibri"/>
                <a:cs typeface="Calibri"/>
              </a:rPr>
              <a:t> 14 από τα 99 </a:t>
            </a:r>
            <a:r>
              <a:rPr lang="en-US"/>
              <a:t>queries</a:t>
            </a:r>
            <a:r>
              <a:rPr lang="en-US">
                <a:ea typeface="Calibri"/>
                <a:cs typeface="Calibri"/>
              </a:rPr>
              <a:t>, και τα </a:t>
            </a:r>
            <a:r>
              <a:rPr lang="en-US" err="1">
                <a:ea typeface="Calibri"/>
                <a:cs typeface="Calibri"/>
              </a:rPr>
              <a:t>χωρίσ</a:t>
            </a:r>
            <a:r>
              <a:rPr lang="en-US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με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σε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τρεις</a:t>
            </a:r>
            <a:r>
              <a:rPr lang="en-US">
                <a:ea typeface="Calibri"/>
                <a:cs typeface="Calibri"/>
              </a:rPr>
              <a:t> κα</a:t>
            </a:r>
            <a:r>
              <a:rPr lang="en-US" err="1">
                <a:ea typeface="Calibri"/>
                <a:cs typeface="Calibri"/>
              </a:rPr>
              <a:t>τηγορίες</a:t>
            </a:r>
            <a:r>
              <a:rPr lang="en-US">
                <a:ea typeface="Calibri"/>
                <a:cs typeface="Calibri"/>
              </a:rPr>
              <a:t>. </a:t>
            </a:r>
            <a:r>
              <a:rPr lang="en-US" err="1">
                <a:ea typeface="Calibri"/>
                <a:cs typeface="Calibri"/>
              </a:rPr>
              <a:t>Στην</a:t>
            </a:r>
            <a:r>
              <a:rPr lang="en-US">
                <a:ea typeface="Calibri"/>
                <a:cs typeface="Calibri"/>
              </a:rPr>
              <a:t> π</a:t>
            </a:r>
            <a:r>
              <a:rPr lang="en-US" err="1">
                <a:ea typeface="Calibri"/>
                <a:cs typeface="Calibri"/>
              </a:rPr>
              <a:t>ρώτη</a:t>
            </a:r>
            <a:r>
              <a:rPr lang="en-US">
                <a:ea typeface="Calibri"/>
                <a:cs typeface="Calibri"/>
              </a:rPr>
              <a:t> κα</a:t>
            </a:r>
            <a:r>
              <a:rPr lang="en-US" err="1">
                <a:ea typeface="Calibri"/>
                <a:cs typeface="Calibri"/>
              </a:rPr>
              <a:t>τηγορί</a:t>
            </a:r>
            <a:r>
              <a:rPr lang="en-US">
                <a:ea typeface="Calibri"/>
                <a:cs typeface="Calibri"/>
              </a:rPr>
              <a:t>α β</a:t>
            </a:r>
            <a:r>
              <a:rPr lang="en-US" err="1">
                <a:ea typeface="Calibri"/>
                <a:cs typeface="Calibri"/>
              </a:rPr>
              <a:t>ρίσκοντ</a:t>
            </a:r>
            <a:r>
              <a:rPr lang="en-US">
                <a:ea typeface="Calibri"/>
                <a:cs typeface="Calibri"/>
              </a:rPr>
              <a:t>αι α</a:t>
            </a:r>
            <a:r>
              <a:rPr lang="en-US" err="1">
                <a:ea typeface="Calibri"/>
                <a:cs typeface="Calibri"/>
              </a:rPr>
              <a:t>υτά</a:t>
            </a:r>
            <a:r>
              <a:rPr lang="en-US">
                <a:ea typeface="Calibri"/>
                <a:cs typeface="Calibri"/>
              </a:rPr>
              <a:t> π</a:t>
            </a:r>
            <a:r>
              <a:rPr lang="en-US" err="1">
                <a:ea typeface="Calibri"/>
                <a:cs typeface="Calibri"/>
              </a:rPr>
              <a:t>ου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χρησιμο</a:t>
            </a:r>
            <a:r>
              <a:rPr lang="en-US">
                <a:ea typeface="Calibri"/>
                <a:cs typeface="Calibri"/>
              </a:rPr>
              <a:t>π</a:t>
            </a:r>
            <a:r>
              <a:rPr lang="en-US" err="1">
                <a:ea typeface="Calibri"/>
                <a:cs typeface="Calibri"/>
              </a:rPr>
              <a:t>οιούν</a:t>
            </a:r>
            <a:r>
              <a:rPr lang="en-US">
                <a:ea typeface="Calibri"/>
                <a:cs typeface="Calibri"/>
              </a:rPr>
              <a:t> tables π</a:t>
            </a:r>
            <a:r>
              <a:rPr lang="en-US" err="1">
                <a:ea typeface="Calibri"/>
                <a:cs typeface="Calibri"/>
              </a:rPr>
              <a:t>ου</a:t>
            </a:r>
            <a:r>
              <a:rPr lang="en-US">
                <a:ea typeface="Calibri"/>
                <a:cs typeface="Calibri"/>
              </a:rPr>
              <a:t> α</a:t>
            </a:r>
            <a:r>
              <a:rPr lang="en-US" err="1">
                <a:ea typeface="Calibri"/>
                <a:cs typeface="Calibri"/>
              </a:rPr>
              <a:t>νήκουν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στον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ίδιο</a:t>
            </a:r>
            <a:r>
              <a:rPr lang="en-US">
                <a:ea typeface="Calibri"/>
                <a:cs typeface="Calibri"/>
              </a:rPr>
              <a:t> fact table, </a:t>
            </a:r>
            <a:r>
              <a:rPr lang="en-US" err="1">
                <a:ea typeface="Calibri"/>
                <a:cs typeface="Calibri"/>
              </a:rPr>
              <a:t>ενώ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στην</a:t>
            </a:r>
            <a:r>
              <a:rPr lang="en-US">
                <a:ea typeface="Calibri"/>
                <a:cs typeface="Calibri"/>
              </a:rPr>
              <a:t> 2 και 3 τα </a:t>
            </a:r>
            <a:r>
              <a:rPr lang="en-US"/>
              <a:t>queries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χρησιμο</a:t>
            </a:r>
            <a:r>
              <a:rPr lang="en-US">
                <a:ea typeface="Calibri"/>
                <a:cs typeface="Calibri"/>
              </a:rPr>
              <a:t>π</a:t>
            </a:r>
            <a:r>
              <a:rPr lang="en-US" err="1">
                <a:ea typeface="Calibri"/>
                <a:cs typeface="Calibri"/>
              </a:rPr>
              <a:t>οιούν</a:t>
            </a:r>
            <a:r>
              <a:rPr lang="en-US">
                <a:ea typeface="Calibri"/>
                <a:cs typeface="Calibri"/>
              </a:rPr>
              <a:t> tables από π</a:t>
            </a:r>
            <a:r>
              <a:rPr lang="en-US" err="1">
                <a:ea typeface="Calibri"/>
                <a:cs typeface="Calibri"/>
              </a:rPr>
              <a:t>ολλ</a:t>
            </a:r>
            <a:r>
              <a:rPr lang="en-US">
                <a:ea typeface="Calibri"/>
                <a:cs typeface="Calibri"/>
              </a:rPr>
              <a:t>απ</a:t>
            </a:r>
            <a:r>
              <a:rPr lang="en-US" err="1">
                <a:ea typeface="Calibri"/>
                <a:cs typeface="Calibri"/>
              </a:rPr>
              <a:t>λά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snowflacks</a:t>
            </a:r>
            <a:r>
              <a:rPr lang="en-US">
                <a:ea typeface="Calibri"/>
                <a:cs typeface="Calibri"/>
              </a:rPr>
              <a:t> και ο </a:t>
            </a:r>
            <a:r>
              <a:rPr lang="en-US" err="1">
                <a:ea typeface="Calibri"/>
                <a:cs typeface="Calibri"/>
              </a:rPr>
              <a:t>δι</a:t>
            </a:r>
            <a:r>
              <a:rPr lang="en-US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χωρισμός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μετ</a:t>
            </a:r>
            <a:r>
              <a:rPr lang="en-US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ξύ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τους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γίνετ</a:t>
            </a:r>
            <a:r>
              <a:rPr lang="en-US">
                <a:ea typeface="Calibri"/>
                <a:cs typeface="Calibri"/>
              </a:rPr>
              <a:t>αι </a:t>
            </a:r>
            <a:r>
              <a:rPr lang="en-US" err="1">
                <a:ea typeface="Calibri"/>
                <a:cs typeface="Calibri"/>
              </a:rPr>
              <a:t>με</a:t>
            </a:r>
            <a:r>
              <a:rPr lang="en-US">
                <a:ea typeface="Calibri"/>
                <a:cs typeface="Calibri"/>
              </a:rPr>
              <a:t> β</a:t>
            </a:r>
            <a:r>
              <a:rPr lang="en-US" err="1">
                <a:ea typeface="Calibri"/>
                <a:cs typeface="Calibri"/>
              </a:rPr>
              <a:t>άση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τον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φόρτο</a:t>
            </a:r>
            <a:r>
              <a:rPr lang="en-US">
                <a:ea typeface="Calibri"/>
                <a:cs typeface="Calibri"/>
              </a:rPr>
              <a:t>. </a:t>
            </a:r>
            <a:r>
              <a:rPr lang="en-US" err="1">
                <a:ea typeface="Calibri"/>
                <a:cs typeface="Calibri"/>
              </a:rPr>
              <a:t>Στην</a:t>
            </a:r>
            <a:r>
              <a:rPr lang="en-US">
                <a:ea typeface="Calibri"/>
                <a:cs typeface="Calibri"/>
              </a:rPr>
              <a:t> 3η κα</a:t>
            </a:r>
            <a:r>
              <a:rPr lang="en-US" err="1">
                <a:ea typeface="Calibri"/>
                <a:cs typeface="Calibri"/>
              </a:rPr>
              <a:t>τηγορί</a:t>
            </a:r>
            <a:r>
              <a:rPr lang="en-US">
                <a:ea typeface="Calibri"/>
                <a:cs typeface="Calibri"/>
              </a:rPr>
              <a:t>α α</a:t>
            </a:r>
            <a:r>
              <a:rPr lang="en-US" err="1">
                <a:ea typeface="Calibri"/>
                <a:cs typeface="Calibri"/>
              </a:rPr>
              <a:t>νήκουν</a:t>
            </a:r>
            <a:r>
              <a:rPr lang="en-US">
                <a:ea typeface="Calibri"/>
                <a:cs typeface="Calibri"/>
              </a:rPr>
              <a:t> τα </a:t>
            </a:r>
            <a:r>
              <a:rPr lang="en-US"/>
              <a:t>queries</a:t>
            </a:r>
            <a:r>
              <a:rPr lang="en-US">
                <a:ea typeface="Calibri"/>
                <a:cs typeface="Calibri"/>
              </a:rPr>
              <a:t> όπ</a:t>
            </a:r>
            <a:r>
              <a:rPr lang="en-US" err="1">
                <a:ea typeface="Calibri"/>
                <a:cs typeface="Calibri"/>
              </a:rPr>
              <a:t>ου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εμ</a:t>
            </a:r>
            <a:r>
              <a:rPr lang="en-US">
                <a:ea typeface="Calibri"/>
                <a:cs typeface="Calibri"/>
              </a:rPr>
              <a:t>π</a:t>
            </a:r>
            <a:r>
              <a:rPr lang="en-US" err="1">
                <a:ea typeface="Calibri"/>
                <a:cs typeface="Calibri"/>
              </a:rPr>
              <a:t>λέκοντ</a:t>
            </a:r>
            <a:r>
              <a:rPr lang="en-US">
                <a:ea typeface="Calibri"/>
                <a:cs typeface="Calibri"/>
              </a:rPr>
              <a:t>αι </a:t>
            </a:r>
            <a:r>
              <a:rPr lang="en-US" err="1">
                <a:ea typeface="Calibri"/>
                <a:cs typeface="Calibri"/>
              </a:rPr>
              <a:t>μεγ</a:t>
            </a:r>
            <a:r>
              <a:rPr lang="en-US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λύτερ</a:t>
            </a:r>
            <a:r>
              <a:rPr lang="en-US">
                <a:ea typeface="Calibri"/>
                <a:cs typeface="Calibri"/>
              </a:rPr>
              <a:t>α </a:t>
            </a:r>
            <a:r>
              <a:rPr lang="en-US" err="1">
                <a:ea typeface="Calibri"/>
                <a:cs typeface="Calibri"/>
              </a:rPr>
              <a:t>σε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μέγεθος</a:t>
            </a:r>
            <a:r>
              <a:rPr lang="en-US">
                <a:ea typeface="Calibri"/>
                <a:cs typeface="Calibri"/>
              </a:rPr>
              <a:t> tables και </a:t>
            </a:r>
            <a:r>
              <a:rPr lang="en-US" err="1">
                <a:ea typeface="Calibri"/>
                <a:cs typeface="Calibri"/>
              </a:rPr>
              <a:t>εκτελούντ</a:t>
            </a:r>
            <a:r>
              <a:rPr lang="en-US">
                <a:ea typeface="Calibri"/>
                <a:cs typeface="Calibri"/>
              </a:rPr>
              <a:t>αι π</a:t>
            </a:r>
            <a:r>
              <a:rPr lang="en-US" err="1">
                <a:ea typeface="Calibri"/>
                <a:cs typeface="Calibri"/>
              </a:rPr>
              <a:t>ιο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σύνθετ</a:t>
            </a:r>
            <a:r>
              <a:rPr lang="en-US">
                <a:ea typeface="Calibri"/>
                <a:cs typeface="Calibri"/>
              </a:rPr>
              <a:t>α operations.</a:t>
            </a:r>
            <a:endParaRPr lang="en-US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8AC0C-4B78-4C73-9251-B4D3D26170D6}" type="slidenum">
              <a:rPr lang="el-GR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98795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Ουσι</a:t>
            </a:r>
            <a:r>
              <a:rPr lang="en-US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στικά</a:t>
            </a:r>
            <a:r>
              <a:rPr lang="en-US">
                <a:ea typeface="Calibri"/>
                <a:cs typeface="Calibri"/>
              </a:rPr>
              <a:t> από </a:t>
            </a:r>
            <a:r>
              <a:rPr lang="en-US" err="1">
                <a:ea typeface="Calibri"/>
                <a:cs typeface="Calibri"/>
              </a:rPr>
              <a:t>εδώ</a:t>
            </a:r>
            <a:r>
              <a:rPr lang="en-US">
                <a:ea typeface="Calibri"/>
                <a:cs typeface="Calibri"/>
              </a:rPr>
              <a:t> και π</a:t>
            </a:r>
            <a:r>
              <a:rPr lang="en-US" err="1">
                <a:ea typeface="Calibri"/>
                <a:cs typeface="Calibri"/>
              </a:rPr>
              <a:t>έρ</a:t>
            </a:r>
            <a:r>
              <a:rPr lang="en-US">
                <a:ea typeface="Calibri"/>
                <a:cs typeface="Calibri"/>
              </a:rPr>
              <a:t>α θα </a:t>
            </a:r>
            <a:r>
              <a:rPr lang="en-US" err="1">
                <a:ea typeface="Calibri"/>
                <a:cs typeface="Calibri"/>
              </a:rPr>
              <a:t>εξηγήσουμε</a:t>
            </a:r>
            <a:r>
              <a:rPr lang="en-US">
                <a:ea typeface="Calibri"/>
                <a:cs typeface="Calibri"/>
              </a:rPr>
              <a:t> τα </a:t>
            </a:r>
            <a:r>
              <a:rPr lang="en-US" err="1">
                <a:ea typeface="Calibri"/>
                <a:cs typeface="Calibri"/>
              </a:rPr>
              <a:t>κριτήρι</a:t>
            </a:r>
            <a:r>
              <a:rPr lang="en-US">
                <a:ea typeface="Calibri"/>
                <a:cs typeface="Calibri"/>
              </a:rPr>
              <a:t>α </a:t>
            </a:r>
            <a:r>
              <a:rPr lang="en-US" err="1">
                <a:ea typeface="Calibri"/>
                <a:cs typeface="Calibri"/>
              </a:rPr>
              <a:t>με</a:t>
            </a:r>
            <a:r>
              <a:rPr lang="en-US">
                <a:ea typeface="Calibri"/>
                <a:cs typeface="Calibri"/>
              </a:rPr>
              <a:t> τα οπ</a:t>
            </a:r>
            <a:r>
              <a:rPr lang="en-US" err="1">
                <a:ea typeface="Calibri"/>
                <a:cs typeface="Calibri"/>
              </a:rPr>
              <a:t>οί</a:t>
            </a:r>
            <a:r>
              <a:rPr lang="en-US">
                <a:ea typeface="Calibri"/>
                <a:cs typeface="Calibri"/>
              </a:rPr>
              <a:t>α </a:t>
            </a:r>
            <a:r>
              <a:rPr lang="en-US" err="1">
                <a:ea typeface="Calibri"/>
                <a:cs typeface="Calibri"/>
              </a:rPr>
              <a:t>χωρίσ</a:t>
            </a:r>
            <a:r>
              <a:rPr lang="en-US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με</a:t>
            </a:r>
            <a:r>
              <a:rPr lang="en-US">
                <a:ea typeface="Calibri"/>
                <a:cs typeface="Calibri"/>
              </a:rPr>
              <a:t> τα tables </a:t>
            </a:r>
            <a:r>
              <a:rPr lang="en-US" err="1">
                <a:ea typeface="Calibri"/>
                <a:cs typeface="Calibri"/>
              </a:rPr>
              <a:t>στις</a:t>
            </a:r>
            <a:r>
              <a:rPr lang="en-US">
                <a:ea typeface="Calibri"/>
                <a:cs typeface="Calibri"/>
              </a:rPr>
              <a:t> β</a:t>
            </a:r>
            <a:r>
              <a:rPr lang="en-US" err="1">
                <a:ea typeface="Calibri"/>
                <a:cs typeface="Calibri"/>
              </a:rPr>
              <a:t>άσεις</a:t>
            </a:r>
            <a:r>
              <a:rPr lang="en-US">
                <a:ea typeface="Calibri"/>
                <a:cs typeface="Calibri"/>
              </a:rPr>
              <a:t>, τα οπ</a:t>
            </a:r>
            <a:r>
              <a:rPr lang="en-US" err="1">
                <a:ea typeface="Calibri"/>
                <a:cs typeface="Calibri"/>
              </a:rPr>
              <a:t>οί</a:t>
            </a:r>
            <a:r>
              <a:rPr lang="en-US">
                <a:ea typeface="Calibri"/>
                <a:cs typeface="Calibri"/>
              </a:rPr>
              <a:t>α </a:t>
            </a:r>
            <a:r>
              <a:rPr lang="en-US" err="1">
                <a:ea typeface="Calibri"/>
                <a:cs typeface="Calibri"/>
              </a:rPr>
              <a:t>είν</a:t>
            </a:r>
            <a:r>
              <a:rPr lang="en-US">
                <a:ea typeface="Calibri"/>
                <a:cs typeface="Calibri"/>
              </a:rPr>
              <a:t>αι </a:t>
            </a:r>
            <a:r>
              <a:rPr lang="en-US" err="1">
                <a:ea typeface="Calibri"/>
                <a:cs typeface="Calibri"/>
              </a:rPr>
              <a:t>τρί</a:t>
            </a:r>
            <a:r>
              <a:rPr lang="en-US">
                <a:ea typeface="Calibri"/>
                <a:cs typeface="Calibri"/>
              </a:rPr>
              <a:t>α</a:t>
            </a:r>
            <a:br>
              <a:rPr lang="en-US">
                <a:ea typeface="Calibri"/>
                <a:cs typeface="+mn-lt"/>
              </a:rPr>
            </a:br>
            <a:r>
              <a:rPr lang="en-US">
                <a:ea typeface="Calibri"/>
                <a:cs typeface="+mn-lt"/>
              </a:rPr>
              <a:t>Database Performance, </a:t>
            </a:r>
            <a:r>
              <a:rPr lang="en-US"/>
              <a:t>Resource Utilization και </a:t>
            </a:r>
            <a:r>
              <a:rPr lang="el-GR" err="1"/>
              <a:t>Query</a:t>
            </a:r>
            <a:r>
              <a:rPr lang="el-GR"/>
              <a:t> </a:t>
            </a:r>
            <a:r>
              <a:rPr lang="el-GR" err="1"/>
              <a:t>Optimizer</a:t>
            </a:r>
            <a:endParaRPr lang="el-GR" err="1">
              <a:ea typeface="Calibri"/>
              <a:cs typeface="Calibri"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8AC0C-4B78-4C73-9251-B4D3D26170D6}" type="slidenum">
              <a:rPr lang="el-GR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07855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err="1">
                <a:ea typeface="Calibri"/>
                <a:cs typeface="Calibri"/>
              </a:rPr>
              <a:t>Αν</a:t>
            </a:r>
            <a:r>
              <a:rPr lang="en-US">
                <a:ea typeface="Calibri"/>
                <a:cs typeface="Calibri"/>
              </a:rPr>
              <a:t>α</a:t>
            </a:r>
            <a:r>
              <a:rPr lang="en-US" err="1">
                <a:ea typeface="Calibri"/>
                <a:cs typeface="Calibri"/>
              </a:rPr>
              <a:t>φορικά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με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το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l-GR" err="1"/>
              <a:t>Database</a:t>
            </a:r>
            <a:r>
              <a:rPr lang="el-GR"/>
              <a:t> </a:t>
            </a:r>
            <a:r>
              <a:rPr lang="el-GR" err="1"/>
              <a:t>Performance</a:t>
            </a:r>
            <a:r>
              <a:rPr lang="el-GR"/>
              <a:t>, θέλουμε να αξιολογήσουμε ποια βάση παρουσιάζει τα καλύτερα αποτελέσματα στην εκτέλεση των </a:t>
            </a:r>
            <a:r>
              <a:rPr lang="el-GR" err="1"/>
              <a:t>queries</a:t>
            </a:r>
            <a:r>
              <a:rPr lang="el-GR"/>
              <a:t>, και όπως φαίνεται από την φωτογραφία η </a:t>
            </a:r>
            <a:r>
              <a:rPr lang="el-GR" err="1"/>
              <a:t>postgresql</a:t>
            </a:r>
            <a:r>
              <a:rPr lang="el-GR"/>
              <a:t> (με το πράσινο χρώμα) υπερέχει των άλλων. Ακολουθεί με αρκετά καλά αποτελέσματα η </a:t>
            </a:r>
            <a:r>
              <a:rPr lang="el-GR" err="1"/>
              <a:t>Mongo</a:t>
            </a:r>
            <a:r>
              <a:rPr lang="el-GR"/>
              <a:t> (</a:t>
            </a:r>
            <a:r>
              <a:rPr lang="el-GR" err="1"/>
              <a:t>πορτικαλί</a:t>
            </a:r>
            <a:r>
              <a:rPr lang="el-GR"/>
              <a:t>) και χειρότερη είναι η </a:t>
            </a:r>
            <a:r>
              <a:rPr lang="el-GR" err="1"/>
              <a:t>Cassandra</a:t>
            </a:r>
            <a:r>
              <a:rPr lang="el-GR"/>
              <a:t>. (μπλε)</a:t>
            </a:r>
            <a:endParaRPr lang="el-GR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 </a:t>
            </a: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8AC0C-4B78-4C73-9251-B4D3D26170D6}" type="slidenum">
              <a:rPr lang="el-GR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81057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Γι</a:t>
            </a:r>
            <a:r>
              <a:rPr lang="en-US"/>
              <a:t>α </a:t>
            </a:r>
            <a:r>
              <a:rPr lang="en-US" err="1"/>
              <a:t>το</a:t>
            </a:r>
            <a:r>
              <a:rPr lang="en-US"/>
              <a:t> Resource Utilization πα</a:t>
            </a:r>
            <a:r>
              <a:rPr lang="en-US" err="1"/>
              <a:t>ίρνουμε</a:t>
            </a:r>
            <a:r>
              <a:rPr lang="en-US"/>
              <a:t> </a:t>
            </a:r>
            <a:r>
              <a:rPr lang="en-US" err="1"/>
              <a:t>τον</a:t>
            </a:r>
            <a:r>
              <a:rPr lang="en-US"/>
              <a:t> </a:t>
            </a:r>
            <a:r>
              <a:rPr lang="en-US" err="1"/>
              <a:t>λόγο</a:t>
            </a:r>
            <a:r>
              <a:rPr lang="en-US"/>
              <a:t> wall time π</a:t>
            </a:r>
            <a:r>
              <a:rPr lang="en-US" err="1"/>
              <a:t>ρος</a:t>
            </a:r>
            <a:r>
              <a:rPr lang="en-US"/>
              <a:t>  process </a:t>
            </a:r>
            <a:r>
              <a:rPr lang="en-US" err="1"/>
              <a:t>cpu</a:t>
            </a:r>
            <a:r>
              <a:rPr lang="en-US"/>
              <a:t> time </a:t>
            </a:r>
            <a:r>
              <a:rPr lang="en-US" err="1"/>
              <a:t>δηλ</a:t>
            </a:r>
            <a:r>
              <a:rPr lang="en-US"/>
              <a:t>α</a:t>
            </a:r>
            <a:r>
              <a:rPr lang="en-US" err="1"/>
              <a:t>δή</a:t>
            </a:r>
            <a:r>
              <a:rPr lang="en-US"/>
              <a:t> </a:t>
            </a:r>
            <a:r>
              <a:rPr lang="en-US" err="1"/>
              <a:t>τον</a:t>
            </a:r>
            <a:r>
              <a:rPr lang="en-US"/>
              <a:t> πρα</a:t>
            </a:r>
            <a:r>
              <a:rPr lang="en-US" err="1"/>
              <a:t>γμ</a:t>
            </a:r>
            <a:r>
              <a:rPr lang="en-US"/>
              <a:t>α</a:t>
            </a:r>
            <a:r>
              <a:rPr lang="en-US" err="1"/>
              <a:t>τικό</a:t>
            </a:r>
            <a:r>
              <a:rPr lang="en-US"/>
              <a:t> </a:t>
            </a:r>
            <a:r>
              <a:rPr lang="en-US" err="1"/>
              <a:t>χρόνο</a:t>
            </a:r>
            <a:r>
              <a:rPr lang="en-US"/>
              <a:t> </a:t>
            </a:r>
            <a:r>
              <a:rPr lang="en-US" err="1"/>
              <a:t>εκτέλεσης</a:t>
            </a:r>
            <a:r>
              <a:rPr lang="en-US"/>
              <a:t>  π</a:t>
            </a:r>
            <a:r>
              <a:rPr lang="en-US" err="1"/>
              <a:t>ρος</a:t>
            </a:r>
            <a:r>
              <a:rPr lang="en-US"/>
              <a:t> </a:t>
            </a:r>
            <a:r>
              <a:rPr lang="en-US" err="1"/>
              <a:t>τον</a:t>
            </a:r>
            <a:r>
              <a:rPr lang="en-US"/>
              <a:t> </a:t>
            </a:r>
            <a:r>
              <a:rPr lang="en-US" err="1"/>
              <a:t>συνολικό</a:t>
            </a:r>
            <a:r>
              <a:rPr lang="en-US"/>
              <a:t> υπ</a:t>
            </a:r>
            <a:r>
              <a:rPr lang="en-US" err="1"/>
              <a:t>ολογιστικό</a:t>
            </a:r>
            <a:r>
              <a:rPr lang="en-US"/>
              <a:t> </a:t>
            </a:r>
            <a:r>
              <a:rPr lang="en-US" err="1"/>
              <a:t>χρόνο</a:t>
            </a:r>
            <a:r>
              <a:rPr lang="en-US"/>
              <a:t> π</a:t>
            </a:r>
            <a:r>
              <a:rPr lang="en-US" err="1"/>
              <a:t>ου</a:t>
            </a:r>
            <a:r>
              <a:rPr lang="en-US"/>
              <a:t> </a:t>
            </a:r>
            <a:r>
              <a:rPr lang="en-US" err="1"/>
              <a:t>χρησιμο</a:t>
            </a:r>
            <a:r>
              <a:rPr lang="en-US"/>
              <a:t>π</a:t>
            </a:r>
            <a:r>
              <a:rPr lang="en-US" err="1"/>
              <a:t>οιήθηκε</a:t>
            </a:r>
            <a:r>
              <a:rPr lang="en-US"/>
              <a:t> από </a:t>
            </a:r>
            <a:r>
              <a:rPr lang="en-US" err="1"/>
              <a:t>όλες</a:t>
            </a:r>
            <a:r>
              <a:rPr lang="en-US"/>
              <a:t> </a:t>
            </a:r>
            <a:r>
              <a:rPr lang="en-US" err="1"/>
              <a:t>τις</a:t>
            </a:r>
            <a:r>
              <a:rPr lang="en-US"/>
              <a:t> </a:t>
            </a:r>
            <a:r>
              <a:rPr lang="en-US" err="1"/>
              <a:t>διεργ</a:t>
            </a:r>
            <a:r>
              <a:rPr lang="en-US"/>
              <a:t>α</a:t>
            </a:r>
            <a:r>
              <a:rPr lang="en-US" err="1"/>
              <a:t>σίες</a:t>
            </a:r>
            <a:r>
              <a:rPr lang="en-US"/>
              <a:t> </a:t>
            </a:r>
            <a:r>
              <a:rPr lang="en-US" err="1"/>
              <a:t>του</a:t>
            </a:r>
            <a:r>
              <a:rPr lang="en-US"/>
              <a:t> </a:t>
            </a:r>
            <a:r>
              <a:rPr lang="en-US" err="1"/>
              <a:t>συστήμ</a:t>
            </a:r>
            <a:r>
              <a:rPr lang="en-US"/>
              <a:t>α</a:t>
            </a:r>
            <a:r>
              <a:rPr lang="en-US" err="1"/>
              <a:t>τος</a:t>
            </a:r>
            <a:r>
              <a:rPr lang="en-US"/>
              <a:t>. </a:t>
            </a:r>
            <a:r>
              <a:rPr lang="en-US" err="1"/>
              <a:t>Αυτή</a:t>
            </a:r>
            <a:r>
              <a:rPr lang="en-US"/>
              <a:t> η </a:t>
            </a:r>
            <a:r>
              <a:rPr lang="en-US" err="1"/>
              <a:t>μετρική</a:t>
            </a:r>
            <a:r>
              <a:rPr lang="en-US"/>
              <a:t> μας </a:t>
            </a:r>
            <a:r>
              <a:rPr lang="en-US" err="1"/>
              <a:t>δείχνει</a:t>
            </a:r>
            <a:r>
              <a:rPr lang="en-US"/>
              <a:t> </a:t>
            </a:r>
            <a:r>
              <a:rPr lang="en-US" err="1"/>
              <a:t>την</a:t>
            </a:r>
            <a:r>
              <a:rPr lang="en-US"/>
              <a:t> πρα</a:t>
            </a:r>
            <a:r>
              <a:rPr lang="en-US" err="1"/>
              <a:t>γμ</a:t>
            </a:r>
            <a:r>
              <a:rPr lang="en-US"/>
              <a:t>α</a:t>
            </a:r>
            <a:r>
              <a:rPr lang="en-US" err="1"/>
              <a:t>τική</a:t>
            </a:r>
            <a:r>
              <a:rPr lang="en-US"/>
              <a:t> α</a:t>
            </a:r>
            <a:r>
              <a:rPr lang="en-US" err="1"/>
              <a:t>ξιο</a:t>
            </a:r>
            <a:r>
              <a:rPr lang="en-US"/>
              <a:t>π</a:t>
            </a:r>
            <a:r>
              <a:rPr lang="en-US" err="1"/>
              <a:t>οίηση</a:t>
            </a:r>
            <a:r>
              <a:rPr lang="en-US"/>
              <a:t> </a:t>
            </a:r>
            <a:r>
              <a:rPr lang="en-US" err="1"/>
              <a:t>των</a:t>
            </a:r>
            <a:r>
              <a:rPr lang="en-US"/>
              <a:t> π</a:t>
            </a:r>
            <a:r>
              <a:rPr lang="en-US" err="1"/>
              <a:t>όρων</a:t>
            </a:r>
            <a:r>
              <a:rPr lang="en-US"/>
              <a:t> </a:t>
            </a:r>
            <a:r>
              <a:rPr lang="en-US" err="1"/>
              <a:t>στο</a:t>
            </a:r>
            <a:r>
              <a:rPr lang="en-US"/>
              <a:t> </a:t>
            </a:r>
            <a:r>
              <a:rPr lang="en-US" err="1"/>
              <a:t>σύστημ</a:t>
            </a:r>
            <a:r>
              <a:rPr lang="en-US"/>
              <a:t>α και </a:t>
            </a:r>
            <a:r>
              <a:rPr lang="en-US" err="1"/>
              <a:t>όσο</a:t>
            </a:r>
            <a:r>
              <a:rPr lang="en-US"/>
              <a:t> χα</a:t>
            </a:r>
            <a:r>
              <a:rPr lang="en-US" err="1"/>
              <a:t>μηλότερη</a:t>
            </a:r>
            <a:r>
              <a:rPr lang="en-US"/>
              <a:t> </a:t>
            </a:r>
            <a:r>
              <a:rPr lang="en-US" err="1"/>
              <a:t>είν</a:t>
            </a:r>
            <a:r>
              <a:rPr lang="en-US"/>
              <a:t>αι </a:t>
            </a:r>
            <a:r>
              <a:rPr lang="en-US" err="1"/>
              <a:t>τόσο</a:t>
            </a:r>
            <a:r>
              <a:rPr lang="en-US"/>
              <a:t> κα</a:t>
            </a:r>
            <a:r>
              <a:rPr lang="en-US" err="1"/>
              <a:t>λύτερη</a:t>
            </a:r>
            <a:r>
              <a:rPr lang="en-US"/>
              <a:t> παρα</a:t>
            </a:r>
            <a:r>
              <a:rPr lang="en-US" err="1"/>
              <a:t>λληλο</a:t>
            </a:r>
            <a:r>
              <a:rPr lang="en-US"/>
              <a:t>π</a:t>
            </a:r>
            <a:r>
              <a:rPr lang="en-US" err="1"/>
              <a:t>οίηση</a:t>
            </a:r>
            <a:r>
              <a:rPr lang="en-US"/>
              <a:t> </a:t>
            </a:r>
            <a:r>
              <a:rPr lang="en-US" err="1"/>
              <a:t>γίνετ</a:t>
            </a:r>
            <a:r>
              <a:rPr lang="en-US"/>
              <a:t>αι. Όπ</a:t>
            </a:r>
            <a:r>
              <a:rPr lang="en-US" err="1"/>
              <a:t>ως</a:t>
            </a:r>
            <a:r>
              <a:rPr lang="en-US"/>
              <a:t> φα</a:t>
            </a:r>
            <a:r>
              <a:rPr lang="en-US" err="1"/>
              <a:t>ίνετ</a:t>
            </a:r>
            <a:r>
              <a:rPr lang="en-US"/>
              <a:t>αι ο </a:t>
            </a:r>
            <a:r>
              <a:rPr lang="en-US" err="1"/>
              <a:t>λόγος</a:t>
            </a:r>
            <a:r>
              <a:rPr lang="en-US"/>
              <a:t> α</a:t>
            </a:r>
            <a:r>
              <a:rPr lang="en-US" err="1"/>
              <a:t>υτός</a:t>
            </a:r>
            <a:r>
              <a:rPr lang="en-US"/>
              <a:t> </a:t>
            </a:r>
            <a:r>
              <a:rPr lang="en-US" err="1"/>
              <a:t>είν</a:t>
            </a:r>
            <a:r>
              <a:rPr lang="en-US"/>
              <a:t>αι κα</a:t>
            </a:r>
            <a:r>
              <a:rPr lang="en-US" err="1"/>
              <a:t>λύτερος</a:t>
            </a:r>
            <a:r>
              <a:rPr lang="en-US"/>
              <a:t> </a:t>
            </a:r>
            <a:r>
              <a:rPr lang="en-US" err="1"/>
              <a:t>γι</a:t>
            </a:r>
            <a:r>
              <a:rPr lang="en-US"/>
              <a:t>α </a:t>
            </a:r>
            <a:r>
              <a:rPr lang="en-US" err="1"/>
              <a:t>postgresql</a:t>
            </a:r>
            <a:r>
              <a:rPr lang="en-US"/>
              <a:t> και mongo </a:t>
            </a:r>
            <a:r>
              <a:rPr lang="en-US" err="1"/>
              <a:t>όμως</a:t>
            </a:r>
            <a:r>
              <a:rPr lang="en-US"/>
              <a:t> </a:t>
            </a:r>
            <a:r>
              <a:rPr lang="en-US" err="1"/>
              <a:t>γι</a:t>
            </a:r>
            <a:r>
              <a:rPr lang="en-US"/>
              <a:t>α </a:t>
            </a:r>
            <a:r>
              <a:rPr lang="en-US" err="1"/>
              <a:t>δύο</a:t>
            </a:r>
            <a:r>
              <a:rPr lang="en-US"/>
              <a:t> queries </a:t>
            </a:r>
            <a:r>
              <a:rPr lang="en-US" err="1"/>
              <a:t>το</a:t>
            </a:r>
            <a:r>
              <a:rPr lang="en-US"/>
              <a:t> 30 και </a:t>
            </a:r>
            <a:r>
              <a:rPr lang="en-US" err="1"/>
              <a:t>το</a:t>
            </a:r>
            <a:r>
              <a:rPr lang="en-US"/>
              <a:t> 77 η </a:t>
            </a:r>
            <a:r>
              <a:rPr lang="en-US" err="1"/>
              <a:t>cassandra</a:t>
            </a:r>
            <a:r>
              <a:rPr lang="en-US"/>
              <a:t> πα</a:t>
            </a:r>
            <a:r>
              <a:rPr lang="en-US" err="1"/>
              <a:t>ρουσιάζει</a:t>
            </a:r>
            <a:r>
              <a:rPr lang="en-US"/>
              <a:t> κα</a:t>
            </a:r>
            <a:r>
              <a:rPr lang="en-US" err="1"/>
              <a:t>λύτερη</a:t>
            </a:r>
            <a:r>
              <a:rPr lang="en-US"/>
              <a:t> απ</a:t>
            </a:r>
            <a:r>
              <a:rPr lang="en-US" err="1"/>
              <a:t>όδοση</a:t>
            </a:r>
            <a:r>
              <a:rPr lang="en-US"/>
              <a:t> </a:t>
            </a:r>
            <a:r>
              <a:rPr lang="en-US" err="1"/>
              <a:t>σε</a:t>
            </a:r>
            <a:r>
              <a:rPr lang="en-US"/>
              <a:t> </a:t>
            </a:r>
            <a:r>
              <a:rPr lang="en-US" err="1"/>
              <a:t>σχέση</a:t>
            </a:r>
            <a:r>
              <a:rPr lang="en-US"/>
              <a:t> </a:t>
            </a:r>
            <a:r>
              <a:rPr lang="en-US" err="1"/>
              <a:t>με</a:t>
            </a:r>
            <a:r>
              <a:rPr lang="en-US"/>
              <a:t> </a:t>
            </a:r>
            <a:r>
              <a:rPr lang="en-US" err="1"/>
              <a:t>την</a:t>
            </a:r>
            <a:r>
              <a:rPr lang="en-US"/>
              <a:t> </a:t>
            </a:r>
            <a:r>
              <a:rPr lang="en-US" err="1"/>
              <a:t>συνολική</a:t>
            </a:r>
            <a:r>
              <a:rPr lang="en-US"/>
              <a:t> </a:t>
            </a:r>
            <a:r>
              <a:rPr lang="en-US" err="1"/>
              <a:t>της</a:t>
            </a:r>
            <a:r>
              <a:rPr lang="en-US"/>
              <a:t> </a:t>
            </a:r>
            <a:r>
              <a:rPr lang="en-US" err="1"/>
              <a:t>εικόν</a:t>
            </a:r>
            <a:r>
              <a:rPr lang="en-US"/>
              <a:t>α. </a:t>
            </a:r>
            <a:r>
              <a:rPr lang="en-US" err="1"/>
              <a:t>Στ</a:t>
            </a:r>
            <a:r>
              <a:rPr lang="en-US"/>
              <a:t>α queries α</a:t>
            </a:r>
            <a:r>
              <a:rPr lang="en-US" err="1"/>
              <a:t>υτά</a:t>
            </a:r>
            <a:r>
              <a:rPr lang="en-US"/>
              <a:t> </a:t>
            </a:r>
            <a:r>
              <a:rPr lang="en-US" err="1"/>
              <a:t>χρησιμο</a:t>
            </a:r>
            <a:r>
              <a:rPr lang="en-US"/>
              <a:t>π</a:t>
            </a:r>
            <a:r>
              <a:rPr lang="en-US" err="1"/>
              <a:t>οιούντ</a:t>
            </a:r>
            <a:r>
              <a:rPr lang="en-US"/>
              <a:t>αι tables </a:t>
            </a:r>
            <a:r>
              <a:rPr lang="en-US" err="1"/>
              <a:t>του</a:t>
            </a:r>
            <a:r>
              <a:rPr lang="en-US"/>
              <a:t> web και </a:t>
            </a:r>
            <a:r>
              <a:rPr lang="en-US" err="1"/>
              <a:t>γι</a:t>
            </a:r>
            <a:r>
              <a:rPr lang="en-US"/>
              <a:t>α α</a:t>
            </a:r>
            <a:r>
              <a:rPr lang="en-US" err="1"/>
              <a:t>υτό</a:t>
            </a:r>
            <a:r>
              <a:rPr lang="en-US"/>
              <a:t> τα </a:t>
            </a:r>
            <a:r>
              <a:rPr lang="en-US" err="1"/>
              <a:t>το</a:t>
            </a:r>
            <a:r>
              <a:rPr lang="en-US"/>
              <a:t>π</a:t>
            </a:r>
            <a:r>
              <a:rPr lang="en-US" err="1"/>
              <a:t>οθετήσ</a:t>
            </a:r>
            <a:r>
              <a:rPr lang="en-US"/>
              <a:t>α</a:t>
            </a:r>
            <a:r>
              <a:rPr lang="en-US" err="1"/>
              <a:t>με</a:t>
            </a:r>
            <a:r>
              <a:rPr lang="en-US"/>
              <a:t> </a:t>
            </a:r>
            <a:r>
              <a:rPr lang="en-US" err="1"/>
              <a:t>στην</a:t>
            </a:r>
            <a:r>
              <a:rPr lang="en-US"/>
              <a:t> Cassandra.</a:t>
            </a:r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8AC0C-4B78-4C73-9251-B4D3D26170D6}" type="slidenum">
              <a:rPr lang="el-GR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18723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Το</a:t>
            </a:r>
            <a:r>
              <a:rPr lang="en-US"/>
              <a:t> </a:t>
            </a:r>
            <a:r>
              <a:rPr lang="en-US" err="1"/>
              <a:t>τρίτο</a:t>
            </a:r>
            <a:r>
              <a:rPr lang="en-US"/>
              <a:t> </a:t>
            </a:r>
            <a:r>
              <a:rPr lang="en-US" err="1"/>
              <a:t>κριτήριο</a:t>
            </a:r>
            <a:r>
              <a:rPr lang="en-US"/>
              <a:t> α</a:t>
            </a:r>
            <a:r>
              <a:rPr lang="en-US" err="1"/>
              <a:t>ξιολόγησης</a:t>
            </a:r>
            <a:r>
              <a:rPr lang="en-US"/>
              <a:t> α</a:t>
            </a:r>
            <a:r>
              <a:rPr lang="en-US" err="1"/>
              <a:t>φορά</a:t>
            </a:r>
            <a:r>
              <a:rPr lang="en-US"/>
              <a:t> </a:t>
            </a:r>
            <a:r>
              <a:rPr lang="en-US" err="1"/>
              <a:t>το</a:t>
            </a:r>
            <a:r>
              <a:rPr lang="en-US"/>
              <a:t> Query Optimizer. Τα </a:t>
            </a:r>
            <a:r>
              <a:rPr lang="en-US" err="1"/>
              <a:t>εργ</a:t>
            </a:r>
            <a:r>
              <a:rPr lang="en-US"/>
              <a:t>α</a:t>
            </a:r>
            <a:r>
              <a:rPr lang="en-US" err="1"/>
              <a:t>λεί</a:t>
            </a:r>
            <a:r>
              <a:rPr lang="en-US"/>
              <a:t>α π</a:t>
            </a:r>
            <a:r>
              <a:rPr lang="en-US" err="1"/>
              <a:t>ου</a:t>
            </a:r>
            <a:r>
              <a:rPr lang="en-US"/>
              <a:t> </a:t>
            </a:r>
            <a:r>
              <a:rPr lang="en-US" err="1"/>
              <a:t>δίνει</a:t>
            </a:r>
            <a:r>
              <a:rPr lang="en-US"/>
              <a:t> </a:t>
            </a:r>
            <a:r>
              <a:rPr lang="en-US" err="1"/>
              <a:t>το</a:t>
            </a:r>
            <a:r>
              <a:rPr lang="en-US"/>
              <a:t> presto α</a:t>
            </a:r>
            <a:r>
              <a:rPr lang="en-US" err="1"/>
              <a:t>φορούν</a:t>
            </a:r>
            <a:r>
              <a:rPr lang="en-US"/>
              <a:t> </a:t>
            </a:r>
            <a:r>
              <a:rPr lang="en-US" err="1"/>
              <a:t>το</a:t>
            </a:r>
            <a:r>
              <a:rPr lang="en-US"/>
              <a:t> Cost based optimization και </a:t>
            </a:r>
            <a:r>
              <a:rPr lang="en-US" err="1"/>
              <a:t>το</a:t>
            </a:r>
            <a:r>
              <a:rPr lang="en-US"/>
              <a:t> History Based optimization τα οπ</a:t>
            </a:r>
            <a:r>
              <a:rPr lang="en-US" err="1"/>
              <a:t>οί</a:t>
            </a:r>
            <a:r>
              <a:rPr lang="en-US"/>
              <a:t>α </a:t>
            </a:r>
            <a:r>
              <a:rPr lang="en-US" err="1"/>
              <a:t>όμως</a:t>
            </a:r>
            <a:r>
              <a:rPr lang="en-US"/>
              <a:t> </a:t>
            </a:r>
            <a:r>
              <a:rPr lang="en-US" err="1"/>
              <a:t>δεν</a:t>
            </a:r>
            <a:r>
              <a:rPr lang="en-US"/>
              <a:t> μπ</a:t>
            </a:r>
            <a:r>
              <a:rPr lang="en-US" err="1"/>
              <a:t>ορούν</a:t>
            </a:r>
            <a:r>
              <a:rPr lang="en-US"/>
              <a:t> να α</a:t>
            </a:r>
            <a:r>
              <a:rPr lang="en-US" err="1"/>
              <a:t>ξιο</a:t>
            </a:r>
            <a:r>
              <a:rPr lang="en-US"/>
              <a:t>π</a:t>
            </a:r>
            <a:r>
              <a:rPr lang="en-US" err="1"/>
              <a:t>οιηθούν</a:t>
            </a:r>
            <a:r>
              <a:rPr lang="en-US"/>
              <a:t> </a:t>
            </a:r>
            <a:r>
              <a:rPr lang="en-US" err="1"/>
              <a:t>σε</a:t>
            </a:r>
            <a:r>
              <a:rPr lang="en-US"/>
              <a:t> α</a:t>
            </a:r>
            <a:r>
              <a:rPr lang="en-US" err="1"/>
              <a:t>υτή</a:t>
            </a:r>
            <a:r>
              <a:rPr lang="en-US"/>
              <a:t> </a:t>
            </a:r>
            <a:r>
              <a:rPr lang="en-US" err="1"/>
              <a:t>την</a:t>
            </a:r>
            <a:r>
              <a:rPr lang="en-US"/>
              <a:t> </a:t>
            </a:r>
            <a:r>
              <a:rPr lang="en-US" err="1"/>
              <a:t>εργ</a:t>
            </a:r>
            <a:r>
              <a:rPr lang="en-US"/>
              <a:t>α</a:t>
            </a:r>
            <a:r>
              <a:rPr lang="en-US" err="1"/>
              <a:t>σί</a:t>
            </a:r>
            <a:r>
              <a:rPr lang="en-US"/>
              <a:t>α κα</a:t>
            </a:r>
            <a:r>
              <a:rPr lang="en-US" err="1"/>
              <a:t>θώς</a:t>
            </a:r>
            <a:r>
              <a:rPr lang="en-US"/>
              <a:t> </a:t>
            </a:r>
            <a:r>
              <a:rPr lang="en-US" err="1"/>
              <a:t>το</a:t>
            </a:r>
            <a:r>
              <a:rPr lang="en-US"/>
              <a:t> CBO </a:t>
            </a:r>
            <a:r>
              <a:rPr lang="en-US" err="1"/>
              <a:t>χρησιμο</a:t>
            </a:r>
            <a:r>
              <a:rPr lang="en-US"/>
              <a:t>π</a:t>
            </a:r>
            <a:r>
              <a:rPr lang="en-US" err="1"/>
              <a:t>οιεί</a:t>
            </a:r>
            <a:r>
              <a:rPr lang="en-US"/>
              <a:t> table statistics τα οπ</a:t>
            </a:r>
            <a:r>
              <a:rPr lang="en-US" err="1"/>
              <a:t>οί</a:t>
            </a:r>
            <a:r>
              <a:rPr lang="en-US"/>
              <a:t>α </a:t>
            </a:r>
            <a:r>
              <a:rPr lang="en-US" err="1"/>
              <a:t>μέχρι</a:t>
            </a:r>
            <a:r>
              <a:rPr lang="en-US"/>
              <a:t> </a:t>
            </a:r>
            <a:r>
              <a:rPr lang="en-US" err="1"/>
              <a:t>στιγμής</a:t>
            </a:r>
            <a:r>
              <a:rPr lang="en-US"/>
              <a:t> </a:t>
            </a:r>
            <a:r>
              <a:rPr lang="en-US" err="1"/>
              <a:t>έχουν</a:t>
            </a:r>
            <a:r>
              <a:rPr lang="en-US"/>
              <a:t> </a:t>
            </a:r>
            <a:r>
              <a:rPr lang="en-US" err="1"/>
              <a:t>υλο</a:t>
            </a:r>
            <a:r>
              <a:rPr lang="en-US"/>
              <a:t>π</a:t>
            </a:r>
            <a:r>
              <a:rPr lang="en-US" err="1"/>
              <a:t>οιηθεί</a:t>
            </a:r>
            <a:r>
              <a:rPr lang="en-US"/>
              <a:t> </a:t>
            </a:r>
            <a:r>
              <a:rPr lang="en-US" err="1"/>
              <a:t>μόνο</a:t>
            </a:r>
            <a:r>
              <a:rPr lang="en-US"/>
              <a:t> </a:t>
            </a:r>
            <a:r>
              <a:rPr lang="en-US" err="1"/>
              <a:t>στον</a:t>
            </a:r>
            <a:r>
              <a:rPr lang="en-US"/>
              <a:t> connector </a:t>
            </a:r>
            <a:r>
              <a:rPr lang="en-US" err="1"/>
              <a:t>του</a:t>
            </a:r>
            <a:r>
              <a:rPr lang="en-US"/>
              <a:t> Hive, και </a:t>
            </a:r>
            <a:r>
              <a:rPr lang="en-US" err="1"/>
              <a:t>όμοι</a:t>
            </a:r>
            <a:r>
              <a:rPr lang="en-US"/>
              <a:t>α </a:t>
            </a:r>
            <a:r>
              <a:rPr lang="en-US" err="1"/>
              <a:t>γι</a:t>
            </a:r>
            <a:r>
              <a:rPr lang="en-US"/>
              <a:t>α </a:t>
            </a:r>
            <a:r>
              <a:rPr lang="en-US" err="1"/>
              <a:t>το</a:t>
            </a:r>
            <a:r>
              <a:rPr lang="en-US"/>
              <a:t> HBO απα</a:t>
            </a:r>
            <a:r>
              <a:rPr lang="en-US" err="1"/>
              <a:t>ιτείτ</a:t>
            </a:r>
            <a:r>
              <a:rPr lang="en-US"/>
              <a:t>αι </a:t>
            </a:r>
            <a:r>
              <a:rPr lang="en-US" err="1"/>
              <a:t>μι</a:t>
            </a:r>
            <a:r>
              <a:rPr lang="en-US"/>
              <a:t>α Redis β</a:t>
            </a:r>
            <a:r>
              <a:rPr lang="en-US" err="1"/>
              <a:t>άση</a:t>
            </a:r>
            <a:r>
              <a:rPr lang="en-US"/>
              <a:t> </a:t>
            </a:r>
            <a:r>
              <a:rPr lang="en-US" err="1"/>
              <a:t>γι</a:t>
            </a:r>
            <a:r>
              <a:rPr lang="en-US"/>
              <a:t>α </a:t>
            </a:r>
            <a:r>
              <a:rPr lang="en-US" err="1"/>
              <a:t>την</a:t>
            </a:r>
            <a:r>
              <a:rPr lang="en-US"/>
              <a:t> απ</a:t>
            </a:r>
            <a:r>
              <a:rPr lang="en-US" err="1"/>
              <a:t>οθήκευση</a:t>
            </a:r>
            <a:r>
              <a:rPr lang="en-US"/>
              <a:t> </a:t>
            </a:r>
            <a:r>
              <a:rPr lang="en-US" err="1"/>
              <a:t>των</a:t>
            </a:r>
            <a:r>
              <a:rPr lang="en-US"/>
              <a:t> historical </a:t>
            </a:r>
            <a:r>
              <a:rPr lang="en-US" err="1"/>
              <a:t>statictics</a:t>
            </a:r>
            <a:r>
              <a:rPr lang="en-US"/>
              <a:t>. </a:t>
            </a:r>
            <a:r>
              <a:rPr lang="en-US" err="1"/>
              <a:t>Προχωρώντ</a:t>
            </a:r>
            <a:r>
              <a:rPr lang="en-US"/>
              <a:t>ας </a:t>
            </a:r>
            <a:r>
              <a:rPr lang="en-US" err="1"/>
              <a:t>στο</a:t>
            </a:r>
            <a:r>
              <a:rPr lang="en-US"/>
              <a:t> Push Partial Aggregation και επ</a:t>
            </a:r>
            <a:r>
              <a:rPr lang="en-US" err="1"/>
              <a:t>ειδή</a:t>
            </a:r>
            <a:r>
              <a:rPr lang="en-US"/>
              <a:t> τα queries </a:t>
            </a:r>
            <a:r>
              <a:rPr lang="en-US" err="1"/>
              <a:t>χρησιμο</a:t>
            </a:r>
            <a:r>
              <a:rPr lang="en-US"/>
              <a:t>π</a:t>
            </a:r>
            <a:r>
              <a:rPr lang="en-US" err="1"/>
              <a:t>οιούν</a:t>
            </a:r>
            <a:r>
              <a:rPr lang="en-US"/>
              <a:t> group by, απ</a:t>
            </a:r>
            <a:r>
              <a:rPr lang="en-US" err="1"/>
              <a:t>οφ</a:t>
            </a:r>
            <a:r>
              <a:rPr lang="en-US"/>
              <a:t>α</a:t>
            </a:r>
            <a:r>
              <a:rPr lang="en-US" err="1"/>
              <a:t>σίσ</a:t>
            </a:r>
            <a:r>
              <a:rPr lang="en-US"/>
              <a:t>α</a:t>
            </a:r>
            <a:r>
              <a:rPr lang="en-US" err="1"/>
              <a:t>με</a:t>
            </a:r>
            <a:r>
              <a:rPr lang="en-US"/>
              <a:t> key dimension tables όπ</a:t>
            </a:r>
            <a:r>
              <a:rPr lang="en-US" err="1"/>
              <a:t>ως</a:t>
            </a:r>
            <a:r>
              <a:rPr lang="en-US"/>
              <a:t> </a:t>
            </a:r>
            <a:r>
              <a:rPr lang="en-US" err="1"/>
              <a:t>το</a:t>
            </a:r>
            <a:r>
              <a:rPr lang="en-US"/>
              <a:t> </a:t>
            </a:r>
            <a:r>
              <a:rPr lang="en-US" err="1"/>
              <a:t>date_dime</a:t>
            </a:r>
            <a:r>
              <a:rPr lang="en-US"/>
              <a:t> να </a:t>
            </a:r>
            <a:r>
              <a:rPr lang="en-US" err="1"/>
              <a:t>το</a:t>
            </a:r>
            <a:r>
              <a:rPr lang="en-US"/>
              <a:t>π</a:t>
            </a:r>
            <a:r>
              <a:rPr lang="en-US" err="1"/>
              <a:t>οθετηθούν</a:t>
            </a:r>
            <a:r>
              <a:rPr lang="en-US"/>
              <a:t> </a:t>
            </a:r>
            <a:r>
              <a:rPr lang="en-US" err="1"/>
              <a:t>στην</a:t>
            </a:r>
            <a:r>
              <a:rPr lang="en-US"/>
              <a:t> </a:t>
            </a:r>
            <a:r>
              <a:rPr lang="en-US" err="1"/>
              <a:t>postgresql</a:t>
            </a:r>
            <a:r>
              <a:rPr lang="en-US"/>
              <a:t>. </a:t>
            </a:r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8AC0C-4B78-4C73-9251-B4D3D26170D6}" type="slidenum">
              <a:rPr lang="el-GR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59977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96B91E6-BF02-BC8B-A9E3-54B4F4D16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E3C15B5B-F4DC-EB29-6FC8-C9ABFD503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3E1BED1-FC61-8F29-1801-09F0A862C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74C1-CF32-2841-B6AB-23338F647DA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B869076-F1D9-9371-FE5B-305CD1FE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1741B0D-6B7E-E01E-FB24-0FC86E68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E997-7AB4-9646-9BDB-610FB4C0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DB72825-6587-834D-20FA-943BFF07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57A3EFA7-78F6-C17A-1272-565993681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5582CB4-8DAB-B0BB-CC60-0B8C72A36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74C1-CF32-2841-B6AB-23338F647DA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2BEB77C-3FDB-DCFC-62C6-475ADFED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AFA17FE-C746-0BB9-949C-C8965C5C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E997-7AB4-9646-9BDB-610FB4C0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BF303F3D-0C92-493C-6509-EA0049AAF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FAB95578-9D3A-5EA7-7746-651CD4441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7928B71-EDAB-E3D0-7922-06597990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74C1-CF32-2841-B6AB-23338F647DA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B4C44CA-0363-6D0D-A07B-50F16AB3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46F35216-10FB-EAD2-86E2-FA41478E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E997-7AB4-9646-9BDB-610FB4C0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0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44CD811-60DD-3088-23E2-3C91694B8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E242902-C6E8-D3B5-0C92-8F45EE4E8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AA080694-C97C-0969-9EAF-1223EA31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74C1-CF32-2841-B6AB-23338F647DA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F7CD0B3-4116-6D0C-3E3F-2FACA9D4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4871373-F2FC-3E10-6944-D4DB2CBC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E997-7AB4-9646-9BDB-610FB4C0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4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23A0B48-BE52-97AE-BF69-CCC3D2B58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DC89CAAC-1F72-D377-C072-5CA0C69BC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3DA42DE-EB20-AC52-65FD-6CEE5AD0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74C1-CF32-2841-B6AB-23338F647DA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48B9153-DB32-17D8-32E4-E51580B98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759BDD4-B5F6-AFFC-F0F3-61D8AD36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E997-7AB4-9646-9BDB-610FB4C0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8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29ED4B1-EB8D-18F7-21B7-6EB7BD03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4698685-BF3A-C208-C28B-9C20AF560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DFB3674F-9CEA-0A00-B496-EF935F526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ACD94C3D-D8CC-9F32-A3B8-926E91EE1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74C1-CF32-2841-B6AB-23338F647DA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46F6BDEC-9D74-DC8C-AD4F-6547E2FE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E1209FFA-64C2-8CD1-7FC8-19D300A4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E997-7AB4-9646-9BDB-610FB4C0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3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4BB82CC-48D8-F575-4570-6C1522103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3662B919-681A-4877-616C-41C9DB582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3D6AF873-CBE1-EFCC-D288-DE5366513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508179AA-71BD-F8A9-DE46-1F3257934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6C1C8617-DE1E-F405-4D58-7CC694127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92C8465D-C7DF-6D87-1A0A-131FC72E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74C1-CF32-2841-B6AB-23338F647DA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51ED3F82-2624-7A76-C5A9-6C31F6465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CF4DD982-2D58-8CE2-785B-1C1D31C4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E997-7AB4-9646-9BDB-610FB4C0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5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3619219-5B02-AF2F-AF07-0EC998A4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61372D91-911B-89F9-45D0-D85F6C92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74C1-CF32-2841-B6AB-23338F647DA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461F7ADB-4B07-089B-9EC3-7100DD7C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F9B0BCAE-27C3-A31E-996C-C4F08932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E997-7AB4-9646-9BDB-610FB4C0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6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53CE1B1E-590E-1A25-1BB1-CA602E43B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74C1-CF32-2841-B6AB-23338F647DA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81E381DE-79BE-380C-FD5D-D5E19CFF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F57AAB0B-05C9-98F3-CC97-294EF0A4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E997-7AB4-9646-9BDB-610FB4C0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1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B5F2612-F51C-6258-3782-2E9036C50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BB448AB-27FC-1211-1F5E-EC86E7703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2FA55328-2475-3EDE-D417-BD4085B22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8EA721C8-46D6-8C72-DBAC-1963DFBD6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74C1-CF32-2841-B6AB-23338F647DA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49B6F3A8-2584-9CFC-6B24-91CD02942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5950C6D3-FC6B-B73B-7A39-24F222573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E997-7AB4-9646-9BDB-610FB4C0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4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152ADDE-7989-6277-3810-7F32F79D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24603BF4-7478-FA93-C6D9-8E5C5BB63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55E6E9A4-45BC-6597-264D-BA9B7C8F3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9BBD127-B522-E043-C1C6-961F2EA2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74C1-CF32-2841-B6AB-23338F647DA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67A6ABD1-6090-A916-F12E-F6C2FB20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F4C56DFE-6A7E-B32E-597E-41A5D1C5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E997-7AB4-9646-9BDB-610FB4C0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53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7BBFFEC8-DA0D-C1EC-93A6-33FC565D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2E3DB52C-371C-4C4E-32E7-7F75693B0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8EFCD1A-A445-64D7-6C4E-26CE96814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8D74C1-CF32-2841-B6AB-23338F647DA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CDD783B-A715-91EF-AA54-224C67177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F3AAB72-299D-CBBF-7E1E-91DEAB565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BCE997-7AB4-9646-9BDB-610FB4C0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4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9AF761B-03B4-8D46-7523-67ED15754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 Distributed Query Engine: PrestoDB  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0C33575-25E0-BE93-25E9-E5AFB630E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138" y="513782"/>
            <a:ext cx="4893768" cy="5608677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Ομάδα 12</a:t>
            </a:r>
            <a:endParaRPr lang="el-GR" sz="20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ptos" panose="02110004020202020204"/>
            </a:endParaRP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Δάφνη Γεωργιάδη :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el20189</a:t>
            </a:r>
            <a:endParaRPr lang="el-GR" sz="20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ptos" panose="02110004020202020204"/>
            </a:endParaRPr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el-GR" sz="2000">
                <a:latin typeface="Aptos" panose="02110004020202020204"/>
              </a:rPr>
              <a:t> </a:t>
            </a:r>
            <a:r>
              <a:rPr kumimoji="0" lang="el-GR" sz="2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Καμπουγέρης</a:t>
            </a:r>
            <a:r>
              <a:rPr kumimoji="0" lang="el-GR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Χαράλαμπος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: el20098</a:t>
            </a:r>
            <a:endParaRPr lang="el-GR" sz="20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ptos" panose="02110004020202020204"/>
            </a:endParaRP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Κουστένης</a:t>
            </a:r>
            <a:r>
              <a:rPr kumimoji="0" lang="el-GR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Χρίστος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: el20227</a:t>
            </a:r>
            <a:endParaRPr lang="el-GR" sz="20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ptos" panose="02110004020202020204"/>
            </a:endParaRPr>
          </a:p>
          <a:p>
            <a:endParaRPr lang="en-US" sz="2000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C896FB62-EF3F-C3EA-5CB9-8E07F60E0F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562" b="931"/>
          <a:stretch/>
        </p:blipFill>
        <p:spPr>
          <a:xfrm>
            <a:off x="9247282" y="1711077"/>
            <a:ext cx="2477996" cy="237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96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9B4BD82F-BDDE-6ED9-F2E1-1D8778A3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Resource Utilization</a:t>
            </a:r>
          </a:p>
        </p:txBody>
      </p:sp>
      <p:pic>
        <p:nvPicPr>
          <p:cNvPr id="6" name="Θέση περιεχομένου 5" descr="Εικόνα που περιέχει κείμενο, διάγραμμα, γραμμή, γράφημα&#10;&#10;Το περιεχόμενο που δημιουργείται από τεχνητή νοημοσύνη μπορεί να μην είναι σωστό.">
            <a:extLst>
              <a:ext uri="{FF2B5EF4-FFF2-40B4-BE49-F238E27FC236}">
                <a16:creationId xmlns:a16="http://schemas.microsoft.com/office/drawing/2014/main" id="{AC56A39A-B417-FD62-8139-CE82932A0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46770" y="1478642"/>
            <a:ext cx="7939782" cy="3895499"/>
          </a:xfrm>
        </p:spPr>
      </p:pic>
    </p:spTree>
    <p:extLst>
      <p:ext uri="{BB962C8B-B14F-4D97-AF65-F5344CB8AC3E}">
        <p14:creationId xmlns:p14="http://schemas.microsoft.com/office/powerpoint/2010/main" val="1807719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6D3AA0AB-534D-2A2F-E33C-1B70E5467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l-GR" sz="4000" err="1">
                <a:solidFill>
                  <a:srgbClr val="FFFFFF"/>
                </a:solidFill>
                <a:latin typeface="Aptos"/>
                <a:ea typeface="Roboto"/>
                <a:cs typeface="Roboto"/>
              </a:rPr>
              <a:t>Query</a:t>
            </a:r>
            <a:r>
              <a:rPr lang="el-GR" sz="4000">
                <a:solidFill>
                  <a:srgbClr val="FFFFFF"/>
                </a:solidFill>
                <a:latin typeface="Aptos"/>
                <a:ea typeface="Roboto"/>
                <a:cs typeface="Roboto"/>
              </a:rPr>
              <a:t> </a:t>
            </a:r>
            <a:r>
              <a:rPr lang="el-GR" sz="4000" err="1">
                <a:solidFill>
                  <a:srgbClr val="FFFFFF"/>
                </a:solidFill>
                <a:latin typeface="Aptos"/>
                <a:ea typeface="Roboto"/>
                <a:cs typeface="Roboto"/>
              </a:rPr>
              <a:t>Optimizer</a:t>
            </a:r>
            <a:endParaRPr lang="el-GR" err="1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65B2247-982A-AC49-DB08-575B7FAA8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567" y="632162"/>
            <a:ext cx="5601355" cy="55980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Aptos"/>
                <a:cs typeface="Times New Roman"/>
              </a:rPr>
              <a:t>Cost based optimization (CBO)</a:t>
            </a:r>
            <a:endParaRPr lang="el-GR"/>
          </a:p>
          <a:p>
            <a:endParaRPr lang="en-US">
              <a:latin typeface="Aptos"/>
              <a:cs typeface="Times New Roman"/>
            </a:endParaRPr>
          </a:p>
          <a:p>
            <a:r>
              <a:rPr lang="en-US">
                <a:latin typeface="Aptos"/>
                <a:cs typeface="Times New Roman"/>
              </a:rPr>
              <a:t>History Based optimization (HBO)</a:t>
            </a:r>
          </a:p>
          <a:p>
            <a:endParaRPr lang="en-US">
              <a:latin typeface="Aptos"/>
              <a:cs typeface="Times New Roman"/>
            </a:endParaRPr>
          </a:p>
          <a:p>
            <a:r>
              <a:rPr lang="en-US">
                <a:latin typeface="Aptos"/>
                <a:cs typeface="Times New Roman"/>
              </a:rPr>
              <a:t>Push Partial Aggregation Through Exchange</a:t>
            </a:r>
          </a:p>
        </p:txBody>
      </p:sp>
    </p:spTree>
    <p:extLst>
      <p:ext uri="{BB962C8B-B14F-4D97-AF65-F5344CB8AC3E}">
        <p14:creationId xmlns:p14="http://schemas.microsoft.com/office/powerpoint/2010/main" val="2331705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Θέση περιεχομένου 6">
            <a:extLst>
              <a:ext uri="{FF2B5EF4-FFF2-40B4-BE49-F238E27FC236}">
                <a16:creationId xmlns:a16="http://schemas.microsoft.com/office/drawing/2014/main" id="{328BEC3F-9392-361A-C7D7-5BFDF1FBD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915268"/>
              </p:ext>
            </p:extLst>
          </p:nvPr>
        </p:nvGraphicFramePr>
        <p:xfrm>
          <a:off x="478550" y="316579"/>
          <a:ext cx="11035677" cy="5899259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636481">
                  <a:extLst>
                    <a:ext uri="{9D8B030D-6E8A-4147-A177-3AD203B41FA5}">
                      <a16:colId xmlns:a16="http://schemas.microsoft.com/office/drawing/2014/main" val="2704160923"/>
                    </a:ext>
                  </a:extLst>
                </a:gridCol>
                <a:gridCol w="2205682">
                  <a:extLst>
                    <a:ext uri="{9D8B030D-6E8A-4147-A177-3AD203B41FA5}">
                      <a16:colId xmlns:a16="http://schemas.microsoft.com/office/drawing/2014/main" val="575307627"/>
                    </a:ext>
                  </a:extLst>
                </a:gridCol>
                <a:gridCol w="2093676">
                  <a:extLst>
                    <a:ext uri="{9D8B030D-6E8A-4147-A177-3AD203B41FA5}">
                      <a16:colId xmlns:a16="http://schemas.microsoft.com/office/drawing/2014/main" val="2527530653"/>
                    </a:ext>
                  </a:extLst>
                </a:gridCol>
                <a:gridCol w="2049919">
                  <a:extLst>
                    <a:ext uri="{9D8B030D-6E8A-4147-A177-3AD203B41FA5}">
                      <a16:colId xmlns:a16="http://schemas.microsoft.com/office/drawing/2014/main" val="4138880377"/>
                    </a:ext>
                  </a:extLst>
                </a:gridCol>
                <a:gridCol w="2049919">
                  <a:extLst>
                    <a:ext uri="{9D8B030D-6E8A-4147-A177-3AD203B41FA5}">
                      <a16:colId xmlns:a16="http://schemas.microsoft.com/office/drawing/2014/main" val="3038668690"/>
                    </a:ext>
                  </a:extLst>
                </a:gridCol>
              </a:tblGrid>
              <a:tr h="371607">
                <a:tc>
                  <a:txBody>
                    <a:bodyPr/>
                    <a:lstStyle/>
                    <a:p>
                      <a:pPr algn="l"/>
                      <a:r>
                        <a:rPr lang="en-US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Table</a:t>
                      </a:r>
                    </a:p>
                  </a:txBody>
                  <a:tcPr marL="95690" marR="57414" marT="57414" marB="574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PostgreSQL</a:t>
                      </a:r>
                    </a:p>
                  </a:txBody>
                  <a:tcPr marL="95690" marR="57414" marT="57414" marB="574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MongoDB</a:t>
                      </a:r>
                    </a:p>
                  </a:txBody>
                  <a:tcPr marL="95690" marR="57414" marT="57414" marB="574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Cassandra</a:t>
                      </a:r>
                    </a:p>
                  </a:txBody>
                  <a:tcPr marL="95690" marR="57414" marT="57414" marB="574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5690" marR="57413" marT="57413" marB="57413">
                    <a:lnL w="0">
                      <a:noFill/>
                    </a:lnL>
                    <a:lnR w="0">
                      <a:noFill/>
                    </a:lnR>
                    <a:lnT w="19050">
                      <a:solidFill>
                        <a:srgbClr val="8F9A9D">
                          <a:alpha val="60000"/>
                        </a:srgbClr>
                      </a:solidFill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830999"/>
                  </a:ext>
                </a:extLst>
              </a:tr>
              <a:tr h="325156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catalog_sales</a:t>
                      </a:r>
                    </a:p>
                  </a:txBody>
                  <a:tcPr marL="95690" marR="49759" marT="49759" marB="49759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5690" marR="49759" marT="49759" marB="49759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 marL="95690" marR="49759" marT="49759" marB="497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5690" marR="49759" marT="49759" marB="497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5690" marR="49758" marT="49758" marB="49758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9050">
                      <a:solidFill>
                        <a:srgbClr val="FFFFFF"/>
                      </a:solidFill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79502"/>
                  </a:ext>
                </a:extLst>
              </a:tr>
              <a:tr h="325156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customer</a:t>
                      </a:r>
                    </a:p>
                  </a:txBody>
                  <a:tcPr marL="95690" marR="49759" marT="49759" marB="49759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5690" marR="49759" marT="49759" marB="49759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5690" marR="49759" marT="49759" marB="497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 marL="95690" marR="49759" marT="49759" marB="497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/>
                        <a:sym typeface="Wingdings" panose="05000000000000000000" pitchFamily="2" charset="2"/>
                      </a:endParaRPr>
                    </a:p>
                  </a:txBody>
                  <a:tcPr marL="95690" marR="49758" marT="49758" marB="49758">
                    <a:lnL w="0">
                      <a:noFill/>
                    </a:lnL>
                    <a:lnR w="0">
                      <a:noFill/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897883"/>
                  </a:ext>
                </a:extLst>
              </a:tr>
              <a:tr h="325156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customer_address</a:t>
                      </a:r>
                    </a:p>
                  </a:txBody>
                  <a:tcPr marL="95690" marR="49759" marT="49759" marB="49759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5690" marR="49759" marT="49759" marB="49759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5690" marR="49759" marT="49759" marB="497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 marL="95690" marR="49759" marT="49759" marB="497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/>
                        <a:sym typeface="Wingdings" panose="05000000000000000000" pitchFamily="2" charset="2"/>
                      </a:endParaRPr>
                    </a:p>
                  </a:txBody>
                  <a:tcPr marL="95690" marR="49758" marT="49758" marB="49758">
                    <a:lnL w="0">
                      <a:noFill/>
                    </a:lnL>
                    <a:lnR w="0">
                      <a:noFill/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311869"/>
                  </a:ext>
                </a:extLst>
              </a:tr>
              <a:tr h="325156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customer_demographics</a:t>
                      </a:r>
                    </a:p>
                  </a:txBody>
                  <a:tcPr marL="95690" marR="49759" marT="49759" marB="49759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 marL="95690" marR="49759" marT="49759" marB="49759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5690" marR="49759" marT="49759" marB="497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5690" marR="49759" marT="49759" marB="497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5690" marR="49758" marT="49758" marB="49758">
                    <a:lnL w="0">
                      <a:noFill/>
                    </a:lnL>
                    <a:lnR w="0">
                      <a:noFill/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695844"/>
                  </a:ext>
                </a:extLst>
              </a:tr>
              <a:tr h="325156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date_dim</a:t>
                      </a:r>
                      <a:endParaRPr lang="en-US" sz="1100" b="1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5690" marR="49759" marT="49759" marB="49759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 marL="95690" marR="49759" marT="49759" marB="49759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5690" marR="49759" marT="49759" marB="497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5690" marR="49759" marT="49759" marB="497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5690" marR="49758" marT="49758" marB="49758">
                    <a:lnL w="0">
                      <a:noFill/>
                    </a:lnL>
                    <a:lnR w="0">
                      <a:noFill/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396611"/>
                  </a:ext>
                </a:extLst>
              </a:tr>
              <a:tr h="325156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inventory</a:t>
                      </a:r>
                    </a:p>
                  </a:txBody>
                  <a:tcPr marL="95690" marR="49759" marT="49759" marB="49759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 marL="95690" marR="49759" marT="49759" marB="49759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5690" marR="49759" marT="49759" marB="497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5690" marR="49759" marT="49759" marB="497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5690" marR="49758" marT="49758" marB="49758">
                    <a:lnL w="0">
                      <a:noFill/>
                    </a:lnL>
                    <a:lnR w="0">
                      <a:noFill/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740084"/>
                  </a:ext>
                </a:extLst>
              </a:tr>
              <a:tr h="325156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item</a:t>
                      </a:r>
                    </a:p>
                  </a:txBody>
                  <a:tcPr marL="95690" marR="49759" marT="49759" marB="49759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5690" marR="49759" marT="49759" marB="49759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 marL="95690" marR="49759" marT="49759" marB="497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5690" marR="49759" marT="49759" marB="497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5690" marR="49758" marT="49758" marB="49758">
                    <a:lnL w="0">
                      <a:noFill/>
                    </a:lnL>
                    <a:lnR w="0">
                      <a:noFill/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974743"/>
                  </a:ext>
                </a:extLst>
              </a:tr>
              <a:tr h="325156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store</a:t>
                      </a:r>
                    </a:p>
                  </a:txBody>
                  <a:tcPr marL="95690" marR="49759" marT="49759" marB="49759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5690" marR="49759" marT="49759" marB="49759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 marL="95690" marR="49759" marT="49759" marB="497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5690" marR="49759" marT="49759" marB="497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5690" marR="49758" marT="49758" marB="49758">
                    <a:lnL w="0">
                      <a:noFill/>
                    </a:lnL>
                    <a:lnR w="0">
                      <a:noFill/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42847"/>
                  </a:ext>
                </a:extLst>
              </a:tr>
              <a:tr h="325156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store_returns</a:t>
                      </a:r>
                    </a:p>
                  </a:txBody>
                  <a:tcPr marL="95690" marR="49759" marT="49759" marB="49759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5690" marR="49759" marT="49759" marB="49759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 marL="95690" marR="49759" marT="49759" marB="497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5690" marR="49759" marT="49759" marB="497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5690" marR="49758" marT="49758" marB="49758">
                    <a:lnL w="0">
                      <a:noFill/>
                    </a:lnL>
                    <a:lnR w="0">
                      <a:noFill/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176829"/>
                  </a:ext>
                </a:extLst>
              </a:tr>
              <a:tr h="325156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store_sales</a:t>
                      </a:r>
                    </a:p>
                  </a:txBody>
                  <a:tcPr marL="95690" marR="49759" marT="49759" marB="49759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 marL="95690" marR="49759" marT="49759" marB="49759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5690" marR="49759" marT="49759" marB="497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5690" marR="49759" marT="49759" marB="497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5690" marR="49758" marT="49758" marB="49758">
                    <a:lnL w="0">
                      <a:noFill/>
                    </a:lnL>
                    <a:lnR w="0">
                      <a:noFill/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413622"/>
                  </a:ext>
                </a:extLst>
              </a:tr>
              <a:tr h="325156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warehouse</a:t>
                      </a:r>
                    </a:p>
                  </a:txBody>
                  <a:tcPr marL="95690" marR="49759" marT="49759" marB="49759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5690" marR="49759" marT="49759" marB="49759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 marL="95690" marR="49759" marT="49759" marB="497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5690" marR="49759" marT="49759" marB="497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5690" marR="49758" marT="49758" marB="49758">
                    <a:lnL w="0">
                      <a:noFill/>
                    </a:lnL>
                    <a:lnR w="0">
                      <a:noFill/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66592"/>
                  </a:ext>
                </a:extLst>
              </a:tr>
              <a:tr h="325156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web_page</a:t>
                      </a:r>
                    </a:p>
                  </a:txBody>
                  <a:tcPr marL="95690" marR="49759" marT="49759" marB="49759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5690" marR="49759" marT="49759" marB="49759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5690" marR="49759" marT="49759" marB="497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 marL="95690" marR="49759" marT="49759" marB="497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/>
                        <a:sym typeface="Wingdings" panose="05000000000000000000" pitchFamily="2" charset="2"/>
                      </a:endParaRPr>
                    </a:p>
                  </a:txBody>
                  <a:tcPr marL="95690" marR="49758" marT="49758" marB="49758">
                    <a:lnL w="0">
                      <a:noFill/>
                    </a:lnL>
                    <a:lnR w="0">
                      <a:noFill/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028216"/>
                  </a:ext>
                </a:extLst>
              </a:tr>
              <a:tr h="325156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web_returns</a:t>
                      </a:r>
                    </a:p>
                  </a:txBody>
                  <a:tcPr marL="95690" marR="49759" marT="49759" marB="49759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5690" marR="49759" marT="49759" marB="49759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5690" marR="49759" marT="49759" marB="497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 marL="95690" marR="49759" marT="49759" marB="497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/>
                        <a:sym typeface="Wingdings" panose="05000000000000000000" pitchFamily="2" charset="2"/>
                      </a:endParaRPr>
                    </a:p>
                  </a:txBody>
                  <a:tcPr marL="95690" marR="49758" marT="49758" marB="49758">
                    <a:lnL w="0">
                      <a:noFill/>
                    </a:lnL>
                    <a:lnR w="0">
                      <a:noFill/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603252"/>
                  </a:ext>
                </a:extLst>
              </a:tr>
              <a:tr h="325156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web_sales</a:t>
                      </a:r>
                    </a:p>
                  </a:txBody>
                  <a:tcPr marL="95690" marR="49759" marT="49759" marB="49759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 marL="95690" marR="49759" marT="49759" marB="49759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5690" marR="49759" marT="49759" marB="497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5690" marR="49759" marT="49759" marB="497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5690" marR="49758" marT="49758" marB="49758">
                    <a:lnL w="0">
                      <a:noFill/>
                    </a:lnL>
                    <a:lnR w="0">
                      <a:noFill/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45970"/>
                  </a:ext>
                </a:extLst>
              </a:tr>
              <a:tr h="325156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web_site</a:t>
                      </a:r>
                    </a:p>
                  </a:txBody>
                  <a:tcPr marL="95690" marR="49759" marT="49759" marB="49759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5690" marR="49759" marT="49759" marB="49759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5690" marR="49759" marT="49759" marB="497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 marL="95690" marR="49759" marT="49759" marB="497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/>
                        <a:sym typeface="Wingdings" panose="05000000000000000000" pitchFamily="2" charset="2"/>
                      </a:endParaRPr>
                    </a:p>
                  </a:txBody>
                  <a:tcPr marL="95690" marR="49758" marT="49758" marB="49758">
                    <a:lnL w="0">
                      <a:noFill/>
                    </a:lnL>
                    <a:lnR w="0">
                      <a:noFill/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838735"/>
                  </a:ext>
                </a:extLst>
              </a:tr>
              <a:tr h="325156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catalog_returns</a:t>
                      </a:r>
                    </a:p>
                  </a:txBody>
                  <a:tcPr marL="95690" marR="49759" marT="49759" marB="49759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 marL="95690" marR="49759" marT="49759" marB="49759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5690" marR="49759" marT="49759" marB="497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5690" marR="49759" marT="49759" marB="497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5690" marR="49758" marT="49758" marB="49758">
                    <a:lnL w="0">
                      <a:noFill/>
                    </a:lnL>
                    <a:lnR w="0">
                      <a:noFill/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743562"/>
                  </a:ext>
                </a:extLst>
              </a:tr>
              <a:tr h="325156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catalog_page</a:t>
                      </a:r>
                    </a:p>
                  </a:txBody>
                  <a:tcPr marL="95690" marR="49759" marT="49759" marB="49759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5690" marR="49759" marT="49759" marB="49759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 marL="95690" marR="49759" marT="49759" marB="497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5690" marR="49759" marT="49759" marB="497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95690" marR="49758" marT="49758" marB="49758">
                    <a:lnL w="0">
                      <a:noFill/>
                    </a:lnL>
                    <a:lnR w="0">
                      <a:noFill/>
                    </a:lnR>
                    <a:lnT w="19050">
                      <a:solidFill>
                        <a:srgbClr val="FFFFFF"/>
                      </a:solidFill>
                    </a:lnT>
                    <a:lnB w="0">
                      <a:noFill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239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991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6D63398-EEE4-4E6A-BEF3-E92924A28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23" y="0"/>
            <a:ext cx="12226755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804B24-17AC-406D-9636-1332F5DF9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03156" y="-2460574"/>
            <a:ext cx="6859919" cy="1177723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23" y="-864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8000"/>
                </a:schemeClr>
              </a:gs>
              <a:gs pos="99000">
                <a:srgbClr val="000000">
                  <a:alpha val="46000"/>
                </a:srgb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626703">
            <a:off x="1164940" y="1025588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0DF94D-F28F-435E-AD56-C40FC99AF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2409782"/>
            <a:ext cx="12221732" cy="444325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1100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4F952EE-9AAE-4D81-BF98-35DF71334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942096" y="-2872097"/>
            <a:ext cx="6407535" cy="12151737"/>
          </a:xfrm>
          <a:prstGeom prst="rect">
            <a:avLst/>
          </a:prstGeom>
          <a:gradFill>
            <a:gsLst>
              <a:gs pos="1000">
                <a:srgbClr val="000000">
                  <a:alpha val="33000"/>
                </a:srgb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BF646D2D-D9C9-3AC4-6203-B4292F600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454" y="3006586"/>
            <a:ext cx="7284935" cy="27322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Measurement of performance</a:t>
            </a:r>
          </a:p>
        </p:txBody>
      </p:sp>
    </p:spTree>
    <p:extLst>
      <p:ext uri="{BB962C8B-B14F-4D97-AF65-F5344CB8AC3E}">
        <p14:creationId xmlns:p14="http://schemas.microsoft.com/office/powerpoint/2010/main" val="4259018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3704AE4-2423-F556-1585-2D8F2325B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Presto Benchmark Driver</a:t>
            </a:r>
          </a:p>
        </p:txBody>
      </p:sp>
      <p:pic>
        <p:nvPicPr>
          <p:cNvPr id="6" name="Εικόνα 5" descr="Εικόνα που περιέχει κείμενο, στιγμιότυπο οθόνης, ασπρόμαυρο, μαύρο&#10;&#10;Το περιεχόμενο που δημιουργείται από τεχνητή νοημοσύνη μπορεί να μην είναι σωστό.">
            <a:extLst>
              <a:ext uri="{FF2B5EF4-FFF2-40B4-BE49-F238E27FC236}">
                <a16:creationId xmlns:a16="http://schemas.microsoft.com/office/drawing/2014/main" id="{CE145BE3-3F34-CD0B-2E61-6DDC97F0C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" y="1830810"/>
            <a:ext cx="12190793" cy="440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55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9F79C172-1C82-41DE-F48E-634CE8730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639" y="561203"/>
            <a:ext cx="9932691" cy="1165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Cassandra vs MongoDB vs PostgreSQL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Εικόνα 2" descr="Εικόνα που περιέχει κείμενο, στιγμιότυπο οθόνης, διάγραμμα, γράφημα&#10;&#10;Το περιεχόμενο που δημιουργείται από τεχνητή νοημοσύνη μπορεί να μην είναι σωστό.">
            <a:extLst>
              <a:ext uri="{FF2B5EF4-FFF2-40B4-BE49-F238E27FC236}">
                <a16:creationId xmlns:a16="http://schemas.microsoft.com/office/drawing/2014/main" id="{EBFBAD6D-4C31-146F-8C1D-FBF89BEE5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2513098"/>
            <a:ext cx="5592537" cy="3063252"/>
          </a:xfrm>
          <a:prstGeom prst="rect">
            <a:avLst/>
          </a:prstGeom>
        </p:spPr>
      </p:pic>
      <p:pic>
        <p:nvPicPr>
          <p:cNvPr id="4" name="Εικόνα 3" descr="Εικόνα που περιέχει κείμενο, στιγμιότυπο οθόνης, διάγραμμα, γράφημα&#10;&#10;Το περιεχόμενο που δημιουργείται από τεχνητή νοημοσύνη μπορεί να μην είναι σωστό.">
            <a:extLst>
              <a:ext uri="{FF2B5EF4-FFF2-40B4-BE49-F238E27FC236}">
                <a16:creationId xmlns:a16="http://schemas.microsoft.com/office/drawing/2014/main" id="{8E7BCC1B-9695-AA93-FF8F-0FEA666D8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078" y="2513571"/>
            <a:ext cx="5578078" cy="306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77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2A8AA9-3C5B-F87F-FBB4-637B141CF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F52FD211-83EC-75FE-6B28-D4DB11873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639" y="561203"/>
            <a:ext cx="9932691" cy="1165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PostgreSQL vs Combined</a:t>
            </a: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Θέση περιεχομένου 9" descr="Εικόνα που περιέχει κείμενο, στιγμιότυπο οθόνης, διάγραμμα, γράφημα&#10;&#10;Το περιεχόμενο που δημιουργείται από τεχνητή νοημοσύνη μπορεί να μην είναι σωστό.">
            <a:extLst>
              <a:ext uri="{FF2B5EF4-FFF2-40B4-BE49-F238E27FC236}">
                <a16:creationId xmlns:a16="http://schemas.microsoft.com/office/drawing/2014/main" id="{1C2465F0-5E26-AE68-6B2D-558FAA324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6250" y="2471822"/>
            <a:ext cx="5607069" cy="3041651"/>
          </a:xfrm>
        </p:spPr>
      </p:pic>
      <p:pic>
        <p:nvPicPr>
          <p:cNvPr id="12" name="Εικόνα 11" descr="Εικόνα που περιέχει κείμενο, στιγμιότυπο οθόνης, διάγραμμα, οθόνη&#10;&#10;Το περιεχόμενο που δημιουργείται από τεχνητή νοημοσύνη μπορεί να μην είναι σωστό.">
            <a:extLst>
              <a:ext uri="{FF2B5EF4-FFF2-40B4-BE49-F238E27FC236}">
                <a16:creationId xmlns:a16="http://schemas.microsoft.com/office/drawing/2014/main" id="{8BF65803-4099-CB50-F08A-812A15DF4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078" y="2478035"/>
            <a:ext cx="5518548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97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8" name="Rectangle 1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13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15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49818B2-3B1E-EEB5-2C6B-01CDB6B22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639" y="561203"/>
            <a:ext cx="9932691" cy="1165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Different Worker Setups</a:t>
            </a:r>
          </a:p>
        </p:txBody>
      </p:sp>
      <p:sp>
        <p:nvSpPr>
          <p:cNvPr id="52" name="Rectangle 19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Τίτλος 1">
            <a:extLst>
              <a:ext uri="{FF2B5EF4-FFF2-40B4-BE49-F238E27FC236}">
                <a16:creationId xmlns:a16="http://schemas.microsoft.com/office/drawing/2014/main" id="{67F093F6-0304-8C15-7FAB-9662EE11AE1A}"/>
              </a:ext>
            </a:extLst>
          </p:cNvPr>
          <p:cNvSpPr txBox="1">
            <a:spLocks/>
          </p:cNvSpPr>
          <p:nvPr/>
        </p:nvSpPr>
        <p:spPr>
          <a:xfrm>
            <a:off x="1157381" y="5153945"/>
            <a:ext cx="4292195" cy="50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000"/>
              </a:spcBef>
            </a:pPr>
            <a:r>
              <a:rPr lang="en-US" sz="24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Worker 1            Worker 2  : -13.6% </a:t>
            </a:r>
          </a:p>
          <a:p>
            <a:pPr algn="ctr">
              <a:spcBef>
                <a:spcPts val="1000"/>
              </a:spcBef>
            </a:pPr>
            <a:endParaRPr lang="en-US" sz="2400">
              <a:solidFill>
                <a:srgbClr val="FFFFFF"/>
              </a:solidFill>
              <a:latin typeface="Aptos"/>
              <a:ea typeface="+mn-ea"/>
              <a:cs typeface="+mn-cs"/>
            </a:endParaRPr>
          </a:p>
        </p:txBody>
      </p:sp>
      <p:sp>
        <p:nvSpPr>
          <p:cNvPr id="6" name="Βέλος: Δεξιό 5">
            <a:extLst>
              <a:ext uri="{FF2B5EF4-FFF2-40B4-BE49-F238E27FC236}">
                <a16:creationId xmlns:a16="http://schemas.microsoft.com/office/drawing/2014/main" id="{0A6A6991-872C-74D8-BCFE-509DB583CDEE}"/>
              </a:ext>
            </a:extLst>
          </p:cNvPr>
          <p:cNvSpPr/>
          <p:nvPr/>
        </p:nvSpPr>
        <p:spPr>
          <a:xfrm>
            <a:off x="2614464" y="5256637"/>
            <a:ext cx="354348" cy="15003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  <p:sp>
        <p:nvSpPr>
          <p:cNvPr id="7" name="Τίτλος 1">
            <a:extLst>
              <a:ext uri="{FF2B5EF4-FFF2-40B4-BE49-F238E27FC236}">
                <a16:creationId xmlns:a16="http://schemas.microsoft.com/office/drawing/2014/main" id="{D08B4D20-1E5E-FA32-06CC-6ACA34C9AE0B}"/>
              </a:ext>
            </a:extLst>
          </p:cNvPr>
          <p:cNvSpPr txBox="1">
            <a:spLocks/>
          </p:cNvSpPr>
          <p:nvPr/>
        </p:nvSpPr>
        <p:spPr>
          <a:xfrm>
            <a:off x="6797335" y="5153945"/>
            <a:ext cx="4292195" cy="508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000"/>
              </a:spcBef>
            </a:pPr>
            <a:r>
              <a:rPr lang="en-US" sz="24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Worker 1            Worker 2  : -15.7%</a:t>
            </a:r>
          </a:p>
          <a:p>
            <a:pPr algn="ctr">
              <a:spcBef>
                <a:spcPts val="1000"/>
              </a:spcBef>
            </a:pPr>
            <a:endParaRPr lang="en-US" sz="2400">
              <a:solidFill>
                <a:srgbClr val="FFFFFF"/>
              </a:solidFill>
              <a:latin typeface="Aptos"/>
              <a:ea typeface="+mn-ea"/>
              <a:cs typeface="+mn-cs"/>
            </a:endParaRPr>
          </a:p>
        </p:txBody>
      </p:sp>
      <p:sp>
        <p:nvSpPr>
          <p:cNvPr id="8" name="Τίτλος 1">
            <a:extLst>
              <a:ext uri="{FF2B5EF4-FFF2-40B4-BE49-F238E27FC236}">
                <a16:creationId xmlns:a16="http://schemas.microsoft.com/office/drawing/2014/main" id="{84D3DC76-9511-6B17-1C27-4C9FAD46D634}"/>
              </a:ext>
            </a:extLst>
          </p:cNvPr>
          <p:cNvSpPr txBox="1">
            <a:spLocks/>
          </p:cNvSpPr>
          <p:nvPr/>
        </p:nvSpPr>
        <p:spPr>
          <a:xfrm>
            <a:off x="1065016" y="5661944"/>
            <a:ext cx="4292195" cy="50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000"/>
              </a:spcBef>
            </a:pPr>
            <a:r>
              <a:rPr lang="en-US" sz="24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Worker 2            Worker 3  : -2.1%</a:t>
            </a:r>
          </a:p>
          <a:p>
            <a:pPr algn="ctr">
              <a:spcBef>
                <a:spcPts val="1000"/>
              </a:spcBef>
            </a:pPr>
            <a:endParaRPr lang="en-US" sz="2400">
              <a:solidFill>
                <a:srgbClr val="FFFFFF"/>
              </a:solidFill>
              <a:latin typeface="Aptos"/>
              <a:ea typeface="+mn-ea"/>
              <a:cs typeface="+mn-cs"/>
            </a:endParaRPr>
          </a:p>
        </p:txBody>
      </p:sp>
      <p:sp>
        <p:nvSpPr>
          <p:cNvPr id="9" name="Βέλος: Δεξιό 8">
            <a:extLst>
              <a:ext uri="{FF2B5EF4-FFF2-40B4-BE49-F238E27FC236}">
                <a16:creationId xmlns:a16="http://schemas.microsoft.com/office/drawing/2014/main" id="{8C160142-92F2-C3D8-96FD-CE6B504941D4}"/>
              </a:ext>
            </a:extLst>
          </p:cNvPr>
          <p:cNvSpPr/>
          <p:nvPr/>
        </p:nvSpPr>
        <p:spPr>
          <a:xfrm>
            <a:off x="2614464" y="5764637"/>
            <a:ext cx="354348" cy="15003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  <p:sp>
        <p:nvSpPr>
          <p:cNvPr id="10" name="Βέλος: Δεξιό 9">
            <a:extLst>
              <a:ext uri="{FF2B5EF4-FFF2-40B4-BE49-F238E27FC236}">
                <a16:creationId xmlns:a16="http://schemas.microsoft.com/office/drawing/2014/main" id="{1C594A39-FA9F-1948-A4D3-5E558375D521}"/>
              </a:ext>
            </a:extLst>
          </p:cNvPr>
          <p:cNvSpPr/>
          <p:nvPr/>
        </p:nvSpPr>
        <p:spPr>
          <a:xfrm>
            <a:off x="8237100" y="5256637"/>
            <a:ext cx="354348" cy="15003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  <p:sp>
        <p:nvSpPr>
          <p:cNvPr id="11" name="Βέλος: Δεξιό 10">
            <a:extLst>
              <a:ext uri="{FF2B5EF4-FFF2-40B4-BE49-F238E27FC236}">
                <a16:creationId xmlns:a16="http://schemas.microsoft.com/office/drawing/2014/main" id="{A9BD3A50-5719-8AED-4044-3D2EBACE90FF}"/>
              </a:ext>
            </a:extLst>
          </p:cNvPr>
          <p:cNvSpPr/>
          <p:nvPr/>
        </p:nvSpPr>
        <p:spPr>
          <a:xfrm>
            <a:off x="8237100" y="5764636"/>
            <a:ext cx="354348" cy="15003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  <p:sp>
        <p:nvSpPr>
          <p:cNvPr id="12" name="Τίτλος 1">
            <a:extLst>
              <a:ext uri="{FF2B5EF4-FFF2-40B4-BE49-F238E27FC236}">
                <a16:creationId xmlns:a16="http://schemas.microsoft.com/office/drawing/2014/main" id="{39C78770-3800-769E-8531-01661BF30D03}"/>
              </a:ext>
            </a:extLst>
          </p:cNvPr>
          <p:cNvSpPr txBox="1">
            <a:spLocks/>
          </p:cNvSpPr>
          <p:nvPr/>
        </p:nvSpPr>
        <p:spPr>
          <a:xfrm>
            <a:off x="6797335" y="5661945"/>
            <a:ext cx="4292195" cy="508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000"/>
              </a:spcBef>
            </a:pPr>
            <a:r>
              <a:rPr lang="en-US" sz="24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Worker 2            Worker 3  : -3.5%  </a:t>
            </a:r>
            <a:endParaRPr lang="el-GR">
              <a:ea typeface="+mn-ea"/>
              <a:cs typeface="+mn-cs"/>
            </a:endParaRPr>
          </a:p>
          <a:p>
            <a:pPr algn="ctr">
              <a:spcBef>
                <a:spcPts val="1000"/>
              </a:spcBef>
            </a:pPr>
            <a:endParaRPr lang="en-US" sz="2400">
              <a:solidFill>
                <a:srgbClr val="FFFFFF"/>
              </a:solidFill>
              <a:latin typeface="Aptos"/>
              <a:ea typeface="+mn-ea"/>
              <a:cs typeface="+mn-cs"/>
            </a:endParaRPr>
          </a:p>
        </p:txBody>
      </p:sp>
      <p:pic>
        <p:nvPicPr>
          <p:cNvPr id="15" name="Θέση περιεχομένου 14" descr="Εικόνα που περιέχει κείμενο, στιγμιότυπο οθόνης, διάγραμμα, γράφημα&#10;&#10;Το περιεχόμενο που δημιουργείται από τεχνητή νοημοσύνη μπορεί να μην είναι σωστό.">
            <a:extLst>
              <a:ext uri="{FF2B5EF4-FFF2-40B4-BE49-F238E27FC236}">
                <a16:creationId xmlns:a16="http://schemas.microsoft.com/office/drawing/2014/main" id="{6F736DEE-580C-3F6B-5B5E-6BE4B5773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1905" y="2111375"/>
            <a:ext cx="5182284" cy="2863057"/>
          </a:xfrm>
        </p:spPr>
      </p:pic>
      <p:pic>
        <p:nvPicPr>
          <p:cNvPr id="16" name="Εικόνα 15" descr="Εικόνα που περιέχει κείμενο, στιγμιότυπο οθόνης, διάγραμμα, γράφημα&#10;&#10;Το περιεχόμενο που δημιουργείται από τεχνητή νοημοσύνη μπορεί να μην είναι σωστό.">
            <a:extLst>
              <a:ext uri="{FF2B5EF4-FFF2-40B4-BE49-F238E27FC236}">
                <a16:creationId xmlns:a16="http://schemas.microsoft.com/office/drawing/2014/main" id="{AA469228-471B-645B-D32B-D35E5C137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031" y="2112534"/>
            <a:ext cx="5191126" cy="28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96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A0ADAD5-6A10-418C-DF39-F3D00B1C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l-GR" sz="4000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8ED52CE-1254-06B4-04D1-C5DAF7107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900" y="601522"/>
            <a:ext cx="5475243" cy="5594005"/>
          </a:xfrm>
        </p:spPr>
        <p:txBody>
          <a:bodyPr anchor="ctr">
            <a:normAutofit/>
          </a:bodyPr>
          <a:lstStyle/>
          <a:p>
            <a:r>
              <a:rPr lang="el-GR" err="1"/>
              <a:t>Testing</a:t>
            </a:r>
            <a:r>
              <a:rPr lang="el-GR"/>
              <a:t> </a:t>
            </a:r>
            <a:r>
              <a:rPr lang="el-GR" err="1"/>
              <a:t>Larger</a:t>
            </a:r>
            <a:r>
              <a:rPr lang="el-GR"/>
              <a:t> </a:t>
            </a:r>
            <a:r>
              <a:rPr lang="el-GR" err="1"/>
              <a:t>Datasets</a:t>
            </a:r>
            <a:r>
              <a:rPr lang="el-GR"/>
              <a:t> (SF100)</a:t>
            </a:r>
          </a:p>
          <a:p>
            <a:endParaRPr lang="el-GR"/>
          </a:p>
          <a:p>
            <a:r>
              <a:rPr lang="el-GR" err="1"/>
              <a:t>Testing</a:t>
            </a:r>
            <a:r>
              <a:rPr lang="el-GR"/>
              <a:t> HBO </a:t>
            </a:r>
            <a:r>
              <a:rPr lang="el-GR" err="1"/>
              <a:t>with</a:t>
            </a:r>
            <a:r>
              <a:rPr lang="el-GR"/>
              <a:t> </a:t>
            </a:r>
            <a:r>
              <a:rPr lang="el-GR" err="1"/>
              <a:t>Redis</a:t>
            </a:r>
            <a:r>
              <a:rPr lang="el-GR"/>
              <a:t> </a:t>
            </a:r>
          </a:p>
          <a:p>
            <a:endParaRPr lang="el-GR"/>
          </a:p>
          <a:p>
            <a:r>
              <a:rPr lang="el-GR" err="1"/>
              <a:t>Applying</a:t>
            </a:r>
            <a:r>
              <a:rPr lang="el-GR"/>
              <a:t> </a:t>
            </a:r>
            <a:r>
              <a:rPr lang="el-GR" err="1"/>
              <a:t>different</a:t>
            </a:r>
            <a:r>
              <a:rPr lang="el-GR"/>
              <a:t> </a:t>
            </a:r>
            <a:r>
              <a:rPr lang="el-GR" err="1"/>
              <a:t>Partition</a:t>
            </a:r>
            <a:r>
              <a:rPr lang="el-GR"/>
              <a:t> </a:t>
            </a:r>
            <a:r>
              <a:rPr lang="el-GR" err="1"/>
              <a:t>Keys</a:t>
            </a:r>
            <a:r>
              <a:rPr lang="el-GR"/>
              <a:t> in </a:t>
            </a:r>
            <a:r>
              <a:rPr lang="el-GR" err="1"/>
              <a:t>Cassandra</a:t>
            </a:r>
          </a:p>
        </p:txBody>
      </p:sp>
    </p:spTree>
    <p:extLst>
      <p:ext uri="{BB962C8B-B14F-4D97-AF65-F5344CB8AC3E}">
        <p14:creationId xmlns:p14="http://schemas.microsoft.com/office/powerpoint/2010/main" val="990167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40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2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44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46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4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F5C35277-EAA5-7657-3D51-AE622395A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536" y="701753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60" name="Rectangle 5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DD4D361-882B-6F65-C786-2E002E226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0545" y="4373232"/>
            <a:ext cx="6051236" cy="124182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6D63398-EEE4-4E6A-BEF3-E92924A28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23" y="0"/>
            <a:ext cx="12226755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804B24-17AC-406D-9636-1332F5DF9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03156" y="-2460574"/>
            <a:ext cx="6859919" cy="1177723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23" y="-864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8000"/>
                </a:schemeClr>
              </a:gs>
              <a:gs pos="99000">
                <a:srgbClr val="000000">
                  <a:alpha val="46000"/>
                </a:srgb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626703">
            <a:off x="1164940" y="1025588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0DF94D-F28F-435E-AD56-C40FC99AF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2409782"/>
            <a:ext cx="12221732" cy="444325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1100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F952EE-9AAE-4D81-BF98-35DF71334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942096" y="-2872097"/>
            <a:ext cx="6407535" cy="12151737"/>
          </a:xfrm>
          <a:prstGeom prst="rect">
            <a:avLst/>
          </a:prstGeom>
          <a:gradFill>
            <a:gsLst>
              <a:gs pos="1000">
                <a:srgbClr val="000000">
                  <a:alpha val="33000"/>
                </a:srgb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596E07B4-A2E0-0068-CA96-84A6BD59C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454" y="3006586"/>
            <a:ext cx="7284935" cy="27322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Installation and setup</a:t>
            </a:r>
          </a:p>
        </p:txBody>
      </p:sp>
    </p:spTree>
    <p:extLst>
      <p:ext uri="{BB962C8B-B14F-4D97-AF65-F5344CB8AC3E}">
        <p14:creationId xmlns:p14="http://schemas.microsoft.com/office/powerpoint/2010/main" val="400694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62716EF-D17A-B866-6D32-D58344C2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</a:t>
            </a:r>
            <a:r>
              <a:rPr lang="en-US" sz="4000" kern="1200" baseline="30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Layer Network – Host Machines</a:t>
            </a:r>
          </a:p>
        </p:txBody>
      </p:sp>
      <p:pic>
        <p:nvPicPr>
          <p:cNvPr id="5" name="Θέση περιεχομένου 4" descr="Εικόνα που περιέχει κείμενο, στιγμιότυπο οθόνης, γραμματοσειρά, λογότυπο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15142E67-F284-4E15-459C-41C7BCADD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02428" y="1812239"/>
            <a:ext cx="7225748" cy="323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6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AD72E621-FDDA-198E-D61E-AE0B0963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</a:t>
            </a:r>
            <a:r>
              <a:rPr lang="en-US" sz="4000" kern="1200" baseline="30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nd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Layer Network – VLAN Abstraction</a:t>
            </a:r>
          </a:p>
        </p:txBody>
      </p:sp>
      <p:pic>
        <p:nvPicPr>
          <p:cNvPr id="3" name="Content Placeholder 2" descr="A diagram of a network&#10;&#10;AI-generated content may be incorrect.">
            <a:extLst>
              <a:ext uri="{FF2B5EF4-FFF2-40B4-BE49-F238E27FC236}">
                <a16:creationId xmlns:a16="http://schemas.microsoft.com/office/drawing/2014/main" id="{0A66AB49-3C56-1EE8-F64A-A4BE598D6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02428" y="1505145"/>
            <a:ext cx="7225748" cy="384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89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B220A6E-718B-452F-3C7C-9E0854083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generation and loading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0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EE3768-3630-574B-FAB2-272358CD2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36" y="608421"/>
            <a:ext cx="5373602" cy="2851941"/>
          </a:xfrm>
        </p:spPr>
        <p:txBody>
          <a:bodyPr anchor="b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Extract Transform Load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 err="1">
                <a:solidFill>
                  <a:srgbClr val="FFFFFF"/>
                </a:solidFill>
              </a:rPr>
              <a:t>ETL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44C47-940D-04E1-5AC4-A6C0EC6AA2D2}"/>
              </a:ext>
            </a:extLst>
          </p:cNvPr>
          <p:cNvSpPr txBox="1"/>
          <p:nvPr/>
        </p:nvSpPr>
        <p:spPr>
          <a:xfrm>
            <a:off x="6805808" y="302712"/>
            <a:ext cx="5114793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rtl="0"/>
            <a:r>
              <a:rPr lang="en-US" sz="2400" b="1" i="0" u="none" strike="noStrike" baseline="0">
                <a:solidFill>
                  <a:srgbClr val="000000"/>
                </a:solidFill>
                <a:latin typeface="Aptos"/>
              </a:rPr>
              <a:t>ETL Process for Benchmarking</a:t>
            </a:r>
            <a:r>
              <a:rPr lang="el-GR" sz="2400" b="0" i="0">
                <a:latin typeface="Aptos"/>
              </a:rPr>
              <a:t>​</a:t>
            </a:r>
          </a:p>
          <a:p>
            <a:pPr marL="228600" lvl="0" indent="-228600" algn="l" rtl="0">
              <a:buFont typeface="Arial"/>
              <a:buChar char="•"/>
            </a:pPr>
            <a:r>
              <a:rPr lang="en-US" sz="2400" b="0" i="0" u="none" strike="noStrike" baseline="0">
                <a:solidFill>
                  <a:srgbClr val="000000"/>
                </a:solidFill>
                <a:latin typeface="Aptos"/>
                <a:ea typeface="Arial"/>
                <a:cs typeface="Arial"/>
              </a:rPr>
              <a:t>Loaded TPC-DS data into PostgreSQL, Cassandra, and MongoDB using </a:t>
            </a:r>
            <a:r>
              <a:rPr lang="en-US" sz="2400" b="1" i="0" u="none" strike="noStrike" baseline="0">
                <a:solidFill>
                  <a:srgbClr val="000000"/>
                </a:solidFill>
                <a:latin typeface="Aptos"/>
                <a:ea typeface="Arial"/>
                <a:cs typeface="Arial"/>
              </a:rPr>
              <a:t>Presto</a:t>
            </a:r>
            <a:r>
              <a:rPr lang="en-US" sz="2400" b="0" i="0" u="none" strike="noStrike" baseline="0">
                <a:solidFill>
                  <a:srgbClr val="000000"/>
                </a:solidFill>
                <a:latin typeface="Aptos"/>
                <a:ea typeface="Arial"/>
                <a:cs typeface="Arial"/>
              </a:rPr>
              <a:t>.</a:t>
            </a:r>
            <a:r>
              <a:rPr lang="en-US" sz="2400" b="0" i="0">
                <a:latin typeface="Aptos"/>
                <a:ea typeface="Arial"/>
                <a:cs typeface="Arial"/>
              </a:rPr>
              <a:t>​</a:t>
            </a:r>
          </a:p>
          <a:p>
            <a:pPr marL="228600" lvl="0" indent="-228600" algn="l" rtl="0">
              <a:buFont typeface="Arial"/>
              <a:buChar char="•"/>
            </a:pPr>
            <a:r>
              <a:rPr lang="en-US" sz="2400" b="0" i="0" u="none" strike="noStrike" baseline="0">
                <a:solidFill>
                  <a:srgbClr val="000000"/>
                </a:solidFill>
                <a:latin typeface="Aptos"/>
                <a:ea typeface="Arial"/>
                <a:cs typeface="Arial"/>
              </a:rPr>
              <a:t>Used CREATE TABLE AS SELECT (</a:t>
            </a:r>
            <a:r>
              <a:rPr lang="en-US" sz="2400" b="1" i="0" u="none" strike="noStrike" baseline="0">
                <a:solidFill>
                  <a:srgbClr val="000000"/>
                </a:solidFill>
                <a:latin typeface="Aptos"/>
                <a:ea typeface="Arial"/>
                <a:cs typeface="Arial"/>
              </a:rPr>
              <a:t>CTAS</a:t>
            </a:r>
            <a:r>
              <a:rPr lang="en-US" sz="2400" b="0" i="0" u="none" strike="noStrike" baseline="0">
                <a:solidFill>
                  <a:srgbClr val="000000"/>
                </a:solidFill>
                <a:latin typeface="Aptos"/>
                <a:ea typeface="Arial"/>
                <a:cs typeface="Arial"/>
              </a:rPr>
              <a:t>) for direct ingestion.</a:t>
            </a:r>
            <a:r>
              <a:rPr lang="en-US" sz="2400" b="0" i="0">
                <a:latin typeface="Aptos"/>
                <a:ea typeface="Arial"/>
                <a:cs typeface="Arial"/>
              </a:rPr>
              <a:t>​</a:t>
            </a:r>
          </a:p>
          <a:p>
            <a:pPr marL="342900" lvl="0" indent="-342900" algn="l" rtl="0">
              <a:buFont typeface="Arial"/>
              <a:buChar char="•"/>
            </a:pPr>
            <a:r>
              <a:rPr lang="en-US" sz="2400" b="0" i="0" u="none" strike="noStrike" baseline="0">
                <a:solidFill>
                  <a:srgbClr val="000000"/>
                </a:solidFill>
                <a:latin typeface="Aptos"/>
                <a:ea typeface="Arial"/>
                <a:cs typeface="Arial"/>
              </a:rPr>
              <a:t>Data loaded for Scale Factors (SF) 1 and 10.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2B12B-7FB5-000C-5729-777E3D17CB18}"/>
              </a:ext>
            </a:extLst>
          </p:cNvPr>
          <p:cNvSpPr txBox="1"/>
          <p:nvPr/>
        </p:nvSpPr>
        <p:spPr>
          <a:xfrm>
            <a:off x="6813950" y="3287648"/>
            <a:ext cx="511479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cs typeface="Times New Roman"/>
              </a:rPr>
              <a:t>Transformations for Compatibility</a:t>
            </a:r>
          </a:p>
          <a:p>
            <a:pPr marL="228600" indent="-228600"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ptos"/>
                <a:ea typeface="Arial"/>
                <a:cs typeface="Arial"/>
              </a:rPr>
              <a:t>PostgreSQL: Direct ingestion 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ptos"/>
                <a:cs typeface="Arial"/>
              </a:rPr>
              <a:t>Cassandra &amp; MongoDB: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  <a:latin typeface="Aptos"/>
                <a:ea typeface="Arial"/>
                <a:cs typeface="Arial"/>
              </a:rPr>
              <a:t>Strings → VARCHAR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  <a:latin typeface="Aptos"/>
                <a:ea typeface="Arial"/>
                <a:cs typeface="Arial"/>
              </a:rPr>
              <a:t>Decimals → DOUBLE</a:t>
            </a:r>
          </a:p>
        </p:txBody>
      </p:sp>
    </p:spTree>
    <p:extLst>
      <p:ext uri="{BB962C8B-B14F-4D97-AF65-F5344CB8AC3E}">
        <p14:creationId xmlns:p14="http://schemas.microsoft.com/office/powerpoint/2010/main" val="342900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844CD7DF-79CB-2AEC-217A-CF75C8C7C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Query Partitioning</a:t>
            </a:r>
            <a:endParaRPr lang="el-GR" sz="4000">
              <a:solidFill>
                <a:srgbClr val="FFFFFF"/>
              </a:solidFill>
            </a:endParaRPr>
          </a:p>
        </p:txBody>
      </p:sp>
      <p:sp>
        <p:nvSpPr>
          <p:cNvPr id="57" name="Θέση περιεχομένου 2">
            <a:extLst>
              <a:ext uri="{FF2B5EF4-FFF2-40B4-BE49-F238E27FC236}">
                <a16:creationId xmlns:a16="http://schemas.microsoft.com/office/drawing/2014/main" id="{82D8371F-7CD8-B92F-F889-D1C6CDF0A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14844"/>
            <a:ext cx="5237674" cy="55806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20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>
                <a:latin typeface="Aptos"/>
                <a:cs typeface="Times New Roman"/>
              </a:rPr>
              <a:t>Group 1: Single Fact Table </a:t>
            </a:r>
            <a:endParaRPr lang="el-GR" sz="2400">
              <a:latin typeface="Aptos"/>
            </a:endParaRPr>
          </a:p>
          <a:p>
            <a:pPr marL="0" indent="0">
              <a:buNone/>
            </a:pPr>
            <a:r>
              <a:rPr lang="en-US" sz="2400">
                <a:latin typeface="Aptos"/>
                <a:cs typeface="Times New Roman"/>
              </a:rPr>
              <a:t>Q1, Q15, Q30, Q51, Q65</a:t>
            </a:r>
            <a:endParaRPr lang="en-US" sz="2400">
              <a:latin typeface="Aptos"/>
            </a:endParaRPr>
          </a:p>
          <a:p>
            <a:pPr marL="0" indent="0">
              <a:buNone/>
            </a:pPr>
            <a:endParaRPr lang="en-US" sz="2400">
              <a:latin typeface="Aptos"/>
              <a:cs typeface="Times New Roman"/>
            </a:endParaRPr>
          </a:p>
          <a:p>
            <a:pPr marL="0" indent="0">
              <a:buNone/>
            </a:pPr>
            <a:r>
              <a:rPr lang="en-US" sz="2400">
                <a:latin typeface="Aptos"/>
                <a:cs typeface="Times New Roman"/>
              </a:rPr>
              <a:t>Group 2: Multiple Fact Table Medium</a:t>
            </a:r>
            <a:endParaRPr lang="el-GR" sz="2400">
              <a:latin typeface="Aptos"/>
              <a:cs typeface="Times New Roman"/>
            </a:endParaRPr>
          </a:p>
          <a:p>
            <a:pPr marL="0" indent="0">
              <a:buNone/>
            </a:pPr>
            <a:r>
              <a:rPr lang="en-US" sz="2400">
                <a:latin typeface="Aptos"/>
                <a:cs typeface="Times New Roman"/>
              </a:rPr>
              <a:t>Q21, Q35, Q76, Q94</a:t>
            </a:r>
            <a:endParaRPr lang="en-US" sz="2400">
              <a:latin typeface="Aptos"/>
            </a:endParaRPr>
          </a:p>
          <a:p>
            <a:pPr marL="0" indent="0">
              <a:buNone/>
            </a:pPr>
            <a:endParaRPr lang="en-US" sz="2400">
              <a:latin typeface="Aptos"/>
              <a:cs typeface="Times New Roman"/>
            </a:endParaRPr>
          </a:p>
          <a:p>
            <a:pPr marL="0" indent="0">
              <a:buNone/>
            </a:pPr>
            <a:r>
              <a:rPr lang="en-US" sz="2400">
                <a:latin typeface="Aptos"/>
                <a:cs typeface="Times New Roman"/>
              </a:rPr>
              <a:t>Group 3: Multiple Fact Table Difficult</a:t>
            </a:r>
            <a:endParaRPr lang="el-GR" sz="2400">
              <a:latin typeface="Aptos"/>
              <a:cs typeface="Times New Roman"/>
            </a:endParaRPr>
          </a:p>
          <a:p>
            <a:pPr marL="0" indent="0">
              <a:buNone/>
            </a:pPr>
            <a:r>
              <a:rPr lang="en-US" sz="2400">
                <a:latin typeface="Aptos"/>
                <a:cs typeface="Times New Roman"/>
              </a:rPr>
              <a:t>Q5, Q39, Q49, Q77, Q78</a:t>
            </a:r>
          </a:p>
          <a:p>
            <a:pPr marL="0" indent="0">
              <a:buNone/>
            </a:pPr>
            <a:endParaRPr lang="en-US" sz="2400">
              <a:latin typeface="Aptos"/>
              <a:cs typeface="Times New Roman"/>
            </a:endParaRPr>
          </a:p>
          <a:p>
            <a:endParaRPr lang="en-US" sz="2000">
              <a:latin typeface="Times New Roman"/>
              <a:cs typeface="Times New Roman"/>
            </a:endParaRPr>
          </a:p>
          <a:p>
            <a:endParaRPr lang="en-US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5066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0C1D84C-3974-B60B-93A2-0B9E1FF0F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 Partitioning</a:t>
            </a:r>
            <a:endParaRPr lang="el-GR" sz="4000">
              <a:solidFill>
                <a:srgbClr val="FFFFFF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A9571AD-3BB3-08A8-DA2A-322CC4251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err="1"/>
              <a:t>Database</a:t>
            </a:r>
            <a:r>
              <a:rPr lang="el-GR"/>
              <a:t> </a:t>
            </a:r>
            <a:r>
              <a:rPr lang="el-GR" err="1"/>
              <a:t>Performance</a:t>
            </a:r>
            <a:endParaRPr lang="el-GR"/>
          </a:p>
          <a:p>
            <a:endParaRPr lang="el-GR"/>
          </a:p>
          <a:p>
            <a:r>
              <a:rPr lang="el-GR" err="1"/>
              <a:t>Resource</a:t>
            </a:r>
            <a:r>
              <a:rPr lang="el-GR"/>
              <a:t> </a:t>
            </a:r>
            <a:r>
              <a:rPr lang="el-GR" err="1"/>
              <a:t>Utilization</a:t>
            </a:r>
            <a:endParaRPr lang="el-GR"/>
          </a:p>
          <a:p>
            <a:endParaRPr lang="el-GR">
              <a:ea typeface="+mn-lt"/>
              <a:cs typeface="+mn-lt"/>
            </a:endParaRPr>
          </a:p>
          <a:p>
            <a:r>
              <a:rPr lang="el-GR" err="1">
                <a:ea typeface="+mn-lt"/>
                <a:cs typeface="+mn-lt"/>
              </a:rPr>
              <a:t>Query</a:t>
            </a:r>
            <a:r>
              <a:rPr lang="el-GR">
                <a:ea typeface="+mn-lt"/>
                <a:cs typeface="+mn-lt"/>
              </a:rPr>
              <a:t> </a:t>
            </a:r>
            <a:r>
              <a:rPr lang="el-GR" err="1">
                <a:ea typeface="+mn-lt"/>
                <a:cs typeface="+mn-lt"/>
              </a:rPr>
              <a:t>Optimizer</a:t>
            </a:r>
            <a:endParaRPr lang="el-G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7406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F704059E-99B8-BDBE-5B68-B39CBA98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Database Performance</a:t>
            </a:r>
            <a:br>
              <a:rPr lang="en-US" sz="4000" kern="1200"/>
            </a:b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 data Distribution applied</a:t>
            </a:r>
            <a:endParaRPr lang="el-GR" sz="2400"/>
          </a:p>
        </p:txBody>
      </p:sp>
      <p:pic>
        <p:nvPicPr>
          <p:cNvPr id="3" name="Εικόνα 2" descr="Εικόνα που περιέχει κείμενο, στιγμιότυπο οθόνης, γράφημα, διάγραμμα&#10;&#10;Το περιεχόμενο που δημιουργείται από τεχνητή νοημοσύνη μπορεί να μην είναι σωστό.">
            <a:extLst>
              <a:ext uri="{FF2B5EF4-FFF2-40B4-BE49-F238E27FC236}">
                <a16:creationId xmlns:a16="http://schemas.microsoft.com/office/drawing/2014/main" id="{9986EB91-15BE-DDDD-0993-3061E4ED6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287" y="1496786"/>
            <a:ext cx="7651391" cy="434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55356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Ευρεία οθόνη</PresentationFormat>
  <Slides>19</Slides>
  <Notes>16</Notes>
  <HiddenSlides>0</HiddenSlide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19</vt:i4>
      </vt:variant>
    </vt:vector>
  </HeadingPairs>
  <TitlesOfParts>
    <vt:vector size="20" baseType="lpstr">
      <vt:lpstr>Θέμα του Office</vt:lpstr>
      <vt:lpstr>A Distributed Query Engine: PrestoDB  </vt:lpstr>
      <vt:lpstr>Installation and setup</vt:lpstr>
      <vt:lpstr>1st Layer Network – Host Machines</vt:lpstr>
      <vt:lpstr>2nd Layer Network – VLAN Abstraction</vt:lpstr>
      <vt:lpstr>Data generation and loading</vt:lpstr>
      <vt:lpstr>Extract Transform Load ETL</vt:lpstr>
      <vt:lpstr>Query Partitioning</vt:lpstr>
      <vt:lpstr>Data Partitioning</vt:lpstr>
      <vt:lpstr>Database Performance No data Distribution applied</vt:lpstr>
      <vt:lpstr>Resource Utilization</vt:lpstr>
      <vt:lpstr>Query Optimizer</vt:lpstr>
      <vt:lpstr>Παρουσίαση του PowerPoint</vt:lpstr>
      <vt:lpstr>Measurement of performance</vt:lpstr>
      <vt:lpstr>Presto Benchmark Driver</vt:lpstr>
      <vt:lpstr>Cassandra vs MongoDB vs PostgreSQL</vt:lpstr>
      <vt:lpstr>PostgreSQL vs Combined</vt:lpstr>
      <vt:lpstr>Different Worker Setups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Harris Kab</dc:creator>
  <cp:revision>3</cp:revision>
  <dcterms:created xsi:type="dcterms:W3CDTF">2025-02-15T09:34:02Z</dcterms:created>
  <dcterms:modified xsi:type="dcterms:W3CDTF">2025-02-19T14:42:43Z</dcterms:modified>
</cp:coreProperties>
</file>