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9"/>
  </p:notesMasterIdLst>
  <p:sldIdLst>
    <p:sldId id="256" r:id="rId2"/>
    <p:sldId id="263" r:id="rId3"/>
    <p:sldId id="272" r:id="rId4"/>
    <p:sldId id="267" r:id="rId5"/>
    <p:sldId id="269" r:id="rId6"/>
    <p:sldId id="278" r:id="rId7"/>
    <p:sldId id="306" r:id="rId8"/>
    <p:sldId id="307" r:id="rId9"/>
    <p:sldId id="275" r:id="rId10"/>
    <p:sldId id="276" r:id="rId11"/>
    <p:sldId id="277" r:id="rId12"/>
    <p:sldId id="270" r:id="rId13"/>
    <p:sldId id="286" r:id="rId14"/>
    <p:sldId id="289" r:id="rId15"/>
    <p:sldId id="293" r:id="rId16"/>
    <p:sldId id="290" r:id="rId17"/>
    <p:sldId id="292" r:id="rId18"/>
    <p:sldId id="280" r:id="rId19"/>
    <p:sldId id="281" r:id="rId20"/>
    <p:sldId id="298" r:id="rId21"/>
    <p:sldId id="299" r:id="rId22"/>
    <p:sldId id="300" r:id="rId23"/>
    <p:sldId id="282" r:id="rId24"/>
    <p:sldId id="283" r:id="rId25"/>
    <p:sldId id="301" r:id="rId26"/>
    <p:sldId id="305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6C4846F-90E3-44F9-BF4B-325E8C7D1447}">
          <p14:sldIdLst>
            <p14:sldId id="256"/>
            <p14:sldId id="263"/>
            <p14:sldId id="272"/>
            <p14:sldId id="267"/>
            <p14:sldId id="269"/>
            <p14:sldId id="278"/>
            <p14:sldId id="306"/>
            <p14:sldId id="307"/>
            <p14:sldId id="275"/>
            <p14:sldId id="276"/>
            <p14:sldId id="277"/>
            <p14:sldId id="270"/>
            <p14:sldId id="286"/>
            <p14:sldId id="289"/>
            <p14:sldId id="293"/>
            <p14:sldId id="290"/>
            <p14:sldId id="292"/>
            <p14:sldId id="280"/>
            <p14:sldId id="281"/>
            <p14:sldId id="298"/>
            <p14:sldId id="299"/>
            <p14:sldId id="300"/>
            <p14:sldId id="282"/>
            <p14:sldId id="283"/>
            <p14:sldId id="301"/>
            <p14:sldId id="305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5033" autoAdjust="0"/>
  </p:normalViewPr>
  <p:slideViewPr>
    <p:cSldViewPr snapToGrid="0" snapToObjects="1">
      <p:cViewPr varScale="1">
        <p:scale>
          <a:sx n="79" d="100"/>
          <a:sy n="79" d="100"/>
        </p:scale>
        <p:origin x="15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A2F6A-36FF-4D48-953B-5B925ED74D3F}" type="datetimeFigureOut">
              <a:rPr lang="el-GR" smtClean="0"/>
              <a:t>1/2/2024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71E5F-FCE8-4FCC-BA46-157B02EF56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481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71E5F-FCE8-4FCC-BA46-157B02EF5657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28520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71E5F-FCE8-4FCC-BA46-157B02EF5657}" type="slidenum">
              <a:rPr lang="el-GR" smtClean="0"/>
              <a:t>27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3287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9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2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7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6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2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2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0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2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3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8694" y="573046"/>
            <a:ext cx="5402318" cy="1282721"/>
          </a:xfrm>
        </p:spPr>
        <p:txBody>
          <a:bodyPr anchor="b">
            <a:normAutofit fontScale="90000"/>
          </a:bodyPr>
          <a:lstStyle/>
          <a:p>
            <a:r>
              <a:rPr lang="el-GR" sz="42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Μοντέλα Μαθηματικού Προγραμματισμού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4404" y="2199138"/>
            <a:ext cx="5406608" cy="615576"/>
          </a:xfrm>
        </p:spPr>
        <p:txBody>
          <a:bodyPr anchor="ctr">
            <a:normAutofit lnSpcReduction="10000"/>
          </a:bodyPr>
          <a:lstStyle/>
          <a:p>
            <a:r>
              <a:rPr lang="el-GR" sz="2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Βοηθητικές Διαφάνειες Παρουσίασης Εξαμηνιαίας Εργασίας</a:t>
            </a:r>
            <a:endParaRPr lang="en-GB" sz="2000" i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7BB9C-C340-0AFF-DCF8-B8DF213BBFC1}"/>
              </a:ext>
            </a:extLst>
          </p:cNvPr>
          <p:cNvSpPr txBox="1"/>
          <p:nvPr/>
        </p:nvSpPr>
        <p:spPr>
          <a:xfrm>
            <a:off x="341640" y="5220957"/>
            <a:ext cx="5191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Εξεταζόμενος Φοιτητής: Ιωάννης Τσαντήλας</a:t>
            </a:r>
          </a:p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Αριθμός Μητρώου Φοιτητή: 03120883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C7DFE54-0612-AA55-3871-BBE64149B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245" y="4852875"/>
            <a:ext cx="1382492" cy="1382492"/>
          </a:xfrm>
          <a:prstGeom prst="ellipse">
            <a:avLst/>
          </a:prstGeom>
          <a:solidFill>
            <a:schemeClr val="bg1"/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66325F-3574-471A-67BB-02BC7D6DB3F0}"/>
              </a:ext>
            </a:extLst>
          </p:cNvPr>
          <p:cNvSpPr txBox="1"/>
          <p:nvPr/>
        </p:nvSpPr>
        <p:spPr>
          <a:xfrm>
            <a:off x="2102781" y="3303796"/>
            <a:ext cx="49298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Υπεύθυνος Διδάσκων: </a:t>
            </a:r>
          </a:p>
          <a:p>
            <a:pPr algn="ctr"/>
            <a:r>
              <a:rPr lang="el-G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Αντώνης Παπαβασιλείου</a:t>
            </a:r>
            <a:endParaRPr lang="en-US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3AF6F-6154-7A2C-497A-F225EE65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" y="307454"/>
            <a:ext cx="8115298" cy="1033669"/>
          </a:xfrm>
        </p:spPr>
        <p:txBody>
          <a:bodyPr>
            <a:normAutofit/>
          </a:bodyPr>
          <a:lstStyle/>
          <a:p>
            <a:r>
              <a:rPr lang="el-GR" sz="35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Εκφώνηση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A0F7-D7E7-853D-9D48-1328749C7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49" y="1904886"/>
            <a:ext cx="8115298" cy="4505642"/>
          </a:xfrm>
        </p:spPr>
        <p:txBody>
          <a:bodyPr anchor="ctr">
            <a:normAutofit fontScale="92500" lnSpcReduction="10000"/>
          </a:bodyPr>
          <a:lstStyle/>
          <a:p>
            <a:pPr algn="l">
              <a:lnSpc>
                <a:spcPct val="120000"/>
              </a:lnSpc>
            </a:pPr>
            <a:r>
              <a:rPr lang="el-G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Άσκηση 8.3 του: </a:t>
            </a:r>
            <a:r>
              <a:rPr lang="el-G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Α. Παπαβασιλείου, “Μοντέλα Βελτιστοποίησης σε Αγορές Ηλεκτρικής Ενέργειας”, 2022</a:t>
            </a:r>
            <a:r>
              <a:rPr lang="el-G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με τιμή αγοράς </a:t>
            </a:r>
            <a:r>
              <a:rPr lang="el-GR" sz="1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2 € </a:t>
            </a:r>
            <a:r>
              <a:rPr lang="el-G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ανά αντίτυπο και τιμή πώλησης </a:t>
            </a:r>
            <a:r>
              <a:rPr lang="el-GR" sz="1800" b="0" i="0" u="none" strike="noStrike" baseline="0" dirty="0">
                <a:solidFill>
                  <a:srgbClr val="00B050"/>
                </a:solidFill>
                <a:latin typeface="Calibri" panose="020F0502020204030204" pitchFamily="34" charset="0"/>
              </a:rPr>
              <a:t>3 €</a:t>
            </a:r>
            <a:r>
              <a:rPr lang="el-G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ανά αντίτυπο:</a:t>
            </a:r>
          </a:p>
          <a:p>
            <a:pPr algn="just">
              <a:lnSpc>
                <a:spcPct val="120000"/>
              </a:lnSpc>
            </a:pPr>
            <a:r>
              <a:rPr lang="el-GR" sz="1800" dirty="0">
                <a:solidFill>
                  <a:srgbClr val="000000"/>
                </a:solidFill>
                <a:latin typeface="Calibri" panose="020F0502020204030204" pitchFamily="34" charset="0"/>
              </a:rPr>
              <a:t>Ας θεωρήσουμε το πρόβλημα του εφημεριδοπώλη όπου ο εφημεριδοπώλης μπορεί να αγοράσει εφημερίδες σε τιμή 1 € (εδώ </a:t>
            </a:r>
            <a:r>
              <a:rPr lang="el-GR" sz="1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2 €</a:t>
            </a:r>
            <a:r>
              <a:rPr lang="el-GR" sz="1800" dirty="0">
                <a:solidFill>
                  <a:srgbClr val="000000"/>
                </a:solidFill>
                <a:latin typeface="Calibri" panose="020F0502020204030204" pitchFamily="34" charset="0"/>
              </a:rPr>
              <a:t>) ανά αντίτυπο, και να τις πουλήσει την επόμενη ημέρα σε τιμή 3 € (εδώ </a:t>
            </a:r>
            <a:r>
              <a:rPr lang="el-GR" sz="1800" b="0" i="0" u="none" strike="noStrike" baseline="0" dirty="0">
                <a:solidFill>
                  <a:srgbClr val="00B050"/>
                </a:solidFill>
                <a:latin typeface="Calibri" panose="020F0502020204030204" pitchFamily="34" charset="0"/>
              </a:rPr>
              <a:t>3 €</a:t>
            </a:r>
            <a:r>
              <a:rPr lang="el-GR" sz="1800" dirty="0">
                <a:solidFill>
                  <a:srgbClr val="000000"/>
                </a:solidFill>
                <a:latin typeface="Calibri" panose="020F0502020204030204" pitchFamily="34" charset="0"/>
              </a:rPr>
              <a:t>) ανά αντίτυπο. </a:t>
            </a:r>
          </a:p>
          <a:p>
            <a:pPr algn="just">
              <a:lnSpc>
                <a:spcPct val="120000"/>
              </a:lnSpc>
            </a:pPr>
            <a:r>
              <a:rPr lang="el-GR" sz="1800" dirty="0">
                <a:solidFill>
                  <a:srgbClr val="000000"/>
                </a:solidFill>
                <a:latin typeface="Calibri" panose="020F0502020204030204" pitchFamily="34" charset="0"/>
              </a:rPr>
              <a:t>Η ζήτηση είναι ομοιόμορφα κατανεμημένη από 100 έως 1000 εφημερίδες, σε διακριτά διαστήματα των 100 εφημερίδων. </a:t>
            </a:r>
          </a:p>
          <a:p>
            <a:pPr algn="just">
              <a:lnSpc>
                <a:spcPct val="120000"/>
              </a:lnSpc>
            </a:pPr>
            <a:r>
              <a:rPr lang="el-GR" sz="1800" dirty="0">
                <a:solidFill>
                  <a:srgbClr val="000000"/>
                </a:solidFill>
                <a:latin typeface="Calibri" panose="020F0502020204030204" pitchFamily="34" charset="0"/>
              </a:rPr>
              <a:t>Υλοποιείστε ένα μοντέλο του προβλήματος του εφημεριδοπώλη σε κώδικα μαθηματικού προγραμματισμού. </a:t>
            </a:r>
          </a:p>
          <a:p>
            <a:pPr algn="just">
              <a:lnSpc>
                <a:spcPct val="120000"/>
              </a:lnSpc>
            </a:pPr>
            <a:r>
              <a:rPr lang="el-GR" sz="1800" dirty="0">
                <a:solidFill>
                  <a:srgbClr val="000000"/>
                </a:solidFill>
                <a:latin typeface="Calibri" panose="020F0502020204030204" pitchFamily="34" charset="0"/>
              </a:rPr>
              <a:t>Ποια είναι η βέλτιστη ποσότητα παραγγελίας εφημερίδων; </a:t>
            </a:r>
          </a:p>
          <a:p>
            <a:pPr algn="just">
              <a:lnSpc>
                <a:spcPct val="120000"/>
              </a:lnSpc>
            </a:pPr>
            <a:r>
              <a:rPr lang="el-GR" sz="1800" dirty="0">
                <a:solidFill>
                  <a:srgbClr val="000000"/>
                </a:solidFill>
                <a:latin typeface="Calibri" panose="020F0502020204030204" pitchFamily="34" charset="0"/>
              </a:rPr>
              <a:t>Ποια είναι η αξία της στοχαστικής λύσης; </a:t>
            </a:r>
          </a:p>
          <a:p>
            <a:pPr algn="just">
              <a:lnSpc>
                <a:spcPct val="120000"/>
              </a:lnSpc>
            </a:pPr>
            <a:r>
              <a:rPr lang="el-GR" sz="1800" dirty="0">
                <a:solidFill>
                  <a:srgbClr val="000000"/>
                </a:solidFill>
                <a:latin typeface="Calibri" panose="020F0502020204030204" pitchFamily="34" charset="0"/>
              </a:rPr>
              <a:t>Ποια είναι η αναμενόμενη αξία της τέλειας πληροφορίας. </a:t>
            </a:r>
          </a:p>
        </p:txBody>
      </p:sp>
    </p:spTree>
    <p:extLst>
      <p:ext uri="{BB962C8B-B14F-4D97-AF65-F5344CB8AC3E}">
        <p14:creationId xmlns:p14="http://schemas.microsoft.com/office/powerpoint/2010/main" val="3640616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3AF6F-6154-7A2C-497A-F225EE65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294540"/>
            <a:ext cx="7421963" cy="1033669"/>
          </a:xfrm>
        </p:spPr>
        <p:txBody>
          <a:bodyPr>
            <a:normAutofit/>
          </a:bodyPr>
          <a:lstStyle/>
          <a:p>
            <a:r>
              <a:rPr lang="el-GR" sz="35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Κατάστρωση Προβλήματος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A0F7-D7E7-853D-9D48-1328749C7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71" y="1699630"/>
            <a:ext cx="8400654" cy="4854102"/>
          </a:xfrm>
        </p:spPr>
        <p:txBody>
          <a:bodyPr anchor="ctr"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Ομοίως με το προηγούμενο θέμα, χρειάζεται να ορίσουμε παραμέτρους, μεταβλητή/</a:t>
            </a:r>
            <a:r>
              <a:rPr lang="el-GR" sz="1800" kern="100" dirty="0" err="1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ες</a:t>
            </a:r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απόφασης, περιορισμούς, αντικειμενική συνάρτηση και στόχο. Εδώ, θα ορίσουμε και το στοχαστικό στοιχείο. Αναλυτικότερα:</a:t>
            </a:r>
            <a:endParaRPr lang="en-GB" sz="1800" kern="100" dirty="0">
              <a:latin typeface="Cambria Math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el-GR" sz="1800" b="1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Παράμετροι</a:t>
            </a:r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η τιμή αγοράς κάθε εφημερίδας </a:t>
            </a:r>
            <a:r>
              <a:rPr lang="en-GB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bp</a:t>
            </a:r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buying price</a:t>
            </a:r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GB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και η τιμή πώλησης κάθε εφημερίδας </a:t>
            </a:r>
            <a:r>
              <a:rPr lang="en-US" sz="1800" kern="100" dirty="0" err="1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selling price</a:t>
            </a:r>
            <a:r>
              <a:rPr lang="en-GB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algn="just">
              <a:lnSpc>
                <a:spcPct val="120000"/>
              </a:lnSpc>
            </a:pPr>
            <a:r>
              <a:rPr lang="el-GR" sz="1800" b="1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Μεταβλητή</a:t>
            </a:r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800" b="1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Απόφασης</a:t>
            </a:r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(1): το πλήθος των εφημερίδων που θα αγοράσουμε.</a:t>
            </a:r>
          </a:p>
          <a:p>
            <a:pPr lvl="1" algn="just">
              <a:lnSpc>
                <a:spcPct val="150000"/>
              </a:lnSpc>
            </a:pPr>
            <a:r>
              <a:rPr lang="el-GR" sz="1800" b="1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Στοχαστικό</a:t>
            </a:r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800" b="1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Στοιχείο</a:t>
            </a:r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η ζήτηση κάθε ημέρας.</a:t>
            </a:r>
          </a:p>
          <a:p>
            <a:pPr lvl="1" algn="just">
              <a:lnSpc>
                <a:spcPct val="120000"/>
              </a:lnSpc>
            </a:pPr>
            <a:r>
              <a:rPr lang="el-GR" sz="1800" b="1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Περιορισμοί</a:t>
            </a:r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η μεταβλητή απόφασης να είναι μη αρνητική.</a:t>
            </a:r>
          </a:p>
          <a:p>
            <a:pPr lvl="1" algn="just">
              <a:lnSpc>
                <a:spcPct val="120000"/>
              </a:lnSpc>
            </a:pPr>
            <a:r>
              <a:rPr lang="el-GR" sz="1800" b="1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Αντικειμενική</a:t>
            </a:r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800" b="1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συνάρτηση</a:t>
            </a:r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το κέρδος του εφημεριδοπώλη. Το κέρδος μίας ημέρας εξαρτάται από το πλήθος των εφημερίδων που πούλησε, το οποίο με τη σειρά του εξαρτάται από τη ζήτηση. Εάν </a:t>
            </a:r>
            <a:r>
              <a:rPr lang="en-US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εφημεριδοπώλης αγοράσει λιγότερες εφημερίδες από την ζήτηση, τότε θα τις πουλήσει όλες. Εάν αγοράσει παραπάνω από τη ζήτηση, τότε θα αναγκαστεί να πετάξει το υπόλοιπο.</a:t>
            </a:r>
          </a:p>
          <a:p>
            <a:pPr lvl="1" algn="just">
              <a:lnSpc>
                <a:spcPct val="120000"/>
              </a:lnSpc>
            </a:pPr>
            <a:r>
              <a:rPr lang="el-GR" sz="1800" b="1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Στόχος</a:t>
            </a:r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μεγιστοποίηση της αντικειμενικής συνάρτησης.</a:t>
            </a:r>
          </a:p>
        </p:txBody>
      </p:sp>
    </p:spTree>
    <p:extLst>
      <p:ext uri="{BB962C8B-B14F-4D97-AF65-F5344CB8AC3E}">
        <p14:creationId xmlns:p14="http://schemas.microsoft.com/office/powerpoint/2010/main" val="2244018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3AF6F-6154-7A2C-497A-F225EE65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294540"/>
            <a:ext cx="7421963" cy="1033669"/>
          </a:xfrm>
        </p:spPr>
        <p:txBody>
          <a:bodyPr>
            <a:normAutofit/>
          </a:bodyPr>
          <a:lstStyle/>
          <a:p>
            <a:r>
              <a:rPr lang="el-GR" sz="35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Κατάστρωση Προβλήματος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4A0F7-D7E7-853D-9D48-1328749C79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578" y="1891972"/>
                <a:ext cx="8473320" cy="4671488"/>
              </a:xfrm>
            </p:spPr>
            <p:txBody>
              <a:bodyPr anchor="ctr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l-GR" sz="2600" b="1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Παράμετροι</a:t>
                </a:r>
                <a:r>
                  <a:rPr lang="el-GR" sz="26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l-GR" sz="26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Τιμή αγοράς – </a:t>
                </a:r>
                <a:r>
                  <a:rPr lang="en-GB" sz="26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buying price: bp = 2 </a:t>
                </a:r>
                <a:r>
                  <a:rPr lang="el-GR" sz="26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€</a:t>
                </a:r>
                <a:r>
                  <a:rPr lang="en-GB" sz="26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l-GR" sz="26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Τιμή πώλησης – </a:t>
                </a:r>
                <a:r>
                  <a:rPr lang="en-GB" sz="26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selling price: </a:t>
                </a:r>
                <a:r>
                  <a:rPr lang="en-GB" sz="26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</a:t>
                </a:r>
                <a:r>
                  <a:rPr lang="en-GB" sz="26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3 </a:t>
                </a:r>
                <a:r>
                  <a:rPr lang="el-GR" sz="26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€</a:t>
                </a:r>
                <a:r>
                  <a:rPr lang="en-GB" sz="26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l-GR" sz="2600" kern="100" dirty="0"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l-GR" sz="2600" b="1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Μεταβλητή</a:t>
                </a:r>
                <a:r>
                  <a:rPr lang="el-GR" sz="26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l-GR" sz="2600" b="1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Απόφασης</a:t>
                </a:r>
                <a:r>
                  <a:rPr lang="el-GR" sz="26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26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qi</a:t>
                </a:r>
                <a:r>
                  <a:rPr lang="el-GR" sz="26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600" b="1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quantity</a:t>
                </a:r>
                <a:r>
                  <a:rPr lang="el-GR" sz="26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): η ποσότητα εφημερίδων που αγοράζουμε τη μέρα </a:t>
                </a:r>
                <a:r>
                  <a:rPr lang="en-US" sz="26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l-GR" sz="26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l-GR" sz="2600" b="1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Στοχαστικό</a:t>
                </a:r>
                <a:r>
                  <a:rPr lang="el-GR" sz="26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l-GR" sz="2600" b="1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στοιχείο</a:t>
                </a:r>
                <a:r>
                  <a:rPr lang="el-GR" sz="26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26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d </a:t>
                </a:r>
                <a:r>
                  <a:rPr lang="el-GR" sz="26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600" b="1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demand</a:t>
                </a:r>
                <a:r>
                  <a:rPr lang="el-GR" sz="26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): η ζήτηση των εφημερίδων, η οποία είναι ομοιόμορφα κατανεμημένη από 100 έως 1000, σε διαστήματα των 100.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l-GR" sz="2600" b="1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Περιορισμοί</a:t>
                </a:r>
                <a:r>
                  <a:rPr lang="el-GR" sz="26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η ποσότητα </a:t>
                </a:r>
                <a:r>
                  <a:rPr lang="en-GB" sz="26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qi </a:t>
                </a:r>
                <a:r>
                  <a:rPr lang="el-GR" sz="26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να είναι μη αρνητική δηλαδή:</a:t>
                </a:r>
                <a14:m>
                  <m:oMath xmlns:m="http://schemas.openxmlformats.org/officeDocument/2006/math">
                    <m:r>
                      <a:rPr lang="el-GR" sz="2600" kern="1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l-GR" sz="2600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600" kern="10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l-GR" sz="2600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l-GR" sz="2600" kern="10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l-GR" sz="2600" kern="100" dirty="0"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l-GR" sz="2600" b="1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Αντικειμενική</a:t>
                </a:r>
                <a:r>
                  <a:rPr lang="el-GR" sz="26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l-GR" sz="2600" b="1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Συνάρτηση</a:t>
                </a:r>
                <a:r>
                  <a:rPr lang="el-GR" sz="26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 και </a:t>
                </a:r>
                <a:r>
                  <a:rPr lang="el-GR" sz="2600" b="1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Στόχος</a:t>
                </a:r>
                <a:r>
                  <a:rPr lang="el-GR" sz="26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en-GB" sz="2600" kern="100" dirty="0"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𝑃𝑟𝑜𝑓𝑖𝑡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l-G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l-GR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l-GR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l-GR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l-GR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l-GR" sz="2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l-GR" sz="2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l-GR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𝑠𝑝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l-GR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l-GR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𝑏𝑝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dirty="0"/>
                </a:br>
                <a:endParaRPr lang="el-G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4A0F7-D7E7-853D-9D48-1328749C79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578" y="1891972"/>
                <a:ext cx="8473320" cy="4671488"/>
              </a:xfrm>
              <a:blipFill>
                <a:blip r:embed="rId2"/>
                <a:stretch>
                  <a:fillRect l="-504" r="-64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830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3AF6F-6154-7A2C-497A-F225EE65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294540"/>
            <a:ext cx="7421963" cy="1033669"/>
          </a:xfrm>
        </p:spPr>
        <p:txBody>
          <a:bodyPr>
            <a:normAutofit/>
          </a:bodyPr>
          <a:lstStyle/>
          <a:p>
            <a:r>
              <a:rPr lang="el-GR" sz="35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Επιπλέον Ζητούμενα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A0F7-D7E7-853D-9D48-1328749C7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578" y="1891972"/>
            <a:ext cx="8473320" cy="4671488"/>
          </a:xfrm>
        </p:spPr>
        <p:txBody>
          <a:bodyPr anchor="ctr">
            <a:normAutofit/>
          </a:bodyPr>
          <a:lstStyle/>
          <a:p>
            <a:pPr algn="just">
              <a:lnSpc>
                <a:spcPct val="107000"/>
              </a:lnSpc>
            </a:pPr>
            <a:r>
              <a:rPr lang="el-GR" sz="1800" b="1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Βέλτιστη ποσότητα παραγγελίας εφημερίδων</a:t>
            </a:r>
            <a:r>
              <a:rPr lang="el-GR" sz="18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το «</a:t>
            </a:r>
            <a:r>
              <a:rPr lang="en-US" sz="18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l-GR" sz="18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στη λύση του στοχαστικού προβλήματος</a:t>
            </a:r>
            <a:r>
              <a:rPr lang="en-GB" sz="18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l-G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800" b="1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Αξία της στοχαστικής λύσης</a:t>
            </a:r>
            <a:r>
              <a:rPr lang="el-GR" sz="18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η </a:t>
            </a:r>
            <a:r>
              <a:rPr lang="el-GR" sz="18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διαφορά μεταξύ </a:t>
            </a:r>
            <a:r>
              <a:rPr lang="el-GR" sz="18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τη λύση του στοχαστικού προβλήματος και τη λύση αναμενόμενης τιμής (να αγοράσουμε κάθε φορά τόσες εφημερίδες όσες η μέση ζήτηση, 550):</a:t>
            </a:r>
            <a:endParaRPr lang="el-G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2125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i="1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VSS = SP - WSS</a:t>
            </a:r>
            <a:endParaRPr lang="el-G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800" b="1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Αναμενόμενη αξία της τέλειας πληροφορίας</a:t>
            </a:r>
            <a:r>
              <a:rPr lang="el-GR" sz="18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διαφορά μεταξύ του ντετερμινιστικού κέρδους (εάν έχουμε «κρυστάλλινη μπάλα» και ξέρουμε επ’ ακριβώς τη ζήτηση, επομένως αγοράζουμε την ακριβή ποσότητα) και </a:t>
            </a:r>
            <a:r>
              <a:rPr lang="el-GR" sz="18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της λύσης του στοχαστικού προβλήματος:</a:t>
            </a:r>
            <a:endParaRPr lang="el-G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2125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i="1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EVPI</a:t>
            </a:r>
            <a:r>
              <a:rPr lang="el-GR" sz="1800" i="1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800" i="1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WS</a:t>
            </a:r>
            <a:r>
              <a:rPr lang="el-GR" sz="1800" i="1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800" i="1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SP</a:t>
            </a:r>
            <a:endParaRPr lang="el-G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5BDF00-713F-D891-41D8-D4E8D0BD45EC}"/>
              </a:ext>
            </a:extLst>
          </p:cNvPr>
          <p:cNvSpPr txBox="1"/>
          <p:nvPr/>
        </p:nvSpPr>
        <p:spPr>
          <a:xfrm>
            <a:off x="5167700" y="1136925"/>
            <a:ext cx="3694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i="1" dirty="0">
                <a:solidFill>
                  <a:schemeClr val="bg1"/>
                </a:solidFill>
              </a:rPr>
              <a:t>(Πρόκειται για πρόβλημα μεγιστοποίησης)</a:t>
            </a:r>
          </a:p>
        </p:txBody>
      </p:sp>
    </p:spTree>
    <p:extLst>
      <p:ext uri="{BB962C8B-B14F-4D97-AF65-F5344CB8AC3E}">
        <p14:creationId xmlns:p14="http://schemas.microsoft.com/office/powerpoint/2010/main" val="89652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3AF6F-6154-7A2C-497A-F225EE65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294540"/>
            <a:ext cx="7421963" cy="1033669"/>
          </a:xfrm>
        </p:spPr>
        <p:txBody>
          <a:bodyPr>
            <a:normAutofit/>
          </a:bodyPr>
          <a:lstStyle/>
          <a:p>
            <a:r>
              <a:rPr lang="el-GR" sz="35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Λύση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A0F7-D7E7-853D-9D48-1328749C7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578" y="1891972"/>
            <a:ext cx="8473320" cy="4197543"/>
          </a:xfrm>
        </p:spPr>
        <p:txBody>
          <a:bodyPr anchor="ctr">
            <a:normAutofit/>
          </a:bodyPr>
          <a:lstStyle/>
          <a:p>
            <a:pPr indent="457200">
              <a:lnSpc>
                <a:spcPct val="110000"/>
              </a:lnSpc>
              <a:spcAft>
                <a:spcPts val="800"/>
              </a:spcAft>
            </a:pPr>
            <a:r>
              <a:rPr lang="el-G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Ο κώδικας μπορεί να βρεθεί στο αρχείο </a:t>
            </a:r>
            <a:r>
              <a:rPr lang="en-GB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Ex</a:t>
            </a:r>
            <a:r>
              <a:rPr lang="el-G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en-GB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py</a:t>
            </a:r>
            <a:r>
              <a:rPr lang="en-GB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l-GR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457200">
              <a:lnSpc>
                <a:spcPct val="110000"/>
              </a:lnSpc>
              <a:spcAft>
                <a:spcPts val="800"/>
              </a:spcAft>
            </a:pPr>
            <a:r>
              <a:rPr lang="el-GR" sz="18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Για να υπολογίσουμε το μέσο κέρδος για κάθε πιθανή ποσότητα παραγγελίας, υπολογίσαμε το κέρδος για κάθε ποσότητα παραγγελίας. Ο πλήρης πίνακας φαίνεται στην επόμενη εικόνα:</a:t>
            </a:r>
            <a:endParaRPr lang="el-G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346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3AF6F-6154-7A2C-497A-F225EE65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294540"/>
            <a:ext cx="7421963" cy="1033669"/>
          </a:xfrm>
        </p:spPr>
        <p:txBody>
          <a:bodyPr>
            <a:normAutofit/>
          </a:bodyPr>
          <a:lstStyle/>
          <a:p>
            <a:r>
              <a:rPr lang="el-GR" sz="35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Λύση</a:t>
            </a:r>
          </a:p>
        </p:txBody>
      </p:sp>
      <p:pic>
        <p:nvPicPr>
          <p:cNvPr id="6" name="Content Placeholder 5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0BB21153-2074-4B7E-A635-1FFD67180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702" y="1739529"/>
            <a:ext cx="8122595" cy="482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50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3AF6F-6154-7A2C-497A-F225EE65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294540"/>
            <a:ext cx="7421963" cy="1033669"/>
          </a:xfrm>
        </p:spPr>
        <p:txBody>
          <a:bodyPr>
            <a:normAutofit/>
          </a:bodyPr>
          <a:lstStyle/>
          <a:p>
            <a:r>
              <a:rPr lang="el-GR" sz="35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Λύση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A0F7-D7E7-853D-9D48-1328749C7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578" y="1891972"/>
            <a:ext cx="8473320" cy="1045781"/>
          </a:xfrm>
        </p:spPr>
        <p:txBody>
          <a:bodyPr anchor="ctr">
            <a:norm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Στην συνέχεια, πήραμε τον μέσο όρο κάθε γραμμής προκειμένου να βρούμε το μέσο κέρδος για κάθε ποσότητα παραγγελίας:</a:t>
            </a:r>
            <a:endParaRPr lang="el-G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937D4-B47A-5B48-B37D-C6004D10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73" y="2822666"/>
            <a:ext cx="8064930" cy="382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19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3AF6F-6154-7A2C-497A-F225EE65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294540"/>
            <a:ext cx="7421963" cy="1033669"/>
          </a:xfrm>
        </p:spPr>
        <p:txBody>
          <a:bodyPr>
            <a:normAutofit/>
          </a:bodyPr>
          <a:lstStyle/>
          <a:p>
            <a:r>
              <a:rPr lang="el-GR" sz="3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Παρατηρήσεις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A0F7-D7E7-853D-9D48-1328749C7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578" y="1891972"/>
            <a:ext cx="8473320" cy="4800658"/>
          </a:xfrm>
        </p:spPr>
        <p:txBody>
          <a:bodyPr anchor="ctr">
            <a:normAutofit/>
          </a:bodyPr>
          <a:lstStyle/>
          <a:p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Παρατηρούμε πως η ποσότητα παραγγελίας που μας δίνει το καλύτερο μέσο κέρδος είναι οι </a:t>
            </a:r>
            <a:r>
              <a:rPr lang="el-GR" sz="1800" b="1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400 εφημερίδες</a:t>
            </a:r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Το μέσο κέρδος για τις 400 εφημερίδες </a:t>
            </a:r>
            <a:r>
              <a:rPr lang="en-GB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(SP) </a:t>
            </a:r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είναι 220 €.</a:t>
            </a:r>
            <a:endParaRPr lang="en-GB" sz="1800" kern="100" dirty="0">
              <a:latin typeface="Cambria Math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Το </a:t>
            </a:r>
            <a:r>
              <a:rPr lang="el-GR" sz="1800" b="1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κέρδος αναμενόμενης ζήτησης </a:t>
            </a:r>
            <a:r>
              <a:rPr lang="en-GB" sz="1800" b="1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WSS </a:t>
            </a:r>
            <a:r>
              <a:rPr lang="el-GR" sz="18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εάν δηλαδή αγοράζουμε κάθε φορά τόσες εφημερίδες, όσες και μέση ζήτηση, δηλαδή 550) είναι 175 €.</a:t>
            </a:r>
            <a:endParaRPr lang="en-GB" sz="1800" kern="100" dirty="0">
              <a:effectLst/>
              <a:latin typeface="Cambria Math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Η </a:t>
            </a:r>
            <a:r>
              <a:rPr lang="el-GR" sz="1800" b="1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αξία της στοχαστικής λύσης </a:t>
            </a:r>
            <a:r>
              <a:rPr lang="en-GB" sz="1800" b="1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VPP </a:t>
            </a:r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είναι η διαφορά </a:t>
            </a:r>
            <a:r>
              <a:rPr lang="en-GB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SP - WSS</a:t>
            </a:r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επομένως </a:t>
            </a:r>
            <a:r>
              <a:rPr lang="en-GB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45 </a:t>
            </a:r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€.</a:t>
            </a:r>
          </a:p>
          <a:p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Το </a:t>
            </a:r>
            <a:r>
              <a:rPr lang="el-GR" sz="1800" b="1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ντετερμινιστικό κέρδος </a:t>
            </a:r>
            <a:r>
              <a:rPr lang="en-GB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WS </a:t>
            </a:r>
            <a:r>
              <a:rPr lang="el-GR" sz="18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εάν δηλαδή </a:t>
            </a:r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έχουμε κρυστάλλινη μπάλα και ξέρουμε επ’ ακριβώς τη ζήτηση της επόμενης ημέρας, επομένως παραγγέλνουμε τόσες εφημερίδες όσες και η ζήτηση) είναι </a:t>
            </a:r>
            <a:r>
              <a:rPr lang="en-GB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550</a:t>
            </a:r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€.</a:t>
            </a:r>
            <a:endParaRPr lang="en-GB" sz="1800" kern="100" dirty="0">
              <a:latin typeface="Cambria Math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 </a:t>
            </a:r>
            <a:r>
              <a:rPr lang="el-GR" sz="1800" b="1" kern="100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el-GR" sz="1800" b="1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ναμενόμενη αξία της τέλειας πληροφορίας</a:t>
            </a:r>
            <a:r>
              <a:rPr lang="el-GR" sz="18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είναι η διαφορά </a:t>
            </a:r>
            <a:r>
              <a:rPr lang="en-GB" sz="18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WS</a:t>
            </a:r>
            <a:r>
              <a:rPr lang="en-GB" sz="1800" kern="100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SP</a:t>
            </a:r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επομένως</a:t>
            </a:r>
            <a:r>
              <a:rPr lang="en-GB" sz="1800" kern="100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330 </a:t>
            </a:r>
            <a:r>
              <a:rPr lang="el-GR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€</a:t>
            </a:r>
            <a:r>
              <a:rPr lang="en-GB" sz="1800" kern="100" dirty="0"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l-GR" sz="17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32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2DC45-7D7C-3233-9FED-A43A6A54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019" y="1030406"/>
            <a:ext cx="6110785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l-GR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Θέμα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l-GR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l-GR" sz="4200" dirty="0">
                <a:solidFill>
                  <a:srgbClr val="FFFFFF"/>
                </a:solidFill>
              </a:rPr>
              <a:t>Στοχαστικός Υδροθερμικός Προγραμματισμός Πολλαπλών Σταδίων</a:t>
            </a:r>
            <a:endParaRPr lang="en-US" sz="4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222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3AF6F-6154-7A2C-497A-F225EE65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" y="307454"/>
            <a:ext cx="8115298" cy="1033669"/>
          </a:xfrm>
        </p:spPr>
        <p:txBody>
          <a:bodyPr>
            <a:normAutofit/>
          </a:bodyPr>
          <a:lstStyle/>
          <a:p>
            <a:r>
              <a:rPr lang="el-GR" sz="35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Εκφώνηση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A0F7-D7E7-853D-9D48-1328749C7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49" y="1904887"/>
            <a:ext cx="8115298" cy="2029422"/>
          </a:xfrm>
        </p:spPr>
        <p:txBody>
          <a:bodyPr anchor="ctr">
            <a:normAutofit/>
          </a:bodyPr>
          <a:lstStyle/>
          <a:p>
            <a:pPr algn="just"/>
            <a:r>
              <a:rPr lang="el-G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Άσκηση 8.4 του: </a:t>
            </a:r>
            <a:r>
              <a:rPr lang="el-G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Α. Παπαβασιλείου, “Μοντέλα Βελτιστοποίησης σε Αγορές Ηλεκτρικής Ενέργειας”, 2022</a:t>
            </a:r>
            <a:r>
              <a:rPr lang="el-GR" sz="18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algn="just"/>
            <a:r>
              <a:rPr lang="el-GR" sz="1800" dirty="0">
                <a:solidFill>
                  <a:srgbClr val="000000"/>
                </a:solidFill>
                <a:latin typeface="Calibri" panose="020F0502020204030204" pitchFamily="34" charset="0"/>
              </a:rPr>
              <a:t>Υλοποιείστε το μοντέλο του παραδείγματος 8.8 σε κώδικα μαθηματικού προγραμματισμού, και επιβεβαιώστε τα αποτελέσματα του παραδείγματος.</a:t>
            </a:r>
          </a:p>
          <a:p>
            <a:pPr algn="just"/>
            <a:r>
              <a:rPr lang="el-GR" sz="18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Έχουμε το εξής δέντρο τεσσάρων σταδίων, με τις βροχοπτώσεις να εμφανίζονται στους κύκλους. </a:t>
            </a:r>
            <a:endParaRPr lang="el-G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2E57BABF-ABFC-DAC0-DC74-9B8DFD2C8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345" y="3721094"/>
            <a:ext cx="2936246" cy="29170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215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3AF6F-6154-7A2C-497A-F225EE65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294540"/>
            <a:ext cx="7421963" cy="1033669"/>
          </a:xfrm>
        </p:spPr>
        <p:txBody>
          <a:bodyPr>
            <a:normAutofit/>
          </a:bodyPr>
          <a:lstStyle/>
          <a:p>
            <a:r>
              <a:rPr lang="el-GR" sz="35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Περιεχόμενα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A0F7-D7E7-853D-9D48-1328749C7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15" y="1798322"/>
            <a:ext cx="8261007" cy="4765138"/>
          </a:xfrm>
        </p:spPr>
        <p:txBody>
          <a:bodyPr anchor="ctr">
            <a:normAutofit/>
          </a:bodyPr>
          <a:lstStyle/>
          <a:p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Θέμα 1: Μεικτός Ακέραιος Προγραμματισμός</a:t>
            </a:r>
          </a:p>
          <a:p>
            <a:pPr lvl="1"/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Εκφώνηση</a:t>
            </a:r>
          </a:p>
          <a:p>
            <a:pPr lvl="1"/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Κατάστρωση Προβλήματος</a:t>
            </a:r>
          </a:p>
          <a:p>
            <a:pPr lvl="1"/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Λύση – Παρατηρήσεις</a:t>
            </a:r>
          </a:p>
          <a:p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Θέμα 2: Το Πρόβλημα του Εφημεριδοπώλη</a:t>
            </a:r>
          </a:p>
          <a:p>
            <a:pPr lvl="1"/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Εκφώνηση</a:t>
            </a:r>
          </a:p>
          <a:p>
            <a:pPr lvl="1"/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Κατάστρωση Προβλήματος</a:t>
            </a:r>
          </a:p>
          <a:p>
            <a:pPr lvl="1"/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Επιπλέον Ζητούμενα</a:t>
            </a:r>
          </a:p>
          <a:p>
            <a:pPr lvl="1"/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Λύση </a:t>
            </a:r>
          </a:p>
          <a:p>
            <a:pPr lvl="1"/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Παρατηρήσεις</a:t>
            </a:r>
          </a:p>
          <a:p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Θέμα 3: Στοχαστικός Υδροθερμικός Προγραμματισμός Πολλαπλών Σταδίων</a:t>
            </a:r>
          </a:p>
          <a:p>
            <a:pPr lvl="1"/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Εκφώνηση</a:t>
            </a:r>
          </a:p>
          <a:p>
            <a:pPr lvl="1"/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Κατάστρωση Προβλήματος</a:t>
            </a:r>
          </a:p>
          <a:p>
            <a:pPr lvl="1"/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Λύση - Παρατηρήσεις</a:t>
            </a:r>
          </a:p>
        </p:txBody>
      </p:sp>
    </p:spTree>
    <p:extLst>
      <p:ext uri="{BB962C8B-B14F-4D97-AF65-F5344CB8AC3E}">
        <p14:creationId xmlns:p14="http://schemas.microsoft.com/office/powerpoint/2010/main" val="3448601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3AF6F-6154-7A2C-497A-F225EE65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" y="307454"/>
            <a:ext cx="8115298" cy="1033669"/>
          </a:xfrm>
        </p:spPr>
        <p:txBody>
          <a:bodyPr>
            <a:normAutofit/>
          </a:bodyPr>
          <a:lstStyle/>
          <a:p>
            <a:r>
              <a:rPr lang="el-GR" sz="35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Εκφώνηση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A0F7-D7E7-853D-9D48-1328749C7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49" y="1904887"/>
            <a:ext cx="8115298" cy="672943"/>
          </a:xfrm>
        </p:spPr>
        <p:txBody>
          <a:bodyPr anchor="ctr">
            <a:normAutofit/>
          </a:bodyPr>
          <a:lstStyle/>
          <a:p>
            <a:pPr algn="just"/>
            <a:r>
              <a:rPr lang="el-GR" sz="18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Πρέπει να αποδείξουμε πως </a:t>
            </a:r>
            <a:r>
              <a:rPr lang="el-GR" sz="1800" i="1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μία</a:t>
            </a:r>
            <a:r>
              <a:rPr lang="el-GR" sz="18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βέλτιστη λύση είναι στην εικόνα:</a:t>
            </a:r>
            <a:endParaRPr lang="el-G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numbers and points&#10;&#10;Description automatically generated">
            <a:extLst>
              <a:ext uri="{FF2B5EF4-FFF2-40B4-BE49-F238E27FC236}">
                <a16:creationId xmlns:a16="http://schemas.microsoft.com/office/drawing/2014/main" id="{8F340CD0-C0BF-84DB-6911-6801CFD9A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743" y="2885285"/>
            <a:ext cx="3696510" cy="35255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7097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3AF6F-6154-7A2C-497A-F225EE65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294540"/>
            <a:ext cx="7421963" cy="1033669"/>
          </a:xfrm>
        </p:spPr>
        <p:txBody>
          <a:bodyPr>
            <a:normAutofit/>
          </a:bodyPr>
          <a:lstStyle/>
          <a:p>
            <a:r>
              <a:rPr lang="el-GR" sz="35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Κατάστρωση </a:t>
            </a:r>
            <a:r>
              <a:rPr lang="el-GR" sz="3500" dirty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Προβλ</a:t>
            </a:r>
            <a:r>
              <a:rPr lang="el-GR" sz="35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.: Παράμετροι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A0F7-D7E7-853D-9D48-1328749C7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12" y="1891972"/>
            <a:ext cx="8400654" cy="4671488"/>
          </a:xfrm>
        </p:spPr>
        <p:txBody>
          <a:bodyPr anchor="ctr"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l-GR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Παράμετροι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lvl="1" algn="just">
              <a:lnSpc>
                <a:spcPct val="120000"/>
              </a:lnSpc>
            </a:pPr>
            <a:r>
              <a:rPr lang="en-US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: πρόστιμο (σε €) για κάθε </a:t>
            </a:r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MWh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της ζήτησης που δεν ικανοποιήσαμε.</a:t>
            </a:r>
          </a:p>
          <a:p>
            <a:pPr lvl="1" algn="just">
              <a:lnSpc>
                <a:spcPct val="120000"/>
              </a:lnSpc>
            </a:pPr>
            <a:r>
              <a:rPr lang="en-US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MC</a:t>
            </a:r>
            <a:r>
              <a:rPr lang="el-GR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1,2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: κόστος παραγωγής μίας </a:t>
            </a:r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MWh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(σε €) για κάθε γεννήτρια.</a:t>
            </a:r>
          </a:p>
          <a:p>
            <a:pPr lvl="1" algn="just">
              <a:lnSpc>
                <a:spcPct val="120000"/>
              </a:lnSpc>
            </a:pPr>
            <a:r>
              <a:rPr lang="en-US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l-GR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1,2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: ικανότητα παραγωγής κάθε γεννήτριας.</a:t>
            </a:r>
          </a:p>
          <a:p>
            <a:pPr lvl="1" algn="just">
              <a:lnSpc>
                <a:spcPct val="120000"/>
              </a:lnSpc>
            </a:pPr>
            <a:r>
              <a:rPr lang="en-US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: ζήτηση (σε </a:t>
            </a:r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MWh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κάθε περιόδου.</a:t>
            </a:r>
          </a:p>
          <a:p>
            <a:pPr lvl="1" algn="just">
              <a:lnSpc>
                <a:spcPct val="120000"/>
              </a:lnSpc>
            </a:pPr>
            <a:r>
              <a:rPr lang="el-GR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η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: απόδοση της υδροθερμικής μονάδας.</a:t>
            </a:r>
          </a:p>
          <a:p>
            <a:pPr lvl="1" algn="just">
              <a:lnSpc>
                <a:spcPct val="120000"/>
              </a:lnSpc>
            </a:pPr>
            <a:r>
              <a:rPr lang="el-GR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: ικανότητα αποθήκευσης της υδροθερμικής μονάδας.</a:t>
            </a:r>
          </a:p>
          <a:p>
            <a:pPr lvl="1" algn="just">
              <a:lnSpc>
                <a:spcPct val="120000"/>
              </a:lnSpc>
            </a:pPr>
            <a:r>
              <a:rPr lang="el-GR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Η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: πλήθος καταστάσεων κάθε περιόδου.</a:t>
            </a:r>
          </a:p>
          <a:p>
            <a:pPr lvl="1" algn="just">
              <a:lnSpc>
                <a:spcPct val="120000"/>
              </a:lnSpc>
            </a:pPr>
            <a:r>
              <a:rPr lang="en-US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prob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: η πιθανότητα να φτάσουμε σε μία συγκεκριμένη κατάσταση.</a:t>
            </a:r>
          </a:p>
          <a:p>
            <a:pPr lvl="1" algn="just">
              <a:lnSpc>
                <a:spcPct val="120000"/>
              </a:lnSpc>
            </a:pPr>
            <a:r>
              <a:rPr lang="en-US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: η ποσότητα βροχής σε κάθε βροχόπτωση.</a:t>
            </a:r>
          </a:p>
        </p:txBody>
      </p:sp>
    </p:spTree>
    <p:extLst>
      <p:ext uri="{BB962C8B-B14F-4D97-AF65-F5344CB8AC3E}">
        <p14:creationId xmlns:p14="http://schemas.microsoft.com/office/powerpoint/2010/main" val="973616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3AF6F-6154-7A2C-497A-F225EE65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294540"/>
            <a:ext cx="7421963" cy="1033669"/>
          </a:xfrm>
        </p:spPr>
        <p:txBody>
          <a:bodyPr>
            <a:normAutofit/>
          </a:bodyPr>
          <a:lstStyle/>
          <a:p>
            <a:r>
              <a:rPr lang="el-GR" sz="35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Κ.Π.: Μεταβλητές Απόφασης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A0F7-D7E7-853D-9D48-1328749C7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12" y="1891972"/>
            <a:ext cx="8400654" cy="4671488"/>
          </a:xfrm>
        </p:spPr>
        <p:txBody>
          <a:bodyPr anchor="ctr"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l-GR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Μεταβλητές Απόφασης 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(5):</a:t>
            </a:r>
          </a:p>
          <a:p>
            <a:pPr lvl="1" algn="just">
              <a:lnSpc>
                <a:spcPct val="120000"/>
              </a:lnSpc>
            </a:pPr>
            <a:r>
              <a:rPr lang="en-US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: πλήθος </a:t>
            </a:r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MWh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της ζήτησης </a:t>
            </a:r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που δεν εξυπηρετήθηκαν, και άρα θα υποστούμε πρόστιμο </a:t>
            </a:r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l-GR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1,2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: παραγωγή (σε </a:t>
            </a:r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MWh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της κάθε γεννήτριας.</a:t>
            </a:r>
          </a:p>
          <a:p>
            <a:pPr lvl="1" algn="just">
              <a:lnSpc>
                <a:spcPct val="120000"/>
              </a:lnSpc>
            </a:pPr>
            <a:r>
              <a:rPr lang="en-US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: πλήθος </a:t>
            </a:r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MWh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που είναι αποθηκευμένες στην υδροθερμική μονάδα.</a:t>
            </a:r>
          </a:p>
          <a:p>
            <a:pPr lvl="1" algn="just">
              <a:lnSpc>
                <a:spcPct val="120000"/>
              </a:lnSpc>
            </a:pPr>
            <a:r>
              <a:rPr lang="en-US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pH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: πλήθος </a:t>
            </a:r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MWh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που στέλνονται από την υδροθερμική μονάδα στο φορτίο (στην πραγματικότητα, επειδή υπάρχουν αποσβέσεις, στέλνονται </a:t>
            </a:r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pH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/η).</a:t>
            </a:r>
          </a:p>
          <a:p>
            <a:pPr lvl="1" algn="just">
              <a:lnSpc>
                <a:spcPct val="120000"/>
              </a:lnSpc>
            </a:pPr>
            <a:r>
              <a:rPr lang="en-US" sz="17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dH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: πλήθος </a:t>
            </a:r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MWh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που στέλνονται από τις γεννήτριες στην υδροθερμική μονάδα.</a:t>
            </a:r>
          </a:p>
          <a:p>
            <a:pPr algn="just">
              <a:lnSpc>
                <a:spcPct val="120000"/>
              </a:lnSpc>
            </a:pPr>
            <a:endParaRPr lang="el-GR" sz="17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179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3AF6F-6154-7A2C-497A-F225EE65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294540"/>
            <a:ext cx="7421963" cy="1033669"/>
          </a:xfrm>
        </p:spPr>
        <p:txBody>
          <a:bodyPr>
            <a:normAutofit/>
          </a:bodyPr>
          <a:lstStyle/>
          <a:p>
            <a:r>
              <a:rPr lang="el-GR" sz="35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Κ.Π.: Περιορισμοί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4A0F7-D7E7-853D-9D48-1328749C79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512" y="1891972"/>
                <a:ext cx="8400654" cy="4671488"/>
              </a:xfrm>
            </p:spPr>
            <p:txBody>
              <a:bodyPr anchor="ctr">
                <a:normAutofit lnSpcReduction="100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l-GR" sz="17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Περιορισμοί, </a:t>
                </a:r>
                <a:r>
                  <a:rPr lang="el-GR" sz="17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γ</a:t>
                </a:r>
                <a:r>
                  <a:rPr lang="el-GR" sz="17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ια </a:t>
                </a:r>
                <a:r>
                  <a:rPr lang="en-US" sz="17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g </a:t>
                </a:r>
                <a:r>
                  <a:rPr lang="el-GR" sz="17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ϵ [1,2], </a:t>
                </a:r>
                <a:r>
                  <a:rPr lang="en-US" sz="17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t </a:t>
                </a:r>
                <a:r>
                  <a:rPr lang="el-GR" sz="17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ϵ [1,4], </a:t>
                </a:r>
                <a:r>
                  <a:rPr lang="en-US" sz="17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n </a:t>
                </a:r>
                <a:r>
                  <a:rPr lang="el-GR" sz="17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ϵ [1,8]</a:t>
                </a:r>
                <a:r>
                  <a:rPr lang="el-GR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l-GR" sz="17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Κ</a:t>
                </a:r>
                <a:r>
                  <a:rPr lang="el-GR" sz="17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άθε γεννήτρια να μην παράγει πάνω από το όριο της: </a:t>
                </a:r>
                <a:r>
                  <a:rPr lang="en-US" sz="1700" i="1" kern="100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1700" i="1" kern="100" baseline="-25000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gt</a:t>
                </a:r>
                <a:r>
                  <a:rPr lang="el-GR" sz="1700" i="1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1700" i="1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l-GR" sz="1700" i="1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≤ </a:t>
                </a:r>
                <a:r>
                  <a:rPr lang="en-US" sz="1700" i="1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1700" i="1" kern="100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endParaRPr lang="el-GR" sz="1700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algn="just">
                  <a:lnSpc>
                    <a:spcPct val="120000"/>
                  </a:lnSpc>
                </a:pPr>
                <a:r>
                  <a:rPr lang="el-GR" sz="17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l-GR" sz="17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Η</a:t>
                </a:r>
                <a:r>
                  <a:rPr lang="el-GR" sz="17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 ζήτηση που θα καλύψουμε να μην ξεπερνά την μέγιστη ζήτηση (δεν θα δώσουμε παραπάνω από όσα μας ζητούν!): </a:t>
                </a:r>
                <a:r>
                  <a:rPr lang="en-US" sz="1700" i="1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sz="1700" i="1" kern="100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l-GR" sz="1700" i="1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1700" i="1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l-GR" sz="1700" i="1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≤ </a:t>
                </a:r>
                <a:r>
                  <a:rPr lang="en-US" sz="1700" i="1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sz="1700" i="1" kern="100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endParaRPr lang="el-GR" sz="1700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algn="just">
                  <a:lnSpc>
                    <a:spcPct val="120000"/>
                  </a:lnSpc>
                </a:pPr>
                <a:r>
                  <a:rPr lang="el-GR" sz="17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Η</a:t>
                </a:r>
                <a:r>
                  <a:rPr lang="el-GR" sz="17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 αποθηκευμένη ενέργεια στην μονάδα να μην ξεπερνά το όριο της: </a:t>
                </a:r>
                <a:r>
                  <a:rPr lang="en-US" sz="1700" i="1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1700" i="1" kern="100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l-GR" sz="1700" i="1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1700" i="1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l-GR" sz="1700" i="1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≤ </a:t>
                </a:r>
                <a:r>
                  <a:rPr lang="en-US" sz="1700" i="1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endParaRPr lang="el-GR" sz="1700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algn="just">
                  <a:lnSpc>
                    <a:spcPct val="120000"/>
                  </a:lnSpc>
                </a:pPr>
                <a:r>
                  <a:rPr lang="el-GR" sz="17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Το επίπεδο της αποθηκευ</a:t>
                </a:r>
                <a:r>
                  <a:rPr lang="el-GR" sz="17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μένης ενέργειας ανά περιόδους να τηρείται:</a:t>
                </a:r>
              </a:p>
              <a:p>
                <a:pPr marL="457200" lvl="1"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7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7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17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17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l-GR" sz="17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l-GR" sz="17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)=</m:t>
                      </m:r>
                      <m:sSub>
                        <m:sSubPr>
                          <m:ctrlPr>
                            <a:rPr lang="el-GR" sz="17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7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sz="17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17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l-GR" sz="17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l-GR" sz="17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)+</m:t>
                      </m:r>
                      <m:r>
                        <a:rPr lang="en-US" sz="17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𝑑</m:t>
                      </m:r>
                      <m:sSub>
                        <m:sSubPr>
                          <m:ctrlPr>
                            <a:rPr lang="el-GR" sz="17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7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7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17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l-GR" sz="17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l-GR" sz="17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)−</m:t>
                      </m:r>
                      <m:f>
                        <m:fPr>
                          <m:ctrlPr>
                            <a:rPr lang="el-GR" sz="17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7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l-GR" sz="17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7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7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7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l-GR" sz="17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l-GR" sz="17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l-GR" sz="17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𝜂</m:t>
                          </m:r>
                        </m:den>
                      </m:f>
                      <m:r>
                        <a:rPr lang="en-US" sz="17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l-GR" sz="17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7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17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n-US" sz="17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7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l-GR" sz="17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l-GR" sz="17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l-GR" sz="1700" kern="100" dirty="0"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algn="just">
                  <a:lnSpc>
                    <a:spcPct val="120000"/>
                  </a:lnSpc>
                </a:pPr>
                <a:r>
                  <a:rPr lang="el-GR" sz="17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Η συλλογική παραγωγή να καλύπτει την επιλεγμένη ζήτηση:</a:t>
                </a:r>
              </a:p>
              <a:p>
                <a:pPr marL="457200" lvl="1"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7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7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17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17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7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7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)+</m:t>
                      </m:r>
                      <m:r>
                        <a:rPr lang="en-US" sz="17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𝑑</m:t>
                      </m:r>
                      <m:sSub>
                        <m:sSubPr>
                          <m:ctrlPr>
                            <a:rPr lang="el-GR" sz="17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7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7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17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7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7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l-GR" sz="17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17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g</m:t>
                          </m:r>
                          <m:r>
                            <a:rPr lang="en-US" sz="17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17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ϵ</m:t>
                          </m:r>
                          <m:r>
                            <a:rPr lang="el-GR" sz="17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[1,2]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l-GR" sz="17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7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7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𝑔𝑡</m:t>
                              </m:r>
                            </m:sub>
                          </m:sSub>
                          <m:r>
                            <a:rPr lang="en-US" sz="17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17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7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nary>
                      <m:r>
                        <a:rPr lang="en-US" sz="17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7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sSub>
                        <m:sSubPr>
                          <m:ctrlPr>
                            <a:rPr lang="el-GR" sz="17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7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7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17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7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7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)=0</m:t>
                      </m:r>
                    </m:oMath>
                  </m:oMathPara>
                </a14:m>
                <a:endParaRPr lang="el-GR" sz="1700" kern="100" dirty="0"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algn="just">
                  <a:lnSpc>
                    <a:spcPct val="120000"/>
                  </a:lnSpc>
                </a:pPr>
                <a:r>
                  <a:rPr lang="el-GR" sz="17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Όλες οι μεταβλητές να είναι μη αρνητικές:</a:t>
                </a: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700" i="1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p, d, pH, </a:t>
                </a:r>
                <a:r>
                  <a:rPr lang="en-US" sz="1700" i="1" kern="100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dH</a:t>
                </a:r>
                <a:r>
                  <a:rPr lang="en-US" sz="1700" i="1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 ≥ 0</a:t>
                </a:r>
                <a:endParaRPr lang="el-GR" sz="17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4A0F7-D7E7-853D-9D48-1328749C79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512" y="1891972"/>
                <a:ext cx="8400654" cy="4671488"/>
              </a:xfrm>
              <a:blipFill>
                <a:blip r:embed="rId2"/>
                <a:stretch>
                  <a:fillRect l="-363" r="-435" b="-65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450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3AF6F-6154-7A2C-497A-F225EE65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294540"/>
            <a:ext cx="7421963" cy="1033669"/>
          </a:xfrm>
        </p:spPr>
        <p:txBody>
          <a:bodyPr>
            <a:normAutofit fontScale="90000"/>
          </a:bodyPr>
          <a:lstStyle/>
          <a:p>
            <a:r>
              <a:rPr lang="el-GR" sz="35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Κ.Π.: Αντικειμενική Συνάρτηση - Στόχος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4A0F7-D7E7-853D-9D48-1328749C79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515" y="1622749"/>
                <a:ext cx="8702208" cy="5147702"/>
              </a:xfrm>
            </p:spPr>
            <p:txBody>
              <a:bodyPr anchor="ctr">
                <a:normAutofit/>
              </a:bodyPr>
              <a:lstStyle/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8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Μεγιστοποίηση του συνολικού κέρδους:</a:t>
                </a:r>
                <a:endParaRPr lang="el-GR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l-G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l-G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l-GR" sz="18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l-G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  <m:r>
                                <a:rPr lang="el-G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l-G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  <m:r>
                                <a:rPr lang="el-G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l-G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𝑝𝐻</m:t>
                              </m:r>
                              <m:r>
                                <a:rPr lang="el-G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l-G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𝑑𝐻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l-G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l-G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l-G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l-G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𝐻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l-GR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l-GR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l-GR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𝜖</m:t>
                                  </m:r>
                                  <m:sSub>
                                    <m:sSubPr>
                                      <m:ctrlPr>
                                        <a:rPr lang="el-G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𝛺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l-GR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𝑃</m:t>
                                  </m:r>
                                  <m:r>
                                    <a:rPr lang="el-GR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(</m:t>
                                  </m:r>
                                  <m:r>
                                    <a:rPr lang="el-GR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l-GR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  <m:r>
                        <a:rPr lang="el-GR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∙(</m:t>
                      </m:r>
                      <m:r>
                        <a:rPr lang="el-GR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𝑉</m:t>
                      </m:r>
                      <m:r>
                        <a:rPr lang="el-GR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el-G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l-G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l-G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l-G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l-G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</m:d>
                      <m:r>
                        <a:rPr lang="el-GR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l-G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l-G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𝑔</m:t>
                          </m:r>
                          <m:r>
                            <a:rPr lang="el-G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∈</m:t>
                          </m:r>
                          <m:r>
                            <a:rPr lang="el-G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𝐺</m:t>
                          </m:r>
                        </m:sub>
                        <m:sup/>
                        <m:e>
                          <m:r>
                            <a:rPr lang="el-G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l-G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l-G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l-G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𝑔𝑡</m:t>
                              </m:r>
                            </m:sub>
                          </m:sSub>
                          <m:r>
                            <a:rPr lang="el-G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l-G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l-G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l-G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𝑔𝑡</m:t>
                              </m:r>
                            </m:sub>
                          </m:sSub>
                          <m:r>
                            <a:rPr lang="el-G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l-G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l-G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br>
                  <a:rPr lang="en-US" dirty="0"/>
                </a:br>
                <a:endParaRPr lang="el-G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4A0F7-D7E7-853D-9D48-1328749C79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515" y="1622749"/>
                <a:ext cx="8702208" cy="51477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0C19D54-8C52-A4D9-7ACB-CEF7B4644E17}"/>
              </a:ext>
            </a:extLst>
          </p:cNvPr>
          <p:cNvSpPr txBox="1"/>
          <p:nvPr/>
        </p:nvSpPr>
        <p:spPr>
          <a:xfrm>
            <a:off x="651753" y="5235251"/>
            <a:ext cx="215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92563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3AF6F-6154-7A2C-497A-F225EE65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294540"/>
            <a:ext cx="7421963" cy="1033669"/>
          </a:xfrm>
        </p:spPr>
        <p:txBody>
          <a:bodyPr>
            <a:normAutofit/>
          </a:bodyPr>
          <a:lstStyle/>
          <a:p>
            <a:r>
              <a:rPr lang="el-GR" sz="35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Λύση - Παρατηρήσεις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A0F7-D7E7-853D-9D48-1328749C7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15" y="1762459"/>
            <a:ext cx="8702208" cy="906442"/>
          </a:xfrm>
        </p:spPr>
        <p:txBody>
          <a:bodyPr anchor="ctr">
            <a:norm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Ο κώδικας μας δίνει πως η βέλτιστη τιμή της αντικειμενικής συνάρτησης είναι 437959.5 €, αλλά το δέντρο δεν ταυτίζεται με αυτό της εκφώνησης:</a:t>
            </a:r>
            <a:b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l-GR" sz="17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19D54-8C52-A4D9-7ACB-CEF7B4644E17}"/>
              </a:ext>
            </a:extLst>
          </p:cNvPr>
          <p:cNvSpPr txBox="1"/>
          <p:nvPr/>
        </p:nvSpPr>
        <p:spPr>
          <a:xfrm>
            <a:off x="651753" y="5235251"/>
            <a:ext cx="215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9162D0-1509-8CF9-876A-3A1E0268C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163" r="39718"/>
          <a:stretch/>
        </p:blipFill>
        <p:spPr>
          <a:xfrm>
            <a:off x="356068" y="3311566"/>
            <a:ext cx="4639894" cy="2293017"/>
          </a:xfrm>
          <a:prstGeom prst="rect">
            <a:avLst/>
          </a:prstGeom>
        </p:spPr>
      </p:pic>
      <p:pic>
        <p:nvPicPr>
          <p:cNvPr id="9" name="Picture 8" descr="A diagram of numbers and points&#10;&#10;Description automatically generated">
            <a:extLst>
              <a:ext uri="{FF2B5EF4-FFF2-40B4-BE49-F238E27FC236}">
                <a16:creationId xmlns:a16="http://schemas.microsoft.com/office/drawing/2014/main" id="{73D6D95F-7F48-7D4F-5412-676044314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726" y="2833928"/>
            <a:ext cx="3696510" cy="35255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3084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3AF6F-6154-7A2C-497A-F225EE65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294540"/>
            <a:ext cx="7421963" cy="1033669"/>
          </a:xfrm>
        </p:spPr>
        <p:txBody>
          <a:bodyPr>
            <a:normAutofit/>
          </a:bodyPr>
          <a:lstStyle/>
          <a:p>
            <a:r>
              <a:rPr lang="el-GR" sz="35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Λύση - Παρατηρήσεις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A0F7-D7E7-853D-9D48-1328749C7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15" y="1762459"/>
            <a:ext cx="8702208" cy="1165568"/>
          </a:xfrm>
        </p:spPr>
        <p:txBody>
          <a:bodyPr anchor="ctr">
            <a:normAutofit lnSpcReduction="10000"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Εάν ωστόσο προσθέσουμε στους περιορισμούς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l-GR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[2][0] = 20,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l-GR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[2][1] = 20 και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l-GR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[3][0] = 25, βγάζουμε το επιθυμητό αποτέλεσμα, με φυσικά η </a:t>
            </a:r>
            <a:r>
              <a:rPr lang="el-G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αντικειμενική συνάρτηση να είναι πάλι 437959.5 €: </a:t>
            </a:r>
            <a:b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l-GR" sz="17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19D54-8C52-A4D9-7ACB-CEF7B4644E17}"/>
              </a:ext>
            </a:extLst>
          </p:cNvPr>
          <p:cNvSpPr txBox="1"/>
          <p:nvPr/>
        </p:nvSpPr>
        <p:spPr>
          <a:xfrm>
            <a:off x="651753" y="5235251"/>
            <a:ext cx="215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pic>
        <p:nvPicPr>
          <p:cNvPr id="9" name="Picture 8" descr="A diagram of numbers and points&#10;&#10;Description automatically generated">
            <a:extLst>
              <a:ext uri="{FF2B5EF4-FFF2-40B4-BE49-F238E27FC236}">
                <a16:creationId xmlns:a16="http://schemas.microsoft.com/office/drawing/2014/main" id="{73D6D95F-7F48-7D4F-5412-676044314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726" y="2833928"/>
            <a:ext cx="3696510" cy="35255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EA75FB-41B8-41D3-5E0E-E67B29136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11" y="3303144"/>
            <a:ext cx="4893528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48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7545" y="1187512"/>
            <a:ext cx="4868906" cy="1264595"/>
          </a:xfrm>
        </p:spPr>
        <p:txBody>
          <a:bodyPr anchor="b">
            <a:normAutofit/>
          </a:bodyPr>
          <a:lstStyle/>
          <a:p>
            <a:r>
              <a:rPr lang="el-GR" sz="42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Ευχαριστώ πολύ για την προσοχή σας!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7BB9C-C340-0AFF-DCF8-B8DF213BBFC1}"/>
              </a:ext>
            </a:extLst>
          </p:cNvPr>
          <p:cNvSpPr txBox="1"/>
          <p:nvPr/>
        </p:nvSpPr>
        <p:spPr>
          <a:xfrm>
            <a:off x="341640" y="5329624"/>
            <a:ext cx="318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Με εκτίμηση,</a:t>
            </a:r>
          </a:p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Ιωάννης (Χουάν) Τσαντήλας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C7DFE54-0612-AA55-3871-BBE64149B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245" y="4852875"/>
            <a:ext cx="1382492" cy="1382492"/>
          </a:xfrm>
          <a:prstGeom prst="ellipse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0924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2DC45-7D7C-3233-9FED-A43A6A54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019" y="1030406"/>
            <a:ext cx="6110785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l-GR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Θέμα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1: Μεικτός Ακέραιος Προγραμματισμός</a:t>
            </a:r>
          </a:p>
        </p:txBody>
      </p:sp>
    </p:spTree>
    <p:extLst>
      <p:ext uri="{BB962C8B-B14F-4D97-AF65-F5344CB8AC3E}">
        <p14:creationId xmlns:p14="http://schemas.microsoft.com/office/powerpoint/2010/main" val="108706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3AF6F-6154-7A2C-497A-F225EE65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" y="307454"/>
            <a:ext cx="8115298" cy="1033669"/>
          </a:xfrm>
        </p:spPr>
        <p:txBody>
          <a:bodyPr>
            <a:normAutofit/>
          </a:bodyPr>
          <a:lstStyle/>
          <a:p>
            <a:r>
              <a:rPr lang="el-GR" sz="35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Εκφώνηση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A0F7-D7E7-853D-9D48-1328749C7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15" y="1798322"/>
            <a:ext cx="8682755" cy="2472121"/>
          </a:xfrm>
        </p:spPr>
        <p:txBody>
          <a:bodyPr anchor="ctr">
            <a:normAutofit/>
          </a:bodyPr>
          <a:lstStyle/>
          <a:p>
            <a:pPr algn="just"/>
            <a:r>
              <a:rPr lang="el-GR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Πέντε αντικείμενα πρέπει να φορτωθούν σε ένα πλοίο. </a:t>
            </a:r>
          </a:p>
          <a:p>
            <a:pPr algn="just"/>
            <a:r>
              <a:rPr lang="el-GR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Το βάρος 𝑤</a:t>
            </a:r>
            <a:r>
              <a:rPr lang="en-GB" sz="1800" baseline="-250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l-GR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ο όγκος 𝑣</a:t>
            </a:r>
            <a:r>
              <a:rPr lang="en-GB" sz="1800" baseline="-250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l-GR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και η αξία 𝑟</a:t>
            </a:r>
            <a:r>
              <a:rPr lang="en-GB" sz="1800" baseline="-250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l-GR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του κάθε τεμαχίου 𝑖 παρουσιάζονται στον παρακάτω πίνακα. </a:t>
            </a:r>
          </a:p>
          <a:p>
            <a:pPr algn="just"/>
            <a:r>
              <a:rPr lang="el-GR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Το μέγιστο βάρος και ο μέγιστος όγκος επιτρεπτού φορτίου είναι 210 τόνοι και 198 𝑚</a:t>
            </a:r>
            <a:r>
              <a:rPr lang="en-GB" sz="1800" baseline="30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l-GR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αντίστοιχα. </a:t>
            </a:r>
          </a:p>
          <a:p>
            <a:pPr algn="just"/>
            <a:r>
              <a:rPr lang="el-GR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Περιγράψτε το πρόβλημα ως μεικτό ακέραιο γραμμικό πρόγραμμα, και βρείτε το πιο πολύτιμο φορτίο. </a:t>
            </a:r>
            <a:endParaRPr lang="el-GR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E5E4CC3-D182-F89B-13F6-B848E8D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33683"/>
              </p:ext>
            </p:extLst>
          </p:nvPr>
        </p:nvGraphicFramePr>
        <p:xfrm>
          <a:off x="1376460" y="4364326"/>
          <a:ext cx="6391076" cy="19657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97769">
                  <a:extLst>
                    <a:ext uri="{9D8B030D-6E8A-4147-A177-3AD203B41FA5}">
                      <a16:colId xmlns:a16="http://schemas.microsoft.com/office/drawing/2014/main" val="862745494"/>
                    </a:ext>
                  </a:extLst>
                </a:gridCol>
                <a:gridCol w="1597769">
                  <a:extLst>
                    <a:ext uri="{9D8B030D-6E8A-4147-A177-3AD203B41FA5}">
                      <a16:colId xmlns:a16="http://schemas.microsoft.com/office/drawing/2014/main" val="1712956858"/>
                    </a:ext>
                  </a:extLst>
                </a:gridCol>
                <a:gridCol w="1597769">
                  <a:extLst>
                    <a:ext uri="{9D8B030D-6E8A-4147-A177-3AD203B41FA5}">
                      <a16:colId xmlns:a16="http://schemas.microsoft.com/office/drawing/2014/main" val="2001965684"/>
                    </a:ext>
                  </a:extLst>
                </a:gridCol>
                <a:gridCol w="1597769">
                  <a:extLst>
                    <a:ext uri="{9D8B030D-6E8A-4147-A177-3AD203B41FA5}">
                      <a16:colId xmlns:a16="http://schemas.microsoft.com/office/drawing/2014/main" val="1361319789"/>
                    </a:ext>
                  </a:extLst>
                </a:gridCol>
              </a:tblGrid>
              <a:tr h="30680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i="1" kern="1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Product</a:t>
                      </a:r>
                      <a:endParaRPr lang="el-GR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Weight w</a:t>
                      </a:r>
                      <a:r>
                        <a:rPr lang="en-US" sz="1800" b="1" kern="100" baseline="-25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l-GR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t)</a:t>
                      </a:r>
                      <a:endParaRPr lang="el-GR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Volume v</a:t>
                      </a:r>
                      <a:r>
                        <a:rPr lang="en-US" sz="1800" b="1" kern="100" baseline="-250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(m</a:t>
                      </a:r>
                      <a:r>
                        <a:rPr lang="en-US" sz="1800" b="1" kern="100" baseline="300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l-GR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Profit p</a:t>
                      </a:r>
                      <a:r>
                        <a:rPr lang="en-US" sz="1800" b="1" kern="100" baseline="-250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l-GR" sz="1800" b="1" kern="1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l-GR" sz="1800" b="1" kern="1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100€)</a:t>
                      </a:r>
                      <a:endParaRPr lang="el-GR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704658"/>
                  </a:ext>
                </a:extLst>
              </a:tr>
              <a:tr h="14943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800" i="1" kern="1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l-GR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l-GR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l-GR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l-GR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2410863"/>
                  </a:ext>
                </a:extLst>
              </a:tr>
              <a:tr h="14943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l-GR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l-GR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l-GR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l-GR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6438418"/>
                  </a:ext>
                </a:extLst>
              </a:tr>
              <a:tr h="14943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l-GR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l-GR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l-GR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l-GR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062005"/>
                  </a:ext>
                </a:extLst>
              </a:tr>
              <a:tr h="14943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l-GR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l-GR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l-GR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l-GR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7486656"/>
                  </a:ext>
                </a:extLst>
              </a:tr>
              <a:tr h="14943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l-GR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l-GR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l-GR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l-GR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08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65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3AF6F-6154-7A2C-497A-F225EE65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294540"/>
            <a:ext cx="7421963" cy="1033669"/>
          </a:xfrm>
        </p:spPr>
        <p:txBody>
          <a:bodyPr>
            <a:normAutofit/>
          </a:bodyPr>
          <a:lstStyle/>
          <a:p>
            <a:r>
              <a:rPr lang="el-GR" sz="35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Κατάστρωση Προβλήματος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A0F7-D7E7-853D-9D48-1328749C7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12" y="1891972"/>
            <a:ext cx="8400654" cy="4671488"/>
          </a:xfrm>
        </p:spPr>
        <p:txBody>
          <a:bodyPr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Σε ένα πρόβλημα μεικτού ακέραιου προγραμματισμού χρειάζεται να ορίσουμε παραμέτρους, μεταβλητή/</a:t>
            </a:r>
            <a:r>
              <a:rPr lang="el-GR" sz="17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ες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απόφασης, περιορισμούς, αντικειμενική συνάρτηση και στόχο. Αναλυτικότερα:</a:t>
            </a:r>
          </a:p>
          <a:p>
            <a:pPr lvl="1" algn="just">
              <a:lnSpc>
                <a:spcPct val="100000"/>
              </a:lnSpc>
            </a:pPr>
            <a:r>
              <a:rPr lang="el-GR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Παράμετροι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: πρόκειται για τα δεδομένα του προβλήματος, δηλαδή ο όγκος, το βάρος και η αξία κάθε ενός τεμαχίου κάθε προϊόντος.</a:t>
            </a:r>
          </a:p>
          <a:p>
            <a:pPr lvl="1" algn="just">
              <a:lnSpc>
                <a:spcPct val="100000"/>
              </a:lnSpc>
            </a:pPr>
            <a:r>
              <a:rPr lang="el-GR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Μεταβλητή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l-GR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Απόφασης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(1): πρόκειται για το (έμμεσο) ζητούμενο του προβλήματος, δηλαδή το πλήθος των τεμαχίων που θα επιλέξουμε να βάλουμε στο πλοίο από κάθε προϊόν.</a:t>
            </a:r>
          </a:p>
          <a:p>
            <a:pPr lvl="1" algn="just">
              <a:lnSpc>
                <a:spcPct val="100000"/>
              </a:lnSpc>
            </a:pPr>
            <a:r>
              <a:rPr lang="el-GR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Περιορισμοί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: αυτοί συνήθως δίνονται άμεσα ή έμμεσα από την εκφώνηση. Δύο άμεσοι περιορισμοί είναι το όριο του όγκου και βάρους που μπορούμε να φορτώσουμε στο πλοίο. Ένας έμμεσος περιορισμός είναι πως η Μεταβλητή Απόφασης δεν μπορεί να πάρει αρνητική τιμή (δεν βγάζει νόημα να πάρουμε αρνητικά τεμάχια!).</a:t>
            </a:r>
          </a:p>
          <a:p>
            <a:pPr lvl="1" algn="just">
              <a:lnSpc>
                <a:spcPct val="100000"/>
              </a:lnSpc>
            </a:pPr>
            <a:r>
              <a:rPr lang="el-GR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Αντικειμενική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l-GR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συνάρτηση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: η αξία του φορτίου που επιλέγουμε, δηλαδή το άθροισμα του πλήθους των τεμαχίων κάθε προϊόντος επί την αντίστοιχη αξία του.</a:t>
            </a:r>
          </a:p>
          <a:p>
            <a:pPr lvl="1" algn="just">
              <a:lnSpc>
                <a:spcPct val="100000"/>
              </a:lnSpc>
            </a:pPr>
            <a:r>
              <a:rPr lang="el-GR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Στόχος</a:t>
            </a:r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: μεγιστοποίηση της αντικειμενικής συνάρτησης, αφού ψάχνουμε το πιο πολύτιμο φορτίο.</a:t>
            </a:r>
          </a:p>
        </p:txBody>
      </p:sp>
    </p:spTree>
    <p:extLst>
      <p:ext uri="{BB962C8B-B14F-4D97-AF65-F5344CB8AC3E}">
        <p14:creationId xmlns:p14="http://schemas.microsoft.com/office/powerpoint/2010/main" val="47765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3AF6F-6154-7A2C-497A-F225EE65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294540"/>
            <a:ext cx="7421963" cy="1033669"/>
          </a:xfrm>
        </p:spPr>
        <p:txBody>
          <a:bodyPr>
            <a:normAutofit/>
          </a:bodyPr>
          <a:lstStyle/>
          <a:p>
            <a:r>
              <a:rPr lang="el-GR" sz="35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Κατάστρωση Προβλήματος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4A0F7-D7E7-853D-9D48-1328749C79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515" y="1622749"/>
                <a:ext cx="8702208" cy="5147702"/>
              </a:xfrm>
            </p:spPr>
            <p:txBody>
              <a:bodyPr anchor="ctr">
                <a:normAutofit/>
              </a:bodyPr>
              <a:lstStyle/>
              <a:p>
                <a:r>
                  <a:rPr lang="el-G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Παράμετροι</a:t>
                </a:r>
                <a:r>
                  <a:rPr lang="el-G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Δόθηκαν στην εκφώνηση, αλλά τις παραθέτουμε ξανά εδώ:</a:t>
                </a:r>
              </a:p>
              <a:p>
                <a:endParaRPr lang="el-G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l-G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l-G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l-G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l-G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l-G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l-G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Μεταβλητή Απόφασης</a:t>
                </a:r>
                <a:r>
                  <a:rPr lang="el-G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qi</a:t>
                </a:r>
                <a:r>
                  <a:rPr lang="el-G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quantity</a:t>
                </a:r>
                <a:r>
                  <a:rPr lang="el-G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): η ποσότητα που παίρνουμε από το προϊόν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l-G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algn="just"/>
                <a:r>
                  <a:rPr lang="el-G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Περιορισμοί</a:t>
                </a:r>
                <a:r>
                  <a:rPr lang="el-G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Το συνολικό βάρος να μην υπερβαίνει τους 210 τόνους, ο συνολικός όγκος να μην υπερβαίνει τα 198 κυβικά μέτρα και η ποσότητα </a:t>
                </a:r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GB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l-G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να είναι θετική δηλαδή: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l-G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l-G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l-G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l-G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l-G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l-G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l-G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·</m:t>
                          </m:r>
                          <m:sSub>
                            <m:sSubPr>
                              <m:ctrlPr>
                                <a:rPr lang="el-G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l-G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l-G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≤210,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l-G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l-G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l-G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l-G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l-G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l-G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l-G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≤198,  </m:t>
                      </m:r>
                      <m:sSub>
                        <m:sSubPr>
                          <m:ctrlPr>
                            <a:rPr lang="el-G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l-G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l-G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l-GR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l-G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Αντικειμενική Συνάρτηση </a:t>
                </a:r>
                <a:r>
                  <a:rPr lang="el-G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και </a:t>
                </a:r>
                <a:r>
                  <a:rPr lang="el-G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Στόχος</a:t>
                </a:r>
                <a:r>
                  <a:rPr lang="el-G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endParaRPr lang="en-GB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𝑃𝑟𝑜𝑓𝑖𝑡</m:t>
                      </m:r>
                      <m:r>
                        <a:rPr lang="el-G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l-G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l-G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l-G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l-G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l-G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l-G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l-G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·</m:t>
                              </m:r>
                              <m:sSub>
                                <m:sSub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l-G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br>
                  <a:rPr lang="en-US" dirty="0"/>
                </a:br>
                <a:endParaRPr lang="el-G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4A0F7-D7E7-853D-9D48-1328749C79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515" y="1622749"/>
                <a:ext cx="8702208" cy="5147702"/>
              </a:xfrm>
              <a:blipFill>
                <a:blip r:embed="rId2"/>
                <a:stretch>
                  <a:fillRect l="-280" r="-3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0C19D54-8C52-A4D9-7ACB-CEF7B4644E17}"/>
              </a:ext>
            </a:extLst>
          </p:cNvPr>
          <p:cNvSpPr txBox="1"/>
          <p:nvPr/>
        </p:nvSpPr>
        <p:spPr>
          <a:xfrm>
            <a:off x="651753" y="5262664"/>
            <a:ext cx="215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E44BDB-5C20-9D90-BA37-0840046D8572}"/>
              </a:ext>
            </a:extLst>
          </p:cNvPr>
          <p:cNvGraphicFramePr>
            <a:graphicFrameLocks noGrp="1"/>
          </p:cNvGraphicFramePr>
          <p:nvPr/>
        </p:nvGraphicFramePr>
        <p:xfrm>
          <a:off x="1877438" y="2081684"/>
          <a:ext cx="5406592" cy="19657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1648">
                  <a:extLst>
                    <a:ext uri="{9D8B030D-6E8A-4147-A177-3AD203B41FA5}">
                      <a16:colId xmlns:a16="http://schemas.microsoft.com/office/drawing/2014/main" val="3699201030"/>
                    </a:ext>
                  </a:extLst>
                </a:gridCol>
                <a:gridCol w="1351648">
                  <a:extLst>
                    <a:ext uri="{9D8B030D-6E8A-4147-A177-3AD203B41FA5}">
                      <a16:colId xmlns:a16="http://schemas.microsoft.com/office/drawing/2014/main" val="2038097146"/>
                    </a:ext>
                  </a:extLst>
                </a:gridCol>
                <a:gridCol w="1304500">
                  <a:extLst>
                    <a:ext uri="{9D8B030D-6E8A-4147-A177-3AD203B41FA5}">
                      <a16:colId xmlns:a16="http://schemas.microsoft.com/office/drawing/2014/main" val="3433995833"/>
                    </a:ext>
                  </a:extLst>
                </a:gridCol>
                <a:gridCol w="1398796">
                  <a:extLst>
                    <a:ext uri="{9D8B030D-6E8A-4147-A177-3AD203B41FA5}">
                      <a16:colId xmlns:a16="http://schemas.microsoft.com/office/drawing/2014/main" val="1714823894"/>
                    </a:ext>
                  </a:extLst>
                </a:gridCol>
              </a:tblGrid>
              <a:tr h="5323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i="1" kern="1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Product</a:t>
                      </a:r>
                      <a:endParaRPr lang="el-GR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Weight w</a:t>
                      </a:r>
                      <a:r>
                        <a:rPr lang="en-US" sz="1800" b="1" kern="100" baseline="-25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l-GR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t)</a:t>
                      </a:r>
                      <a:endParaRPr lang="el-GR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Volume v</a:t>
                      </a:r>
                      <a:r>
                        <a:rPr lang="en-US" sz="1800" b="1" kern="100" baseline="-25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(m</a:t>
                      </a:r>
                      <a:r>
                        <a:rPr lang="en-US" sz="1800" b="1" kern="100" baseline="30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l-GR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Profit p</a:t>
                      </a:r>
                      <a:r>
                        <a:rPr lang="en-US" sz="1800" b="1" kern="100" baseline="-250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l-GR" sz="1800" b="1" kern="1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l-GR" sz="1800" b="1" kern="1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100€)</a:t>
                      </a:r>
                      <a:endParaRPr lang="el-GR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444652"/>
                  </a:ext>
                </a:extLst>
              </a:tr>
              <a:tr h="25929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800" i="1" kern="1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l-GR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l-GR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l-GR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l-GR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0938600"/>
                  </a:ext>
                </a:extLst>
              </a:tr>
              <a:tr h="25929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l-GR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l-GR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l-GR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l-GR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107966"/>
                  </a:ext>
                </a:extLst>
              </a:tr>
              <a:tr h="25929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l-GR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l-GR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l-GR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l-GR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8025558"/>
                  </a:ext>
                </a:extLst>
              </a:tr>
              <a:tr h="25929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l-GR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l-GR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l-GR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l-GR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6863195"/>
                  </a:ext>
                </a:extLst>
              </a:tr>
              <a:tr h="25929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l-GR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l-GR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l-GR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l-GR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5648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4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3AF6F-6154-7A2C-497A-F225EE65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294540"/>
            <a:ext cx="7421963" cy="1033669"/>
          </a:xfrm>
        </p:spPr>
        <p:txBody>
          <a:bodyPr>
            <a:normAutofit/>
          </a:bodyPr>
          <a:lstStyle/>
          <a:p>
            <a:r>
              <a:rPr lang="el-GR" sz="3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Λύση - Παρατηρήσεις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A0F7-D7E7-853D-9D48-1328749C7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12" y="1891972"/>
            <a:ext cx="8400654" cy="252438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l-GR" sz="17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38500-ADF9-B616-39D1-AB5F895B3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786" y="1731735"/>
            <a:ext cx="5754423" cy="499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8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3AF6F-6154-7A2C-497A-F225EE65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294540"/>
            <a:ext cx="7421963" cy="1033669"/>
          </a:xfrm>
        </p:spPr>
        <p:txBody>
          <a:bodyPr>
            <a:normAutofit/>
          </a:bodyPr>
          <a:lstStyle/>
          <a:p>
            <a:r>
              <a:rPr lang="el-GR" sz="3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Λύση - Παρατηρήσεις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A0F7-D7E7-853D-9D48-1328749C7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12" y="1891972"/>
            <a:ext cx="8400654" cy="4671488"/>
          </a:xfrm>
        </p:spPr>
        <p:txBody>
          <a:bodyPr anchor="ctr">
            <a:noAutofit/>
          </a:bodyPr>
          <a:lstStyle/>
          <a:p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Ο κώδικας μπορεί να βρεθεί στο αρχείο </a:t>
            </a:r>
            <a:r>
              <a:rPr lang="en-GB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Ex1.py.</a:t>
            </a:r>
            <a:endParaRPr lang="el-GR" sz="17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Παρατηρούμε πως από τα προϊόντα 2, 3 και 5 δεν πήραμε κανένα τεμάχιο.</a:t>
            </a:r>
          </a:p>
          <a:p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Το συνολικό βάρος είναι 208 τόνοι (≤ 210).</a:t>
            </a:r>
          </a:p>
          <a:p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Ο συνολικός όγκος είναι 198 κυβικά μέτρα (≤198).</a:t>
            </a:r>
          </a:p>
          <a:p>
            <a:r>
              <a:rPr lang="el-GR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Η βέλτιστη αξία του φορτίου είναι 28.200€.</a:t>
            </a:r>
          </a:p>
        </p:txBody>
      </p:sp>
    </p:spTree>
    <p:extLst>
      <p:ext uri="{BB962C8B-B14F-4D97-AF65-F5344CB8AC3E}">
        <p14:creationId xmlns:p14="http://schemas.microsoft.com/office/powerpoint/2010/main" val="373480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2DC45-7D7C-3233-9FED-A43A6A54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019" y="1030406"/>
            <a:ext cx="6110785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l-GR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Θέμα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l-GR" sz="4200" dirty="0">
                <a:solidFill>
                  <a:srgbClr val="FFFFFF"/>
                </a:solidFill>
              </a:rPr>
              <a:t>2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l-GR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Το Πρόβλημα του Εφημεριδοπώλη</a:t>
            </a:r>
            <a:endParaRPr lang="en-US" sz="4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57079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207</TotalTime>
  <Words>1759</Words>
  <Application>Microsoft Office PowerPoint</Application>
  <PresentationFormat>On-screen Show (4:3)</PresentationFormat>
  <Paragraphs>196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Μοντέλα Μαθηματικού Προγραμματισμού</vt:lpstr>
      <vt:lpstr>Περιεχόμενα</vt:lpstr>
      <vt:lpstr>Θέμα 1: Μεικτός Ακέραιος Προγραμματισμός</vt:lpstr>
      <vt:lpstr>Εκφώνηση</vt:lpstr>
      <vt:lpstr>Κατάστρωση Προβλήματος</vt:lpstr>
      <vt:lpstr>Κατάστρωση Προβλήματος</vt:lpstr>
      <vt:lpstr>Λύση - Παρατηρήσεις</vt:lpstr>
      <vt:lpstr>Λύση - Παρατηρήσεις</vt:lpstr>
      <vt:lpstr>Θέμα 2: Το Πρόβλημα του Εφημεριδοπώλη</vt:lpstr>
      <vt:lpstr>Εκφώνηση</vt:lpstr>
      <vt:lpstr>Κατάστρωση Προβλήματος</vt:lpstr>
      <vt:lpstr>Κατάστρωση Προβλήματος</vt:lpstr>
      <vt:lpstr>Επιπλέον Ζητούμενα</vt:lpstr>
      <vt:lpstr>Λύση</vt:lpstr>
      <vt:lpstr>Λύση</vt:lpstr>
      <vt:lpstr>Λύση</vt:lpstr>
      <vt:lpstr>Παρατηρήσεις</vt:lpstr>
      <vt:lpstr>Θέμα 3: Στοχαστικός Υδροθερμικός Προγραμματισμός Πολλαπλών Σταδίων</vt:lpstr>
      <vt:lpstr>Εκφώνηση</vt:lpstr>
      <vt:lpstr>Εκφώνηση</vt:lpstr>
      <vt:lpstr>Κατάστρωση Προβλ.: Παράμετροι</vt:lpstr>
      <vt:lpstr>Κ.Π.: Μεταβλητές Απόφασης</vt:lpstr>
      <vt:lpstr>Κ.Π.: Περιορισμοί</vt:lpstr>
      <vt:lpstr>Κ.Π.: Αντικειμενική Συνάρτηση - Στόχος</vt:lpstr>
      <vt:lpstr>Λύση - Παρατηρήσεις</vt:lpstr>
      <vt:lpstr>Λύση - Παρατηρήσεις</vt:lpstr>
      <vt:lpstr>Ευχαριστώ πολύ για την προσοχή σας!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Μοντέλα Μαθηματικού Προγραμματισμού</dc:title>
  <dc:subject/>
  <dc:creator/>
  <cp:keywords/>
  <dc:description>generated using python-pptx</dc:description>
  <cp:lastModifiedBy>Ιωάννης Τσαντήλας</cp:lastModifiedBy>
  <cp:revision>120</cp:revision>
  <dcterms:created xsi:type="dcterms:W3CDTF">2013-01-27T09:14:16Z</dcterms:created>
  <dcterms:modified xsi:type="dcterms:W3CDTF">2024-02-01T16:45:31Z</dcterms:modified>
  <cp:category/>
</cp:coreProperties>
</file>