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36" r:id="rId2"/>
    <p:sldId id="458" r:id="rId3"/>
    <p:sldId id="412" r:id="rId4"/>
    <p:sldId id="402" r:id="rId5"/>
    <p:sldId id="413" r:id="rId6"/>
    <p:sldId id="404" r:id="rId7"/>
    <p:sldId id="493" r:id="rId8"/>
    <p:sldId id="416" r:id="rId9"/>
    <p:sldId id="429" r:id="rId10"/>
    <p:sldId id="467" r:id="rId11"/>
    <p:sldId id="488" r:id="rId12"/>
    <p:sldId id="495" r:id="rId13"/>
    <p:sldId id="494" r:id="rId14"/>
  </p:sldIdLst>
  <p:sldSz cx="7315200" cy="41148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65125" indent="920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730250" indent="1841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96963" indent="2746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462088" indent="3667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DEB"/>
    <a:srgbClr val="0303BD"/>
    <a:srgbClr val="032800"/>
    <a:srgbClr val="007635"/>
    <a:srgbClr val="074BB9"/>
    <a:srgbClr val="CC0099"/>
    <a:srgbClr val="FFFFFF"/>
    <a:srgbClr val="012702"/>
    <a:srgbClr val="000000"/>
    <a:srgbClr val="A76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77894" autoAdjust="0"/>
  </p:normalViewPr>
  <p:slideViewPr>
    <p:cSldViewPr snapToGrid="0">
      <p:cViewPr>
        <p:scale>
          <a:sx n="120" d="100"/>
          <a:sy n="120" d="100"/>
        </p:scale>
        <p:origin x="1326" y="468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006"/>
    </p:cViewPr>
  </p:sorterViewPr>
  <p:notesViewPr>
    <p:cSldViewPr snapToGrid="0">
      <p:cViewPr varScale="1">
        <p:scale>
          <a:sx n="86" d="100"/>
          <a:sy n="86" d="100"/>
        </p:scale>
        <p:origin x="3822" y="108"/>
      </p:cViewPr>
      <p:guideLst>
        <p:guide orient="horz" pos="2932"/>
        <p:guide pos="2212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F02BA5-4795-994B-81D0-FA94910C4C1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2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207125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6F8D69-B00F-F44E-9B61-4DC184CA17F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66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3651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7302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09696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4620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1828800" algn="l" defTabSz="3657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3657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3657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3657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BAF3E-ACA0-BC47-9973-35E894746267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4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To conclude, I presented an extension of SGM that incorporates precomputed surface orientation priors</a:t>
            </a: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pitchFamily="-108" charset="-128"/>
              </a:rPr>
              <a:t>It is more accurate on slanted untextured scenes</a:t>
            </a: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pitchFamily="-108" charset="-128"/>
              </a:rPr>
              <a:t>It has a very small overhead</a:t>
            </a: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pitchFamily="-108" charset="-128"/>
              </a:rPr>
              <a:t>We showed that when the prior is perfect, huge performance gains are possible</a:t>
            </a:r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0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Here</a:t>
            </a:r>
            <a:r>
              <a:rPr lang="en-US" baseline="0" dirty="0">
                <a:latin typeface="Arial" charset="0"/>
                <a:ea typeface="ＭＳ Ｐゴシック" charset="0"/>
              </a:rPr>
              <a:t> is an example of a labeling computed using graph cuts.</a:t>
            </a:r>
          </a:p>
          <a:p>
            <a:pPr defTabSz="933237">
              <a:defRPr/>
            </a:pPr>
            <a:endParaRPr lang="en-US" baseline="0" dirty="0">
              <a:latin typeface="Arial" charset="0"/>
              <a:ea typeface="ＭＳ Ｐゴシック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each pseudo-color indicates a different plane or pair of planes.</a:t>
            </a:r>
          </a:p>
          <a:p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Pixels assigned to two planes are</a:t>
            </a:r>
            <a:r>
              <a:rPr lang="en-US" sz="1000" kern="1200" baseline="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inferred as reflective pixels (beta = 1)</a:t>
            </a:r>
          </a:p>
          <a:p>
            <a:endParaRPr lang="en-US" sz="1000" kern="1200" baseline="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sz="1000" kern="1200" baseline="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And here are the corresponding depth maps for the front and rear layers .. </a:t>
            </a:r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4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6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SGM is a widely used stereo matching technique that</a:t>
            </a:r>
          </a:p>
          <a:p>
            <a:pPr defTabSz="933237"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pitchFamily="-108" charset="-128"/>
            </a:endParaRP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pitchFamily="-108" charset="-128"/>
              </a:rPr>
              <a:t>combines the efficiency of local methods and the accuracy of global methods.</a:t>
            </a:r>
          </a:p>
          <a:p>
            <a:pPr defTabSz="933237"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pitchFamily="-108" charset="-128"/>
            </a:endParaRP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pitchFamily="-108" charset="-128"/>
              </a:rPr>
              <a:t>It works by approximating a 2D MRF optimization problem with several 1D scanline optimizations.</a:t>
            </a:r>
          </a:p>
          <a:p>
            <a:pPr defTabSz="933237"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pitchFamily="-108" charset="-128"/>
            </a:endParaRP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pitchFamily="-108" charset="-128"/>
              </a:rPr>
              <a:t>SGM uses a first order smoothness prior</a:t>
            </a:r>
          </a:p>
          <a:p>
            <a:pPr defTabSz="933237"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pitchFamily="-108" charset="-128"/>
            </a:endParaRP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pitchFamily="-108" charset="-128"/>
              </a:rPr>
              <a:t>This favors fronto-parallel surfaces</a:t>
            </a:r>
          </a:p>
          <a:p>
            <a:pPr defTabSz="933237"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pitchFamily="-108" charset="-128"/>
            </a:endParaRP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pitchFamily="-108" charset="-128"/>
              </a:rPr>
              <a:t>This is why SGM can be inaccurate on slanted untextured surfaces.</a:t>
            </a:r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bias is more dominant when processing high resolution images.</a:t>
            </a:r>
          </a:p>
          <a:p>
            <a:endParaRPr lang="en-US" dirty="0"/>
          </a:p>
          <a:p>
            <a:r>
              <a:rPr lang="en-US" dirty="0"/>
              <a:t>The output on the left was obtained at quarter resolution</a:t>
            </a:r>
          </a:p>
          <a:p>
            <a:r>
              <a:rPr lang="en-US" dirty="0"/>
              <a:t>whereas</a:t>
            </a:r>
          </a:p>
          <a:p>
            <a:r>
              <a:rPr lang="en-US" dirty="0"/>
              <a:t>On the right is the full resolution output.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pixels with high uncertainty are shown in black 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6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We extend SGM to address this issue</a:t>
            </a:r>
          </a:p>
          <a:p>
            <a:pPr defTabSz="933237"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If we know the surface slant, we could try to introduce a bias parallel to the slanted surface.</a:t>
            </a:r>
          </a:p>
          <a:p>
            <a:pPr defTabSz="933237"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Main question is how can we do this in a discrete setting ?</a:t>
            </a:r>
          </a:p>
          <a:p>
            <a:pPr defTabSz="933237"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Our main insight was that this can be done by rasterizing a disparity surface and finding where the discrete steps occur</a:t>
            </a:r>
          </a:p>
          <a:p>
            <a:pPr defTabSz="933237"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We then adjust the pairwise term in the MRF – the new V terms encourages the solution to follow the discrete steps.  </a:t>
            </a:r>
          </a:p>
          <a:p>
            <a:pPr defTabSz="933237"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7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idea explained in pictures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Here</a:t>
            </a:r>
            <a:r>
              <a:rPr lang="en-US" baseline="0" dirty="0">
                <a:latin typeface="Arial" charset="0"/>
                <a:ea typeface="ＭＳ Ｐゴシック" charset="0"/>
              </a:rPr>
              <a:t> is an example of a labeling computed using graph cuts.</a:t>
            </a:r>
          </a:p>
          <a:p>
            <a:pPr defTabSz="933237">
              <a:defRPr/>
            </a:pPr>
            <a:endParaRPr lang="en-US" baseline="0" dirty="0">
              <a:latin typeface="Arial" charset="0"/>
              <a:ea typeface="ＭＳ Ｐゴシック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each pseudo-color indicates a different plane or pair of planes.</a:t>
            </a:r>
          </a:p>
          <a:p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Pixels assigned to two planes are</a:t>
            </a:r>
            <a:r>
              <a:rPr lang="en-US" sz="1000" kern="1200" baseline="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inferred as reflective pixels (beta = 1)</a:t>
            </a:r>
          </a:p>
          <a:p>
            <a:endParaRPr lang="en-US" sz="1000" kern="1200" baseline="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sz="1000" kern="1200" baseline="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And here are the corresponding depth maps for the front and rear layers .. </a:t>
            </a:r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9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We explore many ways to obtain the orientation priors, </a:t>
            </a: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-- including using ground truth oracles.</a:t>
            </a:r>
          </a:p>
          <a:p>
            <a:pPr defTabSz="933237"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defTabSz="933237"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Shown on the right are 2D offset images obtained with three different variants</a:t>
            </a:r>
          </a:p>
          <a:p>
            <a:pPr defTabSz="933237"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4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qualitative results from the Middlebury training set</a:t>
            </a:r>
          </a:p>
          <a:p>
            <a:r>
              <a:rPr lang="en-US" dirty="0"/>
              <a:t>Each row shows the result of a different algorithm</a:t>
            </a:r>
          </a:p>
          <a:p>
            <a:r>
              <a:rPr lang="en-US" dirty="0"/>
              <a:t>SGM-</a:t>
            </a:r>
            <a:r>
              <a:rPr lang="en-US" dirty="0" err="1"/>
              <a:t>EPi</a:t>
            </a:r>
            <a:r>
              <a:rPr lang="en-US" dirty="0"/>
              <a:t> refers to our method where the prior is obtained by fitting local planes to a low resolution disparity map</a:t>
            </a:r>
          </a:p>
          <a:p>
            <a:r>
              <a:rPr lang="en-US" dirty="0"/>
              <a:t>SGM-GS refers to one of the ground truth oracles .. </a:t>
            </a:r>
          </a:p>
          <a:p>
            <a:endParaRPr lang="en-US" dirty="0"/>
          </a:p>
          <a:p>
            <a:r>
              <a:rPr lang="en-US" dirty="0"/>
              <a:t>Black pixels in the error maps indicate erroneous pixels, where the errors are greater than 2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6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620"/>
            <a:ext cx="73152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62000"/>
            <a:ext cx="6807200" cy="3124200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-11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  <a:effectLst/>
                <a:ea typeface="ＭＳ Ｐゴシック" pitchFamily="-112" charset="-128"/>
              </a:rPr>
              <a:t>This subtitle is 20 points 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-11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  <a:effectLst/>
                <a:ea typeface="ＭＳ Ｐゴシック" pitchFamily="-112" charset="-128"/>
              </a:rPr>
              <a:t>Bullets are blue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-11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  <a:effectLst/>
                <a:ea typeface="ＭＳ Ｐゴシック" pitchFamily="-112" charset="-128"/>
              </a:rPr>
              <a:t>They have 110% line spacing, 2 points before &amp; after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-11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  <a:effectLst/>
                <a:ea typeface="ＭＳ Ｐゴシック" pitchFamily="-112" charset="-128"/>
              </a:rPr>
              <a:t>Longer bullets in the form of a paragraph are harder to read if there is insufficient line spacing. This is the maximum recommended number of lines per slide (seven).</a:t>
            </a:r>
          </a:p>
          <a:p>
            <a:pPr lvl="1" eaLnBrk="1" hangingPunct="1">
              <a:buClr>
                <a:schemeClr val="accent6"/>
              </a:buClr>
              <a:buFont typeface="Wingdings" pitchFamily="-112" charset="2"/>
              <a:buChar char="§"/>
              <a:defRPr/>
            </a:pPr>
            <a:r>
              <a:rPr lang="en-US" sz="1700" dirty="0">
                <a:solidFill>
                  <a:schemeClr val="tx1"/>
                </a:solidFill>
                <a:effectLst/>
                <a:ea typeface="ＭＳ Ｐゴシック" pitchFamily="-112" charset="-128"/>
              </a:rPr>
              <a:t>Sub bullets look like this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12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6584950" cy="53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4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4475" y="745181"/>
            <a:ext cx="3303588" cy="306546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charset="0"/>
              <a:buChar char="§"/>
            </a:pPr>
            <a:r>
              <a:rPr lang="en-US" sz="21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This subtitle is 21 points 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charset="0"/>
              <a:buChar char="§"/>
            </a:pPr>
            <a:r>
              <a:rPr lang="en-US" sz="21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Bullets are blue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charset="0"/>
              <a:buChar char="§"/>
            </a:pPr>
            <a:r>
              <a:rPr lang="en-US" sz="21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They have 110% line spacing, 2 points before &amp; after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charset="0"/>
              <a:buChar char="§"/>
            </a:pPr>
            <a:r>
              <a:rPr lang="en-US" sz="21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This slide is designed for text on the left and graphic on the right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803650" y="762644"/>
            <a:ext cx="3305175" cy="304165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12" charset="-128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94732" y="609600"/>
            <a:ext cx="6125737" cy="0"/>
          </a:xfrm>
          <a:prstGeom prst="line">
            <a:avLst/>
          </a:prstGeom>
          <a:ln w="19050">
            <a:solidFill>
              <a:srgbClr val="B7B0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6584950" cy="53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36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152400" y="76200"/>
            <a:ext cx="6345238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accent4">
                      <a:alpha val="43000"/>
                    </a:schemeClr>
                  </a:outerShdw>
                </a:effectLst>
                <a:latin typeface="Arial Bold" charset="0"/>
              </a:rPr>
              <a:t>Edit this text to create a Heading</a:t>
            </a:r>
          </a:p>
        </p:txBody>
      </p:sp>
      <p:sp>
        <p:nvSpPr>
          <p:cNvPr id="4" name="Rectangle 3"/>
          <p:cNvSpPr txBox="1">
            <a:spLocks noChangeArrowheads="1"/>
          </p:cNvSpPr>
          <p:nvPr userDrawn="1"/>
        </p:nvSpPr>
        <p:spPr>
          <a:xfrm>
            <a:off x="279400" y="762000"/>
            <a:ext cx="6807200" cy="31242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lnSpc>
                <a:spcPct val="110000"/>
              </a:lnSpc>
              <a:spcBef>
                <a:spcPts val="475"/>
              </a:spcBef>
              <a:spcAft>
                <a:spcPts val="475"/>
              </a:spcAft>
              <a:buClr>
                <a:schemeClr val="accent6"/>
              </a:buClr>
              <a:buSzPct val="110000"/>
              <a:buChar char="•"/>
              <a:defRPr sz="250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593725" indent="-228600" algn="l" rtl="0" eaLnBrk="0" fontAlgn="base" hangingPunct="0">
              <a:lnSpc>
                <a:spcPct val="110000"/>
              </a:lnSpc>
              <a:spcBef>
                <a:spcPts val="475"/>
              </a:spcBef>
              <a:spcAft>
                <a:spcPts val="475"/>
              </a:spcAft>
              <a:buClr>
                <a:schemeClr val="accent6"/>
              </a:buClr>
              <a:buSzPct val="110000"/>
              <a:buFont typeface="Arial" charset="0"/>
              <a:buChar char="–"/>
              <a:defRPr sz="210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</a:defRPr>
            </a:lvl2pPr>
            <a:lvl3pPr marL="914400" indent="-182563" algn="l" rtl="0" eaLnBrk="0" fontAlgn="base" hangingPunct="0">
              <a:lnSpc>
                <a:spcPct val="110000"/>
              </a:lnSpc>
              <a:spcBef>
                <a:spcPts val="475"/>
              </a:spcBef>
              <a:spcAft>
                <a:spcPts val="475"/>
              </a:spcAft>
              <a:buClr>
                <a:schemeClr val="accent6"/>
              </a:buClr>
              <a:buSzPct val="110000"/>
              <a:buChar char="•"/>
              <a:defRPr sz="170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</a:defRPr>
            </a:lvl3pPr>
            <a:lvl4pPr marL="1279525" indent="-182563" algn="l" rtl="0" eaLnBrk="0" fontAlgn="base" hangingPunct="0">
              <a:lnSpc>
                <a:spcPct val="110000"/>
              </a:lnSpc>
              <a:spcBef>
                <a:spcPts val="475"/>
              </a:spcBef>
              <a:spcAft>
                <a:spcPts val="475"/>
              </a:spcAft>
              <a:buClr>
                <a:schemeClr val="accent6"/>
              </a:buClr>
              <a:buSzPct val="110000"/>
              <a:buFont typeface="Arial" charset="0"/>
              <a:buChar char="–"/>
              <a:defRPr sz="160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</a:defRPr>
            </a:lvl4pPr>
            <a:lvl5pPr marL="1644650" indent="-182563" algn="l" rtl="0" eaLnBrk="0" fontAlgn="base" hangingPunct="0">
              <a:lnSpc>
                <a:spcPct val="110000"/>
              </a:lnSpc>
              <a:spcBef>
                <a:spcPts val="475"/>
              </a:spcBef>
              <a:spcAft>
                <a:spcPts val="475"/>
              </a:spcAft>
              <a:buClr>
                <a:schemeClr val="accent6"/>
              </a:buClr>
              <a:buSzPct val="110000"/>
              <a:buFont typeface="Arial" charset="0"/>
              <a:buChar char="›"/>
              <a:defRPr sz="160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</a:defRPr>
            </a:lvl5pPr>
            <a:lvl6pPr marL="2011680" indent="-182880" algn="l" rtl="0" fontAlgn="base">
              <a:lnSpc>
                <a:spcPct val="110000"/>
              </a:lnSpc>
              <a:spcBef>
                <a:spcPts val="480"/>
              </a:spcBef>
              <a:spcAft>
                <a:spcPts val="480"/>
              </a:spcAft>
              <a:buClr>
                <a:schemeClr val="accent2"/>
              </a:buClr>
              <a:buSzPct val="110000"/>
              <a:buFont typeface="Arial" pitchFamily="-108" charset="0"/>
              <a:buChar char="›"/>
              <a:defRPr sz="1600">
                <a:solidFill>
                  <a:schemeClr val="tx2"/>
                </a:solidFill>
                <a:latin typeface="+mn-lt"/>
                <a:ea typeface="ＭＳ Ｐゴシック" pitchFamily="-108" charset="-128"/>
              </a:defRPr>
            </a:lvl6pPr>
            <a:lvl7pPr marL="2377440" indent="-182880" algn="l" rtl="0" fontAlgn="base">
              <a:lnSpc>
                <a:spcPct val="110000"/>
              </a:lnSpc>
              <a:spcBef>
                <a:spcPts val="480"/>
              </a:spcBef>
              <a:spcAft>
                <a:spcPts val="480"/>
              </a:spcAft>
              <a:buClr>
                <a:schemeClr val="accent2"/>
              </a:buClr>
              <a:buSzPct val="110000"/>
              <a:buFont typeface="Arial" pitchFamily="-108" charset="0"/>
              <a:buChar char="›"/>
              <a:defRPr sz="1600">
                <a:solidFill>
                  <a:schemeClr val="tx2"/>
                </a:solidFill>
                <a:latin typeface="+mn-lt"/>
                <a:ea typeface="ＭＳ Ｐゴシック" pitchFamily="-108" charset="-128"/>
              </a:defRPr>
            </a:lvl7pPr>
            <a:lvl8pPr marL="2743200" indent="-182880" algn="l" rtl="0" fontAlgn="base">
              <a:lnSpc>
                <a:spcPct val="110000"/>
              </a:lnSpc>
              <a:spcBef>
                <a:spcPts val="480"/>
              </a:spcBef>
              <a:spcAft>
                <a:spcPts val="480"/>
              </a:spcAft>
              <a:buClr>
                <a:schemeClr val="accent2"/>
              </a:buClr>
              <a:buSzPct val="110000"/>
              <a:buFont typeface="Arial" pitchFamily="-108" charset="0"/>
              <a:buChar char="›"/>
              <a:defRPr sz="1600">
                <a:solidFill>
                  <a:schemeClr val="tx2"/>
                </a:solidFill>
                <a:latin typeface="+mn-lt"/>
                <a:ea typeface="ＭＳ Ｐゴシック" pitchFamily="-108" charset="-128"/>
              </a:defRPr>
            </a:lvl8pPr>
            <a:lvl9pPr marL="3108960" indent="-182880" algn="l" rtl="0" fontAlgn="base">
              <a:lnSpc>
                <a:spcPct val="110000"/>
              </a:lnSpc>
              <a:spcBef>
                <a:spcPts val="480"/>
              </a:spcBef>
              <a:spcAft>
                <a:spcPts val="480"/>
              </a:spcAft>
              <a:buClr>
                <a:schemeClr val="accent2"/>
              </a:buClr>
              <a:buSzPct val="110000"/>
              <a:buFont typeface="Arial" pitchFamily="-108" charset="0"/>
              <a:buChar char="›"/>
              <a:defRPr sz="1600">
                <a:solidFill>
                  <a:schemeClr val="tx2"/>
                </a:solidFill>
                <a:latin typeface="+mn-lt"/>
                <a:ea typeface="ＭＳ Ｐゴシック" pitchFamily="-108" charset="-128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Font typeface="Wingdings" pitchFamily="-112" charset="2"/>
              <a:buChar char="§"/>
              <a:defRPr/>
            </a:pPr>
            <a:r>
              <a:rPr lang="en-US" sz="2000" dirty="0">
                <a:ea typeface="ＭＳ Ｐゴシック" pitchFamily="-112" charset="-128"/>
              </a:rPr>
              <a:t>This subtitle is 20 points 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Font typeface="Wingdings" pitchFamily="-112" charset="2"/>
              <a:buChar char="§"/>
              <a:defRPr/>
            </a:pPr>
            <a:r>
              <a:rPr lang="en-US" sz="2000" dirty="0">
                <a:ea typeface="ＭＳ Ｐゴシック" pitchFamily="-112" charset="-128"/>
              </a:rPr>
              <a:t>Bullets are blue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Font typeface="Wingdings" pitchFamily="-112" charset="2"/>
              <a:buChar char="§"/>
              <a:defRPr/>
            </a:pPr>
            <a:r>
              <a:rPr lang="en-US" sz="2000" dirty="0">
                <a:ea typeface="ＭＳ Ｐゴシック" pitchFamily="-112" charset="-128"/>
              </a:rPr>
              <a:t>They have 110% line spacing, 2 points before &amp; after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Font typeface="Wingdings" pitchFamily="-112" charset="2"/>
              <a:buChar char="§"/>
              <a:defRPr/>
            </a:pPr>
            <a:r>
              <a:rPr lang="en-US" sz="2000" dirty="0">
                <a:ea typeface="ＭＳ Ｐゴシック" pitchFamily="-112" charset="-128"/>
              </a:rPr>
              <a:t>Longer bullets in the form of a paragraph are harder to read if there is insufficient line spacing. This is the maximum recommended number of lines per slide (seven).</a:t>
            </a:r>
          </a:p>
          <a:p>
            <a:pPr lvl="1" eaLnBrk="1" hangingPunct="1">
              <a:buFont typeface="Wingdings" pitchFamily="-112" charset="2"/>
              <a:buChar char="§"/>
              <a:defRPr/>
            </a:pPr>
            <a:r>
              <a:rPr lang="en-US" sz="1700" dirty="0">
                <a:ea typeface="ＭＳ Ｐゴシック" pitchFamily="-112" charset="-128"/>
              </a:rPr>
              <a:t>Sub bullets look like this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12" charset="-128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effectLst/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63636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63636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63636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63636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36576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-108" charset="0"/>
        </a:defRPr>
      </a:lvl6pPr>
      <a:lvl7pPr marL="73152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-108" charset="0"/>
        </a:defRPr>
      </a:lvl7pPr>
      <a:lvl8pPr marL="109728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-108" charset="0"/>
        </a:defRPr>
      </a:lvl8pPr>
      <a:lvl9pPr marL="146304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-108" charset="0"/>
        </a:defRPr>
      </a:lvl9pPr>
    </p:titleStyle>
    <p:bodyStyle>
      <a:lvl1pPr marL="273050" indent="-273050" algn="l" rtl="0" eaLnBrk="0" fontAlgn="base" hangingPunct="0">
        <a:lnSpc>
          <a:spcPct val="110000"/>
        </a:lnSpc>
        <a:spcBef>
          <a:spcPts val="475"/>
        </a:spcBef>
        <a:spcAft>
          <a:spcPts val="475"/>
        </a:spcAft>
        <a:buClr>
          <a:schemeClr val="accent6"/>
        </a:buClr>
        <a:buSzPct val="110000"/>
        <a:buChar char="•"/>
        <a:defRPr sz="2500">
          <a:solidFill>
            <a:schemeClr val="tx1"/>
          </a:solidFill>
          <a:effectLst/>
          <a:latin typeface="+mn-lt"/>
          <a:ea typeface="ＭＳ Ｐゴシック" pitchFamily="-108" charset="-128"/>
          <a:cs typeface="ＭＳ Ｐゴシック" pitchFamily="-108" charset="-128"/>
        </a:defRPr>
      </a:lvl1pPr>
      <a:lvl2pPr marL="593725" indent="-228600" algn="l" rtl="0" eaLnBrk="0" fontAlgn="base" hangingPunct="0">
        <a:lnSpc>
          <a:spcPct val="110000"/>
        </a:lnSpc>
        <a:spcBef>
          <a:spcPts val="475"/>
        </a:spcBef>
        <a:spcAft>
          <a:spcPts val="475"/>
        </a:spcAft>
        <a:buClr>
          <a:schemeClr val="accent6"/>
        </a:buClr>
        <a:buSzPct val="110000"/>
        <a:buFont typeface="Arial" charset="0"/>
        <a:buChar char="–"/>
        <a:defRPr sz="2100">
          <a:solidFill>
            <a:schemeClr val="tx1"/>
          </a:solidFill>
          <a:effectLst/>
          <a:latin typeface="+mn-lt"/>
          <a:ea typeface="ＭＳ Ｐゴシック" pitchFamily="-108" charset="-128"/>
        </a:defRPr>
      </a:lvl2pPr>
      <a:lvl3pPr marL="914400" indent="-182563" algn="l" rtl="0" eaLnBrk="0" fontAlgn="base" hangingPunct="0">
        <a:lnSpc>
          <a:spcPct val="110000"/>
        </a:lnSpc>
        <a:spcBef>
          <a:spcPts val="475"/>
        </a:spcBef>
        <a:spcAft>
          <a:spcPts val="475"/>
        </a:spcAft>
        <a:buClr>
          <a:schemeClr val="accent6"/>
        </a:buClr>
        <a:buSzPct val="110000"/>
        <a:buChar char="•"/>
        <a:defRPr sz="1700">
          <a:solidFill>
            <a:schemeClr val="tx1"/>
          </a:solidFill>
          <a:effectLst/>
          <a:latin typeface="+mn-lt"/>
          <a:ea typeface="ＭＳ Ｐゴシック" pitchFamily="-108" charset="-128"/>
        </a:defRPr>
      </a:lvl3pPr>
      <a:lvl4pPr marL="1279525" indent="-182563" algn="l" rtl="0" eaLnBrk="0" fontAlgn="base" hangingPunct="0">
        <a:lnSpc>
          <a:spcPct val="110000"/>
        </a:lnSpc>
        <a:spcBef>
          <a:spcPts val="475"/>
        </a:spcBef>
        <a:spcAft>
          <a:spcPts val="475"/>
        </a:spcAft>
        <a:buClr>
          <a:schemeClr val="accent6"/>
        </a:buClr>
        <a:buSzPct val="110000"/>
        <a:buFont typeface="Arial" charset="0"/>
        <a:buChar char="–"/>
        <a:defRPr sz="1600">
          <a:solidFill>
            <a:schemeClr val="tx1"/>
          </a:solidFill>
          <a:effectLst/>
          <a:latin typeface="+mn-lt"/>
          <a:ea typeface="ＭＳ Ｐゴシック" pitchFamily="-108" charset="-128"/>
        </a:defRPr>
      </a:lvl4pPr>
      <a:lvl5pPr marL="1644650" indent="-182563" algn="l" rtl="0" eaLnBrk="0" fontAlgn="base" hangingPunct="0">
        <a:lnSpc>
          <a:spcPct val="110000"/>
        </a:lnSpc>
        <a:spcBef>
          <a:spcPts val="475"/>
        </a:spcBef>
        <a:spcAft>
          <a:spcPts val="475"/>
        </a:spcAft>
        <a:buClr>
          <a:schemeClr val="accent6"/>
        </a:buClr>
        <a:buSzPct val="110000"/>
        <a:buFont typeface="Arial" charset="0"/>
        <a:buChar char="›"/>
        <a:defRPr sz="1600">
          <a:solidFill>
            <a:schemeClr val="tx1"/>
          </a:solidFill>
          <a:effectLst/>
          <a:latin typeface="+mn-lt"/>
          <a:ea typeface="ＭＳ Ｐゴシック" pitchFamily="-108" charset="-128"/>
        </a:defRPr>
      </a:lvl5pPr>
      <a:lvl6pPr marL="2011680" indent="-182880" algn="l" rtl="0" fontAlgn="base">
        <a:lnSpc>
          <a:spcPct val="110000"/>
        </a:lnSpc>
        <a:spcBef>
          <a:spcPts val="480"/>
        </a:spcBef>
        <a:spcAft>
          <a:spcPts val="480"/>
        </a:spcAft>
        <a:buClr>
          <a:schemeClr val="accent2"/>
        </a:buClr>
        <a:buSzPct val="110000"/>
        <a:buFont typeface="Arial" pitchFamily="-108" charset="0"/>
        <a:buChar char="›"/>
        <a:defRPr sz="1600">
          <a:solidFill>
            <a:schemeClr val="tx2"/>
          </a:solidFill>
          <a:latin typeface="+mn-lt"/>
          <a:ea typeface="ＭＳ Ｐゴシック" pitchFamily="-108" charset="-128"/>
        </a:defRPr>
      </a:lvl6pPr>
      <a:lvl7pPr marL="2377440" indent="-182880" algn="l" rtl="0" fontAlgn="base">
        <a:lnSpc>
          <a:spcPct val="110000"/>
        </a:lnSpc>
        <a:spcBef>
          <a:spcPts val="480"/>
        </a:spcBef>
        <a:spcAft>
          <a:spcPts val="480"/>
        </a:spcAft>
        <a:buClr>
          <a:schemeClr val="accent2"/>
        </a:buClr>
        <a:buSzPct val="110000"/>
        <a:buFont typeface="Arial" pitchFamily="-108" charset="0"/>
        <a:buChar char="›"/>
        <a:defRPr sz="1600">
          <a:solidFill>
            <a:schemeClr val="tx2"/>
          </a:solidFill>
          <a:latin typeface="+mn-lt"/>
          <a:ea typeface="ＭＳ Ｐゴシック" pitchFamily="-108" charset="-128"/>
        </a:defRPr>
      </a:lvl7pPr>
      <a:lvl8pPr marL="2743200" indent="-182880" algn="l" rtl="0" fontAlgn="base">
        <a:lnSpc>
          <a:spcPct val="110000"/>
        </a:lnSpc>
        <a:spcBef>
          <a:spcPts val="480"/>
        </a:spcBef>
        <a:spcAft>
          <a:spcPts val="480"/>
        </a:spcAft>
        <a:buClr>
          <a:schemeClr val="accent2"/>
        </a:buClr>
        <a:buSzPct val="110000"/>
        <a:buFont typeface="Arial" pitchFamily="-108" charset="0"/>
        <a:buChar char="›"/>
        <a:defRPr sz="1600">
          <a:solidFill>
            <a:schemeClr val="tx2"/>
          </a:solidFill>
          <a:latin typeface="+mn-lt"/>
          <a:ea typeface="ＭＳ Ｐゴシック" pitchFamily="-108" charset="-128"/>
        </a:defRPr>
      </a:lvl8pPr>
      <a:lvl9pPr marL="3108960" indent="-182880" algn="l" rtl="0" fontAlgn="base">
        <a:lnSpc>
          <a:spcPct val="110000"/>
        </a:lnSpc>
        <a:spcBef>
          <a:spcPts val="480"/>
        </a:spcBef>
        <a:spcAft>
          <a:spcPts val="480"/>
        </a:spcAft>
        <a:buClr>
          <a:schemeClr val="accent2"/>
        </a:buClr>
        <a:buSzPct val="110000"/>
        <a:buFont typeface="Arial" pitchFamily="-108" charset="0"/>
        <a:buChar char="›"/>
        <a:defRPr sz="1600">
          <a:solidFill>
            <a:schemeClr val="tx2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454094" y="993913"/>
            <a:ext cx="6361043" cy="1058751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152" tIns="36576" rIns="73152" bIns="365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</a:rPr>
              <a:t>Semi-Global Stereo Matching with Surface Orientation Priors </a:t>
            </a:r>
            <a:endParaRPr lang="en-US" sz="3200" dirty="0">
              <a:solidFill>
                <a:schemeClr val="bg2"/>
              </a:solidFill>
              <a:effectLst>
                <a:outerShdw blurRad="50800" dist="38100" dir="2700000" algn="tl" rotWithShape="0">
                  <a:schemeClr val="accent4">
                    <a:alpha val="43000"/>
                  </a:schemeClr>
                </a:outerShdw>
              </a:effectLst>
              <a:latin typeface="Arial Bold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54094" y="2584705"/>
            <a:ext cx="6605750" cy="3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152" tIns="36576" rIns="73152" bIns="365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2000" dirty="0">
                <a:solidFill>
                  <a:schemeClr val="bg2"/>
                </a:solidFill>
              </a:rPr>
              <a:t>Daniel Scharstein     Tatsunori Taniai     Sudipta N. Sinha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722" y="3119122"/>
            <a:ext cx="70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Middlebury College          RIKEN AIP 	 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198388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5CE141-BAC0-47BF-AADE-88493A59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08A75-7327-4C53-9EFE-17259444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7E78C-0EB0-455C-AAEF-3A9645DA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6" y="667565"/>
            <a:ext cx="5660708" cy="33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0570E7-B38F-48F5-A97D-48665228FE02}"/>
              </a:ext>
            </a:extLst>
          </p:cNvPr>
          <p:cNvSpPr/>
          <p:nvPr/>
        </p:nvSpPr>
        <p:spPr>
          <a:xfrm>
            <a:off x="279400" y="2324100"/>
            <a:ext cx="6726663" cy="1477328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bg2"/>
            </a:solidFill>
          </a:ln>
          <a:effectLst>
            <a:outerShdw blurRad="304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Huge accuracy gain possible /w SGM-GS (oracle prior)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Significant gain /w SGM-EPi (</a:t>
            </a:r>
            <a:r>
              <a:rPr lang="en-US" sz="2000" i="1" dirty="0">
                <a:solidFill>
                  <a:schemeClr val="bg2"/>
                </a:solidFill>
              </a:rPr>
              <a:t>estimated</a:t>
            </a:r>
            <a:r>
              <a:rPr lang="en-US" sz="2000" dirty="0">
                <a:solidFill>
                  <a:schemeClr val="bg2"/>
                </a:solidFill>
              </a:rPr>
              <a:t> planar prior)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Soft constraint; inaccurate prior does not hurt accuracy</a:t>
            </a:r>
          </a:p>
        </p:txBody>
      </p:sp>
    </p:spTree>
    <p:extLst>
      <p:ext uri="{BB962C8B-B14F-4D97-AF65-F5344CB8AC3E}">
        <p14:creationId xmlns:p14="http://schemas.microsoft.com/office/powerpoint/2010/main" val="33613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9F8B625-0C9F-426A-ADCC-4C5935F5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00" y="762000"/>
            <a:ext cx="6807200" cy="312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Extension of SGM; uses precomputed surface orientation priors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More accurate on slanted untextured scenes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Small runtime overhead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When prior is inaccurate, accuracy no worse than standard SGM</a:t>
            </a:r>
          </a:p>
        </p:txBody>
      </p:sp>
    </p:spTree>
    <p:extLst>
      <p:ext uri="{BB962C8B-B14F-4D97-AF65-F5344CB8AC3E}">
        <p14:creationId xmlns:p14="http://schemas.microsoft.com/office/powerpoint/2010/main" val="47306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Results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9F8B625-0C9F-426A-ADCC-4C5935F5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00" y="762000"/>
            <a:ext cx="68072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AFFD217-56BF-4F3E-95B1-78AEC01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47" y="688427"/>
            <a:ext cx="5515929" cy="324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21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B52BD0-199B-4B08-A52F-00A52B91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7" y="656498"/>
            <a:ext cx="6416345" cy="34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F4069-3D80-4807-AB6A-FBB418FB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CD779E-DAF6-417E-8C5F-E9E3241E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0F046-46D1-4229-8F0C-D8F61879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22" y="694611"/>
            <a:ext cx="5793828" cy="33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6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3829BD3-C05F-4BF3-892B-BC6A353A9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92" y="2406252"/>
            <a:ext cx="4059848" cy="110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BF2E3A5-BBBE-496D-BA4C-F0CB468AA0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719270"/>
            <a:ext cx="6736862" cy="3124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Approximates 2D MRF using 1D optimization along 8 cardinal directions</a:t>
            </a: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847" y="76200"/>
            <a:ext cx="7080738" cy="533400"/>
          </a:xfrm>
        </p:spPr>
        <p:txBody>
          <a:bodyPr/>
          <a:lstStyle/>
          <a:p>
            <a:r>
              <a:rPr lang="en-US" dirty="0"/>
              <a:t>Semi Global Matching </a:t>
            </a:r>
            <a:r>
              <a:rPr lang="en-US" b="0" dirty="0">
                <a:solidFill>
                  <a:srgbClr val="0070C0"/>
                </a:solidFill>
              </a:rPr>
              <a:t>[Hirschmüller 2005]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74F9126-DF62-4691-BD53-C24B7CEF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93" y="1427506"/>
            <a:ext cx="4366846" cy="70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6D920-8164-4F8E-AB9A-3F3156FEADC0}"/>
              </a:ext>
            </a:extLst>
          </p:cNvPr>
          <p:cNvSpPr/>
          <p:nvPr/>
        </p:nvSpPr>
        <p:spPr>
          <a:xfrm>
            <a:off x="381733" y="2807558"/>
            <a:ext cx="6532195" cy="1200329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bg2"/>
            </a:solidFill>
          </a:ln>
          <a:effectLst>
            <a:outerShdw blurRad="342900" dist="38100" dir="16200000" sx="106000" sy="106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Fronto parallel bias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Inaccurate on slanted untextured surfaces </a:t>
            </a:r>
          </a:p>
        </p:txBody>
      </p:sp>
    </p:spTree>
    <p:extLst>
      <p:ext uri="{BB962C8B-B14F-4D97-AF65-F5344CB8AC3E}">
        <p14:creationId xmlns:p14="http://schemas.microsoft.com/office/powerpoint/2010/main" val="18812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83C46-501B-4762-BF08-E7B8DEDF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07156"/>
            <a:ext cx="68072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8A9CE-F77D-4DFE-A8CE-84E5A44D6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68" y="409770"/>
            <a:ext cx="1526049" cy="112176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926933-9D44-4D94-8B97-A6F8EAD0485A}"/>
              </a:ext>
            </a:extLst>
          </p:cNvPr>
          <p:cNvGrpSpPr/>
          <p:nvPr/>
        </p:nvGrpSpPr>
        <p:grpSpPr>
          <a:xfrm>
            <a:off x="179701" y="989224"/>
            <a:ext cx="3077686" cy="2193518"/>
            <a:chOff x="243245" y="743073"/>
            <a:chExt cx="6117283" cy="40925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32E707-5ED3-4515-8BCF-A9A6CE2D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45" y="743073"/>
              <a:ext cx="5058757" cy="349054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294535-1B63-437E-8D25-5690F63E2C3B}"/>
                </a:ext>
              </a:extLst>
            </p:cNvPr>
            <p:cNvSpPr txBox="1"/>
            <p:nvPr/>
          </p:nvSpPr>
          <p:spPr>
            <a:xfrm>
              <a:off x="259289" y="4203944"/>
              <a:ext cx="6101239" cy="63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</a:rPr>
                <a:t>SGM @ quarter resolution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6AD4B7-C248-4E1A-9CCB-86EC3E0B192F}"/>
              </a:ext>
            </a:extLst>
          </p:cNvPr>
          <p:cNvGrpSpPr/>
          <p:nvPr/>
        </p:nvGrpSpPr>
        <p:grpSpPr>
          <a:xfrm>
            <a:off x="2799097" y="997176"/>
            <a:ext cx="2627082" cy="2201470"/>
            <a:chOff x="5126516" y="417916"/>
            <a:chExt cx="5221651" cy="410735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E1E7D8-3682-4B6D-929D-E975BD13C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8349" y="417916"/>
              <a:ext cx="5089818" cy="351197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39854-E594-4FF1-8E8E-E745646992A2}"/>
                </a:ext>
              </a:extLst>
            </p:cNvPr>
            <p:cNvSpPr txBox="1"/>
            <p:nvPr/>
          </p:nvSpPr>
          <p:spPr>
            <a:xfrm>
              <a:off x="5126516" y="3893623"/>
              <a:ext cx="5067825" cy="63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</a:rPr>
                <a:t>    SGM @ full resolution</a:t>
              </a:r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5B1034DF-AEED-4410-82E4-323C5E3A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4F4B1F00-00F5-4B54-8B3A-D3C42F321ACC}"/>
              </a:ext>
            </a:extLst>
          </p:cNvPr>
          <p:cNvSpPr txBox="1">
            <a:spLocks/>
          </p:cNvSpPr>
          <p:nvPr/>
        </p:nvSpPr>
        <p:spPr>
          <a:xfrm>
            <a:off x="175847" y="76200"/>
            <a:ext cx="708073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effectLst/>
                <a:latin typeface="+mj-lt"/>
                <a:ea typeface="ＭＳ Ｐゴシック" pitchFamily="-108" charset="-128"/>
                <a:cs typeface="ＭＳ Ｐゴシック" pitchFamily="-10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6363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6363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6363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6363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36576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-108" charset="0"/>
              </a:defRPr>
            </a:lvl6pPr>
            <a:lvl7pPr marL="73152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-108" charset="0"/>
              </a:defRPr>
            </a:lvl7pPr>
            <a:lvl8pPr marL="109728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-108" charset="0"/>
              </a:defRPr>
            </a:lvl8pPr>
            <a:lvl9pPr marL="146304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-108" charset="0"/>
              </a:defRPr>
            </a:lvl9pPr>
          </a:lstStyle>
          <a:p>
            <a:r>
              <a:rPr lang="en-US" kern="0" dirty="0"/>
              <a:t>Fronto Parallel Bias</a:t>
            </a:r>
            <a:endParaRPr lang="en-US" b="0" kern="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E0E13-5878-4D1C-B223-C582FA51FABF}"/>
              </a:ext>
            </a:extLst>
          </p:cNvPr>
          <p:cNvSpPr txBox="1"/>
          <p:nvPr/>
        </p:nvSpPr>
        <p:spPr>
          <a:xfrm>
            <a:off x="891093" y="3419624"/>
            <a:ext cx="455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black pixels have high uncertainty [Drory+ 2014]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7A869-42FA-4D75-8D46-A8147042584B}"/>
              </a:ext>
            </a:extLst>
          </p:cNvPr>
          <p:cNvSpPr txBox="1"/>
          <p:nvPr/>
        </p:nvSpPr>
        <p:spPr>
          <a:xfrm>
            <a:off x="6501385" y="14654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31133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SGM with orientation priors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4A2199A-8C3E-4A59-9EBC-AEE287BD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00" y="762000"/>
            <a:ext cx="6807200" cy="312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What if we knew the surface slant?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Replace fronto-parallel bias with bias parallel to surface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How can it be done in a discrete setting?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3DCEE-663D-49BD-9604-5EB9272E158D}"/>
              </a:ext>
            </a:extLst>
          </p:cNvPr>
          <p:cNvSpPr/>
          <p:nvPr/>
        </p:nvSpPr>
        <p:spPr>
          <a:xfrm>
            <a:off x="162910" y="2378805"/>
            <a:ext cx="7010400" cy="1477328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bg2"/>
            </a:solidFill>
          </a:ln>
          <a:effectLst>
            <a:outerShdw blurRad="304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Main Insight:</a:t>
            </a:r>
          </a:p>
          <a:p>
            <a:pPr marL="47942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/>
                </a:solidFill>
              </a:rPr>
              <a:t>Rasterize disparity surface prior (at arbitrary depth)</a:t>
            </a:r>
          </a:p>
          <a:p>
            <a:pPr marL="47942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/>
                </a:solidFill>
              </a:rPr>
              <a:t>Adjust </a:t>
            </a: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V(d, d’) </a:t>
            </a:r>
            <a:r>
              <a:rPr lang="en-US" sz="2200" dirty="0">
                <a:solidFill>
                  <a:schemeClr val="bg2"/>
                </a:solidFill>
              </a:rPr>
              <a:t>to follow discrete disparity “steps”</a:t>
            </a:r>
          </a:p>
        </p:txBody>
      </p:sp>
    </p:spTree>
    <p:extLst>
      <p:ext uri="{BB962C8B-B14F-4D97-AF65-F5344CB8AC3E}">
        <p14:creationId xmlns:p14="http://schemas.microsoft.com/office/powerpoint/2010/main" val="77371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9E0AA-BADD-45B6-AA9A-06203B6DB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A1CBB4-BDBE-468A-8A39-EE2A11A8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2D orientation priors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41B9A1-2989-4F40-94B3-CD4AC4CE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" y="882161"/>
            <a:ext cx="5303448" cy="24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E5B77A1-9B74-4DD5-83DE-1EDB26ABE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69" y="3509356"/>
            <a:ext cx="3303273" cy="37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CD85DB-4312-4CAB-A7B2-F7D5EF8FE468}"/>
              </a:ext>
            </a:extLst>
          </p:cNvPr>
          <p:cNvSpPr/>
          <p:nvPr/>
        </p:nvSpPr>
        <p:spPr>
          <a:xfrm>
            <a:off x="4062046" y="3509356"/>
            <a:ext cx="281838" cy="382386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18C05-5F7C-485F-AE8E-04A96C7A0525}"/>
              </a:ext>
            </a:extLst>
          </p:cNvPr>
          <p:cNvSpPr/>
          <p:nvPr/>
        </p:nvSpPr>
        <p:spPr>
          <a:xfrm>
            <a:off x="3863534" y="3150038"/>
            <a:ext cx="2361903" cy="282633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FE0D4-9B78-48FC-B932-77265B8EE4B8}"/>
              </a:ext>
            </a:extLst>
          </p:cNvPr>
          <p:cNvSpPr/>
          <p:nvPr/>
        </p:nvSpPr>
        <p:spPr>
          <a:xfrm>
            <a:off x="3692576" y="773382"/>
            <a:ext cx="2665046" cy="2670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45B4B7-C135-4E62-B0D8-88E98AED377A}"/>
              </a:ext>
            </a:extLst>
          </p:cNvPr>
          <p:cNvGrpSpPr/>
          <p:nvPr/>
        </p:nvGrpSpPr>
        <p:grpSpPr>
          <a:xfrm>
            <a:off x="1087859" y="1074295"/>
            <a:ext cx="890515" cy="1610319"/>
            <a:chOff x="1094365" y="1013627"/>
            <a:chExt cx="890515" cy="16103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E5608A-13FF-4D69-8A6C-81E76450F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116" y="1995375"/>
              <a:ext cx="879764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6FF719-2AAB-42CE-B7E4-15F5B356F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26" y="2232450"/>
              <a:ext cx="879764" cy="39149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F0BBFD-E322-466F-BA32-60DD9396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9" y="1267268"/>
              <a:ext cx="879764" cy="39149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6EC0AE-F9DE-43C4-8A81-59079CCA5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365" y="1013627"/>
              <a:ext cx="879764" cy="39149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22E8F-E4AD-4F27-BD35-66BBECDB0769}"/>
              </a:ext>
            </a:extLst>
          </p:cNvPr>
          <p:cNvGrpSpPr/>
          <p:nvPr/>
        </p:nvGrpSpPr>
        <p:grpSpPr>
          <a:xfrm>
            <a:off x="1974536" y="1446895"/>
            <a:ext cx="1627851" cy="1586583"/>
            <a:chOff x="2010738" y="830756"/>
            <a:chExt cx="1627851" cy="158658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A1AE4F6-3C2B-44A9-9F30-7D9BED7E4B69}"/>
                </a:ext>
              </a:extLst>
            </p:cNvPr>
            <p:cNvSpPr/>
            <p:nvPr/>
          </p:nvSpPr>
          <p:spPr>
            <a:xfrm>
              <a:off x="2014576" y="1726763"/>
              <a:ext cx="1624013" cy="690576"/>
            </a:xfrm>
            <a:custGeom>
              <a:avLst/>
              <a:gdLst>
                <a:gd name="connsiteX0" fmla="*/ 0 w 1619250"/>
                <a:gd name="connsiteY0" fmla="*/ 500063 h 801842"/>
                <a:gd name="connsiteX1" fmla="*/ 519113 w 1619250"/>
                <a:gd name="connsiteY1" fmla="*/ 781050 h 801842"/>
                <a:gd name="connsiteX2" fmla="*/ 1619250 w 1619250"/>
                <a:gd name="connsiteY2" fmla="*/ 0 h 801842"/>
                <a:gd name="connsiteX0" fmla="*/ 0 w 1619250"/>
                <a:gd name="connsiteY0" fmla="*/ 500063 h 781389"/>
                <a:gd name="connsiteX1" fmla="*/ 519113 w 1619250"/>
                <a:gd name="connsiteY1" fmla="*/ 781050 h 781389"/>
                <a:gd name="connsiteX2" fmla="*/ 1619250 w 1619250"/>
                <a:gd name="connsiteY2" fmla="*/ 0 h 781389"/>
                <a:gd name="connsiteX0" fmla="*/ 0 w 1619250"/>
                <a:gd name="connsiteY0" fmla="*/ 500063 h 781389"/>
                <a:gd name="connsiteX1" fmla="*/ 519113 w 1619250"/>
                <a:gd name="connsiteY1" fmla="*/ 781050 h 781389"/>
                <a:gd name="connsiteX2" fmla="*/ 1619250 w 1619250"/>
                <a:gd name="connsiteY2" fmla="*/ 0 h 781389"/>
                <a:gd name="connsiteX0" fmla="*/ 0 w 1619250"/>
                <a:gd name="connsiteY0" fmla="*/ 500063 h 781657"/>
                <a:gd name="connsiteX1" fmla="*/ 519113 w 1619250"/>
                <a:gd name="connsiteY1" fmla="*/ 781050 h 781657"/>
                <a:gd name="connsiteX2" fmla="*/ 1619250 w 1619250"/>
                <a:gd name="connsiteY2" fmla="*/ 0 h 781657"/>
                <a:gd name="connsiteX0" fmla="*/ 0 w 1619250"/>
                <a:gd name="connsiteY0" fmla="*/ 500063 h 782240"/>
                <a:gd name="connsiteX1" fmla="*/ 519113 w 1619250"/>
                <a:gd name="connsiteY1" fmla="*/ 781050 h 782240"/>
                <a:gd name="connsiteX2" fmla="*/ 1619250 w 1619250"/>
                <a:gd name="connsiteY2" fmla="*/ 0 h 782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  <a:gd name="connsiteX0" fmla="*/ 0 w 1619250"/>
                <a:gd name="connsiteY0" fmla="*/ 500063 h 749000"/>
                <a:gd name="connsiteX1" fmla="*/ 495301 w 1619250"/>
                <a:gd name="connsiteY1" fmla="*/ 747712 h 749000"/>
                <a:gd name="connsiteX2" fmla="*/ 1619250 w 1619250"/>
                <a:gd name="connsiteY2" fmla="*/ 0 h 749000"/>
                <a:gd name="connsiteX0" fmla="*/ 0 w 1624013"/>
                <a:gd name="connsiteY0" fmla="*/ 442913 h 707868"/>
                <a:gd name="connsiteX1" fmla="*/ 495301 w 1624013"/>
                <a:gd name="connsiteY1" fmla="*/ 690562 h 707868"/>
                <a:gd name="connsiteX2" fmla="*/ 1624013 w 1624013"/>
                <a:gd name="connsiteY2" fmla="*/ 0 h 707868"/>
                <a:gd name="connsiteX0" fmla="*/ 0 w 1624013"/>
                <a:gd name="connsiteY0" fmla="*/ 442913 h 690576"/>
                <a:gd name="connsiteX1" fmla="*/ 495301 w 1624013"/>
                <a:gd name="connsiteY1" fmla="*/ 690562 h 690576"/>
                <a:gd name="connsiteX2" fmla="*/ 1624013 w 1624013"/>
                <a:gd name="connsiteY2" fmla="*/ 0 h 6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4013" h="690576">
                  <a:moveTo>
                    <a:pt x="0" y="442913"/>
                  </a:moveTo>
                  <a:cubicBezTo>
                    <a:pt x="143669" y="586977"/>
                    <a:pt x="219869" y="688181"/>
                    <a:pt x="495301" y="690562"/>
                  </a:cubicBezTo>
                  <a:cubicBezTo>
                    <a:pt x="770733" y="692943"/>
                    <a:pt x="1246982" y="396478"/>
                    <a:pt x="162401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73C665-F008-426E-8EBE-031ABF5F0068}"/>
                </a:ext>
              </a:extLst>
            </p:cNvPr>
            <p:cNvSpPr/>
            <p:nvPr/>
          </p:nvSpPr>
          <p:spPr>
            <a:xfrm>
              <a:off x="2014576" y="1092469"/>
              <a:ext cx="1619250" cy="801240"/>
            </a:xfrm>
            <a:custGeom>
              <a:avLst/>
              <a:gdLst>
                <a:gd name="connsiteX0" fmla="*/ 0 w 1619250"/>
                <a:gd name="connsiteY0" fmla="*/ 500063 h 801842"/>
                <a:gd name="connsiteX1" fmla="*/ 519113 w 1619250"/>
                <a:gd name="connsiteY1" fmla="*/ 781050 h 801842"/>
                <a:gd name="connsiteX2" fmla="*/ 1619250 w 1619250"/>
                <a:gd name="connsiteY2" fmla="*/ 0 h 801842"/>
                <a:gd name="connsiteX0" fmla="*/ 0 w 1619250"/>
                <a:gd name="connsiteY0" fmla="*/ 500063 h 781389"/>
                <a:gd name="connsiteX1" fmla="*/ 519113 w 1619250"/>
                <a:gd name="connsiteY1" fmla="*/ 781050 h 781389"/>
                <a:gd name="connsiteX2" fmla="*/ 1619250 w 1619250"/>
                <a:gd name="connsiteY2" fmla="*/ 0 h 781389"/>
                <a:gd name="connsiteX0" fmla="*/ 0 w 1619250"/>
                <a:gd name="connsiteY0" fmla="*/ 500063 h 781389"/>
                <a:gd name="connsiteX1" fmla="*/ 519113 w 1619250"/>
                <a:gd name="connsiteY1" fmla="*/ 781050 h 781389"/>
                <a:gd name="connsiteX2" fmla="*/ 1619250 w 1619250"/>
                <a:gd name="connsiteY2" fmla="*/ 0 h 781389"/>
                <a:gd name="connsiteX0" fmla="*/ 0 w 1619250"/>
                <a:gd name="connsiteY0" fmla="*/ 500063 h 781657"/>
                <a:gd name="connsiteX1" fmla="*/ 519113 w 1619250"/>
                <a:gd name="connsiteY1" fmla="*/ 781050 h 781657"/>
                <a:gd name="connsiteX2" fmla="*/ 1619250 w 1619250"/>
                <a:gd name="connsiteY2" fmla="*/ 0 h 781657"/>
                <a:gd name="connsiteX0" fmla="*/ 0 w 1619250"/>
                <a:gd name="connsiteY0" fmla="*/ 500063 h 782240"/>
                <a:gd name="connsiteX1" fmla="*/ 519113 w 1619250"/>
                <a:gd name="connsiteY1" fmla="*/ 781050 h 782240"/>
                <a:gd name="connsiteX2" fmla="*/ 1619250 w 1619250"/>
                <a:gd name="connsiteY2" fmla="*/ 0 h 782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0" h="801240">
                  <a:moveTo>
                    <a:pt x="0" y="500063"/>
                  </a:moveTo>
                  <a:cubicBezTo>
                    <a:pt x="143669" y="644127"/>
                    <a:pt x="249238" y="773906"/>
                    <a:pt x="504826" y="800100"/>
                  </a:cubicBezTo>
                  <a:cubicBezTo>
                    <a:pt x="760414" y="826294"/>
                    <a:pt x="1242219" y="396478"/>
                    <a:pt x="1619250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6A4BCB-5961-4AD6-8AF1-7097D4E2A93B}"/>
                </a:ext>
              </a:extLst>
            </p:cNvPr>
            <p:cNvSpPr/>
            <p:nvPr/>
          </p:nvSpPr>
          <p:spPr>
            <a:xfrm>
              <a:off x="2010738" y="830756"/>
              <a:ext cx="1619250" cy="801240"/>
            </a:xfrm>
            <a:custGeom>
              <a:avLst/>
              <a:gdLst>
                <a:gd name="connsiteX0" fmla="*/ 0 w 1619250"/>
                <a:gd name="connsiteY0" fmla="*/ 500063 h 801842"/>
                <a:gd name="connsiteX1" fmla="*/ 519113 w 1619250"/>
                <a:gd name="connsiteY1" fmla="*/ 781050 h 801842"/>
                <a:gd name="connsiteX2" fmla="*/ 1619250 w 1619250"/>
                <a:gd name="connsiteY2" fmla="*/ 0 h 801842"/>
                <a:gd name="connsiteX0" fmla="*/ 0 w 1619250"/>
                <a:gd name="connsiteY0" fmla="*/ 500063 h 781389"/>
                <a:gd name="connsiteX1" fmla="*/ 519113 w 1619250"/>
                <a:gd name="connsiteY1" fmla="*/ 781050 h 781389"/>
                <a:gd name="connsiteX2" fmla="*/ 1619250 w 1619250"/>
                <a:gd name="connsiteY2" fmla="*/ 0 h 781389"/>
                <a:gd name="connsiteX0" fmla="*/ 0 w 1619250"/>
                <a:gd name="connsiteY0" fmla="*/ 500063 h 781389"/>
                <a:gd name="connsiteX1" fmla="*/ 519113 w 1619250"/>
                <a:gd name="connsiteY1" fmla="*/ 781050 h 781389"/>
                <a:gd name="connsiteX2" fmla="*/ 1619250 w 1619250"/>
                <a:gd name="connsiteY2" fmla="*/ 0 h 781389"/>
                <a:gd name="connsiteX0" fmla="*/ 0 w 1619250"/>
                <a:gd name="connsiteY0" fmla="*/ 500063 h 781657"/>
                <a:gd name="connsiteX1" fmla="*/ 519113 w 1619250"/>
                <a:gd name="connsiteY1" fmla="*/ 781050 h 781657"/>
                <a:gd name="connsiteX2" fmla="*/ 1619250 w 1619250"/>
                <a:gd name="connsiteY2" fmla="*/ 0 h 781657"/>
                <a:gd name="connsiteX0" fmla="*/ 0 w 1619250"/>
                <a:gd name="connsiteY0" fmla="*/ 500063 h 782240"/>
                <a:gd name="connsiteX1" fmla="*/ 519113 w 1619250"/>
                <a:gd name="connsiteY1" fmla="*/ 781050 h 782240"/>
                <a:gd name="connsiteX2" fmla="*/ 1619250 w 1619250"/>
                <a:gd name="connsiteY2" fmla="*/ 0 h 782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  <a:gd name="connsiteX0" fmla="*/ 0 w 1619250"/>
                <a:gd name="connsiteY0" fmla="*/ 500063 h 801240"/>
                <a:gd name="connsiteX1" fmla="*/ 504826 w 1619250"/>
                <a:gd name="connsiteY1" fmla="*/ 800100 h 801240"/>
                <a:gd name="connsiteX2" fmla="*/ 1619250 w 1619250"/>
                <a:gd name="connsiteY2" fmla="*/ 0 h 80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0" h="801240">
                  <a:moveTo>
                    <a:pt x="0" y="500063"/>
                  </a:moveTo>
                  <a:cubicBezTo>
                    <a:pt x="143669" y="644127"/>
                    <a:pt x="249238" y="773906"/>
                    <a:pt x="504826" y="800100"/>
                  </a:cubicBezTo>
                  <a:cubicBezTo>
                    <a:pt x="760414" y="826294"/>
                    <a:pt x="1242219" y="396478"/>
                    <a:pt x="1619250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6FBCA7-D995-4B62-A55C-5C03BACACEA8}"/>
              </a:ext>
            </a:extLst>
          </p:cNvPr>
          <p:cNvSpPr/>
          <p:nvPr/>
        </p:nvSpPr>
        <p:spPr>
          <a:xfrm>
            <a:off x="1982212" y="1193712"/>
            <a:ext cx="1619250" cy="801240"/>
          </a:xfrm>
          <a:custGeom>
            <a:avLst/>
            <a:gdLst>
              <a:gd name="connsiteX0" fmla="*/ 0 w 1619250"/>
              <a:gd name="connsiteY0" fmla="*/ 500063 h 801842"/>
              <a:gd name="connsiteX1" fmla="*/ 519113 w 1619250"/>
              <a:gd name="connsiteY1" fmla="*/ 781050 h 801842"/>
              <a:gd name="connsiteX2" fmla="*/ 1619250 w 1619250"/>
              <a:gd name="connsiteY2" fmla="*/ 0 h 801842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657"/>
              <a:gd name="connsiteX1" fmla="*/ 519113 w 1619250"/>
              <a:gd name="connsiteY1" fmla="*/ 781050 h 781657"/>
              <a:gd name="connsiteX2" fmla="*/ 1619250 w 1619250"/>
              <a:gd name="connsiteY2" fmla="*/ 0 h 781657"/>
              <a:gd name="connsiteX0" fmla="*/ 0 w 1619250"/>
              <a:gd name="connsiteY0" fmla="*/ 500063 h 782240"/>
              <a:gd name="connsiteX1" fmla="*/ 519113 w 1619250"/>
              <a:gd name="connsiteY1" fmla="*/ 781050 h 782240"/>
              <a:gd name="connsiteX2" fmla="*/ 1619250 w 1619250"/>
              <a:gd name="connsiteY2" fmla="*/ 0 h 782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801240">
                <a:moveTo>
                  <a:pt x="0" y="500063"/>
                </a:moveTo>
                <a:cubicBezTo>
                  <a:pt x="143669" y="644127"/>
                  <a:pt x="249238" y="773906"/>
                  <a:pt x="504826" y="800100"/>
                </a:cubicBezTo>
                <a:cubicBezTo>
                  <a:pt x="760414" y="826294"/>
                  <a:pt x="1242219" y="396478"/>
                  <a:pt x="1619250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B799AA-FEC9-4A7D-9283-32083CBD6DA4}"/>
              </a:ext>
            </a:extLst>
          </p:cNvPr>
          <p:cNvCxnSpPr>
            <a:cxnSpLocks/>
          </p:cNvCxnSpPr>
          <p:nvPr/>
        </p:nvCxnSpPr>
        <p:spPr>
          <a:xfrm flipV="1">
            <a:off x="1104015" y="2541171"/>
            <a:ext cx="879764" cy="391496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5342E45-8C39-4577-BB52-FFBB03BB0B46}"/>
              </a:ext>
            </a:extLst>
          </p:cNvPr>
          <p:cNvSpPr/>
          <p:nvPr/>
        </p:nvSpPr>
        <p:spPr>
          <a:xfrm>
            <a:off x="1980804" y="918600"/>
            <a:ext cx="1619251" cy="819168"/>
          </a:xfrm>
          <a:custGeom>
            <a:avLst/>
            <a:gdLst>
              <a:gd name="connsiteX0" fmla="*/ 0 w 1619250"/>
              <a:gd name="connsiteY0" fmla="*/ 500063 h 801842"/>
              <a:gd name="connsiteX1" fmla="*/ 519113 w 1619250"/>
              <a:gd name="connsiteY1" fmla="*/ 781050 h 801842"/>
              <a:gd name="connsiteX2" fmla="*/ 1619250 w 1619250"/>
              <a:gd name="connsiteY2" fmla="*/ 0 h 801842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657"/>
              <a:gd name="connsiteX1" fmla="*/ 519113 w 1619250"/>
              <a:gd name="connsiteY1" fmla="*/ 781050 h 781657"/>
              <a:gd name="connsiteX2" fmla="*/ 1619250 w 1619250"/>
              <a:gd name="connsiteY2" fmla="*/ 0 h 781657"/>
              <a:gd name="connsiteX0" fmla="*/ 0 w 1619250"/>
              <a:gd name="connsiteY0" fmla="*/ 500063 h 782240"/>
              <a:gd name="connsiteX1" fmla="*/ 519113 w 1619250"/>
              <a:gd name="connsiteY1" fmla="*/ 781050 h 782240"/>
              <a:gd name="connsiteX2" fmla="*/ 1619250 w 1619250"/>
              <a:gd name="connsiteY2" fmla="*/ 0 h 782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509713"/>
              <a:gd name="connsiteY0" fmla="*/ 395288 h 707257"/>
              <a:gd name="connsiteX1" fmla="*/ 504826 w 1509713"/>
              <a:gd name="connsiteY1" fmla="*/ 695325 h 707257"/>
              <a:gd name="connsiteX2" fmla="*/ 1509713 w 1509713"/>
              <a:gd name="connsiteY2" fmla="*/ 0 h 707257"/>
              <a:gd name="connsiteX0" fmla="*/ 0 w 1509713"/>
              <a:gd name="connsiteY0" fmla="*/ 395288 h 695326"/>
              <a:gd name="connsiteX1" fmla="*/ 504826 w 1509713"/>
              <a:gd name="connsiteY1" fmla="*/ 695325 h 695326"/>
              <a:gd name="connsiteX2" fmla="*/ 1509713 w 1509713"/>
              <a:gd name="connsiteY2" fmla="*/ 0 h 695326"/>
              <a:gd name="connsiteX0" fmla="*/ 0 w 1509713"/>
              <a:gd name="connsiteY0" fmla="*/ 395288 h 719139"/>
              <a:gd name="connsiteX1" fmla="*/ 514351 w 1509713"/>
              <a:gd name="connsiteY1" fmla="*/ 719138 h 719139"/>
              <a:gd name="connsiteX2" fmla="*/ 1509713 w 1509713"/>
              <a:gd name="connsiteY2" fmla="*/ 0 h 719139"/>
              <a:gd name="connsiteX0" fmla="*/ 0 w 1562101"/>
              <a:gd name="connsiteY0" fmla="*/ 447676 h 784943"/>
              <a:gd name="connsiteX1" fmla="*/ 514351 w 1562101"/>
              <a:gd name="connsiteY1" fmla="*/ 771526 h 784943"/>
              <a:gd name="connsiteX2" fmla="*/ 1562101 w 1562101"/>
              <a:gd name="connsiteY2" fmla="*/ 0 h 784943"/>
              <a:gd name="connsiteX0" fmla="*/ 0 w 1562101"/>
              <a:gd name="connsiteY0" fmla="*/ 447676 h 772123"/>
              <a:gd name="connsiteX1" fmla="*/ 514351 w 1562101"/>
              <a:gd name="connsiteY1" fmla="*/ 771526 h 772123"/>
              <a:gd name="connsiteX2" fmla="*/ 1562101 w 1562101"/>
              <a:gd name="connsiteY2" fmla="*/ 0 h 772123"/>
              <a:gd name="connsiteX0" fmla="*/ 0 w 1562101"/>
              <a:gd name="connsiteY0" fmla="*/ 447676 h 771566"/>
              <a:gd name="connsiteX1" fmla="*/ 514351 w 1562101"/>
              <a:gd name="connsiteY1" fmla="*/ 771526 h 771566"/>
              <a:gd name="connsiteX2" fmla="*/ 1562101 w 1562101"/>
              <a:gd name="connsiteY2" fmla="*/ 0 h 771566"/>
              <a:gd name="connsiteX0" fmla="*/ 0 w 1619251"/>
              <a:gd name="connsiteY0" fmla="*/ 495301 h 834878"/>
              <a:gd name="connsiteX1" fmla="*/ 514351 w 1619251"/>
              <a:gd name="connsiteY1" fmla="*/ 819151 h 834878"/>
              <a:gd name="connsiteX2" fmla="*/ 1619251 w 1619251"/>
              <a:gd name="connsiteY2" fmla="*/ 0 h 834878"/>
              <a:gd name="connsiteX0" fmla="*/ 0 w 1619251"/>
              <a:gd name="connsiteY0" fmla="*/ 495301 h 820058"/>
              <a:gd name="connsiteX1" fmla="*/ 514351 w 1619251"/>
              <a:gd name="connsiteY1" fmla="*/ 819151 h 820058"/>
              <a:gd name="connsiteX2" fmla="*/ 1619251 w 1619251"/>
              <a:gd name="connsiteY2" fmla="*/ 0 h 820058"/>
              <a:gd name="connsiteX0" fmla="*/ 0 w 1619251"/>
              <a:gd name="connsiteY0" fmla="*/ 495301 h 819168"/>
              <a:gd name="connsiteX1" fmla="*/ 514351 w 1619251"/>
              <a:gd name="connsiteY1" fmla="*/ 819151 h 819168"/>
              <a:gd name="connsiteX2" fmla="*/ 1619251 w 1619251"/>
              <a:gd name="connsiteY2" fmla="*/ 0 h 81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1" h="819168">
                <a:moveTo>
                  <a:pt x="0" y="495301"/>
                </a:moveTo>
                <a:cubicBezTo>
                  <a:pt x="143669" y="639365"/>
                  <a:pt x="225425" y="815976"/>
                  <a:pt x="514351" y="819151"/>
                </a:cubicBezTo>
                <a:cubicBezTo>
                  <a:pt x="803277" y="822326"/>
                  <a:pt x="1242220" y="396478"/>
                  <a:pt x="1619251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F2CCA71-B03A-406E-86A8-218D29DC30FF}"/>
              </a:ext>
            </a:extLst>
          </p:cNvPr>
          <p:cNvSpPr/>
          <p:nvPr/>
        </p:nvSpPr>
        <p:spPr>
          <a:xfrm>
            <a:off x="1980818" y="897278"/>
            <a:ext cx="1385888" cy="610024"/>
          </a:xfrm>
          <a:custGeom>
            <a:avLst/>
            <a:gdLst>
              <a:gd name="connsiteX0" fmla="*/ 0 w 1619250"/>
              <a:gd name="connsiteY0" fmla="*/ 500063 h 801842"/>
              <a:gd name="connsiteX1" fmla="*/ 519113 w 1619250"/>
              <a:gd name="connsiteY1" fmla="*/ 781050 h 801842"/>
              <a:gd name="connsiteX2" fmla="*/ 1619250 w 1619250"/>
              <a:gd name="connsiteY2" fmla="*/ 0 h 801842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657"/>
              <a:gd name="connsiteX1" fmla="*/ 519113 w 1619250"/>
              <a:gd name="connsiteY1" fmla="*/ 781050 h 781657"/>
              <a:gd name="connsiteX2" fmla="*/ 1619250 w 1619250"/>
              <a:gd name="connsiteY2" fmla="*/ 0 h 781657"/>
              <a:gd name="connsiteX0" fmla="*/ 0 w 1619250"/>
              <a:gd name="connsiteY0" fmla="*/ 500063 h 782240"/>
              <a:gd name="connsiteX1" fmla="*/ 519113 w 1619250"/>
              <a:gd name="connsiteY1" fmla="*/ 781050 h 782240"/>
              <a:gd name="connsiteX2" fmla="*/ 1619250 w 1619250"/>
              <a:gd name="connsiteY2" fmla="*/ 0 h 782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509713"/>
              <a:gd name="connsiteY0" fmla="*/ 395288 h 707257"/>
              <a:gd name="connsiteX1" fmla="*/ 504826 w 1509713"/>
              <a:gd name="connsiteY1" fmla="*/ 695325 h 707257"/>
              <a:gd name="connsiteX2" fmla="*/ 1509713 w 1509713"/>
              <a:gd name="connsiteY2" fmla="*/ 0 h 707257"/>
              <a:gd name="connsiteX0" fmla="*/ 0 w 1509713"/>
              <a:gd name="connsiteY0" fmla="*/ 395288 h 695326"/>
              <a:gd name="connsiteX1" fmla="*/ 504826 w 1509713"/>
              <a:gd name="connsiteY1" fmla="*/ 695325 h 695326"/>
              <a:gd name="connsiteX2" fmla="*/ 1509713 w 1509713"/>
              <a:gd name="connsiteY2" fmla="*/ 0 h 695326"/>
              <a:gd name="connsiteX0" fmla="*/ 0 w 1509713"/>
              <a:gd name="connsiteY0" fmla="*/ 395288 h 719139"/>
              <a:gd name="connsiteX1" fmla="*/ 514351 w 1509713"/>
              <a:gd name="connsiteY1" fmla="*/ 719138 h 719139"/>
              <a:gd name="connsiteX2" fmla="*/ 1509713 w 1509713"/>
              <a:gd name="connsiteY2" fmla="*/ 0 h 719139"/>
              <a:gd name="connsiteX0" fmla="*/ 0 w 1243013"/>
              <a:gd name="connsiteY0" fmla="*/ 123826 h 449150"/>
              <a:gd name="connsiteX1" fmla="*/ 514351 w 1243013"/>
              <a:gd name="connsiteY1" fmla="*/ 447676 h 449150"/>
              <a:gd name="connsiteX2" fmla="*/ 1243013 w 1243013"/>
              <a:gd name="connsiteY2" fmla="*/ 0 h 449150"/>
              <a:gd name="connsiteX0" fmla="*/ 0 w 1243013"/>
              <a:gd name="connsiteY0" fmla="*/ 123826 h 447834"/>
              <a:gd name="connsiteX1" fmla="*/ 514351 w 1243013"/>
              <a:gd name="connsiteY1" fmla="*/ 447676 h 447834"/>
              <a:gd name="connsiteX2" fmla="*/ 1243013 w 1243013"/>
              <a:gd name="connsiteY2" fmla="*/ 0 h 447834"/>
              <a:gd name="connsiteX0" fmla="*/ 0 w 1243013"/>
              <a:gd name="connsiteY0" fmla="*/ 123826 h 466869"/>
              <a:gd name="connsiteX1" fmla="*/ 509589 w 1243013"/>
              <a:gd name="connsiteY1" fmla="*/ 466726 h 466869"/>
              <a:gd name="connsiteX2" fmla="*/ 1243013 w 1243013"/>
              <a:gd name="connsiteY2" fmla="*/ 0 h 466869"/>
              <a:gd name="connsiteX0" fmla="*/ 0 w 1319213"/>
              <a:gd name="connsiteY0" fmla="*/ 190501 h 536365"/>
              <a:gd name="connsiteX1" fmla="*/ 509589 w 1319213"/>
              <a:gd name="connsiteY1" fmla="*/ 533401 h 536365"/>
              <a:gd name="connsiteX2" fmla="*/ 1319213 w 1319213"/>
              <a:gd name="connsiteY2" fmla="*/ 0 h 536365"/>
              <a:gd name="connsiteX0" fmla="*/ 0 w 1319213"/>
              <a:gd name="connsiteY0" fmla="*/ 190501 h 533437"/>
              <a:gd name="connsiteX1" fmla="*/ 509589 w 1319213"/>
              <a:gd name="connsiteY1" fmla="*/ 533401 h 533437"/>
              <a:gd name="connsiteX2" fmla="*/ 1319213 w 1319213"/>
              <a:gd name="connsiteY2" fmla="*/ 0 h 533437"/>
              <a:gd name="connsiteX0" fmla="*/ 0 w 1385888"/>
              <a:gd name="connsiteY0" fmla="*/ 266701 h 614944"/>
              <a:gd name="connsiteX1" fmla="*/ 509589 w 1385888"/>
              <a:gd name="connsiteY1" fmla="*/ 609601 h 614944"/>
              <a:gd name="connsiteX2" fmla="*/ 1385888 w 1385888"/>
              <a:gd name="connsiteY2" fmla="*/ 0 h 614944"/>
              <a:gd name="connsiteX0" fmla="*/ 0 w 1385888"/>
              <a:gd name="connsiteY0" fmla="*/ 266701 h 610024"/>
              <a:gd name="connsiteX1" fmla="*/ 509589 w 1385888"/>
              <a:gd name="connsiteY1" fmla="*/ 609601 h 610024"/>
              <a:gd name="connsiteX2" fmla="*/ 1385888 w 1385888"/>
              <a:gd name="connsiteY2" fmla="*/ 0 h 6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888" h="610024">
                <a:moveTo>
                  <a:pt x="0" y="266701"/>
                </a:moveTo>
                <a:cubicBezTo>
                  <a:pt x="143669" y="410765"/>
                  <a:pt x="269083" y="620713"/>
                  <a:pt x="509589" y="609601"/>
                </a:cubicBezTo>
                <a:cubicBezTo>
                  <a:pt x="750095" y="598489"/>
                  <a:pt x="1008857" y="396478"/>
                  <a:pt x="1385888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FDAF9D0-875D-48AD-95A9-A1B2F26B3AFF}"/>
              </a:ext>
            </a:extLst>
          </p:cNvPr>
          <p:cNvSpPr/>
          <p:nvPr/>
        </p:nvSpPr>
        <p:spPr>
          <a:xfrm>
            <a:off x="2208957" y="887992"/>
            <a:ext cx="509586" cy="109610"/>
          </a:xfrm>
          <a:custGeom>
            <a:avLst/>
            <a:gdLst>
              <a:gd name="connsiteX0" fmla="*/ 0 w 1619250"/>
              <a:gd name="connsiteY0" fmla="*/ 500063 h 801842"/>
              <a:gd name="connsiteX1" fmla="*/ 519113 w 1619250"/>
              <a:gd name="connsiteY1" fmla="*/ 781050 h 801842"/>
              <a:gd name="connsiteX2" fmla="*/ 1619250 w 1619250"/>
              <a:gd name="connsiteY2" fmla="*/ 0 h 801842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657"/>
              <a:gd name="connsiteX1" fmla="*/ 519113 w 1619250"/>
              <a:gd name="connsiteY1" fmla="*/ 781050 h 781657"/>
              <a:gd name="connsiteX2" fmla="*/ 1619250 w 1619250"/>
              <a:gd name="connsiteY2" fmla="*/ 0 h 781657"/>
              <a:gd name="connsiteX0" fmla="*/ 0 w 1619250"/>
              <a:gd name="connsiteY0" fmla="*/ 500063 h 782240"/>
              <a:gd name="connsiteX1" fmla="*/ 519113 w 1619250"/>
              <a:gd name="connsiteY1" fmla="*/ 781050 h 782240"/>
              <a:gd name="connsiteX2" fmla="*/ 1619250 w 1619250"/>
              <a:gd name="connsiteY2" fmla="*/ 0 h 782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509713"/>
              <a:gd name="connsiteY0" fmla="*/ 395288 h 707257"/>
              <a:gd name="connsiteX1" fmla="*/ 504826 w 1509713"/>
              <a:gd name="connsiteY1" fmla="*/ 695325 h 707257"/>
              <a:gd name="connsiteX2" fmla="*/ 1509713 w 1509713"/>
              <a:gd name="connsiteY2" fmla="*/ 0 h 707257"/>
              <a:gd name="connsiteX0" fmla="*/ 0 w 1509713"/>
              <a:gd name="connsiteY0" fmla="*/ 395288 h 695326"/>
              <a:gd name="connsiteX1" fmla="*/ 504826 w 1509713"/>
              <a:gd name="connsiteY1" fmla="*/ 695325 h 695326"/>
              <a:gd name="connsiteX2" fmla="*/ 1509713 w 1509713"/>
              <a:gd name="connsiteY2" fmla="*/ 0 h 695326"/>
              <a:gd name="connsiteX0" fmla="*/ 0 w 1509713"/>
              <a:gd name="connsiteY0" fmla="*/ 395288 h 719139"/>
              <a:gd name="connsiteX1" fmla="*/ 514351 w 1509713"/>
              <a:gd name="connsiteY1" fmla="*/ 719138 h 719139"/>
              <a:gd name="connsiteX2" fmla="*/ 1509713 w 1509713"/>
              <a:gd name="connsiteY2" fmla="*/ 0 h 719139"/>
              <a:gd name="connsiteX0" fmla="*/ 0 w 1243013"/>
              <a:gd name="connsiteY0" fmla="*/ 123826 h 449150"/>
              <a:gd name="connsiteX1" fmla="*/ 514351 w 1243013"/>
              <a:gd name="connsiteY1" fmla="*/ 447676 h 449150"/>
              <a:gd name="connsiteX2" fmla="*/ 1243013 w 1243013"/>
              <a:gd name="connsiteY2" fmla="*/ 0 h 449150"/>
              <a:gd name="connsiteX0" fmla="*/ 0 w 1243013"/>
              <a:gd name="connsiteY0" fmla="*/ 123826 h 447834"/>
              <a:gd name="connsiteX1" fmla="*/ 514351 w 1243013"/>
              <a:gd name="connsiteY1" fmla="*/ 447676 h 447834"/>
              <a:gd name="connsiteX2" fmla="*/ 1243013 w 1243013"/>
              <a:gd name="connsiteY2" fmla="*/ 0 h 447834"/>
              <a:gd name="connsiteX0" fmla="*/ 0 w 1243013"/>
              <a:gd name="connsiteY0" fmla="*/ 123826 h 466869"/>
              <a:gd name="connsiteX1" fmla="*/ 509589 w 1243013"/>
              <a:gd name="connsiteY1" fmla="*/ 466726 h 466869"/>
              <a:gd name="connsiteX2" fmla="*/ 1243013 w 1243013"/>
              <a:gd name="connsiteY2" fmla="*/ 0 h 466869"/>
              <a:gd name="connsiteX0" fmla="*/ 0 w 1085850"/>
              <a:gd name="connsiteY0" fmla="*/ 276226 h 478636"/>
              <a:gd name="connsiteX1" fmla="*/ 352426 w 1085850"/>
              <a:gd name="connsiteY1" fmla="*/ 466726 h 478636"/>
              <a:gd name="connsiteX2" fmla="*/ 1085850 w 1085850"/>
              <a:gd name="connsiteY2" fmla="*/ 0 h 478636"/>
              <a:gd name="connsiteX0" fmla="*/ 0 w 776287"/>
              <a:gd name="connsiteY0" fmla="*/ 0 h 252360"/>
              <a:gd name="connsiteX1" fmla="*/ 352426 w 776287"/>
              <a:gd name="connsiteY1" fmla="*/ 190500 h 252360"/>
              <a:gd name="connsiteX2" fmla="*/ 776287 w 776287"/>
              <a:gd name="connsiteY2" fmla="*/ 14287 h 252360"/>
              <a:gd name="connsiteX0" fmla="*/ 0 w 776287"/>
              <a:gd name="connsiteY0" fmla="*/ 0 h 190570"/>
              <a:gd name="connsiteX1" fmla="*/ 352426 w 776287"/>
              <a:gd name="connsiteY1" fmla="*/ 190500 h 190570"/>
              <a:gd name="connsiteX2" fmla="*/ 776287 w 776287"/>
              <a:gd name="connsiteY2" fmla="*/ 14287 h 190570"/>
              <a:gd name="connsiteX0" fmla="*/ 0 w 723899"/>
              <a:gd name="connsiteY0" fmla="*/ 4763 h 195272"/>
              <a:gd name="connsiteX1" fmla="*/ 352426 w 723899"/>
              <a:gd name="connsiteY1" fmla="*/ 195263 h 195272"/>
              <a:gd name="connsiteX2" fmla="*/ 723899 w 723899"/>
              <a:gd name="connsiteY2" fmla="*/ 0 h 195272"/>
              <a:gd name="connsiteX0" fmla="*/ 0 w 723899"/>
              <a:gd name="connsiteY0" fmla="*/ 4763 h 195272"/>
              <a:gd name="connsiteX1" fmla="*/ 352426 w 723899"/>
              <a:gd name="connsiteY1" fmla="*/ 195263 h 195272"/>
              <a:gd name="connsiteX2" fmla="*/ 723899 w 723899"/>
              <a:gd name="connsiteY2" fmla="*/ 0 h 195272"/>
              <a:gd name="connsiteX0" fmla="*/ 0 w 723899"/>
              <a:gd name="connsiteY0" fmla="*/ 4763 h 209558"/>
              <a:gd name="connsiteX1" fmla="*/ 347664 w 723899"/>
              <a:gd name="connsiteY1" fmla="*/ 209551 h 209558"/>
              <a:gd name="connsiteX2" fmla="*/ 723899 w 723899"/>
              <a:gd name="connsiteY2" fmla="*/ 0 h 209558"/>
              <a:gd name="connsiteX0" fmla="*/ 0 w 723899"/>
              <a:gd name="connsiteY0" fmla="*/ 4763 h 210534"/>
              <a:gd name="connsiteX1" fmla="*/ 347664 w 723899"/>
              <a:gd name="connsiteY1" fmla="*/ 209551 h 210534"/>
              <a:gd name="connsiteX2" fmla="*/ 723899 w 723899"/>
              <a:gd name="connsiteY2" fmla="*/ 0 h 210534"/>
              <a:gd name="connsiteX0" fmla="*/ 0 w 723899"/>
              <a:gd name="connsiteY0" fmla="*/ 4763 h 210534"/>
              <a:gd name="connsiteX1" fmla="*/ 347664 w 723899"/>
              <a:gd name="connsiteY1" fmla="*/ 209551 h 210534"/>
              <a:gd name="connsiteX2" fmla="*/ 723899 w 723899"/>
              <a:gd name="connsiteY2" fmla="*/ 0 h 210534"/>
              <a:gd name="connsiteX0" fmla="*/ 0 w 723899"/>
              <a:gd name="connsiteY0" fmla="*/ 4763 h 210229"/>
              <a:gd name="connsiteX1" fmla="*/ 347664 w 723899"/>
              <a:gd name="connsiteY1" fmla="*/ 209551 h 210229"/>
              <a:gd name="connsiteX2" fmla="*/ 723899 w 723899"/>
              <a:gd name="connsiteY2" fmla="*/ 0 h 210229"/>
              <a:gd name="connsiteX0" fmla="*/ 0 w 619124"/>
              <a:gd name="connsiteY0" fmla="*/ 109538 h 216542"/>
              <a:gd name="connsiteX1" fmla="*/ 242889 w 619124"/>
              <a:gd name="connsiteY1" fmla="*/ 209551 h 216542"/>
              <a:gd name="connsiteX2" fmla="*/ 619124 w 619124"/>
              <a:gd name="connsiteY2" fmla="*/ 0 h 216542"/>
              <a:gd name="connsiteX0" fmla="*/ 0 w 619124"/>
              <a:gd name="connsiteY0" fmla="*/ 109538 h 213865"/>
              <a:gd name="connsiteX1" fmla="*/ 242889 w 619124"/>
              <a:gd name="connsiteY1" fmla="*/ 209551 h 213865"/>
              <a:gd name="connsiteX2" fmla="*/ 619124 w 619124"/>
              <a:gd name="connsiteY2" fmla="*/ 0 h 213865"/>
              <a:gd name="connsiteX0" fmla="*/ 0 w 528636"/>
              <a:gd name="connsiteY0" fmla="*/ 28575 h 129548"/>
              <a:gd name="connsiteX1" fmla="*/ 242889 w 528636"/>
              <a:gd name="connsiteY1" fmla="*/ 128588 h 129548"/>
              <a:gd name="connsiteX2" fmla="*/ 528636 w 528636"/>
              <a:gd name="connsiteY2" fmla="*/ 0 h 129548"/>
              <a:gd name="connsiteX0" fmla="*/ 0 w 528636"/>
              <a:gd name="connsiteY0" fmla="*/ 28575 h 129109"/>
              <a:gd name="connsiteX1" fmla="*/ 242889 w 528636"/>
              <a:gd name="connsiteY1" fmla="*/ 128588 h 129109"/>
              <a:gd name="connsiteX2" fmla="*/ 528636 w 528636"/>
              <a:gd name="connsiteY2" fmla="*/ 0 h 129109"/>
              <a:gd name="connsiteX0" fmla="*/ 0 w 528636"/>
              <a:gd name="connsiteY0" fmla="*/ 28575 h 129109"/>
              <a:gd name="connsiteX1" fmla="*/ 242889 w 528636"/>
              <a:gd name="connsiteY1" fmla="*/ 128588 h 129109"/>
              <a:gd name="connsiteX2" fmla="*/ 528636 w 528636"/>
              <a:gd name="connsiteY2" fmla="*/ 0 h 129109"/>
              <a:gd name="connsiteX0" fmla="*/ 0 w 509586"/>
              <a:gd name="connsiteY0" fmla="*/ 9525 h 109610"/>
              <a:gd name="connsiteX1" fmla="*/ 242889 w 509586"/>
              <a:gd name="connsiteY1" fmla="*/ 109538 h 109610"/>
              <a:gd name="connsiteX2" fmla="*/ 509586 w 509586"/>
              <a:gd name="connsiteY2" fmla="*/ 0 h 10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86" h="109610">
                <a:moveTo>
                  <a:pt x="0" y="9525"/>
                </a:moveTo>
                <a:cubicBezTo>
                  <a:pt x="76994" y="86914"/>
                  <a:pt x="157958" y="111125"/>
                  <a:pt x="242889" y="109538"/>
                </a:cubicBezTo>
                <a:cubicBezTo>
                  <a:pt x="327820" y="107951"/>
                  <a:pt x="442116" y="58340"/>
                  <a:pt x="509586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FD8621-1BE7-4E50-A795-3C5E343D67D9}"/>
              </a:ext>
            </a:extLst>
          </p:cNvPr>
          <p:cNvSpPr/>
          <p:nvPr/>
        </p:nvSpPr>
        <p:spPr>
          <a:xfrm>
            <a:off x="1994644" y="901703"/>
            <a:ext cx="1090611" cy="361982"/>
          </a:xfrm>
          <a:custGeom>
            <a:avLst/>
            <a:gdLst>
              <a:gd name="connsiteX0" fmla="*/ 0 w 1619250"/>
              <a:gd name="connsiteY0" fmla="*/ 500063 h 801842"/>
              <a:gd name="connsiteX1" fmla="*/ 519113 w 1619250"/>
              <a:gd name="connsiteY1" fmla="*/ 781050 h 801842"/>
              <a:gd name="connsiteX2" fmla="*/ 1619250 w 1619250"/>
              <a:gd name="connsiteY2" fmla="*/ 0 h 801842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657"/>
              <a:gd name="connsiteX1" fmla="*/ 519113 w 1619250"/>
              <a:gd name="connsiteY1" fmla="*/ 781050 h 781657"/>
              <a:gd name="connsiteX2" fmla="*/ 1619250 w 1619250"/>
              <a:gd name="connsiteY2" fmla="*/ 0 h 781657"/>
              <a:gd name="connsiteX0" fmla="*/ 0 w 1619250"/>
              <a:gd name="connsiteY0" fmla="*/ 500063 h 782240"/>
              <a:gd name="connsiteX1" fmla="*/ 519113 w 1619250"/>
              <a:gd name="connsiteY1" fmla="*/ 781050 h 782240"/>
              <a:gd name="connsiteX2" fmla="*/ 1619250 w 1619250"/>
              <a:gd name="connsiteY2" fmla="*/ 0 h 782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509713"/>
              <a:gd name="connsiteY0" fmla="*/ 395288 h 707257"/>
              <a:gd name="connsiteX1" fmla="*/ 504826 w 1509713"/>
              <a:gd name="connsiteY1" fmla="*/ 695325 h 707257"/>
              <a:gd name="connsiteX2" fmla="*/ 1509713 w 1509713"/>
              <a:gd name="connsiteY2" fmla="*/ 0 h 707257"/>
              <a:gd name="connsiteX0" fmla="*/ 0 w 1509713"/>
              <a:gd name="connsiteY0" fmla="*/ 395288 h 695326"/>
              <a:gd name="connsiteX1" fmla="*/ 504826 w 1509713"/>
              <a:gd name="connsiteY1" fmla="*/ 695325 h 695326"/>
              <a:gd name="connsiteX2" fmla="*/ 1509713 w 1509713"/>
              <a:gd name="connsiteY2" fmla="*/ 0 h 695326"/>
              <a:gd name="connsiteX0" fmla="*/ 0 w 1509713"/>
              <a:gd name="connsiteY0" fmla="*/ 395288 h 719139"/>
              <a:gd name="connsiteX1" fmla="*/ 514351 w 1509713"/>
              <a:gd name="connsiteY1" fmla="*/ 719138 h 719139"/>
              <a:gd name="connsiteX2" fmla="*/ 1509713 w 1509713"/>
              <a:gd name="connsiteY2" fmla="*/ 0 h 719139"/>
              <a:gd name="connsiteX0" fmla="*/ 0 w 1243013"/>
              <a:gd name="connsiteY0" fmla="*/ 123826 h 449150"/>
              <a:gd name="connsiteX1" fmla="*/ 514351 w 1243013"/>
              <a:gd name="connsiteY1" fmla="*/ 447676 h 449150"/>
              <a:gd name="connsiteX2" fmla="*/ 1243013 w 1243013"/>
              <a:gd name="connsiteY2" fmla="*/ 0 h 449150"/>
              <a:gd name="connsiteX0" fmla="*/ 0 w 1243013"/>
              <a:gd name="connsiteY0" fmla="*/ 123826 h 447834"/>
              <a:gd name="connsiteX1" fmla="*/ 514351 w 1243013"/>
              <a:gd name="connsiteY1" fmla="*/ 447676 h 447834"/>
              <a:gd name="connsiteX2" fmla="*/ 1243013 w 1243013"/>
              <a:gd name="connsiteY2" fmla="*/ 0 h 447834"/>
              <a:gd name="connsiteX0" fmla="*/ 0 w 1243013"/>
              <a:gd name="connsiteY0" fmla="*/ 123826 h 466869"/>
              <a:gd name="connsiteX1" fmla="*/ 509589 w 1243013"/>
              <a:gd name="connsiteY1" fmla="*/ 466726 h 466869"/>
              <a:gd name="connsiteX2" fmla="*/ 1243013 w 1243013"/>
              <a:gd name="connsiteY2" fmla="*/ 0 h 466869"/>
              <a:gd name="connsiteX0" fmla="*/ 0 w 1085850"/>
              <a:gd name="connsiteY0" fmla="*/ 276226 h 478636"/>
              <a:gd name="connsiteX1" fmla="*/ 352426 w 1085850"/>
              <a:gd name="connsiteY1" fmla="*/ 466726 h 478636"/>
              <a:gd name="connsiteX2" fmla="*/ 1085850 w 1085850"/>
              <a:gd name="connsiteY2" fmla="*/ 0 h 478636"/>
              <a:gd name="connsiteX0" fmla="*/ 0 w 776287"/>
              <a:gd name="connsiteY0" fmla="*/ 0 h 252360"/>
              <a:gd name="connsiteX1" fmla="*/ 352426 w 776287"/>
              <a:gd name="connsiteY1" fmla="*/ 190500 h 252360"/>
              <a:gd name="connsiteX2" fmla="*/ 776287 w 776287"/>
              <a:gd name="connsiteY2" fmla="*/ 14287 h 252360"/>
              <a:gd name="connsiteX0" fmla="*/ 0 w 776287"/>
              <a:gd name="connsiteY0" fmla="*/ 0 h 190570"/>
              <a:gd name="connsiteX1" fmla="*/ 352426 w 776287"/>
              <a:gd name="connsiteY1" fmla="*/ 190500 h 190570"/>
              <a:gd name="connsiteX2" fmla="*/ 776287 w 776287"/>
              <a:gd name="connsiteY2" fmla="*/ 14287 h 190570"/>
              <a:gd name="connsiteX0" fmla="*/ 0 w 723899"/>
              <a:gd name="connsiteY0" fmla="*/ 4763 h 195272"/>
              <a:gd name="connsiteX1" fmla="*/ 352426 w 723899"/>
              <a:gd name="connsiteY1" fmla="*/ 195263 h 195272"/>
              <a:gd name="connsiteX2" fmla="*/ 723899 w 723899"/>
              <a:gd name="connsiteY2" fmla="*/ 0 h 195272"/>
              <a:gd name="connsiteX0" fmla="*/ 0 w 723899"/>
              <a:gd name="connsiteY0" fmla="*/ 4763 h 195272"/>
              <a:gd name="connsiteX1" fmla="*/ 352426 w 723899"/>
              <a:gd name="connsiteY1" fmla="*/ 195263 h 195272"/>
              <a:gd name="connsiteX2" fmla="*/ 723899 w 723899"/>
              <a:gd name="connsiteY2" fmla="*/ 0 h 195272"/>
              <a:gd name="connsiteX0" fmla="*/ 0 w 723899"/>
              <a:gd name="connsiteY0" fmla="*/ 4763 h 209558"/>
              <a:gd name="connsiteX1" fmla="*/ 347664 w 723899"/>
              <a:gd name="connsiteY1" fmla="*/ 209551 h 209558"/>
              <a:gd name="connsiteX2" fmla="*/ 723899 w 723899"/>
              <a:gd name="connsiteY2" fmla="*/ 0 h 209558"/>
              <a:gd name="connsiteX0" fmla="*/ 0 w 723899"/>
              <a:gd name="connsiteY0" fmla="*/ 4763 h 210534"/>
              <a:gd name="connsiteX1" fmla="*/ 347664 w 723899"/>
              <a:gd name="connsiteY1" fmla="*/ 209551 h 210534"/>
              <a:gd name="connsiteX2" fmla="*/ 723899 w 723899"/>
              <a:gd name="connsiteY2" fmla="*/ 0 h 210534"/>
              <a:gd name="connsiteX0" fmla="*/ 0 w 723899"/>
              <a:gd name="connsiteY0" fmla="*/ 4763 h 210534"/>
              <a:gd name="connsiteX1" fmla="*/ 347664 w 723899"/>
              <a:gd name="connsiteY1" fmla="*/ 209551 h 210534"/>
              <a:gd name="connsiteX2" fmla="*/ 723899 w 723899"/>
              <a:gd name="connsiteY2" fmla="*/ 0 h 210534"/>
              <a:gd name="connsiteX0" fmla="*/ 0 w 723899"/>
              <a:gd name="connsiteY0" fmla="*/ 4763 h 210229"/>
              <a:gd name="connsiteX1" fmla="*/ 347664 w 723899"/>
              <a:gd name="connsiteY1" fmla="*/ 209551 h 210229"/>
              <a:gd name="connsiteX2" fmla="*/ 723899 w 723899"/>
              <a:gd name="connsiteY2" fmla="*/ 0 h 210229"/>
              <a:gd name="connsiteX0" fmla="*/ 0 w 852486"/>
              <a:gd name="connsiteY0" fmla="*/ 0 h 346970"/>
              <a:gd name="connsiteX1" fmla="*/ 476251 w 852486"/>
              <a:gd name="connsiteY1" fmla="*/ 342901 h 346970"/>
              <a:gd name="connsiteX2" fmla="*/ 852486 w 852486"/>
              <a:gd name="connsiteY2" fmla="*/ 133350 h 346970"/>
              <a:gd name="connsiteX0" fmla="*/ 0 w 1090611"/>
              <a:gd name="connsiteY0" fmla="*/ 19050 h 361982"/>
              <a:gd name="connsiteX1" fmla="*/ 476251 w 1090611"/>
              <a:gd name="connsiteY1" fmla="*/ 361951 h 361982"/>
              <a:gd name="connsiteX2" fmla="*/ 1090611 w 1090611"/>
              <a:gd name="connsiteY2" fmla="*/ 0 h 36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611" h="361982">
                <a:moveTo>
                  <a:pt x="0" y="19050"/>
                </a:moveTo>
                <a:cubicBezTo>
                  <a:pt x="72231" y="125014"/>
                  <a:pt x="294483" y="365126"/>
                  <a:pt x="476251" y="361951"/>
                </a:cubicBezTo>
                <a:cubicBezTo>
                  <a:pt x="658019" y="358776"/>
                  <a:pt x="908842" y="163115"/>
                  <a:pt x="1090611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B098C8D-8BA0-4ECD-B96B-DBB01D86D9CE}"/>
              </a:ext>
            </a:extLst>
          </p:cNvPr>
          <p:cNvSpPr/>
          <p:nvPr/>
        </p:nvSpPr>
        <p:spPr>
          <a:xfrm>
            <a:off x="2790462" y="2708095"/>
            <a:ext cx="790574" cy="485774"/>
          </a:xfrm>
          <a:custGeom>
            <a:avLst/>
            <a:gdLst>
              <a:gd name="connsiteX0" fmla="*/ 0 w 1619250"/>
              <a:gd name="connsiteY0" fmla="*/ 500063 h 801842"/>
              <a:gd name="connsiteX1" fmla="*/ 519113 w 1619250"/>
              <a:gd name="connsiteY1" fmla="*/ 781050 h 801842"/>
              <a:gd name="connsiteX2" fmla="*/ 1619250 w 1619250"/>
              <a:gd name="connsiteY2" fmla="*/ 0 h 801842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657"/>
              <a:gd name="connsiteX1" fmla="*/ 519113 w 1619250"/>
              <a:gd name="connsiteY1" fmla="*/ 781050 h 781657"/>
              <a:gd name="connsiteX2" fmla="*/ 1619250 w 1619250"/>
              <a:gd name="connsiteY2" fmla="*/ 0 h 781657"/>
              <a:gd name="connsiteX0" fmla="*/ 0 w 1619250"/>
              <a:gd name="connsiteY0" fmla="*/ 500063 h 782240"/>
              <a:gd name="connsiteX1" fmla="*/ 519113 w 1619250"/>
              <a:gd name="connsiteY1" fmla="*/ 781050 h 782240"/>
              <a:gd name="connsiteX2" fmla="*/ 1619250 w 1619250"/>
              <a:gd name="connsiteY2" fmla="*/ 0 h 782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509713"/>
              <a:gd name="connsiteY0" fmla="*/ 395288 h 707257"/>
              <a:gd name="connsiteX1" fmla="*/ 504826 w 1509713"/>
              <a:gd name="connsiteY1" fmla="*/ 695325 h 707257"/>
              <a:gd name="connsiteX2" fmla="*/ 1509713 w 1509713"/>
              <a:gd name="connsiteY2" fmla="*/ 0 h 707257"/>
              <a:gd name="connsiteX0" fmla="*/ 0 w 1509713"/>
              <a:gd name="connsiteY0" fmla="*/ 395288 h 695326"/>
              <a:gd name="connsiteX1" fmla="*/ 504826 w 1509713"/>
              <a:gd name="connsiteY1" fmla="*/ 695325 h 695326"/>
              <a:gd name="connsiteX2" fmla="*/ 1509713 w 1509713"/>
              <a:gd name="connsiteY2" fmla="*/ 0 h 695326"/>
              <a:gd name="connsiteX0" fmla="*/ 0 w 1509713"/>
              <a:gd name="connsiteY0" fmla="*/ 395288 h 719139"/>
              <a:gd name="connsiteX1" fmla="*/ 514351 w 1509713"/>
              <a:gd name="connsiteY1" fmla="*/ 719138 h 719139"/>
              <a:gd name="connsiteX2" fmla="*/ 1509713 w 1509713"/>
              <a:gd name="connsiteY2" fmla="*/ 0 h 719139"/>
              <a:gd name="connsiteX0" fmla="*/ 0 w 1243013"/>
              <a:gd name="connsiteY0" fmla="*/ 123826 h 449150"/>
              <a:gd name="connsiteX1" fmla="*/ 514351 w 1243013"/>
              <a:gd name="connsiteY1" fmla="*/ 447676 h 449150"/>
              <a:gd name="connsiteX2" fmla="*/ 1243013 w 1243013"/>
              <a:gd name="connsiteY2" fmla="*/ 0 h 449150"/>
              <a:gd name="connsiteX0" fmla="*/ 0 w 1243013"/>
              <a:gd name="connsiteY0" fmla="*/ 123826 h 447834"/>
              <a:gd name="connsiteX1" fmla="*/ 514351 w 1243013"/>
              <a:gd name="connsiteY1" fmla="*/ 447676 h 447834"/>
              <a:gd name="connsiteX2" fmla="*/ 1243013 w 1243013"/>
              <a:gd name="connsiteY2" fmla="*/ 0 h 447834"/>
              <a:gd name="connsiteX0" fmla="*/ 0 w 1243013"/>
              <a:gd name="connsiteY0" fmla="*/ 123826 h 466869"/>
              <a:gd name="connsiteX1" fmla="*/ 509589 w 1243013"/>
              <a:gd name="connsiteY1" fmla="*/ 466726 h 466869"/>
              <a:gd name="connsiteX2" fmla="*/ 1243013 w 1243013"/>
              <a:gd name="connsiteY2" fmla="*/ 0 h 466869"/>
              <a:gd name="connsiteX0" fmla="*/ 0 w 1085850"/>
              <a:gd name="connsiteY0" fmla="*/ 276226 h 478636"/>
              <a:gd name="connsiteX1" fmla="*/ 352426 w 1085850"/>
              <a:gd name="connsiteY1" fmla="*/ 466726 h 478636"/>
              <a:gd name="connsiteX2" fmla="*/ 1085850 w 1085850"/>
              <a:gd name="connsiteY2" fmla="*/ 0 h 478636"/>
              <a:gd name="connsiteX0" fmla="*/ 0 w 776287"/>
              <a:gd name="connsiteY0" fmla="*/ 0 h 252360"/>
              <a:gd name="connsiteX1" fmla="*/ 352426 w 776287"/>
              <a:gd name="connsiteY1" fmla="*/ 190500 h 252360"/>
              <a:gd name="connsiteX2" fmla="*/ 776287 w 776287"/>
              <a:gd name="connsiteY2" fmla="*/ 14287 h 252360"/>
              <a:gd name="connsiteX0" fmla="*/ 0 w 776287"/>
              <a:gd name="connsiteY0" fmla="*/ 0 h 190570"/>
              <a:gd name="connsiteX1" fmla="*/ 352426 w 776287"/>
              <a:gd name="connsiteY1" fmla="*/ 190500 h 190570"/>
              <a:gd name="connsiteX2" fmla="*/ 776287 w 776287"/>
              <a:gd name="connsiteY2" fmla="*/ 14287 h 190570"/>
              <a:gd name="connsiteX0" fmla="*/ 0 w 723899"/>
              <a:gd name="connsiteY0" fmla="*/ 4763 h 195272"/>
              <a:gd name="connsiteX1" fmla="*/ 352426 w 723899"/>
              <a:gd name="connsiteY1" fmla="*/ 195263 h 195272"/>
              <a:gd name="connsiteX2" fmla="*/ 723899 w 723899"/>
              <a:gd name="connsiteY2" fmla="*/ 0 h 195272"/>
              <a:gd name="connsiteX0" fmla="*/ 0 w 723899"/>
              <a:gd name="connsiteY0" fmla="*/ 4763 h 195272"/>
              <a:gd name="connsiteX1" fmla="*/ 352426 w 723899"/>
              <a:gd name="connsiteY1" fmla="*/ 195263 h 195272"/>
              <a:gd name="connsiteX2" fmla="*/ 723899 w 723899"/>
              <a:gd name="connsiteY2" fmla="*/ 0 h 195272"/>
              <a:gd name="connsiteX0" fmla="*/ 0 w 723899"/>
              <a:gd name="connsiteY0" fmla="*/ 4763 h 209558"/>
              <a:gd name="connsiteX1" fmla="*/ 347664 w 723899"/>
              <a:gd name="connsiteY1" fmla="*/ 209551 h 209558"/>
              <a:gd name="connsiteX2" fmla="*/ 723899 w 723899"/>
              <a:gd name="connsiteY2" fmla="*/ 0 h 209558"/>
              <a:gd name="connsiteX0" fmla="*/ 0 w 723899"/>
              <a:gd name="connsiteY0" fmla="*/ 4763 h 210534"/>
              <a:gd name="connsiteX1" fmla="*/ 347664 w 723899"/>
              <a:gd name="connsiteY1" fmla="*/ 209551 h 210534"/>
              <a:gd name="connsiteX2" fmla="*/ 723899 w 723899"/>
              <a:gd name="connsiteY2" fmla="*/ 0 h 210534"/>
              <a:gd name="connsiteX0" fmla="*/ 0 w 723899"/>
              <a:gd name="connsiteY0" fmla="*/ 4763 h 210534"/>
              <a:gd name="connsiteX1" fmla="*/ 347664 w 723899"/>
              <a:gd name="connsiteY1" fmla="*/ 209551 h 210534"/>
              <a:gd name="connsiteX2" fmla="*/ 723899 w 723899"/>
              <a:gd name="connsiteY2" fmla="*/ 0 h 210534"/>
              <a:gd name="connsiteX0" fmla="*/ 0 w 723899"/>
              <a:gd name="connsiteY0" fmla="*/ 4763 h 210229"/>
              <a:gd name="connsiteX1" fmla="*/ 347664 w 723899"/>
              <a:gd name="connsiteY1" fmla="*/ 209551 h 210229"/>
              <a:gd name="connsiteX2" fmla="*/ 723899 w 723899"/>
              <a:gd name="connsiteY2" fmla="*/ 0 h 210229"/>
              <a:gd name="connsiteX0" fmla="*/ 0 w 619124"/>
              <a:gd name="connsiteY0" fmla="*/ 109538 h 216542"/>
              <a:gd name="connsiteX1" fmla="*/ 242889 w 619124"/>
              <a:gd name="connsiteY1" fmla="*/ 209551 h 216542"/>
              <a:gd name="connsiteX2" fmla="*/ 619124 w 619124"/>
              <a:gd name="connsiteY2" fmla="*/ 0 h 216542"/>
              <a:gd name="connsiteX0" fmla="*/ 0 w 619124"/>
              <a:gd name="connsiteY0" fmla="*/ 109538 h 213865"/>
              <a:gd name="connsiteX1" fmla="*/ 242889 w 619124"/>
              <a:gd name="connsiteY1" fmla="*/ 209551 h 213865"/>
              <a:gd name="connsiteX2" fmla="*/ 619124 w 619124"/>
              <a:gd name="connsiteY2" fmla="*/ 0 h 213865"/>
              <a:gd name="connsiteX0" fmla="*/ 0 w 528636"/>
              <a:gd name="connsiteY0" fmla="*/ 28575 h 129548"/>
              <a:gd name="connsiteX1" fmla="*/ 242889 w 528636"/>
              <a:gd name="connsiteY1" fmla="*/ 128588 h 129548"/>
              <a:gd name="connsiteX2" fmla="*/ 528636 w 528636"/>
              <a:gd name="connsiteY2" fmla="*/ 0 h 129548"/>
              <a:gd name="connsiteX0" fmla="*/ 0 w 528636"/>
              <a:gd name="connsiteY0" fmla="*/ 28575 h 129109"/>
              <a:gd name="connsiteX1" fmla="*/ 242889 w 528636"/>
              <a:gd name="connsiteY1" fmla="*/ 128588 h 129109"/>
              <a:gd name="connsiteX2" fmla="*/ 528636 w 528636"/>
              <a:gd name="connsiteY2" fmla="*/ 0 h 129109"/>
              <a:gd name="connsiteX0" fmla="*/ 0 w 528636"/>
              <a:gd name="connsiteY0" fmla="*/ 28575 h 129109"/>
              <a:gd name="connsiteX1" fmla="*/ 242889 w 528636"/>
              <a:gd name="connsiteY1" fmla="*/ 128588 h 129109"/>
              <a:gd name="connsiteX2" fmla="*/ 528636 w 528636"/>
              <a:gd name="connsiteY2" fmla="*/ 0 h 129109"/>
              <a:gd name="connsiteX0" fmla="*/ 0 w 509586"/>
              <a:gd name="connsiteY0" fmla="*/ 9525 h 109610"/>
              <a:gd name="connsiteX1" fmla="*/ 242889 w 509586"/>
              <a:gd name="connsiteY1" fmla="*/ 109538 h 109610"/>
              <a:gd name="connsiteX2" fmla="*/ 509586 w 509586"/>
              <a:gd name="connsiteY2" fmla="*/ 0 h 109610"/>
              <a:gd name="connsiteX0" fmla="*/ 0 w 776286"/>
              <a:gd name="connsiteY0" fmla="*/ 347662 h 362037"/>
              <a:gd name="connsiteX1" fmla="*/ 509589 w 776286"/>
              <a:gd name="connsiteY1" fmla="*/ 109538 h 362037"/>
              <a:gd name="connsiteX2" fmla="*/ 776286 w 776286"/>
              <a:gd name="connsiteY2" fmla="*/ 0 h 362037"/>
              <a:gd name="connsiteX0" fmla="*/ 0 w 781049"/>
              <a:gd name="connsiteY0" fmla="*/ 452437 h 467607"/>
              <a:gd name="connsiteX1" fmla="*/ 509589 w 781049"/>
              <a:gd name="connsiteY1" fmla="*/ 214313 h 467607"/>
              <a:gd name="connsiteX2" fmla="*/ 781049 w 781049"/>
              <a:gd name="connsiteY2" fmla="*/ 0 h 467607"/>
              <a:gd name="connsiteX0" fmla="*/ 0 w 781049"/>
              <a:gd name="connsiteY0" fmla="*/ 452437 h 471141"/>
              <a:gd name="connsiteX1" fmla="*/ 466727 w 781049"/>
              <a:gd name="connsiteY1" fmla="*/ 271463 h 471141"/>
              <a:gd name="connsiteX2" fmla="*/ 781049 w 781049"/>
              <a:gd name="connsiteY2" fmla="*/ 0 h 471141"/>
              <a:gd name="connsiteX0" fmla="*/ 0 w 781049"/>
              <a:gd name="connsiteY0" fmla="*/ 452437 h 469871"/>
              <a:gd name="connsiteX1" fmla="*/ 466727 w 781049"/>
              <a:gd name="connsiteY1" fmla="*/ 271463 h 469871"/>
              <a:gd name="connsiteX2" fmla="*/ 781049 w 781049"/>
              <a:gd name="connsiteY2" fmla="*/ 0 h 469871"/>
              <a:gd name="connsiteX0" fmla="*/ 0 w 781049"/>
              <a:gd name="connsiteY0" fmla="*/ 452437 h 452445"/>
              <a:gd name="connsiteX1" fmla="*/ 466727 w 781049"/>
              <a:gd name="connsiteY1" fmla="*/ 271463 h 452445"/>
              <a:gd name="connsiteX2" fmla="*/ 781049 w 781049"/>
              <a:gd name="connsiteY2" fmla="*/ 0 h 452445"/>
              <a:gd name="connsiteX0" fmla="*/ 0 w 747711"/>
              <a:gd name="connsiteY0" fmla="*/ 466724 h 466732"/>
              <a:gd name="connsiteX1" fmla="*/ 433389 w 747711"/>
              <a:gd name="connsiteY1" fmla="*/ 271463 h 466732"/>
              <a:gd name="connsiteX2" fmla="*/ 747711 w 747711"/>
              <a:gd name="connsiteY2" fmla="*/ 0 h 466732"/>
              <a:gd name="connsiteX0" fmla="*/ 0 w 671511"/>
              <a:gd name="connsiteY0" fmla="*/ 481011 h 481019"/>
              <a:gd name="connsiteX1" fmla="*/ 357189 w 671511"/>
              <a:gd name="connsiteY1" fmla="*/ 271463 h 481019"/>
              <a:gd name="connsiteX2" fmla="*/ 671511 w 671511"/>
              <a:gd name="connsiteY2" fmla="*/ 0 h 481019"/>
              <a:gd name="connsiteX0" fmla="*/ 0 w 671511"/>
              <a:gd name="connsiteY0" fmla="*/ 481011 h 481019"/>
              <a:gd name="connsiteX1" fmla="*/ 395289 w 671511"/>
              <a:gd name="connsiteY1" fmla="*/ 276226 h 481019"/>
              <a:gd name="connsiteX2" fmla="*/ 671511 w 671511"/>
              <a:gd name="connsiteY2" fmla="*/ 0 h 481019"/>
              <a:gd name="connsiteX0" fmla="*/ 0 w 671511"/>
              <a:gd name="connsiteY0" fmla="*/ 481011 h 481019"/>
              <a:gd name="connsiteX1" fmla="*/ 357189 w 671511"/>
              <a:gd name="connsiteY1" fmla="*/ 271463 h 481019"/>
              <a:gd name="connsiteX2" fmla="*/ 671511 w 671511"/>
              <a:gd name="connsiteY2" fmla="*/ 0 h 481019"/>
              <a:gd name="connsiteX0" fmla="*/ 0 w 790574"/>
              <a:gd name="connsiteY0" fmla="*/ 485774 h 485781"/>
              <a:gd name="connsiteX1" fmla="*/ 476252 w 790574"/>
              <a:gd name="connsiteY1" fmla="*/ 271463 h 485781"/>
              <a:gd name="connsiteX2" fmla="*/ 790574 w 790574"/>
              <a:gd name="connsiteY2" fmla="*/ 0 h 485781"/>
              <a:gd name="connsiteX0" fmla="*/ 0 w 790574"/>
              <a:gd name="connsiteY0" fmla="*/ 485774 h 485774"/>
              <a:gd name="connsiteX1" fmla="*/ 476252 w 790574"/>
              <a:gd name="connsiteY1" fmla="*/ 271463 h 485774"/>
              <a:gd name="connsiteX2" fmla="*/ 790574 w 790574"/>
              <a:gd name="connsiteY2" fmla="*/ 0 h 48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4" h="485774">
                <a:moveTo>
                  <a:pt x="0" y="485774"/>
                </a:moveTo>
                <a:cubicBezTo>
                  <a:pt x="215106" y="453626"/>
                  <a:pt x="344490" y="352425"/>
                  <a:pt x="476252" y="271463"/>
                </a:cubicBezTo>
                <a:cubicBezTo>
                  <a:pt x="608014" y="190501"/>
                  <a:pt x="723104" y="58340"/>
                  <a:pt x="790574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1BFAA5-2476-4069-99E5-08EF7809B8B5}"/>
              </a:ext>
            </a:extLst>
          </p:cNvPr>
          <p:cNvSpPr/>
          <p:nvPr/>
        </p:nvSpPr>
        <p:spPr>
          <a:xfrm flipV="1">
            <a:off x="1974273" y="3060419"/>
            <a:ext cx="206474" cy="133450"/>
          </a:xfrm>
          <a:custGeom>
            <a:avLst/>
            <a:gdLst>
              <a:gd name="connsiteX0" fmla="*/ 0 w 1619250"/>
              <a:gd name="connsiteY0" fmla="*/ 500063 h 801842"/>
              <a:gd name="connsiteX1" fmla="*/ 519113 w 1619250"/>
              <a:gd name="connsiteY1" fmla="*/ 781050 h 801842"/>
              <a:gd name="connsiteX2" fmla="*/ 1619250 w 1619250"/>
              <a:gd name="connsiteY2" fmla="*/ 0 h 801842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389"/>
              <a:gd name="connsiteX1" fmla="*/ 519113 w 1619250"/>
              <a:gd name="connsiteY1" fmla="*/ 781050 h 781389"/>
              <a:gd name="connsiteX2" fmla="*/ 1619250 w 1619250"/>
              <a:gd name="connsiteY2" fmla="*/ 0 h 781389"/>
              <a:gd name="connsiteX0" fmla="*/ 0 w 1619250"/>
              <a:gd name="connsiteY0" fmla="*/ 500063 h 781657"/>
              <a:gd name="connsiteX1" fmla="*/ 519113 w 1619250"/>
              <a:gd name="connsiteY1" fmla="*/ 781050 h 781657"/>
              <a:gd name="connsiteX2" fmla="*/ 1619250 w 1619250"/>
              <a:gd name="connsiteY2" fmla="*/ 0 h 781657"/>
              <a:gd name="connsiteX0" fmla="*/ 0 w 1619250"/>
              <a:gd name="connsiteY0" fmla="*/ 500063 h 782240"/>
              <a:gd name="connsiteX1" fmla="*/ 519113 w 1619250"/>
              <a:gd name="connsiteY1" fmla="*/ 781050 h 782240"/>
              <a:gd name="connsiteX2" fmla="*/ 1619250 w 1619250"/>
              <a:gd name="connsiteY2" fmla="*/ 0 h 782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619250"/>
              <a:gd name="connsiteY0" fmla="*/ 500063 h 801240"/>
              <a:gd name="connsiteX1" fmla="*/ 504826 w 1619250"/>
              <a:gd name="connsiteY1" fmla="*/ 800100 h 801240"/>
              <a:gd name="connsiteX2" fmla="*/ 1619250 w 1619250"/>
              <a:gd name="connsiteY2" fmla="*/ 0 h 801240"/>
              <a:gd name="connsiteX0" fmla="*/ 0 w 1509713"/>
              <a:gd name="connsiteY0" fmla="*/ 395288 h 707257"/>
              <a:gd name="connsiteX1" fmla="*/ 504826 w 1509713"/>
              <a:gd name="connsiteY1" fmla="*/ 695325 h 707257"/>
              <a:gd name="connsiteX2" fmla="*/ 1509713 w 1509713"/>
              <a:gd name="connsiteY2" fmla="*/ 0 h 707257"/>
              <a:gd name="connsiteX0" fmla="*/ 0 w 1509713"/>
              <a:gd name="connsiteY0" fmla="*/ 395288 h 695326"/>
              <a:gd name="connsiteX1" fmla="*/ 504826 w 1509713"/>
              <a:gd name="connsiteY1" fmla="*/ 695325 h 695326"/>
              <a:gd name="connsiteX2" fmla="*/ 1509713 w 1509713"/>
              <a:gd name="connsiteY2" fmla="*/ 0 h 695326"/>
              <a:gd name="connsiteX0" fmla="*/ 0 w 1509713"/>
              <a:gd name="connsiteY0" fmla="*/ 395288 h 719139"/>
              <a:gd name="connsiteX1" fmla="*/ 514351 w 1509713"/>
              <a:gd name="connsiteY1" fmla="*/ 719138 h 719139"/>
              <a:gd name="connsiteX2" fmla="*/ 1509713 w 1509713"/>
              <a:gd name="connsiteY2" fmla="*/ 0 h 719139"/>
              <a:gd name="connsiteX0" fmla="*/ 0 w 1243013"/>
              <a:gd name="connsiteY0" fmla="*/ 123826 h 449150"/>
              <a:gd name="connsiteX1" fmla="*/ 514351 w 1243013"/>
              <a:gd name="connsiteY1" fmla="*/ 447676 h 449150"/>
              <a:gd name="connsiteX2" fmla="*/ 1243013 w 1243013"/>
              <a:gd name="connsiteY2" fmla="*/ 0 h 449150"/>
              <a:gd name="connsiteX0" fmla="*/ 0 w 1243013"/>
              <a:gd name="connsiteY0" fmla="*/ 123826 h 447834"/>
              <a:gd name="connsiteX1" fmla="*/ 514351 w 1243013"/>
              <a:gd name="connsiteY1" fmla="*/ 447676 h 447834"/>
              <a:gd name="connsiteX2" fmla="*/ 1243013 w 1243013"/>
              <a:gd name="connsiteY2" fmla="*/ 0 h 447834"/>
              <a:gd name="connsiteX0" fmla="*/ 0 w 1243013"/>
              <a:gd name="connsiteY0" fmla="*/ 123826 h 466869"/>
              <a:gd name="connsiteX1" fmla="*/ 509589 w 1243013"/>
              <a:gd name="connsiteY1" fmla="*/ 466726 h 466869"/>
              <a:gd name="connsiteX2" fmla="*/ 1243013 w 1243013"/>
              <a:gd name="connsiteY2" fmla="*/ 0 h 466869"/>
              <a:gd name="connsiteX0" fmla="*/ 0 w 1085850"/>
              <a:gd name="connsiteY0" fmla="*/ 276226 h 478636"/>
              <a:gd name="connsiteX1" fmla="*/ 352426 w 1085850"/>
              <a:gd name="connsiteY1" fmla="*/ 466726 h 478636"/>
              <a:gd name="connsiteX2" fmla="*/ 1085850 w 1085850"/>
              <a:gd name="connsiteY2" fmla="*/ 0 h 478636"/>
              <a:gd name="connsiteX0" fmla="*/ 0 w 776287"/>
              <a:gd name="connsiteY0" fmla="*/ 0 h 252360"/>
              <a:gd name="connsiteX1" fmla="*/ 352426 w 776287"/>
              <a:gd name="connsiteY1" fmla="*/ 190500 h 252360"/>
              <a:gd name="connsiteX2" fmla="*/ 776287 w 776287"/>
              <a:gd name="connsiteY2" fmla="*/ 14287 h 252360"/>
              <a:gd name="connsiteX0" fmla="*/ 0 w 776287"/>
              <a:gd name="connsiteY0" fmla="*/ 0 h 190570"/>
              <a:gd name="connsiteX1" fmla="*/ 352426 w 776287"/>
              <a:gd name="connsiteY1" fmla="*/ 190500 h 190570"/>
              <a:gd name="connsiteX2" fmla="*/ 776287 w 776287"/>
              <a:gd name="connsiteY2" fmla="*/ 14287 h 190570"/>
              <a:gd name="connsiteX0" fmla="*/ 0 w 723899"/>
              <a:gd name="connsiteY0" fmla="*/ 4763 h 195272"/>
              <a:gd name="connsiteX1" fmla="*/ 352426 w 723899"/>
              <a:gd name="connsiteY1" fmla="*/ 195263 h 195272"/>
              <a:gd name="connsiteX2" fmla="*/ 723899 w 723899"/>
              <a:gd name="connsiteY2" fmla="*/ 0 h 195272"/>
              <a:gd name="connsiteX0" fmla="*/ 0 w 723899"/>
              <a:gd name="connsiteY0" fmla="*/ 4763 h 195272"/>
              <a:gd name="connsiteX1" fmla="*/ 352426 w 723899"/>
              <a:gd name="connsiteY1" fmla="*/ 195263 h 195272"/>
              <a:gd name="connsiteX2" fmla="*/ 723899 w 723899"/>
              <a:gd name="connsiteY2" fmla="*/ 0 h 195272"/>
              <a:gd name="connsiteX0" fmla="*/ 0 w 723899"/>
              <a:gd name="connsiteY0" fmla="*/ 4763 h 209558"/>
              <a:gd name="connsiteX1" fmla="*/ 347664 w 723899"/>
              <a:gd name="connsiteY1" fmla="*/ 209551 h 209558"/>
              <a:gd name="connsiteX2" fmla="*/ 723899 w 723899"/>
              <a:gd name="connsiteY2" fmla="*/ 0 h 209558"/>
              <a:gd name="connsiteX0" fmla="*/ 0 w 723899"/>
              <a:gd name="connsiteY0" fmla="*/ 4763 h 210534"/>
              <a:gd name="connsiteX1" fmla="*/ 347664 w 723899"/>
              <a:gd name="connsiteY1" fmla="*/ 209551 h 210534"/>
              <a:gd name="connsiteX2" fmla="*/ 723899 w 723899"/>
              <a:gd name="connsiteY2" fmla="*/ 0 h 210534"/>
              <a:gd name="connsiteX0" fmla="*/ 0 w 723899"/>
              <a:gd name="connsiteY0" fmla="*/ 4763 h 210534"/>
              <a:gd name="connsiteX1" fmla="*/ 347664 w 723899"/>
              <a:gd name="connsiteY1" fmla="*/ 209551 h 210534"/>
              <a:gd name="connsiteX2" fmla="*/ 723899 w 723899"/>
              <a:gd name="connsiteY2" fmla="*/ 0 h 210534"/>
              <a:gd name="connsiteX0" fmla="*/ 0 w 723899"/>
              <a:gd name="connsiteY0" fmla="*/ 4763 h 210229"/>
              <a:gd name="connsiteX1" fmla="*/ 347664 w 723899"/>
              <a:gd name="connsiteY1" fmla="*/ 209551 h 210229"/>
              <a:gd name="connsiteX2" fmla="*/ 723899 w 723899"/>
              <a:gd name="connsiteY2" fmla="*/ 0 h 210229"/>
              <a:gd name="connsiteX0" fmla="*/ 0 w 619124"/>
              <a:gd name="connsiteY0" fmla="*/ 109538 h 216542"/>
              <a:gd name="connsiteX1" fmla="*/ 242889 w 619124"/>
              <a:gd name="connsiteY1" fmla="*/ 209551 h 216542"/>
              <a:gd name="connsiteX2" fmla="*/ 619124 w 619124"/>
              <a:gd name="connsiteY2" fmla="*/ 0 h 216542"/>
              <a:gd name="connsiteX0" fmla="*/ 0 w 619124"/>
              <a:gd name="connsiteY0" fmla="*/ 109538 h 213865"/>
              <a:gd name="connsiteX1" fmla="*/ 242889 w 619124"/>
              <a:gd name="connsiteY1" fmla="*/ 209551 h 213865"/>
              <a:gd name="connsiteX2" fmla="*/ 619124 w 619124"/>
              <a:gd name="connsiteY2" fmla="*/ 0 h 213865"/>
              <a:gd name="connsiteX0" fmla="*/ 0 w 528636"/>
              <a:gd name="connsiteY0" fmla="*/ 28575 h 129548"/>
              <a:gd name="connsiteX1" fmla="*/ 242889 w 528636"/>
              <a:gd name="connsiteY1" fmla="*/ 128588 h 129548"/>
              <a:gd name="connsiteX2" fmla="*/ 528636 w 528636"/>
              <a:gd name="connsiteY2" fmla="*/ 0 h 129548"/>
              <a:gd name="connsiteX0" fmla="*/ 0 w 528636"/>
              <a:gd name="connsiteY0" fmla="*/ 28575 h 129109"/>
              <a:gd name="connsiteX1" fmla="*/ 242889 w 528636"/>
              <a:gd name="connsiteY1" fmla="*/ 128588 h 129109"/>
              <a:gd name="connsiteX2" fmla="*/ 528636 w 528636"/>
              <a:gd name="connsiteY2" fmla="*/ 0 h 129109"/>
              <a:gd name="connsiteX0" fmla="*/ 0 w 528636"/>
              <a:gd name="connsiteY0" fmla="*/ 28575 h 129109"/>
              <a:gd name="connsiteX1" fmla="*/ 242889 w 528636"/>
              <a:gd name="connsiteY1" fmla="*/ 128588 h 129109"/>
              <a:gd name="connsiteX2" fmla="*/ 528636 w 528636"/>
              <a:gd name="connsiteY2" fmla="*/ 0 h 129109"/>
              <a:gd name="connsiteX0" fmla="*/ 0 w 509586"/>
              <a:gd name="connsiteY0" fmla="*/ 9525 h 109610"/>
              <a:gd name="connsiteX1" fmla="*/ 242889 w 509586"/>
              <a:gd name="connsiteY1" fmla="*/ 109538 h 109610"/>
              <a:gd name="connsiteX2" fmla="*/ 509586 w 509586"/>
              <a:gd name="connsiteY2" fmla="*/ 0 h 109610"/>
              <a:gd name="connsiteX0" fmla="*/ 0 w 776286"/>
              <a:gd name="connsiteY0" fmla="*/ 347662 h 362037"/>
              <a:gd name="connsiteX1" fmla="*/ 509589 w 776286"/>
              <a:gd name="connsiteY1" fmla="*/ 109538 h 362037"/>
              <a:gd name="connsiteX2" fmla="*/ 776286 w 776286"/>
              <a:gd name="connsiteY2" fmla="*/ 0 h 362037"/>
              <a:gd name="connsiteX0" fmla="*/ 0 w 781049"/>
              <a:gd name="connsiteY0" fmla="*/ 452437 h 467607"/>
              <a:gd name="connsiteX1" fmla="*/ 509589 w 781049"/>
              <a:gd name="connsiteY1" fmla="*/ 214313 h 467607"/>
              <a:gd name="connsiteX2" fmla="*/ 781049 w 781049"/>
              <a:gd name="connsiteY2" fmla="*/ 0 h 467607"/>
              <a:gd name="connsiteX0" fmla="*/ 0 w 781049"/>
              <a:gd name="connsiteY0" fmla="*/ 452437 h 471141"/>
              <a:gd name="connsiteX1" fmla="*/ 466727 w 781049"/>
              <a:gd name="connsiteY1" fmla="*/ 271463 h 471141"/>
              <a:gd name="connsiteX2" fmla="*/ 781049 w 781049"/>
              <a:gd name="connsiteY2" fmla="*/ 0 h 471141"/>
              <a:gd name="connsiteX0" fmla="*/ 0 w 781049"/>
              <a:gd name="connsiteY0" fmla="*/ 452437 h 469871"/>
              <a:gd name="connsiteX1" fmla="*/ 466727 w 781049"/>
              <a:gd name="connsiteY1" fmla="*/ 271463 h 469871"/>
              <a:gd name="connsiteX2" fmla="*/ 781049 w 781049"/>
              <a:gd name="connsiteY2" fmla="*/ 0 h 469871"/>
              <a:gd name="connsiteX0" fmla="*/ 0 w 781049"/>
              <a:gd name="connsiteY0" fmla="*/ 452437 h 452445"/>
              <a:gd name="connsiteX1" fmla="*/ 466727 w 781049"/>
              <a:gd name="connsiteY1" fmla="*/ 271463 h 452445"/>
              <a:gd name="connsiteX2" fmla="*/ 781049 w 781049"/>
              <a:gd name="connsiteY2" fmla="*/ 0 h 452445"/>
              <a:gd name="connsiteX0" fmla="*/ 0 w 747711"/>
              <a:gd name="connsiteY0" fmla="*/ 466724 h 466732"/>
              <a:gd name="connsiteX1" fmla="*/ 433389 w 747711"/>
              <a:gd name="connsiteY1" fmla="*/ 271463 h 466732"/>
              <a:gd name="connsiteX2" fmla="*/ 747711 w 747711"/>
              <a:gd name="connsiteY2" fmla="*/ 0 h 466732"/>
              <a:gd name="connsiteX0" fmla="*/ 0 w 747711"/>
              <a:gd name="connsiteY0" fmla="*/ 466724 h 466724"/>
              <a:gd name="connsiteX1" fmla="*/ 747711 w 747711"/>
              <a:gd name="connsiteY1" fmla="*/ 0 h 466724"/>
              <a:gd name="connsiteX0" fmla="*/ 0 w 756388"/>
              <a:gd name="connsiteY0" fmla="*/ 538470 h 538470"/>
              <a:gd name="connsiteX1" fmla="*/ 756388 w 756388"/>
              <a:gd name="connsiteY1" fmla="*/ 0 h 538470"/>
              <a:gd name="connsiteX0" fmla="*/ 0 w 461389"/>
              <a:gd name="connsiteY0" fmla="*/ 502597 h 502597"/>
              <a:gd name="connsiteX1" fmla="*/ 461389 w 461389"/>
              <a:gd name="connsiteY1" fmla="*/ 0 h 50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1389" h="502597">
                <a:moveTo>
                  <a:pt x="0" y="502597"/>
                </a:moveTo>
                <a:lnTo>
                  <a:pt x="461389" y="0"/>
                </a:lnTo>
              </a:path>
            </a:pathLst>
          </a:cu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253683-D7FC-4931-B7BE-5BB30373BDCE}"/>
              </a:ext>
            </a:extLst>
          </p:cNvPr>
          <p:cNvCxnSpPr>
            <a:cxnSpLocks/>
          </p:cNvCxnSpPr>
          <p:nvPr/>
        </p:nvCxnSpPr>
        <p:spPr>
          <a:xfrm flipV="1">
            <a:off x="1109081" y="2812366"/>
            <a:ext cx="879764" cy="391496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A652D7-1902-429B-A615-B1DBB3BF9C6B}"/>
              </a:ext>
            </a:extLst>
          </p:cNvPr>
          <p:cNvCxnSpPr>
            <a:cxnSpLocks/>
          </p:cNvCxnSpPr>
          <p:nvPr/>
        </p:nvCxnSpPr>
        <p:spPr>
          <a:xfrm flipV="1">
            <a:off x="1104574" y="1815775"/>
            <a:ext cx="879764" cy="38100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ADABC3-3E8C-4AFE-817F-2C77C26F7A10}"/>
              </a:ext>
            </a:extLst>
          </p:cNvPr>
          <p:cNvCxnSpPr>
            <a:cxnSpLocks/>
          </p:cNvCxnSpPr>
          <p:nvPr/>
        </p:nvCxnSpPr>
        <p:spPr>
          <a:xfrm flipV="1">
            <a:off x="1088503" y="911431"/>
            <a:ext cx="624690" cy="276315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3D orientation priors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694A6A-559D-4BCE-BCAE-091F1B4CA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0" y="877021"/>
            <a:ext cx="5139691" cy="236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203E65-B271-4B14-85E3-1785D717C4DD}"/>
              </a:ext>
            </a:extLst>
          </p:cNvPr>
          <p:cNvSpPr/>
          <p:nvPr/>
        </p:nvSpPr>
        <p:spPr>
          <a:xfrm>
            <a:off x="3674773" y="795013"/>
            <a:ext cx="2785055" cy="2444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42E0EA0-54D8-4386-86A8-E76D55A6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29" y="3446714"/>
            <a:ext cx="3524457" cy="3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0F57D8-790C-455D-A1E9-24E966B648E0}"/>
              </a:ext>
            </a:extLst>
          </p:cNvPr>
          <p:cNvSpPr/>
          <p:nvPr/>
        </p:nvSpPr>
        <p:spPr>
          <a:xfrm>
            <a:off x="3674773" y="3378056"/>
            <a:ext cx="754827" cy="430324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925-C72F-4800-9BE7-9F8D087C122A}"/>
              </a:ext>
            </a:extLst>
          </p:cNvPr>
          <p:cNvSpPr txBox="1"/>
          <p:nvPr/>
        </p:nvSpPr>
        <p:spPr>
          <a:xfrm>
            <a:off x="5188601" y="3378056"/>
            <a:ext cx="185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Jump locations vary with disparity</a:t>
            </a:r>
            <a:endParaRPr lang="en-US" sz="16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B70092-3EC4-4E53-94BE-479240F32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/>
                </a:solidFill>
              </a:rPr>
              <a:t>From surface normal map, derive multiple disparity surfaces;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/>
                </a:solidFill>
              </a:rPr>
              <a:t>Disparity surface orientations vary with disparity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/>
                </a:solidFill>
              </a:rPr>
              <a:t>Requires 3D orientation prior; steps </a:t>
            </a:r>
            <a:r>
              <a:rPr lang="en-US" altLang="en-US" sz="1800" u="sng" dirty="0">
                <a:solidFill>
                  <a:schemeClr val="bg2"/>
                </a:solidFill>
              </a:rPr>
              <a:t>not</a:t>
            </a:r>
            <a:r>
              <a:rPr lang="en-US" altLang="en-US" sz="1800" dirty="0">
                <a:solidFill>
                  <a:schemeClr val="bg2"/>
                </a:solidFill>
              </a:rPr>
              <a:t> vertically aligned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F7F20-2160-4C17-85C7-A24316E5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Surface Normal Prior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D798DD-70CA-4A21-8F73-8450B30D9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2" y="1461290"/>
            <a:ext cx="2620908" cy="96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F04E0F1-7079-431D-B560-68D59EC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96" y="1366086"/>
            <a:ext cx="3995647" cy="13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52A4810-98CE-443B-B0BB-BE6498ABBED0}"/>
              </a:ext>
            </a:extLst>
          </p:cNvPr>
          <p:cNvSpPr/>
          <p:nvPr/>
        </p:nvSpPr>
        <p:spPr>
          <a:xfrm>
            <a:off x="2906238" y="1944154"/>
            <a:ext cx="173421" cy="1944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8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Where do we get priors?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9F8B625-0C9F-426A-ADCC-4C5935F5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675" y="739881"/>
            <a:ext cx="6807200" cy="312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Algorithm Variants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1A93AD-E8C8-4D08-A539-A1805225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63" y="2336419"/>
            <a:ext cx="1787398" cy="1758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F832C-F770-4A8F-9B4E-196BE5BED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802" y="2326851"/>
            <a:ext cx="1762694" cy="1741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CA67C-745A-4FA0-82F9-E2F717D10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062" y="609600"/>
            <a:ext cx="1731739" cy="174581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B83C71-0D54-4E8E-82A8-E3161570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2" y="1288770"/>
            <a:ext cx="3538144" cy="22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992195-832F-4C58-8503-EC5967578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5102" y="598951"/>
            <a:ext cx="1780098" cy="17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1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B52BD0-199B-4B08-A52F-00A52B91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7" y="656498"/>
            <a:ext cx="6416345" cy="34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F4069-3D80-4807-AB6A-FBB418FB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CD779E-DAF6-417E-8C5F-E9E3241E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SGM-P: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F30FB-0B28-48D9-8F5B-7F4C172E1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6" y="672748"/>
            <a:ext cx="2890838" cy="34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224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A47F33"/>
        </a:dk1>
        <a:lt1>
          <a:srgbClr val="FFFFFF"/>
        </a:lt1>
        <a:dk2>
          <a:srgbClr val="483225"/>
        </a:dk2>
        <a:lt2>
          <a:srgbClr val="FFFFFF"/>
        </a:lt2>
        <a:accent1>
          <a:srgbClr val="92BFEB"/>
        </a:accent1>
        <a:accent2>
          <a:srgbClr val="F99D1C"/>
        </a:accent2>
        <a:accent3>
          <a:srgbClr val="B1ADAC"/>
        </a:accent3>
        <a:accent4>
          <a:srgbClr val="DADADA"/>
        </a:accent4>
        <a:accent5>
          <a:srgbClr val="C7DCF3"/>
        </a:accent5>
        <a:accent6>
          <a:srgbClr val="E28E18"/>
        </a:accent6>
        <a:hlink>
          <a:srgbClr val="A4D767"/>
        </a:hlink>
        <a:folHlink>
          <a:srgbClr val="00308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9247</TotalTime>
  <Words>711</Words>
  <Application>Microsoft Office PowerPoint</Application>
  <PresentationFormat>Custom</PresentationFormat>
  <Paragraphs>120</Paragraphs>
  <Slides>13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Arial Bold</vt:lpstr>
      <vt:lpstr>Times New Roman</vt:lpstr>
      <vt:lpstr>Wingdings</vt:lpstr>
      <vt:lpstr>Custom Design</vt:lpstr>
      <vt:lpstr>PowerPoint Presentation</vt:lpstr>
      <vt:lpstr>Semi Global Matching [Hirschmüller 2005]</vt:lpstr>
      <vt:lpstr> </vt:lpstr>
      <vt:lpstr>SGM-P: SGM with orientation priors</vt:lpstr>
      <vt:lpstr>SGM-P: 2D orientation priors</vt:lpstr>
      <vt:lpstr>SGM-P: 3D orientation priors</vt:lpstr>
      <vt:lpstr>SGM-P: Surface Normal Prior</vt:lpstr>
      <vt:lpstr>SGM-P: Where do we get priors?</vt:lpstr>
      <vt:lpstr>SGM-P: Results</vt:lpstr>
      <vt:lpstr>SGM-P: Results</vt:lpstr>
      <vt:lpstr>Summary</vt:lpstr>
      <vt:lpstr>SGM-P: Results</vt:lpstr>
      <vt:lpstr>SGM-P: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Overby</dc:creator>
  <cp:lastModifiedBy>Sudipta Sinha</cp:lastModifiedBy>
  <cp:revision>1113</cp:revision>
  <cp:lastPrinted>2012-07-31T19:59:54Z</cp:lastPrinted>
  <dcterms:created xsi:type="dcterms:W3CDTF">2012-02-14T22:43:59Z</dcterms:created>
  <dcterms:modified xsi:type="dcterms:W3CDTF">2017-10-11T00:26:03Z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sudipsin@microsoft.com</vt:lpwstr>
  </property>
  <property fmtid="{D5CDD505-2E9C-101B-9397-08002B2CF9AE}" pid="6" name="MSIP_Label_f42aa342-8706-4288-bd11-ebb85995028c_SetDate">
    <vt:lpwstr>2017-09-20T15:39:18.1541150-07:00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