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Advent Pro SemiBold"/>
      <p:regular r:id="rId45"/>
      <p:bold r:id="rId46"/>
    </p:embeddedFont>
    <p:embeddedFont>
      <p:font typeface="Roboto"/>
      <p:regular r:id="rId47"/>
      <p:bold r:id="rId48"/>
      <p:italic r:id="rId49"/>
      <p:boldItalic r:id="rId50"/>
    </p:embeddedFont>
    <p:embeddedFont>
      <p:font typeface="Playfair Display"/>
      <p:regular r:id="rId51"/>
      <p:bold r:id="rId52"/>
      <p:italic r:id="rId53"/>
      <p:boldItalic r:id="rId54"/>
    </p:embeddedFont>
    <p:embeddedFont>
      <p:font typeface="Nunito"/>
      <p:regular r:id="rId55"/>
      <p:bold r:id="rId56"/>
      <p:italic r:id="rId57"/>
      <p:boldItalic r:id="rId58"/>
    </p:embeddedFont>
    <p:embeddedFont>
      <p:font typeface="Lato"/>
      <p:regular r:id="rId59"/>
      <p:bold r:id="rId60"/>
      <p:italic r:id="rId61"/>
      <p:boldItalic r:id="rId62"/>
    </p:embeddedFont>
    <p:embeddedFont>
      <p:font typeface="Fira Sans Extra Condensed Medium"/>
      <p:regular r:id="rId63"/>
      <p:bold r:id="rId64"/>
      <p:italic r:id="rId65"/>
      <p:boldItalic r:id="rId66"/>
    </p:embeddedFont>
    <p:embeddedFont>
      <p:font typeface="Fira Sans Condensed Medium"/>
      <p:regular r:id="rId67"/>
      <p:bold r:id="rId68"/>
      <p:italic r:id="rId69"/>
      <p:boldItalic r:id="rId70"/>
    </p:embeddedFont>
    <p:embeddedFont>
      <p:font typeface="Maven Pro"/>
      <p:regular r:id="rId71"/>
      <p:bold r:id="rId72"/>
    </p:embeddedFont>
    <p:embeddedFont>
      <p:font typeface="Advent Pro Medium"/>
      <p:regular r:id="rId73"/>
      <p:bold r:id="rId74"/>
    </p:embeddedFont>
    <p:embeddedFont>
      <p:font typeface="Maitree Medium"/>
      <p:regular r:id="rId75"/>
      <p:bold r:id="rId76"/>
    </p:embeddedFont>
    <p:embeddedFont>
      <p:font typeface="Share Tech"/>
      <p:regular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FD0C9B-0946-4F77-B8BF-81D0575E1B64}">
  <a:tblStyle styleId="{9BFD0C9B-0946-4F77-B8BF-81D0575E1B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AdventProSemiBold-bold.fntdata"/><Relationship Id="rId45" Type="http://schemas.openxmlformats.org/officeDocument/2006/relationships/font" Target="fonts/AdventPro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AdventProMedium-regular.fntdata"/><Relationship Id="rId72" Type="http://schemas.openxmlformats.org/officeDocument/2006/relationships/font" Target="fonts/MavenPro-bold.fntdata"/><Relationship Id="rId31" Type="http://schemas.openxmlformats.org/officeDocument/2006/relationships/slide" Target="slides/slide26.xml"/><Relationship Id="rId75" Type="http://schemas.openxmlformats.org/officeDocument/2006/relationships/font" Target="fonts/MaitreeMedium-regular.fntdata"/><Relationship Id="rId30" Type="http://schemas.openxmlformats.org/officeDocument/2006/relationships/slide" Target="slides/slide25.xml"/><Relationship Id="rId74" Type="http://schemas.openxmlformats.org/officeDocument/2006/relationships/font" Target="fonts/AdventProMedium-bold.fntdata"/><Relationship Id="rId33" Type="http://schemas.openxmlformats.org/officeDocument/2006/relationships/slide" Target="slides/slide28.xml"/><Relationship Id="rId77" Type="http://schemas.openxmlformats.org/officeDocument/2006/relationships/font" Target="fonts/ShareTech-regular.fntdata"/><Relationship Id="rId32" Type="http://schemas.openxmlformats.org/officeDocument/2006/relationships/slide" Target="slides/slide27.xml"/><Relationship Id="rId76" Type="http://schemas.openxmlformats.org/officeDocument/2006/relationships/font" Target="fonts/MaitreeMedium-bold.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avenPro-regular.fntdata"/><Relationship Id="rId70" Type="http://schemas.openxmlformats.org/officeDocument/2006/relationships/font" Target="fonts/FiraSansCondensedMedium-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5.xml"/><Relationship Id="rId64" Type="http://schemas.openxmlformats.org/officeDocument/2006/relationships/font" Target="fonts/FiraSansExtraCondensedMedium-bold.fntdata"/><Relationship Id="rId63" Type="http://schemas.openxmlformats.org/officeDocument/2006/relationships/font" Target="fonts/FiraSansExtraCondensedMedium-regular.fntdata"/><Relationship Id="rId22" Type="http://schemas.openxmlformats.org/officeDocument/2006/relationships/slide" Target="slides/slide17.xml"/><Relationship Id="rId66" Type="http://schemas.openxmlformats.org/officeDocument/2006/relationships/font" Target="fonts/FiraSansExtraCondensedMedium-boldItalic.fntdata"/><Relationship Id="rId21" Type="http://schemas.openxmlformats.org/officeDocument/2006/relationships/slide" Target="slides/slide16.xml"/><Relationship Id="rId65" Type="http://schemas.openxmlformats.org/officeDocument/2006/relationships/font" Target="fonts/FiraSansExtraCondensedMedium-italic.fntdata"/><Relationship Id="rId24" Type="http://schemas.openxmlformats.org/officeDocument/2006/relationships/slide" Target="slides/slide19.xml"/><Relationship Id="rId68" Type="http://schemas.openxmlformats.org/officeDocument/2006/relationships/font" Target="fonts/FiraSansCondensedMedium-bold.fntdata"/><Relationship Id="rId23" Type="http://schemas.openxmlformats.org/officeDocument/2006/relationships/slide" Target="slides/slide18.xml"/><Relationship Id="rId67" Type="http://schemas.openxmlformats.org/officeDocument/2006/relationships/font" Target="fonts/FiraSansCondensedMedium-regular.fntdata"/><Relationship Id="rId60" Type="http://schemas.openxmlformats.org/officeDocument/2006/relationships/font" Target="fonts/Lato-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FiraSansCondensedMedium-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layfairDisplay-regular.fntdata"/><Relationship Id="rId50" Type="http://schemas.openxmlformats.org/officeDocument/2006/relationships/font" Target="fonts/Roboto-boldItalic.fntdata"/><Relationship Id="rId53" Type="http://schemas.openxmlformats.org/officeDocument/2006/relationships/font" Target="fonts/PlayfairDisplay-italic.fntdata"/><Relationship Id="rId52" Type="http://schemas.openxmlformats.org/officeDocument/2006/relationships/font" Target="fonts/PlayfairDisplay-bold.fntdata"/><Relationship Id="rId11" Type="http://schemas.openxmlformats.org/officeDocument/2006/relationships/slide" Target="slides/slide6.xml"/><Relationship Id="rId55" Type="http://schemas.openxmlformats.org/officeDocument/2006/relationships/font" Target="fonts/Nunito-regular.fntdata"/><Relationship Id="rId10" Type="http://schemas.openxmlformats.org/officeDocument/2006/relationships/slide" Target="slides/slide5.xml"/><Relationship Id="rId54" Type="http://schemas.openxmlformats.org/officeDocument/2006/relationships/font" Target="fonts/PlayfairDisplay-boldItalic.fntdata"/><Relationship Id="rId13" Type="http://schemas.openxmlformats.org/officeDocument/2006/relationships/slide" Target="slides/slide8.xml"/><Relationship Id="rId57" Type="http://schemas.openxmlformats.org/officeDocument/2006/relationships/font" Target="fonts/Nunito-italic.fntdata"/><Relationship Id="rId12" Type="http://schemas.openxmlformats.org/officeDocument/2006/relationships/slide" Target="slides/slide7.xml"/><Relationship Id="rId56" Type="http://schemas.openxmlformats.org/officeDocument/2006/relationships/font" Target="fonts/Nunito-bold.fntdata"/><Relationship Id="rId15" Type="http://schemas.openxmlformats.org/officeDocument/2006/relationships/slide" Target="slides/slide10.xml"/><Relationship Id="rId59" Type="http://schemas.openxmlformats.org/officeDocument/2006/relationships/font" Target="fonts/Lato-regular.fntdata"/><Relationship Id="rId14" Type="http://schemas.openxmlformats.org/officeDocument/2006/relationships/slide" Target="slides/slide9.xml"/><Relationship Id="rId58"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title: predictive analysis of crime hotspots</a:t>
            </a:r>
            <a:endParaRPr/>
          </a:p>
          <a:p>
            <a:pPr indent="0" lvl="0" marL="0" rtl="0" algn="l">
              <a:lnSpc>
                <a:spcPct val="100000"/>
              </a:lnSpc>
              <a:spcBef>
                <a:spcPts val="0"/>
              </a:spcBef>
              <a:spcAft>
                <a:spcPts val="0"/>
              </a:spcAft>
              <a:buClr>
                <a:schemeClr val="dk1"/>
              </a:buClr>
              <a:buSzPts val="1100"/>
              <a:buFont typeface="Arial"/>
              <a:buNone/>
            </a:pPr>
            <a:r>
              <a:rPr lang="en"/>
              <a:t>problem statement: To understand the contributing factors responsible for the high crime rates in the US to assist in risk assessment methodologies in preventing future crimes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a69e270679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a69e270679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a69e270679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a69e270679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53e7ea8242_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53e7ea8242_7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a69e2706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a69e2706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a69e270679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a69e270679_1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a69e270679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ga69e270679_1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a69e270679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a69e270679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69e270679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ga69e270679_1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69e270679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ga69e270679_1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a69e270679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a69e270679_1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53e7ea82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53e7ea82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69e2706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69e2706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53e7ea82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53e7ea82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a69e270679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5" name="Google Shape;725;ga69e270679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our group also did regression analysis on the crime dataset after performing standardization. Goal, methods, cross validation.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a69e27067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ga69e270679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Firstly for linear regression we reduced the no. of dimensions by removing some attributes. We did 2 rounds of linear regression, the first round with 43 attributes and the second round with 11 attributes. For both rounds…...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a67dfacaf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ga67dfacaf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greater detail, we perform 2 linear regression…...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a69e270679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ga69e270679_3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43 attributes</a:t>
            </a:r>
            <a:endParaRPr/>
          </a:p>
          <a:p>
            <a:pPr indent="0" lvl="0" marL="0" rtl="0" algn="l">
              <a:lnSpc>
                <a:spcPct val="100000"/>
              </a:lnSpc>
              <a:spcBef>
                <a:spcPts val="0"/>
              </a:spcBef>
              <a:spcAft>
                <a:spcPts val="0"/>
              </a:spcAft>
              <a:buSzPts val="1100"/>
              <a:buNone/>
            </a:pPr>
            <a:r>
              <a:rPr lang="en"/>
              <a:t>Rmse = </a:t>
            </a:r>
            <a:r>
              <a:rPr lang="en" sz="1050">
                <a:solidFill>
                  <a:schemeClr val="dk1"/>
                </a:solidFill>
                <a:highlight>
                  <a:srgbClr val="FFFFFF"/>
                </a:highlight>
              </a:rPr>
              <a:t>0.7375 (root mean squared error)</a:t>
            </a:r>
            <a:endParaRPr sz="1050">
              <a:solidFill>
                <a:schemeClr val="dk1"/>
              </a:solidFill>
              <a:highlight>
                <a:srgbClr val="FFFFFF"/>
              </a:highlight>
            </a:endParaRPr>
          </a:p>
          <a:p>
            <a:pPr indent="0" lvl="0" marL="0" rtl="0" algn="l">
              <a:lnSpc>
                <a:spcPct val="100000"/>
              </a:lnSpc>
              <a:spcBef>
                <a:spcPts val="0"/>
              </a:spcBef>
              <a:spcAft>
                <a:spcPts val="0"/>
              </a:spcAft>
              <a:buSzPts val="1100"/>
              <a:buNone/>
            </a:pPr>
            <a:r>
              <a:rPr lang="en"/>
              <a:t>R2 = 0.4277</a:t>
            </a:r>
            <a:endParaRPr/>
          </a:p>
          <a:p>
            <a:pPr indent="0" lvl="0" marL="0" rtl="0" algn="l">
              <a:lnSpc>
                <a:spcPct val="100000"/>
              </a:lnSpc>
              <a:spcBef>
                <a:spcPts val="0"/>
              </a:spcBef>
              <a:spcAft>
                <a:spcPts val="0"/>
              </a:spcAft>
              <a:buSzPts val="1100"/>
              <a:buNone/>
            </a:pPr>
            <a:r>
              <a:rPr lang="en"/>
              <a:t>Cross validation score = 0.4222 better to focus more on this </a:t>
            </a:r>
            <a:r>
              <a:rPr lang="en"/>
              <a:t>because</a:t>
            </a:r>
            <a:r>
              <a:rPr lang="en"/>
              <a:t> it prevents overfitting while ensuring a good estimate of performance. Hence, it is able to give a less biased or less optimistic estimate of the model than other methods.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a69e270679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ga69e270679_3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11 attributes</a:t>
            </a:r>
            <a:endParaRPr/>
          </a:p>
          <a:p>
            <a:pPr indent="0" lvl="0" marL="0" rtl="0" algn="l">
              <a:lnSpc>
                <a:spcPct val="100000"/>
              </a:lnSpc>
              <a:spcBef>
                <a:spcPts val="0"/>
              </a:spcBef>
              <a:spcAft>
                <a:spcPts val="0"/>
              </a:spcAft>
              <a:buSzPts val="1100"/>
              <a:buNone/>
            </a:pPr>
            <a:r>
              <a:rPr lang="en"/>
              <a:t>Rmse = </a:t>
            </a:r>
            <a:r>
              <a:rPr lang="en" sz="1050">
                <a:solidFill>
                  <a:schemeClr val="dk1"/>
                </a:solidFill>
                <a:highlight>
                  <a:srgbClr val="FFFFFF"/>
                </a:highlight>
              </a:rPr>
              <a:t>0.7405 (higher)</a:t>
            </a:r>
            <a:endParaRPr sz="1050">
              <a:solidFill>
                <a:schemeClr val="dk1"/>
              </a:solidFill>
              <a:highlight>
                <a:srgbClr val="FFFFFF"/>
              </a:highlight>
            </a:endParaRPr>
          </a:p>
          <a:p>
            <a:pPr indent="0" lvl="0" marL="0" rtl="0" algn="l">
              <a:lnSpc>
                <a:spcPct val="100000"/>
              </a:lnSpc>
              <a:spcBef>
                <a:spcPts val="0"/>
              </a:spcBef>
              <a:spcAft>
                <a:spcPts val="0"/>
              </a:spcAft>
              <a:buSzPts val="1100"/>
              <a:buNone/>
            </a:pPr>
            <a:r>
              <a:rPr lang="en"/>
              <a:t>R2 = 0.4231 (about the same but slightly lower)</a:t>
            </a:r>
            <a:endParaRPr/>
          </a:p>
          <a:p>
            <a:pPr indent="0" lvl="0" marL="0" rtl="0" algn="l">
              <a:lnSpc>
                <a:spcPct val="100000"/>
              </a:lnSpc>
              <a:spcBef>
                <a:spcPts val="0"/>
              </a:spcBef>
              <a:spcAft>
                <a:spcPts val="0"/>
              </a:spcAft>
              <a:buSzPts val="1100"/>
              <a:buNone/>
            </a:pPr>
            <a:r>
              <a:rPr lang="en"/>
              <a:t>Cross validation score = 0.4542 (higher)</a:t>
            </a:r>
            <a:endParaRPr/>
          </a:p>
          <a:p>
            <a:pPr indent="0" lvl="0" marL="0" rtl="0" algn="l">
              <a:lnSpc>
                <a:spcPct val="100000"/>
              </a:lnSpc>
              <a:spcBef>
                <a:spcPts val="0"/>
              </a:spcBef>
              <a:spcAft>
                <a:spcPts val="0"/>
              </a:spcAft>
              <a:buSzPts val="1100"/>
              <a:buNone/>
            </a:pPr>
            <a:r>
              <a:rPr lang="en"/>
              <a:t>Relatively low R2 and cross validation score → from these results we can tell that → most attributes in the dataset don’t follow linear regression.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53e7ea82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53e7ea82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also implemented ensemble methods (similar to the ones in classification).</a:t>
            </a:r>
            <a:endParaRPr/>
          </a:p>
          <a:p>
            <a:pPr indent="0" lvl="0" marL="0" rtl="0" algn="l">
              <a:spcBef>
                <a:spcPts val="0"/>
              </a:spcBef>
              <a:spcAft>
                <a:spcPts val="0"/>
              </a:spcAft>
              <a:buNone/>
            </a:pPr>
            <a:r>
              <a:rPr lang="en"/>
              <a:t>The only difference here is that we will be leveraging on r2 score for accuracy metric.</a:t>
            </a:r>
            <a:endParaRPr/>
          </a:p>
          <a:p>
            <a:pPr indent="0" lvl="0" marL="0" rtl="0" algn="l">
              <a:spcBef>
                <a:spcPts val="0"/>
              </a:spcBef>
              <a:spcAft>
                <a:spcPts val="0"/>
              </a:spcAft>
              <a:buNone/>
            </a:pPr>
            <a:r>
              <a:rPr lang="en"/>
              <a:t>So we did bagging, random forest, xgboost, adaboost and lightgbm, and these are the implementation codes to initialise the regressors and then fit the train dataset and test dataset to the respective models.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53e7ea824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53e7ea824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with random search is also performed. Tuning random forest is also the same as seen in classification.</a:t>
            </a:r>
            <a:endParaRPr/>
          </a:p>
          <a:p>
            <a:pPr indent="0" lvl="0" marL="0" rtl="0" algn="l">
              <a:spcBef>
                <a:spcPts val="0"/>
              </a:spcBef>
              <a:spcAft>
                <a:spcPts val="0"/>
              </a:spcAft>
              <a:buNone/>
            </a:pPr>
            <a:r>
              <a:rPr lang="en"/>
              <a:t>First we generate a list </a:t>
            </a:r>
            <a:r>
              <a:rPr lang="en"/>
              <a:t>containing</a:t>
            </a:r>
            <a:r>
              <a:rPr lang="en"/>
              <a:t> all possible </a:t>
            </a:r>
            <a:r>
              <a:rPr lang="en"/>
              <a:t>parameters</a:t>
            </a:r>
            <a:r>
              <a:rPr lang="en"/>
              <a:t>, then we use the cross validation dataset to cross validate the train dataset to obtain the model with the best </a:t>
            </a:r>
            <a:r>
              <a:rPr lang="en"/>
              <a:t>combinations</a:t>
            </a:r>
            <a:r>
              <a:rPr lang="en"/>
              <a:t> of parameters that produces the highest cross validation accuracy score.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53e7ea824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53e7ea824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classification, random forest tuned with randomized search gave the highest accuracy for cross validation set and test set.</a:t>
            </a:r>
            <a:endParaRPr/>
          </a:p>
          <a:p>
            <a:pPr indent="0" lvl="0" marL="0" rtl="0" algn="l">
              <a:spcBef>
                <a:spcPts val="0"/>
              </a:spcBef>
              <a:spcAft>
                <a:spcPts val="0"/>
              </a:spcAft>
              <a:buNone/>
            </a:pPr>
            <a:r>
              <a:rPr lang="en"/>
              <a:t>Boosting and bagging showed decent results on the test set but did worse on cross validation set. This could be due to the fact that they overfitted and the boosting regressors focused too much on noise in the dataset.</a:t>
            </a:r>
            <a:endParaRPr/>
          </a:p>
          <a:p>
            <a:pPr indent="0" lvl="0" marL="0" rtl="0" algn="l">
              <a:spcBef>
                <a:spcPts val="0"/>
              </a:spcBef>
              <a:spcAft>
                <a:spcPts val="0"/>
              </a:spcAft>
              <a:buNone/>
            </a:pPr>
            <a:r>
              <a:rPr lang="en"/>
              <a:t>Next I’ll pass on the time to Bryan.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53ef38e0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53ef38e0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53ef38e02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3ef38e02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53ef38e02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53ef38e02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53ef38e02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53ef38e02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53ef38e02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3ef38e02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53e7ea824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g53e7ea8242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settings of the algorithm to be adjusted to optimize performance</a:t>
            </a:r>
            <a:endParaRPr/>
          </a:p>
          <a:p>
            <a:pPr indent="0" lvl="0" marL="0" rtl="0" algn="l">
              <a:lnSpc>
                <a:spcPct val="100000"/>
              </a:lnSpc>
              <a:spcBef>
                <a:spcPts val="0"/>
              </a:spcBef>
              <a:spcAft>
                <a:spcPts val="0"/>
              </a:spcAft>
              <a:buSzPts val="1100"/>
              <a:buNone/>
            </a:pPr>
            <a:r>
              <a:rPr lang="en"/>
              <a:t>Hyperparameters to be </a:t>
            </a:r>
            <a:r>
              <a:rPr lang="en"/>
              <a:t>fine</a:t>
            </a:r>
            <a:r>
              <a:rPr lang="en"/>
              <a:t>-tuned to produce optimal results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a6a63ddf5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a6a63ddf5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From slide* 9 add with - but the most distinct attributes are number of </a:t>
            </a:r>
            <a:r>
              <a:rPr b="1" lang="en"/>
              <a:t>black race</a:t>
            </a:r>
            <a:r>
              <a:rPr lang="en"/>
              <a:t>, </a:t>
            </a:r>
            <a:r>
              <a:rPr b="1" lang="en"/>
              <a:t>unemployment rate</a:t>
            </a:r>
            <a:r>
              <a:rPr lang="en"/>
              <a:t>, </a:t>
            </a:r>
            <a:r>
              <a:rPr b="1" lang="en"/>
              <a:t>number of white race</a:t>
            </a:r>
            <a:r>
              <a:rPr lang="en"/>
              <a:t> and </a:t>
            </a:r>
            <a:r>
              <a:rPr b="1" lang="en"/>
              <a:t>divorce rate</a:t>
            </a:r>
            <a:r>
              <a:rPr lang="en"/>
              <a:t> which will determine the low or high crime rates.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53e7ea824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53e7ea824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22222"/>
                </a:solidFill>
                <a:highlight>
                  <a:srgbClr val="FFFFFF"/>
                </a:highlight>
              </a:rPr>
              <a:t>Multicollinearity</a:t>
            </a:r>
            <a:r>
              <a:rPr lang="en" sz="1200">
                <a:solidFill>
                  <a:srgbClr val="222222"/>
                </a:solidFill>
                <a:highlight>
                  <a:srgbClr val="FFFFFF"/>
                </a:highlight>
              </a:rPr>
              <a:t> can also be detected with the help of tolerance and its reciprocal, called variance inflation factor (VIF). If the value of tolerance is less than 0.2 or 0.1 and, simultaneously, the value of VIF 10 and above, then the </a:t>
            </a:r>
            <a:r>
              <a:rPr b="1" lang="en" sz="1200">
                <a:solidFill>
                  <a:srgbClr val="222222"/>
                </a:solidFill>
                <a:highlight>
                  <a:srgbClr val="FFFFFF"/>
                </a:highlight>
              </a:rPr>
              <a:t>multicollinearity</a:t>
            </a:r>
            <a:r>
              <a:rPr lang="en" sz="1200">
                <a:solidFill>
                  <a:srgbClr val="222222"/>
                </a:solidFill>
                <a:highlight>
                  <a:srgbClr val="FFFFFF"/>
                </a:highlight>
              </a:rPr>
              <a:t> is problematic.</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rPr lang="en" sz="1200">
                <a:solidFill>
                  <a:srgbClr val="222222"/>
                </a:solidFill>
                <a:highlight>
                  <a:srgbClr val="FFFFFF"/>
                </a:highlight>
              </a:rPr>
              <a:t>Regularized regression is a type of regression where the coefficient estimates are constrained to zero. The magnitude (size) of coefficients, as well as the magnitude of the error term, are penalized. “Regularization” is a way to give a penalty to certain models (usually overly complex ones) → prevents overfitting.</a:t>
            </a:r>
            <a:endParaRPr sz="1200">
              <a:solidFill>
                <a:srgbClr val="222222"/>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LASSO stands for Least Absolute Selection Shrinkage Operator wherein shrinkage is defined as a constraint on parameters. The goal of lasso regression is to obtain the subset of predictors that minimize prediction error for a quantitative response variable. The algorithm operates by imposing a constraint on the model parameters that causes regression coefficients for some variables to shrink toward a zero. → helps analysts to determine which of the predictors are most important.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53e7ea8242_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53e7ea8242_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of data to extract components to explain the variance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LASSO stands for Least Absolute Selection Shrinkage Operator wherein shrinkage is defined as a constraint on parameters. The goal of lasso regression is to obtain the subset of predictors that minimize prediction error for a quantitative response variable. The algorithm operates by imposing a constraint on the model parameters that causes regression coefficients for some variables to shrink toward a zero. → helps analysts to determine which of the predictors are most important.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 of our work + other methods that can be potentially useful wrt prob statement but not implemented now (beyond resources avail/lack expertise/software/time)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53e7ea8242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53e7ea8242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53e7ea8242_8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53e7ea8242_8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53e7ea8242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53e7ea8242_4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69e270679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a69e270679_1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69e270679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a69e270679_1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a69e270679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a69e270679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55" name="Shape 55"/>
        <p:cNvGrpSpPr/>
        <p:nvPr/>
      </p:nvGrpSpPr>
      <p:grpSpPr>
        <a:xfrm>
          <a:off x="0" y="0"/>
          <a:ext cx="0" cy="0"/>
          <a:chOff x="0" y="0"/>
          <a:chExt cx="0" cy="0"/>
        </a:xfrm>
      </p:grpSpPr>
      <p:sp>
        <p:nvSpPr>
          <p:cNvPr id="56" name="Google Shape;56;p13"/>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rtl="0" algn="l">
              <a:lnSpc>
                <a:spcPct val="100000"/>
              </a:lnSpc>
              <a:spcBef>
                <a:spcPts val="0"/>
              </a:spcBef>
              <a:spcAft>
                <a:spcPts val="0"/>
              </a:spcAft>
              <a:buSzPts val="1000"/>
              <a:buFont typeface="Livvic Light"/>
              <a:buChar char="●"/>
              <a:defRPr sz="1200"/>
            </a:lvl1pPr>
            <a:lvl2pPr indent="-292100" lvl="1" marL="914400" rtl="0" algn="l">
              <a:lnSpc>
                <a:spcPct val="115000"/>
              </a:lnSpc>
              <a:spcBef>
                <a:spcPts val="1600"/>
              </a:spcBef>
              <a:spcAft>
                <a:spcPts val="0"/>
              </a:spcAft>
              <a:buSzPts val="1000"/>
              <a:buFont typeface="Nunito Light"/>
              <a:buChar char="○"/>
              <a:defRPr/>
            </a:lvl2pPr>
            <a:lvl3pPr indent="-292100" lvl="2" marL="1371600" rtl="0" algn="l">
              <a:lnSpc>
                <a:spcPct val="115000"/>
              </a:lnSpc>
              <a:spcBef>
                <a:spcPts val="1600"/>
              </a:spcBef>
              <a:spcAft>
                <a:spcPts val="0"/>
              </a:spcAft>
              <a:buSzPts val="1000"/>
              <a:buFont typeface="Nunito Light"/>
              <a:buChar char="■"/>
              <a:defRPr/>
            </a:lvl3pPr>
            <a:lvl4pPr indent="-292100" lvl="3" marL="1828800" rtl="0" algn="l">
              <a:lnSpc>
                <a:spcPct val="115000"/>
              </a:lnSpc>
              <a:spcBef>
                <a:spcPts val="1600"/>
              </a:spcBef>
              <a:spcAft>
                <a:spcPts val="0"/>
              </a:spcAft>
              <a:buSzPts val="1000"/>
              <a:buFont typeface="Nunito Light"/>
              <a:buChar char="●"/>
              <a:defRPr/>
            </a:lvl4pPr>
            <a:lvl5pPr indent="-292100" lvl="4" marL="2286000" rtl="0" algn="l">
              <a:lnSpc>
                <a:spcPct val="115000"/>
              </a:lnSpc>
              <a:spcBef>
                <a:spcPts val="1600"/>
              </a:spcBef>
              <a:spcAft>
                <a:spcPts val="0"/>
              </a:spcAft>
              <a:buSzPts val="1000"/>
              <a:buFont typeface="Nunito Light"/>
              <a:buChar char="○"/>
              <a:defRPr/>
            </a:lvl5pPr>
            <a:lvl6pPr indent="-292100" lvl="5" marL="2743200" rtl="0" algn="l">
              <a:lnSpc>
                <a:spcPct val="115000"/>
              </a:lnSpc>
              <a:spcBef>
                <a:spcPts val="1600"/>
              </a:spcBef>
              <a:spcAft>
                <a:spcPts val="0"/>
              </a:spcAft>
              <a:buSzPts val="1000"/>
              <a:buFont typeface="Nunito Light"/>
              <a:buChar char="■"/>
              <a:defRPr/>
            </a:lvl6pPr>
            <a:lvl7pPr indent="-292100" lvl="6" marL="3200400" rtl="0" algn="l">
              <a:lnSpc>
                <a:spcPct val="115000"/>
              </a:lnSpc>
              <a:spcBef>
                <a:spcPts val="1600"/>
              </a:spcBef>
              <a:spcAft>
                <a:spcPts val="0"/>
              </a:spcAft>
              <a:buSzPts val="1000"/>
              <a:buFont typeface="Nunito Light"/>
              <a:buChar char="●"/>
              <a:defRPr/>
            </a:lvl7pPr>
            <a:lvl8pPr indent="-292100" lvl="7" marL="3657600" rtl="0" algn="l">
              <a:lnSpc>
                <a:spcPct val="115000"/>
              </a:lnSpc>
              <a:spcBef>
                <a:spcPts val="1600"/>
              </a:spcBef>
              <a:spcAft>
                <a:spcPts val="0"/>
              </a:spcAft>
              <a:buSzPts val="1000"/>
              <a:buFont typeface="Nunito Light"/>
              <a:buChar char="○"/>
              <a:defRPr/>
            </a:lvl8pPr>
            <a:lvl9pPr indent="-292100" lvl="8" marL="4114800" rtl="0" algn="l">
              <a:lnSpc>
                <a:spcPct val="115000"/>
              </a:lnSpc>
              <a:spcBef>
                <a:spcPts val="1600"/>
              </a:spcBef>
              <a:spcAft>
                <a:spcPts val="1600"/>
              </a:spcAft>
              <a:buSzPts val="1000"/>
              <a:buFont typeface="Nunito Light"/>
              <a:buChar char="■"/>
              <a:defRPr/>
            </a:lvl9pPr>
          </a:lstStyle>
          <a:p/>
        </p:txBody>
      </p:sp>
      <p:sp>
        <p:nvSpPr>
          <p:cNvPr id="57" name="Google Shape;57;p13"/>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58" name="Google Shape;58;p13"/>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rtl="0" algn="l">
              <a:lnSpc>
                <a:spcPct val="100000"/>
              </a:lnSpc>
              <a:spcBef>
                <a:spcPts val="0"/>
              </a:spcBef>
              <a:spcAft>
                <a:spcPts val="0"/>
              </a:spcAft>
              <a:buClr>
                <a:srgbClr val="EC5D37"/>
              </a:buClr>
              <a:buSzPts val="1000"/>
              <a:buFont typeface="Livvic Light"/>
              <a:buChar char="●"/>
              <a:defRPr sz="1200"/>
            </a:lvl1pPr>
            <a:lvl2pPr indent="-292100" lvl="1" marL="914400" rtl="0" algn="l">
              <a:lnSpc>
                <a:spcPct val="115000"/>
              </a:lnSpc>
              <a:spcBef>
                <a:spcPts val="1600"/>
              </a:spcBef>
              <a:spcAft>
                <a:spcPts val="0"/>
              </a:spcAft>
              <a:buClr>
                <a:srgbClr val="FFC800"/>
              </a:buClr>
              <a:buSzPts val="1000"/>
              <a:buFont typeface="Nunito Light"/>
              <a:buChar char="○"/>
              <a:defRPr/>
            </a:lvl2pPr>
            <a:lvl3pPr indent="-292100" lvl="2" marL="1371600" rtl="0" algn="l">
              <a:lnSpc>
                <a:spcPct val="115000"/>
              </a:lnSpc>
              <a:spcBef>
                <a:spcPts val="1600"/>
              </a:spcBef>
              <a:spcAft>
                <a:spcPts val="0"/>
              </a:spcAft>
              <a:buClr>
                <a:srgbClr val="FFC800"/>
              </a:buClr>
              <a:buSzPts val="1000"/>
              <a:buFont typeface="Nunito Light"/>
              <a:buChar char="■"/>
              <a:defRPr/>
            </a:lvl3pPr>
            <a:lvl4pPr indent="-292100" lvl="3" marL="1828800" rtl="0" algn="l">
              <a:lnSpc>
                <a:spcPct val="115000"/>
              </a:lnSpc>
              <a:spcBef>
                <a:spcPts val="1600"/>
              </a:spcBef>
              <a:spcAft>
                <a:spcPts val="0"/>
              </a:spcAft>
              <a:buClr>
                <a:srgbClr val="FFC800"/>
              </a:buClr>
              <a:buSzPts val="1000"/>
              <a:buFont typeface="Nunito Light"/>
              <a:buChar char="●"/>
              <a:defRPr/>
            </a:lvl4pPr>
            <a:lvl5pPr indent="-292100" lvl="4" marL="2286000" rtl="0" algn="l">
              <a:lnSpc>
                <a:spcPct val="115000"/>
              </a:lnSpc>
              <a:spcBef>
                <a:spcPts val="1600"/>
              </a:spcBef>
              <a:spcAft>
                <a:spcPts val="0"/>
              </a:spcAft>
              <a:buClr>
                <a:srgbClr val="434343"/>
              </a:buClr>
              <a:buSzPts val="1000"/>
              <a:buFont typeface="Nunito Light"/>
              <a:buChar char="○"/>
              <a:defRPr/>
            </a:lvl5pPr>
            <a:lvl6pPr indent="-292100" lvl="5" marL="2743200" rtl="0" algn="l">
              <a:lnSpc>
                <a:spcPct val="115000"/>
              </a:lnSpc>
              <a:spcBef>
                <a:spcPts val="1600"/>
              </a:spcBef>
              <a:spcAft>
                <a:spcPts val="0"/>
              </a:spcAft>
              <a:buClr>
                <a:srgbClr val="434343"/>
              </a:buClr>
              <a:buSzPts val="1000"/>
              <a:buFont typeface="Nunito Light"/>
              <a:buChar char="■"/>
              <a:defRPr/>
            </a:lvl6pPr>
            <a:lvl7pPr indent="-292100" lvl="6" marL="3200400" rtl="0" algn="l">
              <a:lnSpc>
                <a:spcPct val="115000"/>
              </a:lnSpc>
              <a:spcBef>
                <a:spcPts val="1600"/>
              </a:spcBef>
              <a:spcAft>
                <a:spcPts val="0"/>
              </a:spcAft>
              <a:buClr>
                <a:srgbClr val="434343"/>
              </a:buClr>
              <a:buSzPts val="1000"/>
              <a:buFont typeface="Nunito Light"/>
              <a:buChar char="●"/>
              <a:defRPr/>
            </a:lvl7pPr>
            <a:lvl8pPr indent="-292100" lvl="7" marL="3657600" rtl="0" algn="l">
              <a:lnSpc>
                <a:spcPct val="115000"/>
              </a:lnSpc>
              <a:spcBef>
                <a:spcPts val="1600"/>
              </a:spcBef>
              <a:spcAft>
                <a:spcPts val="0"/>
              </a:spcAft>
              <a:buClr>
                <a:srgbClr val="434343"/>
              </a:buClr>
              <a:buSzPts val="1000"/>
              <a:buFont typeface="Nunito Light"/>
              <a:buChar char="○"/>
              <a:defRPr/>
            </a:lvl8pPr>
            <a:lvl9pPr indent="-292100" lvl="8" marL="4114800" rtl="0" algn="l">
              <a:lnSpc>
                <a:spcPct val="115000"/>
              </a:lnSpc>
              <a:spcBef>
                <a:spcPts val="1600"/>
              </a:spcBef>
              <a:spcAft>
                <a:spcPts val="1600"/>
              </a:spcAft>
              <a:buClr>
                <a:srgbClr val="434343"/>
              </a:buClr>
              <a:buSzPts val="1000"/>
              <a:buFont typeface="Nunito Light"/>
              <a:buChar char="■"/>
              <a:defRPr/>
            </a:lvl9pPr>
          </a:lstStyle>
          <a:p/>
        </p:txBody>
      </p:sp>
      <p:sp>
        <p:nvSpPr>
          <p:cNvPr id="59" name="Google Shape;59;p13"/>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5">
    <p:spTree>
      <p:nvGrpSpPr>
        <p:cNvPr id="70" name="Shape 70"/>
        <p:cNvGrpSpPr/>
        <p:nvPr/>
      </p:nvGrpSpPr>
      <p:grpSpPr>
        <a:xfrm>
          <a:off x="0" y="0"/>
          <a:ext cx="0" cy="0"/>
          <a:chOff x="0" y="0"/>
          <a:chExt cx="0" cy="0"/>
        </a:xfrm>
      </p:grpSpPr>
      <p:sp>
        <p:nvSpPr>
          <p:cNvPr id="71" name="Google Shape;71;p14"/>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1000"/>
              <a:buNone/>
              <a:defRPr sz="1400"/>
            </a:lvl1pPr>
            <a:lvl2pPr lvl="1" rtl="0" algn="l">
              <a:lnSpc>
                <a:spcPct val="100000"/>
              </a:lnSpc>
              <a:spcBef>
                <a:spcPts val="0"/>
              </a:spcBef>
              <a:spcAft>
                <a:spcPts val="0"/>
              </a:spcAft>
              <a:buClr>
                <a:srgbClr val="000000"/>
              </a:buClr>
              <a:buSzPts val="1000"/>
              <a:buNone/>
              <a:defRPr sz="1000">
                <a:solidFill>
                  <a:srgbClr val="000000"/>
                </a:solidFill>
              </a:defRPr>
            </a:lvl2pPr>
            <a:lvl3pPr lvl="2" rtl="0" algn="l">
              <a:lnSpc>
                <a:spcPct val="100000"/>
              </a:lnSpc>
              <a:spcBef>
                <a:spcPts val="0"/>
              </a:spcBef>
              <a:spcAft>
                <a:spcPts val="0"/>
              </a:spcAft>
              <a:buClr>
                <a:srgbClr val="000000"/>
              </a:buClr>
              <a:buSzPts val="1000"/>
              <a:buNone/>
              <a:defRPr sz="1000">
                <a:solidFill>
                  <a:srgbClr val="000000"/>
                </a:solidFill>
              </a:defRPr>
            </a:lvl3pPr>
            <a:lvl4pPr lvl="3" rtl="0" algn="l">
              <a:lnSpc>
                <a:spcPct val="100000"/>
              </a:lnSpc>
              <a:spcBef>
                <a:spcPts val="0"/>
              </a:spcBef>
              <a:spcAft>
                <a:spcPts val="0"/>
              </a:spcAft>
              <a:buClr>
                <a:srgbClr val="000000"/>
              </a:buClr>
              <a:buSzPts val="1000"/>
              <a:buNone/>
              <a:defRPr sz="1000">
                <a:solidFill>
                  <a:srgbClr val="000000"/>
                </a:solidFill>
              </a:defRPr>
            </a:lvl4pPr>
            <a:lvl5pPr lvl="4" rtl="0" algn="l">
              <a:lnSpc>
                <a:spcPct val="100000"/>
              </a:lnSpc>
              <a:spcBef>
                <a:spcPts val="0"/>
              </a:spcBef>
              <a:spcAft>
                <a:spcPts val="0"/>
              </a:spcAft>
              <a:buClr>
                <a:srgbClr val="000000"/>
              </a:buClr>
              <a:buSzPts val="1000"/>
              <a:buNone/>
              <a:defRPr sz="1000">
                <a:solidFill>
                  <a:srgbClr val="000000"/>
                </a:solidFill>
              </a:defRPr>
            </a:lvl5pPr>
            <a:lvl6pPr lvl="5" rtl="0" algn="l">
              <a:lnSpc>
                <a:spcPct val="100000"/>
              </a:lnSpc>
              <a:spcBef>
                <a:spcPts val="0"/>
              </a:spcBef>
              <a:spcAft>
                <a:spcPts val="0"/>
              </a:spcAft>
              <a:buClr>
                <a:srgbClr val="000000"/>
              </a:buClr>
              <a:buSzPts val="1000"/>
              <a:buNone/>
              <a:defRPr sz="1000">
                <a:solidFill>
                  <a:srgbClr val="000000"/>
                </a:solidFill>
              </a:defRPr>
            </a:lvl6pPr>
            <a:lvl7pPr lvl="6" rtl="0" algn="l">
              <a:lnSpc>
                <a:spcPct val="100000"/>
              </a:lnSpc>
              <a:spcBef>
                <a:spcPts val="0"/>
              </a:spcBef>
              <a:spcAft>
                <a:spcPts val="0"/>
              </a:spcAft>
              <a:buClr>
                <a:srgbClr val="000000"/>
              </a:buClr>
              <a:buSzPts val="1000"/>
              <a:buNone/>
              <a:defRPr sz="1000">
                <a:solidFill>
                  <a:srgbClr val="000000"/>
                </a:solidFill>
              </a:defRPr>
            </a:lvl7pPr>
            <a:lvl8pPr lvl="7" rtl="0" algn="l">
              <a:lnSpc>
                <a:spcPct val="100000"/>
              </a:lnSpc>
              <a:spcBef>
                <a:spcPts val="0"/>
              </a:spcBef>
              <a:spcAft>
                <a:spcPts val="0"/>
              </a:spcAft>
              <a:buClr>
                <a:srgbClr val="000000"/>
              </a:buClr>
              <a:buSzPts val="1000"/>
              <a:buNone/>
              <a:defRPr sz="1000">
                <a:solidFill>
                  <a:srgbClr val="000000"/>
                </a:solidFill>
              </a:defRPr>
            </a:lvl8pPr>
            <a:lvl9pPr lvl="8" rtl="0" algn="l">
              <a:lnSpc>
                <a:spcPct val="100000"/>
              </a:lnSpc>
              <a:spcBef>
                <a:spcPts val="0"/>
              </a:spcBef>
              <a:spcAft>
                <a:spcPts val="0"/>
              </a:spcAft>
              <a:buClr>
                <a:srgbClr val="000000"/>
              </a:buClr>
              <a:buSzPts val="1000"/>
              <a:buNone/>
              <a:defRPr sz="1000">
                <a:solidFill>
                  <a:srgbClr val="000000"/>
                </a:solidFill>
              </a:defRPr>
            </a:lvl9pPr>
          </a:lstStyle>
          <a:p/>
        </p:txBody>
      </p:sp>
      <p:sp>
        <p:nvSpPr>
          <p:cNvPr id="72" name="Google Shape;72;p14"/>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83" name="Google Shape;83;p14"/>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1000"/>
              <a:buNone/>
              <a:defRPr sz="1400"/>
            </a:lvl1pPr>
            <a:lvl2pPr lvl="1" rtl="0" algn="l">
              <a:lnSpc>
                <a:spcPct val="100000"/>
              </a:lnSpc>
              <a:spcBef>
                <a:spcPts val="0"/>
              </a:spcBef>
              <a:spcAft>
                <a:spcPts val="0"/>
              </a:spcAft>
              <a:buClr>
                <a:srgbClr val="000000"/>
              </a:buClr>
              <a:buSzPts val="1000"/>
              <a:buNone/>
              <a:defRPr sz="1000">
                <a:solidFill>
                  <a:srgbClr val="000000"/>
                </a:solidFill>
              </a:defRPr>
            </a:lvl2pPr>
            <a:lvl3pPr lvl="2" rtl="0" algn="l">
              <a:lnSpc>
                <a:spcPct val="100000"/>
              </a:lnSpc>
              <a:spcBef>
                <a:spcPts val="0"/>
              </a:spcBef>
              <a:spcAft>
                <a:spcPts val="0"/>
              </a:spcAft>
              <a:buClr>
                <a:srgbClr val="000000"/>
              </a:buClr>
              <a:buSzPts val="1000"/>
              <a:buNone/>
              <a:defRPr sz="1000">
                <a:solidFill>
                  <a:srgbClr val="000000"/>
                </a:solidFill>
              </a:defRPr>
            </a:lvl3pPr>
            <a:lvl4pPr lvl="3" rtl="0" algn="l">
              <a:lnSpc>
                <a:spcPct val="100000"/>
              </a:lnSpc>
              <a:spcBef>
                <a:spcPts val="0"/>
              </a:spcBef>
              <a:spcAft>
                <a:spcPts val="0"/>
              </a:spcAft>
              <a:buClr>
                <a:srgbClr val="000000"/>
              </a:buClr>
              <a:buSzPts val="1000"/>
              <a:buNone/>
              <a:defRPr sz="1000">
                <a:solidFill>
                  <a:srgbClr val="000000"/>
                </a:solidFill>
              </a:defRPr>
            </a:lvl4pPr>
            <a:lvl5pPr lvl="4" rtl="0" algn="l">
              <a:lnSpc>
                <a:spcPct val="100000"/>
              </a:lnSpc>
              <a:spcBef>
                <a:spcPts val="0"/>
              </a:spcBef>
              <a:spcAft>
                <a:spcPts val="0"/>
              </a:spcAft>
              <a:buClr>
                <a:srgbClr val="000000"/>
              </a:buClr>
              <a:buSzPts val="1000"/>
              <a:buNone/>
              <a:defRPr sz="1000">
                <a:solidFill>
                  <a:srgbClr val="000000"/>
                </a:solidFill>
              </a:defRPr>
            </a:lvl5pPr>
            <a:lvl6pPr lvl="5" rtl="0" algn="l">
              <a:lnSpc>
                <a:spcPct val="100000"/>
              </a:lnSpc>
              <a:spcBef>
                <a:spcPts val="0"/>
              </a:spcBef>
              <a:spcAft>
                <a:spcPts val="0"/>
              </a:spcAft>
              <a:buClr>
                <a:srgbClr val="000000"/>
              </a:buClr>
              <a:buSzPts val="1000"/>
              <a:buNone/>
              <a:defRPr sz="1000">
                <a:solidFill>
                  <a:srgbClr val="000000"/>
                </a:solidFill>
              </a:defRPr>
            </a:lvl6pPr>
            <a:lvl7pPr lvl="6" rtl="0" algn="l">
              <a:lnSpc>
                <a:spcPct val="100000"/>
              </a:lnSpc>
              <a:spcBef>
                <a:spcPts val="0"/>
              </a:spcBef>
              <a:spcAft>
                <a:spcPts val="0"/>
              </a:spcAft>
              <a:buClr>
                <a:srgbClr val="000000"/>
              </a:buClr>
              <a:buSzPts val="1000"/>
              <a:buNone/>
              <a:defRPr sz="1000">
                <a:solidFill>
                  <a:srgbClr val="000000"/>
                </a:solidFill>
              </a:defRPr>
            </a:lvl7pPr>
            <a:lvl8pPr lvl="7" rtl="0" algn="l">
              <a:lnSpc>
                <a:spcPct val="100000"/>
              </a:lnSpc>
              <a:spcBef>
                <a:spcPts val="0"/>
              </a:spcBef>
              <a:spcAft>
                <a:spcPts val="0"/>
              </a:spcAft>
              <a:buClr>
                <a:srgbClr val="000000"/>
              </a:buClr>
              <a:buSzPts val="1000"/>
              <a:buNone/>
              <a:defRPr sz="1000">
                <a:solidFill>
                  <a:srgbClr val="000000"/>
                </a:solidFill>
              </a:defRPr>
            </a:lvl8pPr>
            <a:lvl9pPr lvl="8" rtl="0" algn="l">
              <a:lnSpc>
                <a:spcPct val="100000"/>
              </a:lnSpc>
              <a:spcBef>
                <a:spcPts val="0"/>
              </a:spcBef>
              <a:spcAft>
                <a:spcPts val="0"/>
              </a:spcAft>
              <a:buClr>
                <a:srgbClr val="000000"/>
              </a:buClr>
              <a:buSzPts val="1000"/>
              <a:buNone/>
              <a:defRPr sz="1000">
                <a:solidFill>
                  <a:srgbClr val="000000"/>
                </a:solidFill>
              </a:defRPr>
            </a:lvl9pPr>
          </a:lstStyle>
          <a:p/>
        </p:txBody>
      </p:sp>
      <p:sp>
        <p:nvSpPr>
          <p:cNvPr id="84" name="Google Shape;84;p14"/>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0000"/>
              </a:buClr>
              <a:buSzPts val="4800"/>
              <a:buNone/>
              <a:defRPr sz="4800">
                <a:solidFill>
                  <a:schemeClr val="accent2"/>
                </a:solidFill>
              </a:defRPr>
            </a:lvl1pPr>
            <a:lvl2pPr lvl="1"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85" name="Google Shape;85;p14"/>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86" name="Google Shape;86;p14"/>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1000"/>
              <a:buNone/>
              <a:defRPr sz="1400"/>
            </a:lvl1pPr>
            <a:lvl2pPr lvl="1" rtl="0" algn="l">
              <a:lnSpc>
                <a:spcPct val="100000"/>
              </a:lnSpc>
              <a:spcBef>
                <a:spcPts val="0"/>
              </a:spcBef>
              <a:spcAft>
                <a:spcPts val="0"/>
              </a:spcAft>
              <a:buClr>
                <a:srgbClr val="000000"/>
              </a:buClr>
              <a:buSzPts val="1000"/>
              <a:buNone/>
              <a:defRPr sz="1000">
                <a:solidFill>
                  <a:srgbClr val="000000"/>
                </a:solidFill>
              </a:defRPr>
            </a:lvl2pPr>
            <a:lvl3pPr lvl="2" rtl="0" algn="l">
              <a:lnSpc>
                <a:spcPct val="100000"/>
              </a:lnSpc>
              <a:spcBef>
                <a:spcPts val="0"/>
              </a:spcBef>
              <a:spcAft>
                <a:spcPts val="0"/>
              </a:spcAft>
              <a:buClr>
                <a:srgbClr val="000000"/>
              </a:buClr>
              <a:buSzPts val="1000"/>
              <a:buNone/>
              <a:defRPr sz="1000">
                <a:solidFill>
                  <a:srgbClr val="000000"/>
                </a:solidFill>
              </a:defRPr>
            </a:lvl3pPr>
            <a:lvl4pPr lvl="3" rtl="0" algn="l">
              <a:lnSpc>
                <a:spcPct val="100000"/>
              </a:lnSpc>
              <a:spcBef>
                <a:spcPts val="0"/>
              </a:spcBef>
              <a:spcAft>
                <a:spcPts val="0"/>
              </a:spcAft>
              <a:buClr>
                <a:srgbClr val="000000"/>
              </a:buClr>
              <a:buSzPts val="1000"/>
              <a:buNone/>
              <a:defRPr sz="1000">
                <a:solidFill>
                  <a:srgbClr val="000000"/>
                </a:solidFill>
              </a:defRPr>
            </a:lvl4pPr>
            <a:lvl5pPr lvl="4" rtl="0" algn="l">
              <a:lnSpc>
                <a:spcPct val="100000"/>
              </a:lnSpc>
              <a:spcBef>
                <a:spcPts val="0"/>
              </a:spcBef>
              <a:spcAft>
                <a:spcPts val="0"/>
              </a:spcAft>
              <a:buClr>
                <a:srgbClr val="000000"/>
              </a:buClr>
              <a:buSzPts val="1000"/>
              <a:buNone/>
              <a:defRPr sz="1000">
                <a:solidFill>
                  <a:srgbClr val="000000"/>
                </a:solidFill>
              </a:defRPr>
            </a:lvl5pPr>
            <a:lvl6pPr lvl="5" rtl="0" algn="l">
              <a:lnSpc>
                <a:spcPct val="100000"/>
              </a:lnSpc>
              <a:spcBef>
                <a:spcPts val="0"/>
              </a:spcBef>
              <a:spcAft>
                <a:spcPts val="0"/>
              </a:spcAft>
              <a:buClr>
                <a:srgbClr val="000000"/>
              </a:buClr>
              <a:buSzPts val="1000"/>
              <a:buNone/>
              <a:defRPr sz="1000">
                <a:solidFill>
                  <a:srgbClr val="000000"/>
                </a:solidFill>
              </a:defRPr>
            </a:lvl6pPr>
            <a:lvl7pPr lvl="6" rtl="0" algn="l">
              <a:lnSpc>
                <a:spcPct val="100000"/>
              </a:lnSpc>
              <a:spcBef>
                <a:spcPts val="0"/>
              </a:spcBef>
              <a:spcAft>
                <a:spcPts val="0"/>
              </a:spcAft>
              <a:buClr>
                <a:srgbClr val="000000"/>
              </a:buClr>
              <a:buSzPts val="1000"/>
              <a:buNone/>
              <a:defRPr sz="1000">
                <a:solidFill>
                  <a:srgbClr val="000000"/>
                </a:solidFill>
              </a:defRPr>
            </a:lvl7pPr>
            <a:lvl8pPr lvl="7" rtl="0" algn="l">
              <a:lnSpc>
                <a:spcPct val="100000"/>
              </a:lnSpc>
              <a:spcBef>
                <a:spcPts val="0"/>
              </a:spcBef>
              <a:spcAft>
                <a:spcPts val="0"/>
              </a:spcAft>
              <a:buClr>
                <a:srgbClr val="000000"/>
              </a:buClr>
              <a:buSzPts val="1000"/>
              <a:buNone/>
              <a:defRPr sz="1000">
                <a:solidFill>
                  <a:srgbClr val="000000"/>
                </a:solidFill>
              </a:defRPr>
            </a:lvl8pPr>
            <a:lvl9pPr lvl="8" rtl="0" algn="l">
              <a:lnSpc>
                <a:spcPct val="100000"/>
              </a:lnSpc>
              <a:spcBef>
                <a:spcPts val="0"/>
              </a:spcBef>
              <a:spcAft>
                <a:spcPts val="0"/>
              </a:spcAft>
              <a:buClr>
                <a:srgbClr val="000000"/>
              </a:buClr>
              <a:buSzPts val="1000"/>
              <a:buNone/>
              <a:defRPr sz="1000">
                <a:solidFill>
                  <a:srgbClr val="000000"/>
                </a:solidFill>
              </a:defRPr>
            </a:lvl9pPr>
          </a:lstStyle>
          <a:p/>
        </p:txBody>
      </p:sp>
      <p:sp>
        <p:nvSpPr>
          <p:cNvPr id="87" name="Google Shape;87;p14"/>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0000"/>
              </a:buClr>
              <a:buSzPts val="4800"/>
              <a:buNone/>
              <a:defRPr sz="4800">
                <a:solidFill>
                  <a:schemeClr val="accent3"/>
                </a:solidFill>
              </a:defRPr>
            </a:lvl1pPr>
            <a:lvl2pPr lvl="1"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88" name="Google Shape;88;p14"/>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89" name="Google Shape;89;p14"/>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90" name="Google Shape;90;p14"/>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0000"/>
              </a:buClr>
              <a:buSzPts val="4800"/>
              <a:buNone/>
              <a:defRPr sz="4800">
                <a:solidFill>
                  <a:schemeClr val="accent1"/>
                </a:solidFill>
              </a:defRPr>
            </a:lvl1pPr>
            <a:lvl2pPr lvl="1"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91" name="Google Shape;91;p14"/>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92" name="Shape 92"/>
        <p:cNvGrpSpPr/>
        <p:nvPr/>
      </p:nvGrpSpPr>
      <p:grpSpPr>
        <a:xfrm>
          <a:off x="0" y="0"/>
          <a:ext cx="0" cy="0"/>
          <a:chOff x="0" y="0"/>
          <a:chExt cx="0" cy="0"/>
        </a:xfrm>
      </p:grpSpPr>
      <p:sp>
        <p:nvSpPr>
          <p:cNvPr id="93" name="Google Shape;93;p15"/>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4" name="Google Shape;94;p15"/>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95" name="Google Shape;95;p15"/>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 name="Google Shape;100;p15"/>
          <p:cNvGrpSpPr/>
          <p:nvPr/>
        </p:nvGrpSpPr>
        <p:grpSpPr>
          <a:xfrm>
            <a:off x="8148521" y="3004593"/>
            <a:ext cx="98059" cy="1147595"/>
            <a:chOff x="3347921" y="16006"/>
            <a:chExt cx="98059" cy="1147595"/>
          </a:xfrm>
        </p:grpSpPr>
        <p:sp>
          <p:nvSpPr>
            <p:cNvPr id="101" name="Google Shape;101;p1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15"/>
          <p:cNvGrpSpPr/>
          <p:nvPr/>
        </p:nvGrpSpPr>
        <p:grpSpPr>
          <a:xfrm>
            <a:off x="281421" y="3769263"/>
            <a:ext cx="121172" cy="760495"/>
            <a:chOff x="5245196" y="3136513"/>
            <a:chExt cx="121172" cy="760495"/>
          </a:xfrm>
        </p:grpSpPr>
        <p:sp>
          <p:nvSpPr>
            <p:cNvPr id="104" name="Google Shape;104;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15"/>
          <p:cNvGrpSpPr/>
          <p:nvPr/>
        </p:nvGrpSpPr>
        <p:grpSpPr>
          <a:xfrm>
            <a:off x="8534739" y="4069632"/>
            <a:ext cx="57599" cy="831799"/>
            <a:chOff x="2038689" y="173907"/>
            <a:chExt cx="57599" cy="831799"/>
          </a:xfrm>
        </p:grpSpPr>
        <p:sp>
          <p:nvSpPr>
            <p:cNvPr id="107" name="Google Shape;107;p1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5"/>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1" name="Shape 111"/>
        <p:cNvGrpSpPr/>
        <p:nvPr/>
      </p:nvGrpSpPr>
      <p:grpSpPr>
        <a:xfrm>
          <a:off x="0" y="0"/>
          <a:ext cx="0" cy="0"/>
          <a:chOff x="0" y="0"/>
          <a:chExt cx="0" cy="0"/>
        </a:xfrm>
      </p:grpSpPr>
      <p:sp>
        <p:nvSpPr>
          <p:cNvPr id="112" name="Google Shape;112;p16"/>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3" name="Google Shape;113;p16"/>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4" name="Google Shape;114;p16"/>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5" name="Google Shape;115;p16"/>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6" name="Google Shape;116;p16"/>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117" name="Google Shape;117;p1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16"/>
          <p:cNvGrpSpPr/>
          <p:nvPr/>
        </p:nvGrpSpPr>
        <p:grpSpPr>
          <a:xfrm>
            <a:off x="6626134" y="-164562"/>
            <a:ext cx="121172" cy="760495"/>
            <a:chOff x="5245196" y="3136513"/>
            <a:chExt cx="121172" cy="760495"/>
          </a:xfrm>
        </p:grpSpPr>
        <p:sp>
          <p:nvSpPr>
            <p:cNvPr id="122" name="Google Shape;122;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6" name="Shape 126"/>
        <p:cNvGrpSpPr/>
        <p:nvPr/>
      </p:nvGrpSpPr>
      <p:grpSpPr>
        <a:xfrm>
          <a:off x="0" y="0"/>
          <a:ext cx="0" cy="0"/>
          <a:chOff x="0" y="0"/>
          <a:chExt cx="0" cy="0"/>
        </a:xfrm>
      </p:grpSpPr>
      <p:sp>
        <p:nvSpPr>
          <p:cNvPr id="127" name="Google Shape;127;p17"/>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8" name="Google Shape;128;p17"/>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9" name="Google Shape;129;p17"/>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0" name="Google Shape;130;p17"/>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1" name="Google Shape;131;p17"/>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2" name="Google Shape;132;p17"/>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3" name="Google Shape;133;p17"/>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4" name="Google Shape;134;p17"/>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35" name="Google Shape;135;p17"/>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136" name="Google Shape;136;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6" name="Shape 146"/>
        <p:cNvGrpSpPr/>
        <p:nvPr/>
      </p:nvGrpSpPr>
      <p:grpSpPr>
        <a:xfrm>
          <a:off x="0" y="0"/>
          <a:ext cx="0" cy="0"/>
          <a:chOff x="0" y="0"/>
          <a:chExt cx="0" cy="0"/>
        </a:xfrm>
      </p:grpSpPr>
      <p:sp>
        <p:nvSpPr>
          <p:cNvPr id="147" name="Google Shape;147;p18"/>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148" name="Google Shape;148;p1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58" name="Shape 158"/>
        <p:cNvGrpSpPr/>
        <p:nvPr/>
      </p:nvGrpSpPr>
      <p:grpSpPr>
        <a:xfrm>
          <a:off x="0" y="0"/>
          <a:ext cx="0" cy="0"/>
          <a:chOff x="0" y="0"/>
          <a:chExt cx="0" cy="0"/>
        </a:xfrm>
      </p:grpSpPr>
      <p:sp>
        <p:nvSpPr>
          <p:cNvPr id="159" name="Google Shape;159;p19"/>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 name="Google Shape;161;p19"/>
          <p:cNvGrpSpPr/>
          <p:nvPr/>
        </p:nvGrpSpPr>
        <p:grpSpPr>
          <a:xfrm>
            <a:off x="8263682" y="-434366"/>
            <a:ext cx="188886" cy="1181532"/>
            <a:chOff x="2877432" y="975334"/>
            <a:chExt cx="188886" cy="1181532"/>
          </a:xfrm>
        </p:grpSpPr>
        <p:sp>
          <p:nvSpPr>
            <p:cNvPr id="162" name="Google Shape;162;p1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19"/>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 name="Google Shape;166;p19"/>
          <p:cNvGrpSpPr/>
          <p:nvPr/>
        </p:nvGrpSpPr>
        <p:grpSpPr>
          <a:xfrm>
            <a:off x="3643898" y="-436198"/>
            <a:ext cx="133252" cy="1952377"/>
            <a:chOff x="6780548" y="337714"/>
            <a:chExt cx="133252" cy="1952377"/>
          </a:xfrm>
        </p:grpSpPr>
        <p:sp>
          <p:nvSpPr>
            <p:cNvPr id="167" name="Google Shape;16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19"/>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19"/>
          <p:cNvGrpSpPr/>
          <p:nvPr/>
        </p:nvGrpSpPr>
        <p:grpSpPr>
          <a:xfrm>
            <a:off x="8008096" y="2108910"/>
            <a:ext cx="199001" cy="2139770"/>
            <a:chOff x="8008096" y="2108910"/>
            <a:chExt cx="199001" cy="2139770"/>
          </a:xfrm>
        </p:grpSpPr>
        <p:sp>
          <p:nvSpPr>
            <p:cNvPr id="171" name="Google Shape;171;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19"/>
          <p:cNvGrpSpPr/>
          <p:nvPr/>
        </p:nvGrpSpPr>
        <p:grpSpPr>
          <a:xfrm>
            <a:off x="520996" y="1091548"/>
            <a:ext cx="199001" cy="2139770"/>
            <a:chOff x="8008096" y="2108910"/>
            <a:chExt cx="199001" cy="2139770"/>
          </a:xfrm>
        </p:grpSpPr>
        <p:sp>
          <p:nvSpPr>
            <p:cNvPr id="174" name="Google Shape;17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19"/>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200"/>
              <a:buNone/>
              <a:defRPr sz="4800">
                <a:solidFill>
                  <a:schemeClr val="lt1"/>
                </a:solidFill>
              </a:defRPr>
            </a:lvl1pPr>
            <a:lvl2pPr lvl="1" rtl="0" algn="l">
              <a:lnSpc>
                <a:spcPct val="100000"/>
              </a:lnSpc>
              <a:spcBef>
                <a:spcPts val="0"/>
              </a:spcBef>
              <a:spcAft>
                <a:spcPts val="0"/>
              </a:spcAft>
              <a:buClr>
                <a:srgbClr val="000000"/>
              </a:buClr>
              <a:buSzPts val="1200"/>
              <a:buNone/>
              <a:defRPr sz="1200">
                <a:solidFill>
                  <a:srgbClr val="000000"/>
                </a:solidFill>
              </a:defRPr>
            </a:lvl2pPr>
            <a:lvl3pPr lvl="2" rtl="0" algn="l">
              <a:lnSpc>
                <a:spcPct val="100000"/>
              </a:lnSpc>
              <a:spcBef>
                <a:spcPts val="0"/>
              </a:spcBef>
              <a:spcAft>
                <a:spcPts val="0"/>
              </a:spcAft>
              <a:buClr>
                <a:srgbClr val="000000"/>
              </a:buClr>
              <a:buSzPts val="1200"/>
              <a:buNone/>
              <a:defRPr sz="1200">
                <a:solidFill>
                  <a:srgbClr val="000000"/>
                </a:solidFill>
              </a:defRPr>
            </a:lvl3pPr>
            <a:lvl4pPr lvl="3" rtl="0" algn="l">
              <a:lnSpc>
                <a:spcPct val="100000"/>
              </a:lnSpc>
              <a:spcBef>
                <a:spcPts val="0"/>
              </a:spcBef>
              <a:spcAft>
                <a:spcPts val="0"/>
              </a:spcAft>
              <a:buClr>
                <a:srgbClr val="000000"/>
              </a:buClr>
              <a:buSzPts val="1200"/>
              <a:buNone/>
              <a:defRPr sz="1200">
                <a:solidFill>
                  <a:srgbClr val="000000"/>
                </a:solidFill>
              </a:defRPr>
            </a:lvl4pPr>
            <a:lvl5pPr lvl="4" rtl="0" algn="l">
              <a:lnSpc>
                <a:spcPct val="100000"/>
              </a:lnSpc>
              <a:spcBef>
                <a:spcPts val="0"/>
              </a:spcBef>
              <a:spcAft>
                <a:spcPts val="0"/>
              </a:spcAft>
              <a:buClr>
                <a:srgbClr val="000000"/>
              </a:buClr>
              <a:buSzPts val="1200"/>
              <a:buNone/>
              <a:defRPr sz="1200">
                <a:solidFill>
                  <a:srgbClr val="000000"/>
                </a:solidFill>
              </a:defRPr>
            </a:lvl5pPr>
            <a:lvl6pPr lvl="5" rtl="0" algn="l">
              <a:lnSpc>
                <a:spcPct val="100000"/>
              </a:lnSpc>
              <a:spcBef>
                <a:spcPts val="0"/>
              </a:spcBef>
              <a:spcAft>
                <a:spcPts val="0"/>
              </a:spcAft>
              <a:buClr>
                <a:srgbClr val="000000"/>
              </a:buClr>
              <a:buSzPts val="1200"/>
              <a:buNone/>
              <a:defRPr sz="1200">
                <a:solidFill>
                  <a:srgbClr val="000000"/>
                </a:solidFill>
              </a:defRPr>
            </a:lvl6pPr>
            <a:lvl7pPr lvl="6" rtl="0" algn="l">
              <a:lnSpc>
                <a:spcPct val="100000"/>
              </a:lnSpc>
              <a:spcBef>
                <a:spcPts val="0"/>
              </a:spcBef>
              <a:spcAft>
                <a:spcPts val="0"/>
              </a:spcAft>
              <a:buClr>
                <a:srgbClr val="000000"/>
              </a:buClr>
              <a:buSzPts val="1200"/>
              <a:buNone/>
              <a:defRPr sz="1200">
                <a:solidFill>
                  <a:srgbClr val="000000"/>
                </a:solidFill>
              </a:defRPr>
            </a:lvl7pPr>
            <a:lvl8pPr lvl="7" rtl="0" algn="l">
              <a:lnSpc>
                <a:spcPct val="100000"/>
              </a:lnSpc>
              <a:spcBef>
                <a:spcPts val="0"/>
              </a:spcBef>
              <a:spcAft>
                <a:spcPts val="0"/>
              </a:spcAft>
              <a:buClr>
                <a:srgbClr val="000000"/>
              </a:buClr>
              <a:buSzPts val="1200"/>
              <a:buNone/>
              <a:defRPr sz="1200">
                <a:solidFill>
                  <a:srgbClr val="000000"/>
                </a:solidFill>
              </a:defRPr>
            </a:lvl8pPr>
            <a:lvl9pPr lvl="8" rtl="0" algn="l">
              <a:lnSpc>
                <a:spcPct val="100000"/>
              </a:lnSpc>
              <a:spcBef>
                <a:spcPts val="0"/>
              </a:spcBef>
              <a:spcAft>
                <a:spcPts val="0"/>
              </a:spcAft>
              <a:buClr>
                <a:srgbClr val="000000"/>
              </a:buClr>
              <a:buSzPts val="1200"/>
              <a:buNone/>
              <a:defRPr sz="1200">
                <a:solidFill>
                  <a:srgbClr val="000000"/>
                </a:solidFill>
              </a:defRPr>
            </a:lvl9pPr>
          </a:lstStyle>
          <a:p/>
        </p:txBody>
      </p:sp>
      <p:sp>
        <p:nvSpPr>
          <p:cNvPr id="177" name="Google Shape;177;p19"/>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gn="l">
              <a:lnSpc>
                <a:spcPct val="100000"/>
              </a:lnSpc>
              <a:spcBef>
                <a:spcPts val="0"/>
              </a:spcBef>
              <a:spcAft>
                <a:spcPts val="0"/>
              </a:spcAft>
              <a:buClr>
                <a:srgbClr val="000000"/>
              </a:buClr>
              <a:buSzPts val="1000"/>
              <a:buNone/>
              <a:defRPr sz="1000">
                <a:solidFill>
                  <a:srgbClr val="000000"/>
                </a:solidFill>
              </a:defRPr>
            </a:lvl2pPr>
            <a:lvl3pPr lvl="2" rtl="0" algn="l">
              <a:lnSpc>
                <a:spcPct val="100000"/>
              </a:lnSpc>
              <a:spcBef>
                <a:spcPts val="0"/>
              </a:spcBef>
              <a:spcAft>
                <a:spcPts val="0"/>
              </a:spcAft>
              <a:buClr>
                <a:srgbClr val="000000"/>
              </a:buClr>
              <a:buSzPts val="1000"/>
              <a:buNone/>
              <a:defRPr sz="1000">
                <a:solidFill>
                  <a:srgbClr val="000000"/>
                </a:solidFill>
              </a:defRPr>
            </a:lvl3pPr>
            <a:lvl4pPr lvl="3" rtl="0" algn="l">
              <a:lnSpc>
                <a:spcPct val="100000"/>
              </a:lnSpc>
              <a:spcBef>
                <a:spcPts val="0"/>
              </a:spcBef>
              <a:spcAft>
                <a:spcPts val="0"/>
              </a:spcAft>
              <a:buClr>
                <a:srgbClr val="000000"/>
              </a:buClr>
              <a:buSzPts val="1000"/>
              <a:buNone/>
              <a:defRPr sz="1000">
                <a:solidFill>
                  <a:srgbClr val="000000"/>
                </a:solidFill>
              </a:defRPr>
            </a:lvl4pPr>
            <a:lvl5pPr lvl="4" rtl="0" algn="l">
              <a:lnSpc>
                <a:spcPct val="100000"/>
              </a:lnSpc>
              <a:spcBef>
                <a:spcPts val="0"/>
              </a:spcBef>
              <a:spcAft>
                <a:spcPts val="0"/>
              </a:spcAft>
              <a:buClr>
                <a:srgbClr val="000000"/>
              </a:buClr>
              <a:buSzPts val="1000"/>
              <a:buNone/>
              <a:defRPr sz="1000">
                <a:solidFill>
                  <a:srgbClr val="000000"/>
                </a:solidFill>
              </a:defRPr>
            </a:lvl5pPr>
            <a:lvl6pPr lvl="5" rtl="0" algn="l">
              <a:lnSpc>
                <a:spcPct val="100000"/>
              </a:lnSpc>
              <a:spcBef>
                <a:spcPts val="0"/>
              </a:spcBef>
              <a:spcAft>
                <a:spcPts val="0"/>
              </a:spcAft>
              <a:buClr>
                <a:srgbClr val="000000"/>
              </a:buClr>
              <a:buSzPts val="1000"/>
              <a:buNone/>
              <a:defRPr sz="1000">
                <a:solidFill>
                  <a:srgbClr val="000000"/>
                </a:solidFill>
              </a:defRPr>
            </a:lvl6pPr>
            <a:lvl7pPr lvl="6" rtl="0" algn="l">
              <a:lnSpc>
                <a:spcPct val="100000"/>
              </a:lnSpc>
              <a:spcBef>
                <a:spcPts val="0"/>
              </a:spcBef>
              <a:spcAft>
                <a:spcPts val="0"/>
              </a:spcAft>
              <a:buClr>
                <a:srgbClr val="000000"/>
              </a:buClr>
              <a:buSzPts val="1000"/>
              <a:buNone/>
              <a:defRPr sz="1000">
                <a:solidFill>
                  <a:srgbClr val="000000"/>
                </a:solidFill>
              </a:defRPr>
            </a:lvl7pPr>
            <a:lvl8pPr lvl="7" rtl="0" algn="l">
              <a:lnSpc>
                <a:spcPct val="100000"/>
              </a:lnSpc>
              <a:spcBef>
                <a:spcPts val="0"/>
              </a:spcBef>
              <a:spcAft>
                <a:spcPts val="0"/>
              </a:spcAft>
              <a:buClr>
                <a:srgbClr val="000000"/>
              </a:buClr>
              <a:buSzPts val="1000"/>
              <a:buNone/>
              <a:defRPr sz="1000">
                <a:solidFill>
                  <a:srgbClr val="000000"/>
                </a:solidFill>
              </a:defRPr>
            </a:lvl8pPr>
            <a:lvl9pPr lvl="8" rtl="0" algn="l">
              <a:lnSpc>
                <a:spcPct val="100000"/>
              </a:lnSpc>
              <a:spcBef>
                <a:spcPts val="0"/>
              </a:spcBef>
              <a:spcAft>
                <a:spcPts val="0"/>
              </a:spcAft>
              <a:buClr>
                <a:srgbClr val="000000"/>
              </a:buClr>
              <a:buSzPts val="1000"/>
              <a:buNone/>
              <a:defRPr sz="1000">
                <a:solidFill>
                  <a:srgbClr val="000000"/>
                </a:solidFill>
              </a:defRPr>
            </a:lvl9pPr>
          </a:lstStyle>
          <a:p/>
        </p:txBody>
      </p:sp>
      <p:sp>
        <p:nvSpPr>
          <p:cNvPr id="178" name="Google Shape;178;p19"/>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4800"/>
              <a:buNone/>
              <a:defRPr sz="6000"/>
            </a:lvl1pPr>
            <a:lvl2pPr lvl="1"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79" name="Shape 179"/>
        <p:cNvGrpSpPr/>
        <p:nvPr/>
      </p:nvGrpSpPr>
      <p:grpSpPr>
        <a:xfrm>
          <a:off x="0" y="0"/>
          <a:ext cx="0" cy="0"/>
          <a:chOff x="0" y="0"/>
          <a:chExt cx="0" cy="0"/>
        </a:xfrm>
      </p:grpSpPr>
      <p:sp>
        <p:nvSpPr>
          <p:cNvPr id="180" name="Google Shape;180;p20"/>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81" name="Shape 181"/>
        <p:cNvGrpSpPr/>
        <p:nvPr/>
      </p:nvGrpSpPr>
      <p:grpSpPr>
        <a:xfrm>
          <a:off x="0" y="0"/>
          <a:ext cx="0" cy="0"/>
          <a:chOff x="0" y="0"/>
          <a:chExt cx="0" cy="0"/>
        </a:xfrm>
      </p:grpSpPr>
      <p:sp>
        <p:nvSpPr>
          <p:cNvPr id="182" name="Google Shape;182;p21"/>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5200"/>
              <a:buNone/>
              <a:defRPr sz="2400">
                <a:solidFill>
                  <a:schemeClr val="accent1"/>
                </a:solidFil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83" name="Google Shape;183;p21"/>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4" name="Google Shape;184;p2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p21"/>
          <p:cNvGrpSpPr/>
          <p:nvPr/>
        </p:nvGrpSpPr>
        <p:grpSpPr>
          <a:xfrm>
            <a:off x="8217007" y="3576772"/>
            <a:ext cx="188886" cy="1181532"/>
            <a:chOff x="2877432" y="975334"/>
            <a:chExt cx="188886" cy="1181532"/>
          </a:xfrm>
        </p:grpSpPr>
        <p:sp>
          <p:nvSpPr>
            <p:cNvPr id="190" name="Google Shape;190;p2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2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 name="Google Shape;194;p21"/>
          <p:cNvGrpSpPr/>
          <p:nvPr/>
        </p:nvGrpSpPr>
        <p:grpSpPr>
          <a:xfrm>
            <a:off x="7519346" y="3243318"/>
            <a:ext cx="98059" cy="1147595"/>
            <a:chOff x="3347921" y="16006"/>
            <a:chExt cx="98059" cy="1147595"/>
          </a:xfrm>
        </p:grpSpPr>
        <p:sp>
          <p:nvSpPr>
            <p:cNvPr id="195" name="Google Shape;195;p2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21"/>
          <p:cNvGrpSpPr/>
          <p:nvPr/>
        </p:nvGrpSpPr>
        <p:grpSpPr>
          <a:xfrm>
            <a:off x="805821" y="2953663"/>
            <a:ext cx="121172" cy="760495"/>
            <a:chOff x="5245196" y="3136513"/>
            <a:chExt cx="121172" cy="760495"/>
          </a:xfrm>
        </p:grpSpPr>
        <p:sp>
          <p:nvSpPr>
            <p:cNvPr id="198" name="Google Shape;198;p2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21"/>
          <p:cNvGrpSpPr/>
          <p:nvPr/>
        </p:nvGrpSpPr>
        <p:grpSpPr>
          <a:xfrm>
            <a:off x="250617" y="2402301"/>
            <a:ext cx="188650" cy="2468355"/>
            <a:chOff x="250617" y="2402301"/>
            <a:chExt cx="188650" cy="2468355"/>
          </a:xfrm>
        </p:grpSpPr>
        <p:sp>
          <p:nvSpPr>
            <p:cNvPr id="201" name="Google Shape;201;p2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p2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21"/>
          <p:cNvGrpSpPr/>
          <p:nvPr/>
        </p:nvGrpSpPr>
        <p:grpSpPr>
          <a:xfrm>
            <a:off x="2038689" y="173907"/>
            <a:ext cx="57599" cy="831799"/>
            <a:chOff x="2038689" y="173907"/>
            <a:chExt cx="57599" cy="831799"/>
          </a:xfrm>
        </p:grpSpPr>
        <p:sp>
          <p:nvSpPr>
            <p:cNvPr id="208" name="Google Shape;208;p2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2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 name="Google Shape;211;p21"/>
          <p:cNvGrpSpPr/>
          <p:nvPr/>
        </p:nvGrpSpPr>
        <p:grpSpPr>
          <a:xfrm>
            <a:off x="4920170" y="-496491"/>
            <a:ext cx="188886" cy="1181532"/>
            <a:chOff x="2877432" y="975334"/>
            <a:chExt cx="188886" cy="1181532"/>
          </a:xfrm>
        </p:grpSpPr>
        <p:sp>
          <p:nvSpPr>
            <p:cNvPr id="212" name="Google Shape;212;p2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2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 name="Google Shape;216;p21"/>
          <p:cNvGrpSpPr/>
          <p:nvPr/>
        </p:nvGrpSpPr>
        <p:grpSpPr>
          <a:xfrm>
            <a:off x="3030471" y="-223849"/>
            <a:ext cx="121172" cy="760495"/>
            <a:chOff x="5245196" y="3136513"/>
            <a:chExt cx="121172" cy="760495"/>
          </a:xfrm>
        </p:grpSpPr>
        <p:sp>
          <p:nvSpPr>
            <p:cNvPr id="217" name="Google Shape;217;p2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1"/>
          <p:cNvGrpSpPr/>
          <p:nvPr/>
        </p:nvGrpSpPr>
        <p:grpSpPr>
          <a:xfrm>
            <a:off x="2306292" y="2569221"/>
            <a:ext cx="199237" cy="2828935"/>
            <a:chOff x="1608717" y="1280046"/>
            <a:chExt cx="199237" cy="2828935"/>
          </a:xfrm>
        </p:grpSpPr>
        <p:sp>
          <p:nvSpPr>
            <p:cNvPr id="220" name="Google Shape;220;p2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23" name="Shape 223"/>
        <p:cNvGrpSpPr/>
        <p:nvPr/>
      </p:nvGrpSpPr>
      <p:grpSpPr>
        <a:xfrm>
          <a:off x="0" y="0"/>
          <a:ext cx="0" cy="0"/>
          <a:chOff x="0" y="0"/>
          <a:chExt cx="0" cy="0"/>
        </a:xfrm>
      </p:grpSpPr>
      <p:sp>
        <p:nvSpPr>
          <p:cNvPr id="224" name="Google Shape;224;p22"/>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None/>
              <a:defRPr sz="1800">
                <a:solidFill>
                  <a:srgbClr val="000000"/>
                </a:solidFill>
              </a:defRPr>
            </a:lvl2pPr>
            <a:lvl3pPr lvl="2" rtl="0" algn="ctr">
              <a:lnSpc>
                <a:spcPct val="100000"/>
              </a:lnSpc>
              <a:spcBef>
                <a:spcPts val="0"/>
              </a:spcBef>
              <a:spcAft>
                <a:spcPts val="0"/>
              </a:spcAft>
              <a:buClr>
                <a:srgbClr val="000000"/>
              </a:buClr>
              <a:buSzPts val="1800"/>
              <a:buNone/>
              <a:defRPr sz="1800">
                <a:solidFill>
                  <a:srgbClr val="000000"/>
                </a:solidFill>
              </a:defRPr>
            </a:lvl3pPr>
            <a:lvl4pPr lvl="3" rtl="0" algn="ctr">
              <a:lnSpc>
                <a:spcPct val="100000"/>
              </a:lnSpc>
              <a:spcBef>
                <a:spcPts val="0"/>
              </a:spcBef>
              <a:spcAft>
                <a:spcPts val="0"/>
              </a:spcAft>
              <a:buClr>
                <a:srgbClr val="000000"/>
              </a:buClr>
              <a:buSzPts val="1800"/>
              <a:buNone/>
              <a:defRPr sz="1800">
                <a:solidFill>
                  <a:srgbClr val="000000"/>
                </a:solidFill>
              </a:defRPr>
            </a:lvl4pPr>
            <a:lvl5pPr lvl="4" rtl="0" algn="ctr">
              <a:lnSpc>
                <a:spcPct val="100000"/>
              </a:lnSpc>
              <a:spcBef>
                <a:spcPts val="0"/>
              </a:spcBef>
              <a:spcAft>
                <a:spcPts val="0"/>
              </a:spcAft>
              <a:buClr>
                <a:srgbClr val="000000"/>
              </a:buClr>
              <a:buSzPts val="1800"/>
              <a:buNone/>
              <a:defRPr sz="1800">
                <a:solidFill>
                  <a:srgbClr val="000000"/>
                </a:solidFill>
              </a:defRPr>
            </a:lvl5pPr>
            <a:lvl6pPr lvl="5" rtl="0" algn="ctr">
              <a:lnSpc>
                <a:spcPct val="100000"/>
              </a:lnSpc>
              <a:spcBef>
                <a:spcPts val="0"/>
              </a:spcBef>
              <a:spcAft>
                <a:spcPts val="0"/>
              </a:spcAft>
              <a:buClr>
                <a:srgbClr val="000000"/>
              </a:buClr>
              <a:buSzPts val="1800"/>
              <a:buNone/>
              <a:defRPr sz="1800">
                <a:solidFill>
                  <a:srgbClr val="000000"/>
                </a:solidFill>
              </a:defRPr>
            </a:lvl6pPr>
            <a:lvl7pPr lvl="6" rtl="0" algn="ctr">
              <a:lnSpc>
                <a:spcPct val="100000"/>
              </a:lnSpc>
              <a:spcBef>
                <a:spcPts val="0"/>
              </a:spcBef>
              <a:spcAft>
                <a:spcPts val="0"/>
              </a:spcAft>
              <a:buClr>
                <a:srgbClr val="000000"/>
              </a:buClr>
              <a:buSzPts val="1800"/>
              <a:buNone/>
              <a:defRPr sz="1800">
                <a:solidFill>
                  <a:srgbClr val="000000"/>
                </a:solidFill>
              </a:defRPr>
            </a:lvl7pPr>
            <a:lvl8pPr lvl="7" rtl="0" algn="ctr">
              <a:lnSpc>
                <a:spcPct val="100000"/>
              </a:lnSpc>
              <a:spcBef>
                <a:spcPts val="0"/>
              </a:spcBef>
              <a:spcAft>
                <a:spcPts val="0"/>
              </a:spcAft>
              <a:buClr>
                <a:srgbClr val="000000"/>
              </a:buClr>
              <a:buSzPts val="1800"/>
              <a:buNone/>
              <a:defRPr sz="1800">
                <a:solidFill>
                  <a:srgbClr val="000000"/>
                </a:solidFill>
              </a:defRPr>
            </a:lvl8pPr>
            <a:lvl9pPr lvl="8" rtl="0" algn="ctr">
              <a:lnSpc>
                <a:spcPct val="100000"/>
              </a:lnSpc>
              <a:spcBef>
                <a:spcPts val="0"/>
              </a:spcBef>
              <a:spcAft>
                <a:spcPts val="0"/>
              </a:spcAft>
              <a:buClr>
                <a:srgbClr val="000000"/>
              </a:buClr>
              <a:buSzPts val="1800"/>
              <a:buNone/>
              <a:defRPr sz="1800">
                <a:solidFill>
                  <a:srgbClr val="000000"/>
                </a:solidFill>
              </a:defRPr>
            </a:lvl9pPr>
          </a:lstStyle>
          <a:p/>
        </p:txBody>
      </p:sp>
      <p:sp>
        <p:nvSpPr>
          <p:cNvPr id="225" name="Google Shape;225;p22"/>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26" name="Google Shape;226;p22"/>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None/>
              <a:defRPr sz="1800">
                <a:solidFill>
                  <a:srgbClr val="000000"/>
                </a:solidFill>
              </a:defRPr>
            </a:lvl2pPr>
            <a:lvl3pPr lvl="2" rtl="0" algn="ctr">
              <a:lnSpc>
                <a:spcPct val="100000"/>
              </a:lnSpc>
              <a:spcBef>
                <a:spcPts val="0"/>
              </a:spcBef>
              <a:spcAft>
                <a:spcPts val="0"/>
              </a:spcAft>
              <a:buClr>
                <a:srgbClr val="000000"/>
              </a:buClr>
              <a:buSzPts val="1800"/>
              <a:buNone/>
              <a:defRPr sz="1800">
                <a:solidFill>
                  <a:srgbClr val="000000"/>
                </a:solidFill>
              </a:defRPr>
            </a:lvl3pPr>
            <a:lvl4pPr lvl="3" rtl="0" algn="ctr">
              <a:lnSpc>
                <a:spcPct val="100000"/>
              </a:lnSpc>
              <a:spcBef>
                <a:spcPts val="0"/>
              </a:spcBef>
              <a:spcAft>
                <a:spcPts val="0"/>
              </a:spcAft>
              <a:buClr>
                <a:srgbClr val="000000"/>
              </a:buClr>
              <a:buSzPts val="1800"/>
              <a:buNone/>
              <a:defRPr sz="1800">
                <a:solidFill>
                  <a:srgbClr val="000000"/>
                </a:solidFill>
              </a:defRPr>
            </a:lvl4pPr>
            <a:lvl5pPr lvl="4" rtl="0" algn="ctr">
              <a:lnSpc>
                <a:spcPct val="100000"/>
              </a:lnSpc>
              <a:spcBef>
                <a:spcPts val="0"/>
              </a:spcBef>
              <a:spcAft>
                <a:spcPts val="0"/>
              </a:spcAft>
              <a:buClr>
                <a:srgbClr val="000000"/>
              </a:buClr>
              <a:buSzPts val="1800"/>
              <a:buNone/>
              <a:defRPr sz="1800">
                <a:solidFill>
                  <a:srgbClr val="000000"/>
                </a:solidFill>
              </a:defRPr>
            </a:lvl5pPr>
            <a:lvl6pPr lvl="5" rtl="0" algn="ctr">
              <a:lnSpc>
                <a:spcPct val="100000"/>
              </a:lnSpc>
              <a:spcBef>
                <a:spcPts val="0"/>
              </a:spcBef>
              <a:spcAft>
                <a:spcPts val="0"/>
              </a:spcAft>
              <a:buClr>
                <a:srgbClr val="000000"/>
              </a:buClr>
              <a:buSzPts val="1800"/>
              <a:buNone/>
              <a:defRPr sz="1800">
                <a:solidFill>
                  <a:srgbClr val="000000"/>
                </a:solidFill>
              </a:defRPr>
            </a:lvl6pPr>
            <a:lvl7pPr lvl="6" rtl="0" algn="ctr">
              <a:lnSpc>
                <a:spcPct val="100000"/>
              </a:lnSpc>
              <a:spcBef>
                <a:spcPts val="0"/>
              </a:spcBef>
              <a:spcAft>
                <a:spcPts val="0"/>
              </a:spcAft>
              <a:buClr>
                <a:srgbClr val="000000"/>
              </a:buClr>
              <a:buSzPts val="1800"/>
              <a:buNone/>
              <a:defRPr sz="1800">
                <a:solidFill>
                  <a:srgbClr val="000000"/>
                </a:solidFill>
              </a:defRPr>
            </a:lvl7pPr>
            <a:lvl8pPr lvl="7" rtl="0" algn="ctr">
              <a:lnSpc>
                <a:spcPct val="100000"/>
              </a:lnSpc>
              <a:spcBef>
                <a:spcPts val="0"/>
              </a:spcBef>
              <a:spcAft>
                <a:spcPts val="0"/>
              </a:spcAft>
              <a:buClr>
                <a:srgbClr val="000000"/>
              </a:buClr>
              <a:buSzPts val="1800"/>
              <a:buNone/>
              <a:defRPr sz="1800">
                <a:solidFill>
                  <a:srgbClr val="000000"/>
                </a:solidFill>
              </a:defRPr>
            </a:lvl8pPr>
            <a:lvl9pPr lvl="8" rtl="0" algn="ctr">
              <a:lnSpc>
                <a:spcPct val="100000"/>
              </a:lnSpc>
              <a:spcBef>
                <a:spcPts val="0"/>
              </a:spcBef>
              <a:spcAft>
                <a:spcPts val="0"/>
              </a:spcAft>
              <a:buClr>
                <a:srgbClr val="000000"/>
              </a:buClr>
              <a:buSzPts val="1800"/>
              <a:buNone/>
              <a:defRPr sz="1800">
                <a:solidFill>
                  <a:srgbClr val="000000"/>
                </a:solidFill>
              </a:defRPr>
            </a:lvl9pPr>
          </a:lstStyle>
          <a:p/>
        </p:txBody>
      </p:sp>
      <p:sp>
        <p:nvSpPr>
          <p:cNvPr id="227" name="Google Shape;227;p22"/>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28" name="Google Shape;228;p22"/>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None/>
              <a:defRPr sz="1800">
                <a:solidFill>
                  <a:srgbClr val="000000"/>
                </a:solidFill>
              </a:defRPr>
            </a:lvl2pPr>
            <a:lvl3pPr lvl="2" rtl="0" algn="ctr">
              <a:lnSpc>
                <a:spcPct val="100000"/>
              </a:lnSpc>
              <a:spcBef>
                <a:spcPts val="0"/>
              </a:spcBef>
              <a:spcAft>
                <a:spcPts val="0"/>
              </a:spcAft>
              <a:buClr>
                <a:srgbClr val="000000"/>
              </a:buClr>
              <a:buSzPts val="1800"/>
              <a:buNone/>
              <a:defRPr sz="1800">
                <a:solidFill>
                  <a:srgbClr val="000000"/>
                </a:solidFill>
              </a:defRPr>
            </a:lvl3pPr>
            <a:lvl4pPr lvl="3" rtl="0" algn="ctr">
              <a:lnSpc>
                <a:spcPct val="100000"/>
              </a:lnSpc>
              <a:spcBef>
                <a:spcPts val="0"/>
              </a:spcBef>
              <a:spcAft>
                <a:spcPts val="0"/>
              </a:spcAft>
              <a:buClr>
                <a:srgbClr val="000000"/>
              </a:buClr>
              <a:buSzPts val="1800"/>
              <a:buNone/>
              <a:defRPr sz="1800">
                <a:solidFill>
                  <a:srgbClr val="000000"/>
                </a:solidFill>
              </a:defRPr>
            </a:lvl4pPr>
            <a:lvl5pPr lvl="4" rtl="0" algn="ctr">
              <a:lnSpc>
                <a:spcPct val="100000"/>
              </a:lnSpc>
              <a:spcBef>
                <a:spcPts val="0"/>
              </a:spcBef>
              <a:spcAft>
                <a:spcPts val="0"/>
              </a:spcAft>
              <a:buClr>
                <a:srgbClr val="000000"/>
              </a:buClr>
              <a:buSzPts val="1800"/>
              <a:buNone/>
              <a:defRPr sz="1800">
                <a:solidFill>
                  <a:srgbClr val="000000"/>
                </a:solidFill>
              </a:defRPr>
            </a:lvl5pPr>
            <a:lvl6pPr lvl="5" rtl="0" algn="ctr">
              <a:lnSpc>
                <a:spcPct val="100000"/>
              </a:lnSpc>
              <a:spcBef>
                <a:spcPts val="0"/>
              </a:spcBef>
              <a:spcAft>
                <a:spcPts val="0"/>
              </a:spcAft>
              <a:buClr>
                <a:srgbClr val="000000"/>
              </a:buClr>
              <a:buSzPts val="1800"/>
              <a:buNone/>
              <a:defRPr sz="1800">
                <a:solidFill>
                  <a:srgbClr val="000000"/>
                </a:solidFill>
              </a:defRPr>
            </a:lvl6pPr>
            <a:lvl7pPr lvl="6" rtl="0" algn="ctr">
              <a:lnSpc>
                <a:spcPct val="100000"/>
              </a:lnSpc>
              <a:spcBef>
                <a:spcPts val="0"/>
              </a:spcBef>
              <a:spcAft>
                <a:spcPts val="0"/>
              </a:spcAft>
              <a:buClr>
                <a:srgbClr val="000000"/>
              </a:buClr>
              <a:buSzPts val="1800"/>
              <a:buNone/>
              <a:defRPr sz="1800">
                <a:solidFill>
                  <a:srgbClr val="000000"/>
                </a:solidFill>
              </a:defRPr>
            </a:lvl7pPr>
            <a:lvl8pPr lvl="7" rtl="0" algn="ctr">
              <a:lnSpc>
                <a:spcPct val="100000"/>
              </a:lnSpc>
              <a:spcBef>
                <a:spcPts val="0"/>
              </a:spcBef>
              <a:spcAft>
                <a:spcPts val="0"/>
              </a:spcAft>
              <a:buClr>
                <a:srgbClr val="000000"/>
              </a:buClr>
              <a:buSzPts val="1800"/>
              <a:buNone/>
              <a:defRPr sz="1800">
                <a:solidFill>
                  <a:srgbClr val="000000"/>
                </a:solidFill>
              </a:defRPr>
            </a:lvl8pPr>
            <a:lvl9pPr lvl="8" rtl="0" algn="ctr">
              <a:lnSpc>
                <a:spcPct val="100000"/>
              </a:lnSpc>
              <a:spcBef>
                <a:spcPts val="0"/>
              </a:spcBef>
              <a:spcAft>
                <a:spcPts val="0"/>
              </a:spcAft>
              <a:buClr>
                <a:srgbClr val="000000"/>
              </a:buClr>
              <a:buSzPts val="1800"/>
              <a:buNone/>
              <a:defRPr sz="1800">
                <a:solidFill>
                  <a:srgbClr val="000000"/>
                </a:solidFill>
              </a:defRPr>
            </a:lvl9pPr>
          </a:lstStyle>
          <a:p/>
        </p:txBody>
      </p:sp>
      <p:sp>
        <p:nvSpPr>
          <p:cNvPr id="229" name="Google Shape;229;p22"/>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0" name="Google Shape;230;p22"/>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None/>
              <a:defRPr sz="1800">
                <a:solidFill>
                  <a:srgbClr val="000000"/>
                </a:solidFill>
              </a:defRPr>
            </a:lvl2pPr>
            <a:lvl3pPr lvl="2" rtl="0" algn="ctr">
              <a:lnSpc>
                <a:spcPct val="100000"/>
              </a:lnSpc>
              <a:spcBef>
                <a:spcPts val="0"/>
              </a:spcBef>
              <a:spcAft>
                <a:spcPts val="0"/>
              </a:spcAft>
              <a:buClr>
                <a:srgbClr val="000000"/>
              </a:buClr>
              <a:buSzPts val="1800"/>
              <a:buNone/>
              <a:defRPr sz="1800">
                <a:solidFill>
                  <a:srgbClr val="000000"/>
                </a:solidFill>
              </a:defRPr>
            </a:lvl3pPr>
            <a:lvl4pPr lvl="3" rtl="0" algn="ctr">
              <a:lnSpc>
                <a:spcPct val="100000"/>
              </a:lnSpc>
              <a:spcBef>
                <a:spcPts val="0"/>
              </a:spcBef>
              <a:spcAft>
                <a:spcPts val="0"/>
              </a:spcAft>
              <a:buClr>
                <a:srgbClr val="000000"/>
              </a:buClr>
              <a:buSzPts val="1800"/>
              <a:buNone/>
              <a:defRPr sz="1800">
                <a:solidFill>
                  <a:srgbClr val="000000"/>
                </a:solidFill>
              </a:defRPr>
            </a:lvl4pPr>
            <a:lvl5pPr lvl="4" rtl="0" algn="ctr">
              <a:lnSpc>
                <a:spcPct val="100000"/>
              </a:lnSpc>
              <a:spcBef>
                <a:spcPts val="0"/>
              </a:spcBef>
              <a:spcAft>
                <a:spcPts val="0"/>
              </a:spcAft>
              <a:buClr>
                <a:srgbClr val="000000"/>
              </a:buClr>
              <a:buSzPts val="1800"/>
              <a:buNone/>
              <a:defRPr sz="1800">
                <a:solidFill>
                  <a:srgbClr val="000000"/>
                </a:solidFill>
              </a:defRPr>
            </a:lvl5pPr>
            <a:lvl6pPr lvl="5" rtl="0" algn="ctr">
              <a:lnSpc>
                <a:spcPct val="100000"/>
              </a:lnSpc>
              <a:spcBef>
                <a:spcPts val="0"/>
              </a:spcBef>
              <a:spcAft>
                <a:spcPts val="0"/>
              </a:spcAft>
              <a:buClr>
                <a:srgbClr val="000000"/>
              </a:buClr>
              <a:buSzPts val="1800"/>
              <a:buNone/>
              <a:defRPr sz="1800">
                <a:solidFill>
                  <a:srgbClr val="000000"/>
                </a:solidFill>
              </a:defRPr>
            </a:lvl6pPr>
            <a:lvl7pPr lvl="6" rtl="0" algn="ctr">
              <a:lnSpc>
                <a:spcPct val="100000"/>
              </a:lnSpc>
              <a:spcBef>
                <a:spcPts val="0"/>
              </a:spcBef>
              <a:spcAft>
                <a:spcPts val="0"/>
              </a:spcAft>
              <a:buClr>
                <a:srgbClr val="000000"/>
              </a:buClr>
              <a:buSzPts val="1800"/>
              <a:buNone/>
              <a:defRPr sz="1800">
                <a:solidFill>
                  <a:srgbClr val="000000"/>
                </a:solidFill>
              </a:defRPr>
            </a:lvl7pPr>
            <a:lvl8pPr lvl="7" rtl="0" algn="ctr">
              <a:lnSpc>
                <a:spcPct val="100000"/>
              </a:lnSpc>
              <a:spcBef>
                <a:spcPts val="0"/>
              </a:spcBef>
              <a:spcAft>
                <a:spcPts val="0"/>
              </a:spcAft>
              <a:buClr>
                <a:srgbClr val="000000"/>
              </a:buClr>
              <a:buSzPts val="1800"/>
              <a:buNone/>
              <a:defRPr sz="1800">
                <a:solidFill>
                  <a:srgbClr val="000000"/>
                </a:solidFill>
              </a:defRPr>
            </a:lvl8pPr>
            <a:lvl9pPr lvl="8" rtl="0" algn="ctr">
              <a:lnSpc>
                <a:spcPct val="100000"/>
              </a:lnSpc>
              <a:spcBef>
                <a:spcPts val="0"/>
              </a:spcBef>
              <a:spcAft>
                <a:spcPts val="0"/>
              </a:spcAft>
              <a:buClr>
                <a:srgbClr val="000000"/>
              </a:buClr>
              <a:buSzPts val="1800"/>
              <a:buNone/>
              <a:defRPr sz="1800">
                <a:solidFill>
                  <a:srgbClr val="000000"/>
                </a:solidFill>
              </a:defRPr>
            </a:lvl9pPr>
          </a:lstStyle>
          <a:p/>
        </p:txBody>
      </p:sp>
      <p:sp>
        <p:nvSpPr>
          <p:cNvPr id="231" name="Google Shape;231;p22"/>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2" name="Google Shape;232;p22"/>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233" name="Google Shape;233;p22"/>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2"/>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2"/>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2"/>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43" name="Shape 243"/>
        <p:cNvGrpSpPr/>
        <p:nvPr/>
      </p:nvGrpSpPr>
      <p:grpSpPr>
        <a:xfrm>
          <a:off x="0" y="0"/>
          <a:ext cx="0" cy="0"/>
          <a:chOff x="0" y="0"/>
          <a:chExt cx="0" cy="0"/>
        </a:xfrm>
      </p:grpSpPr>
      <p:sp>
        <p:nvSpPr>
          <p:cNvPr id="244" name="Google Shape;244;p23"/>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45" name="Google Shape;245;p23"/>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46" name="Google Shape;246;p23"/>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47" name="Google Shape;247;p23"/>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48" name="Google Shape;248;p23"/>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49" name="Google Shape;249;p23"/>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50" name="Google Shape;250;p23"/>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251" name="Google Shape;251;p23"/>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52" name="Google Shape;252;p23"/>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53" name="Google Shape;253;p23"/>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54" name="Google Shape;254;p23"/>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55" name="Google Shape;255;p23"/>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56" name="Google Shape;256;p23"/>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57" name="Google Shape;257;p23"/>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3"/>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3"/>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_2">
    <p:spTree>
      <p:nvGrpSpPr>
        <p:cNvPr id="266" name="Shape 266"/>
        <p:cNvGrpSpPr/>
        <p:nvPr/>
      </p:nvGrpSpPr>
      <p:grpSpPr>
        <a:xfrm>
          <a:off x="0" y="0"/>
          <a:ext cx="0" cy="0"/>
          <a:chOff x="0" y="0"/>
          <a:chExt cx="0" cy="0"/>
        </a:xfrm>
      </p:grpSpPr>
      <p:sp>
        <p:nvSpPr>
          <p:cNvPr id="267" name="Google Shape;267;p2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p24"/>
          <p:cNvGrpSpPr/>
          <p:nvPr/>
        </p:nvGrpSpPr>
        <p:grpSpPr>
          <a:xfrm>
            <a:off x="6626134" y="-164562"/>
            <a:ext cx="121172" cy="760495"/>
            <a:chOff x="5245196" y="3136513"/>
            <a:chExt cx="121172" cy="760495"/>
          </a:xfrm>
        </p:grpSpPr>
        <p:sp>
          <p:nvSpPr>
            <p:cNvPr id="272" name="Google Shape;272;p2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 name="Google Shape;274;p2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4"/>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77" name="Google Shape;277;p24"/>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78" name="Google Shape;278;p24"/>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79" name="Google Shape;279;p24"/>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0" name="Google Shape;280;p24"/>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24"/>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24"/>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3" name="Shape 283"/>
        <p:cNvGrpSpPr/>
        <p:nvPr/>
      </p:nvGrpSpPr>
      <p:grpSpPr>
        <a:xfrm>
          <a:off x="0" y="0"/>
          <a:ext cx="0" cy="0"/>
          <a:chOff x="0" y="0"/>
          <a:chExt cx="0" cy="0"/>
        </a:xfrm>
      </p:grpSpPr>
      <p:sp>
        <p:nvSpPr>
          <p:cNvPr id="284" name="Google Shape;284;p25"/>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6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85" name="Google Shape;285;p25"/>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000000"/>
              </a:buClr>
              <a:buSzPts val="3600"/>
              <a:buNone/>
              <a:defRPr sz="3000"/>
            </a:lvl1pPr>
            <a:lvl2pPr lvl="1" rtl="0" algn="ctr">
              <a:lnSpc>
                <a:spcPct val="100000"/>
              </a:lnSpc>
              <a:spcBef>
                <a:spcPts val="0"/>
              </a:spcBef>
              <a:spcAft>
                <a:spcPts val="0"/>
              </a:spcAft>
              <a:buClr>
                <a:srgbClr val="D9D9D9"/>
              </a:buClr>
              <a:buSzPts val="1800"/>
              <a:buNone/>
              <a:defRPr sz="1800">
                <a:solidFill>
                  <a:srgbClr val="D9D9D9"/>
                </a:solidFill>
              </a:defRPr>
            </a:lvl2pPr>
            <a:lvl3pPr lvl="2" rtl="0" algn="ctr">
              <a:lnSpc>
                <a:spcPct val="100000"/>
              </a:lnSpc>
              <a:spcBef>
                <a:spcPts val="0"/>
              </a:spcBef>
              <a:spcAft>
                <a:spcPts val="0"/>
              </a:spcAft>
              <a:buClr>
                <a:srgbClr val="D9D9D9"/>
              </a:buClr>
              <a:buSzPts val="1800"/>
              <a:buNone/>
              <a:defRPr sz="1800">
                <a:solidFill>
                  <a:srgbClr val="D9D9D9"/>
                </a:solidFill>
              </a:defRPr>
            </a:lvl3pPr>
            <a:lvl4pPr lvl="3" rtl="0" algn="ctr">
              <a:lnSpc>
                <a:spcPct val="100000"/>
              </a:lnSpc>
              <a:spcBef>
                <a:spcPts val="0"/>
              </a:spcBef>
              <a:spcAft>
                <a:spcPts val="0"/>
              </a:spcAft>
              <a:buClr>
                <a:srgbClr val="D9D9D9"/>
              </a:buClr>
              <a:buSzPts val="1800"/>
              <a:buNone/>
              <a:defRPr sz="1800">
                <a:solidFill>
                  <a:srgbClr val="D9D9D9"/>
                </a:solidFill>
              </a:defRPr>
            </a:lvl4pPr>
            <a:lvl5pPr lvl="4" rtl="0" algn="ctr">
              <a:lnSpc>
                <a:spcPct val="100000"/>
              </a:lnSpc>
              <a:spcBef>
                <a:spcPts val="0"/>
              </a:spcBef>
              <a:spcAft>
                <a:spcPts val="0"/>
              </a:spcAft>
              <a:buClr>
                <a:srgbClr val="D9D9D9"/>
              </a:buClr>
              <a:buSzPts val="1800"/>
              <a:buNone/>
              <a:defRPr sz="1800">
                <a:solidFill>
                  <a:srgbClr val="D9D9D9"/>
                </a:solidFill>
              </a:defRPr>
            </a:lvl5pPr>
            <a:lvl6pPr lvl="5" rtl="0" algn="ctr">
              <a:lnSpc>
                <a:spcPct val="100000"/>
              </a:lnSpc>
              <a:spcBef>
                <a:spcPts val="0"/>
              </a:spcBef>
              <a:spcAft>
                <a:spcPts val="0"/>
              </a:spcAft>
              <a:buClr>
                <a:srgbClr val="D9D9D9"/>
              </a:buClr>
              <a:buSzPts val="1800"/>
              <a:buNone/>
              <a:defRPr sz="1800">
                <a:solidFill>
                  <a:srgbClr val="D9D9D9"/>
                </a:solidFill>
              </a:defRPr>
            </a:lvl6pPr>
            <a:lvl7pPr lvl="6" rtl="0" algn="ctr">
              <a:lnSpc>
                <a:spcPct val="100000"/>
              </a:lnSpc>
              <a:spcBef>
                <a:spcPts val="0"/>
              </a:spcBef>
              <a:spcAft>
                <a:spcPts val="0"/>
              </a:spcAft>
              <a:buClr>
                <a:srgbClr val="D9D9D9"/>
              </a:buClr>
              <a:buSzPts val="1800"/>
              <a:buNone/>
              <a:defRPr sz="1800">
                <a:solidFill>
                  <a:srgbClr val="D9D9D9"/>
                </a:solidFill>
              </a:defRPr>
            </a:lvl7pPr>
            <a:lvl8pPr lvl="7" rtl="0" algn="ctr">
              <a:lnSpc>
                <a:spcPct val="100000"/>
              </a:lnSpc>
              <a:spcBef>
                <a:spcPts val="0"/>
              </a:spcBef>
              <a:spcAft>
                <a:spcPts val="0"/>
              </a:spcAft>
              <a:buClr>
                <a:srgbClr val="D9D9D9"/>
              </a:buClr>
              <a:buSzPts val="1800"/>
              <a:buNone/>
              <a:defRPr sz="1800">
                <a:solidFill>
                  <a:srgbClr val="D9D9D9"/>
                </a:solidFill>
              </a:defRPr>
            </a:lvl8pPr>
            <a:lvl9pPr lvl="8" rtl="0" algn="ctr">
              <a:lnSpc>
                <a:spcPct val="100000"/>
              </a:lnSpc>
              <a:spcBef>
                <a:spcPts val="0"/>
              </a:spcBef>
              <a:spcAft>
                <a:spcPts val="0"/>
              </a:spcAft>
              <a:buClr>
                <a:srgbClr val="D9D9D9"/>
              </a:buClr>
              <a:buSzPts val="1800"/>
              <a:buNone/>
              <a:defRPr sz="1800">
                <a:solidFill>
                  <a:srgbClr val="D9D9D9"/>
                </a:solidFill>
              </a:defRPr>
            </a:lvl9pPr>
          </a:lstStyle>
          <a:p/>
        </p:txBody>
      </p:sp>
      <p:sp>
        <p:nvSpPr>
          <p:cNvPr id="286" name="Google Shape;286;p2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0" name="Google Shape;290;p25"/>
          <p:cNvGrpSpPr/>
          <p:nvPr/>
        </p:nvGrpSpPr>
        <p:grpSpPr>
          <a:xfrm>
            <a:off x="6626134" y="-164562"/>
            <a:ext cx="121172" cy="760495"/>
            <a:chOff x="5245196" y="3136513"/>
            <a:chExt cx="121172" cy="760495"/>
          </a:xfrm>
        </p:grpSpPr>
        <p:sp>
          <p:nvSpPr>
            <p:cNvPr id="291" name="Google Shape;291;p2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2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95" name="Shape 295"/>
        <p:cNvGrpSpPr/>
        <p:nvPr/>
      </p:nvGrpSpPr>
      <p:grpSpPr>
        <a:xfrm>
          <a:off x="0" y="0"/>
          <a:ext cx="0" cy="0"/>
          <a:chOff x="0" y="0"/>
          <a:chExt cx="0" cy="0"/>
        </a:xfrm>
      </p:grpSpPr>
      <p:sp>
        <p:nvSpPr>
          <p:cNvPr id="296" name="Google Shape;296;p26"/>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7200">
                <a:solidFill>
                  <a:schemeClr val="lt1"/>
                </a:solidFill>
              </a:defRPr>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297" name="Google Shape;297;p26"/>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8" name="Google Shape;298;p26"/>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hlink"/>
                </a:solidFill>
                <a:uFill>
                  <a:noFill/>
                </a:uFill>
                <a:latin typeface="Maven Pro"/>
                <a:ea typeface="Maven Pro"/>
                <a:cs typeface="Maven Pro"/>
                <a:sym typeface="Maven Pro"/>
                <a:hlinkClick r:id="rId2"/>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hlink"/>
                </a:solidFill>
                <a:uFill>
                  <a:noFill/>
                </a:uFill>
                <a:latin typeface="Maven Pro"/>
                <a:ea typeface="Maven Pro"/>
                <a:cs typeface="Maven Pro"/>
                <a:sym typeface="Maven Pro"/>
                <a:hlinkClick r:id="rId3"/>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hlink"/>
                </a:solidFill>
                <a:uFill>
                  <a:noFill/>
                </a:uFill>
                <a:latin typeface="Maven Pro"/>
                <a:ea typeface="Maven Pro"/>
                <a:cs typeface="Maven Pro"/>
                <a:sym typeface="Maven Pro"/>
                <a:hlinkClick r:id="rId4"/>
              </a:rPr>
              <a:t>Freepik</a:t>
            </a:r>
            <a:endParaRPr b="0" i="0" sz="1000" u="none" cap="none" strike="noStrike">
              <a:solidFill>
                <a:schemeClr val="accent3"/>
              </a:solidFill>
              <a:latin typeface="Maven Pro"/>
              <a:ea typeface="Maven Pro"/>
              <a:cs typeface="Maven Pro"/>
              <a:sym typeface="Maven Pro"/>
            </a:endParaRPr>
          </a:p>
        </p:txBody>
      </p:sp>
      <p:sp>
        <p:nvSpPr>
          <p:cNvPr id="299" name="Google Shape;299;p26"/>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6"/>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6"/>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6"/>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6"/>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6"/>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6"/>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6"/>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26"/>
          <p:cNvGrpSpPr/>
          <p:nvPr/>
        </p:nvGrpSpPr>
        <p:grpSpPr>
          <a:xfrm>
            <a:off x="6669725" y="-389684"/>
            <a:ext cx="143766" cy="2106420"/>
            <a:chOff x="6780548" y="337714"/>
            <a:chExt cx="133252" cy="1952377"/>
          </a:xfrm>
        </p:grpSpPr>
        <p:sp>
          <p:nvSpPr>
            <p:cNvPr id="308" name="Google Shape;308;p2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 name="Google Shape;310;p26"/>
          <p:cNvGrpSpPr/>
          <p:nvPr/>
        </p:nvGrpSpPr>
        <p:grpSpPr>
          <a:xfrm>
            <a:off x="1510030" y="507749"/>
            <a:ext cx="203534" cy="2663108"/>
            <a:chOff x="250617" y="2402301"/>
            <a:chExt cx="188650" cy="2468355"/>
          </a:xfrm>
        </p:grpSpPr>
        <p:sp>
          <p:nvSpPr>
            <p:cNvPr id="311" name="Google Shape;311;p26"/>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6"/>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6"/>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6"/>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26"/>
          <p:cNvGrpSpPr/>
          <p:nvPr/>
        </p:nvGrpSpPr>
        <p:grpSpPr>
          <a:xfrm>
            <a:off x="385355" y="1380671"/>
            <a:ext cx="199237" cy="2828935"/>
            <a:chOff x="1608717" y="1280046"/>
            <a:chExt cx="199237" cy="2828935"/>
          </a:xfrm>
        </p:grpSpPr>
        <p:sp>
          <p:nvSpPr>
            <p:cNvPr id="316" name="Google Shape;316;p26"/>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6"/>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6"/>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26"/>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6"/>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1" name="Google Shape;321;p26"/>
          <p:cNvGrpSpPr/>
          <p:nvPr/>
        </p:nvGrpSpPr>
        <p:grpSpPr>
          <a:xfrm>
            <a:off x="989025" y="-389666"/>
            <a:ext cx="62143" cy="897428"/>
            <a:chOff x="2038689" y="173907"/>
            <a:chExt cx="57599" cy="831799"/>
          </a:xfrm>
        </p:grpSpPr>
        <p:sp>
          <p:nvSpPr>
            <p:cNvPr id="322" name="Google Shape;322;p2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26"/>
          <p:cNvGrpSpPr/>
          <p:nvPr/>
        </p:nvGrpSpPr>
        <p:grpSpPr>
          <a:xfrm>
            <a:off x="8568730" y="2184809"/>
            <a:ext cx="214702" cy="2308598"/>
            <a:chOff x="8008096" y="2108910"/>
            <a:chExt cx="199001" cy="2139770"/>
          </a:xfrm>
        </p:grpSpPr>
        <p:sp>
          <p:nvSpPr>
            <p:cNvPr id="325" name="Google Shape;325;p2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7" name="Google Shape;327;p26"/>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8" name="Google Shape;328;p26"/>
          <p:cNvGrpSpPr/>
          <p:nvPr/>
        </p:nvGrpSpPr>
        <p:grpSpPr>
          <a:xfrm>
            <a:off x="8221230" y="9"/>
            <a:ext cx="214702" cy="2308598"/>
            <a:chOff x="8008096" y="2108910"/>
            <a:chExt cx="199001" cy="2139770"/>
          </a:xfrm>
        </p:grpSpPr>
        <p:sp>
          <p:nvSpPr>
            <p:cNvPr id="329" name="Google Shape;329;p2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2.png"/><Relationship Id="rId7"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31.png"/><Relationship Id="rId6"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38.png"/><Relationship Id="rId6" Type="http://schemas.openxmlformats.org/officeDocument/2006/relationships/image" Target="../media/image45.png"/><Relationship Id="rId7"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8.png"/><Relationship Id="rId4" Type="http://schemas.openxmlformats.org/officeDocument/2006/relationships/image" Target="../media/image54.png"/><Relationship Id="rId5" Type="http://schemas.openxmlformats.org/officeDocument/2006/relationships/image" Target="../media/image47.png"/><Relationship Id="rId6" Type="http://schemas.openxmlformats.org/officeDocument/2006/relationships/image" Target="../media/image5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1.png"/><Relationship Id="rId4" Type="http://schemas.openxmlformats.org/officeDocument/2006/relationships/image" Target="../media/image49.png"/><Relationship Id="rId5" Type="http://schemas.openxmlformats.org/officeDocument/2006/relationships/image" Target="../media/image46.png"/><Relationship Id="rId6" Type="http://schemas.openxmlformats.org/officeDocument/2006/relationships/image" Target="../media/image5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56.png"/><Relationship Id="rId4" Type="http://schemas.openxmlformats.org/officeDocument/2006/relationships/image" Target="../media/image50.png"/><Relationship Id="rId5" Type="http://schemas.openxmlformats.org/officeDocument/2006/relationships/image" Target="../media/image57.png"/><Relationship Id="rId6" Type="http://schemas.openxmlformats.org/officeDocument/2006/relationships/image" Target="../media/image60.png"/><Relationship Id="rId7"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0.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61.png"/><Relationship Id="rId4" Type="http://schemas.openxmlformats.org/officeDocument/2006/relationships/image" Target="../media/image64.png"/><Relationship Id="rId5" Type="http://schemas.openxmlformats.org/officeDocument/2006/relationships/image" Target="../media/image6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66.png"/><Relationship Id="rId4" Type="http://schemas.openxmlformats.org/officeDocument/2006/relationships/image" Target="../media/image59.png"/><Relationship Id="rId5" Type="http://schemas.openxmlformats.org/officeDocument/2006/relationships/image" Target="../media/image6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2.png"/><Relationship Id="rId4" Type="http://schemas.openxmlformats.org/officeDocument/2006/relationships/image" Target="../media/image6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archive.ics.uci.edu/ml/datasets/Communities+and+Crime+Unnormalized" TargetMode="External"/><Relationship Id="rId4" Type="http://schemas.openxmlformats.org/officeDocument/2006/relationships/image" Target="../media/image3.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idx="1" type="subTitle"/>
          </p:nvPr>
        </p:nvSpPr>
        <p:spPr>
          <a:xfrm>
            <a:off x="3096300" y="3238773"/>
            <a:ext cx="2951400" cy="993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300">
                <a:latin typeface="Arial"/>
                <a:ea typeface="Arial"/>
                <a:cs typeface="Arial"/>
                <a:sym typeface="Arial"/>
              </a:rPr>
              <a:t>G3T8</a:t>
            </a:r>
            <a:endParaRPr sz="1300">
              <a:latin typeface="Arial"/>
              <a:ea typeface="Arial"/>
              <a:cs typeface="Arial"/>
              <a:sym typeface="Arial"/>
            </a:endParaRPr>
          </a:p>
          <a:p>
            <a:pPr indent="0" lvl="0" marL="0" rtl="0" algn="ctr">
              <a:lnSpc>
                <a:spcPct val="100000"/>
              </a:lnSpc>
              <a:spcBef>
                <a:spcPts val="0"/>
              </a:spcBef>
              <a:spcAft>
                <a:spcPts val="0"/>
              </a:spcAft>
              <a:buSzPts val="2800"/>
              <a:buNone/>
            </a:pPr>
            <a:r>
              <a:rPr lang="en" sz="1300">
                <a:latin typeface="Arial"/>
                <a:ea typeface="Arial"/>
                <a:cs typeface="Arial"/>
                <a:sym typeface="Arial"/>
              </a:rPr>
              <a:t>Nguyen Tuan Minh, Nanda Gian, Nguyen Vu Truong An, Bryan Bramaskara, Sebastian Hong</a:t>
            </a:r>
            <a:endParaRPr sz="1300">
              <a:latin typeface="Arial"/>
              <a:ea typeface="Arial"/>
              <a:cs typeface="Arial"/>
              <a:sym typeface="Arial"/>
            </a:endParaRPr>
          </a:p>
        </p:txBody>
      </p:sp>
      <p:sp>
        <p:nvSpPr>
          <p:cNvPr id="336" name="Google Shape;336;p27"/>
          <p:cNvSpPr txBox="1"/>
          <p:nvPr>
            <p:ph type="ctrTitle"/>
          </p:nvPr>
        </p:nvSpPr>
        <p:spPr>
          <a:xfrm>
            <a:off x="3096250" y="1627200"/>
            <a:ext cx="2951400" cy="1584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000"/>
              <a:t>P</a:t>
            </a:r>
            <a:r>
              <a:rPr lang="en" sz="2000"/>
              <a:t>redictive Analysis of Crime Hotspots</a:t>
            </a:r>
            <a:endParaRPr sz="2000"/>
          </a:p>
          <a:p>
            <a:pPr indent="0" lvl="0" marL="0" rtl="0" algn="ctr">
              <a:lnSpc>
                <a:spcPct val="100000"/>
              </a:lnSpc>
              <a:spcBef>
                <a:spcPts val="0"/>
              </a:spcBef>
              <a:spcAft>
                <a:spcPts val="0"/>
              </a:spcAft>
              <a:buNone/>
            </a:pPr>
            <a:r>
              <a:t/>
            </a:r>
            <a:endParaRPr sz="2000"/>
          </a:p>
        </p:txBody>
      </p:sp>
      <p:sp>
        <p:nvSpPr>
          <p:cNvPr id="337" name="Google Shape;337;p27"/>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7"/>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7"/>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7"/>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7"/>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7"/>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27"/>
          <p:cNvGrpSpPr/>
          <p:nvPr/>
        </p:nvGrpSpPr>
        <p:grpSpPr>
          <a:xfrm>
            <a:off x="6232314" y="3696331"/>
            <a:ext cx="121434" cy="1073147"/>
            <a:chOff x="6232314" y="3696331"/>
            <a:chExt cx="121434" cy="1073147"/>
          </a:xfrm>
        </p:grpSpPr>
        <p:sp>
          <p:nvSpPr>
            <p:cNvPr id="344" name="Google Shape;344;p27"/>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7"/>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27"/>
          <p:cNvGrpSpPr/>
          <p:nvPr/>
        </p:nvGrpSpPr>
        <p:grpSpPr>
          <a:xfrm>
            <a:off x="6780548" y="337714"/>
            <a:ext cx="133252" cy="1952377"/>
            <a:chOff x="6780548" y="337714"/>
            <a:chExt cx="133252" cy="1952377"/>
          </a:xfrm>
        </p:grpSpPr>
        <p:sp>
          <p:nvSpPr>
            <p:cNvPr id="347" name="Google Shape;347;p2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27"/>
          <p:cNvGrpSpPr/>
          <p:nvPr/>
        </p:nvGrpSpPr>
        <p:grpSpPr>
          <a:xfrm>
            <a:off x="1608717" y="1280046"/>
            <a:ext cx="199237" cy="2828935"/>
            <a:chOff x="1608717" y="1280046"/>
            <a:chExt cx="199237" cy="2828935"/>
          </a:xfrm>
        </p:grpSpPr>
        <p:sp>
          <p:nvSpPr>
            <p:cNvPr id="350" name="Google Shape;350;p27"/>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7"/>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7"/>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p27"/>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7"/>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5" name="Google Shape;355;p27"/>
          <p:cNvGrpSpPr/>
          <p:nvPr/>
        </p:nvGrpSpPr>
        <p:grpSpPr>
          <a:xfrm>
            <a:off x="8008096" y="2108910"/>
            <a:ext cx="199001" cy="2139770"/>
            <a:chOff x="8008096" y="2108910"/>
            <a:chExt cx="199001" cy="2139770"/>
          </a:xfrm>
        </p:grpSpPr>
        <p:sp>
          <p:nvSpPr>
            <p:cNvPr id="356" name="Google Shape;356;p2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8" name="Google Shape;358;p27"/>
          <p:cNvPicPr preferRelativeResize="0"/>
          <p:nvPr/>
        </p:nvPicPr>
        <p:blipFill>
          <a:blip r:embed="rId3">
            <a:alphaModFix/>
          </a:blip>
          <a:stretch>
            <a:fillRect/>
          </a:stretch>
        </p:blipFill>
        <p:spPr>
          <a:xfrm>
            <a:off x="4074972" y="1203850"/>
            <a:ext cx="993900" cy="99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6"/>
          <p:cNvSpPr txBox="1"/>
          <p:nvPr>
            <p:ph idx="1" type="body"/>
          </p:nvPr>
        </p:nvSpPr>
        <p:spPr>
          <a:xfrm>
            <a:off x="618825" y="1137125"/>
            <a:ext cx="73872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b="1" lang="en" sz="1500"/>
              <a:t>Outlier Removal:</a:t>
            </a:r>
            <a:r>
              <a:rPr lang="en" sz="1500"/>
              <a:t> Rows containing values that have Z-Score &gt; 3 or Z-Score &lt; -3 are removed.</a:t>
            </a:r>
            <a:endParaRPr sz="1500"/>
          </a:p>
          <a:p>
            <a:pPr indent="0" lvl="0" marL="0" rtl="0" algn="l">
              <a:lnSpc>
                <a:spcPct val="100000"/>
              </a:lnSpc>
              <a:spcBef>
                <a:spcPts val="1600"/>
              </a:spcBef>
              <a:spcAft>
                <a:spcPts val="0"/>
              </a:spcAft>
              <a:buSzPts val="1000"/>
              <a:buNone/>
            </a:pPr>
            <a:r>
              <a:rPr lang="en" sz="1800">
                <a:solidFill>
                  <a:schemeClr val="lt1"/>
                </a:solidFill>
                <a:latin typeface="Share Tech"/>
                <a:ea typeface="Share Tech"/>
                <a:cs typeface="Share Tech"/>
                <a:sym typeface="Share Tech"/>
              </a:rPr>
              <a:t>VECTORS</a:t>
            </a:r>
            <a:endParaRPr sz="1800">
              <a:solidFill>
                <a:schemeClr val="lt1"/>
              </a:solidFill>
              <a:latin typeface="Share Tech"/>
              <a:ea typeface="Share Tech"/>
              <a:cs typeface="Share Tech"/>
              <a:sym typeface="Share Tech"/>
            </a:endParaRPr>
          </a:p>
          <a:p>
            <a:pPr indent="0" lvl="0" marL="0" rtl="0" algn="l">
              <a:lnSpc>
                <a:spcPct val="100000"/>
              </a:lnSpc>
              <a:spcBef>
                <a:spcPts val="0"/>
              </a:spcBef>
              <a:spcAft>
                <a:spcPts val="0"/>
              </a:spcAft>
              <a:buSzPts val="1000"/>
              <a:buNone/>
            </a:pPr>
            <a:r>
              <a:t/>
            </a:r>
            <a:endParaRPr sz="1800">
              <a:latin typeface="Advent Pro Medium"/>
              <a:ea typeface="Advent Pro Medium"/>
              <a:cs typeface="Advent Pro Medium"/>
              <a:sym typeface="Advent Pro Medium"/>
            </a:endParaRPr>
          </a:p>
          <a:p>
            <a:pPr indent="-323850" lvl="0" marL="457200" rtl="0" algn="l">
              <a:lnSpc>
                <a:spcPct val="100000"/>
              </a:lnSpc>
              <a:spcBef>
                <a:spcPts val="300"/>
              </a:spcBef>
              <a:spcAft>
                <a:spcPts val="0"/>
              </a:spcAft>
              <a:buSzPts val="1500"/>
              <a:buChar char="●"/>
            </a:pPr>
            <a:r>
              <a:rPr b="1" lang="en" sz="1500"/>
              <a:t>Log transformation </a:t>
            </a:r>
            <a:r>
              <a:rPr lang="en" sz="1500"/>
              <a:t>for group of columns that has high skewness (cells with 0 as value are replaced with np.NaN).</a:t>
            </a:r>
            <a:endParaRPr sz="15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323850" lvl="0" marL="457200" rtl="0" algn="l">
              <a:lnSpc>
                <a:spcPct val="100000"/>
              </a:lnSpc>
              <a:spcBef>
                <a:spcPts val="300"/>
              </a:spcBef>
              <a:spcAft>
                <a:spcPts val="0"/>
              </a:spcAft>
              <a:buSzPts val="1500"/>
              <a:buChar char="●"/>
            </a:pPr>
            <a:r>
              <a:rPr b="1" lang="en" sz="1500"/>
              <a:t>Standardisation:</a:t>
            </a:r>
            <a:r>
              <a:rPr lang="en" sz="1500"/>
              <a:t> StandardScaler from sklearn</a:t>
            </a:r>
            <a:endParaRPr sz="15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540" name="Google Shape;540;p36"/>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None/>
            </a:pPr>
            <a:r>
              <a:rPr lang="en"/>
              <a:t>Data Preprocessing</a:t>
            </a:r>
            <a:endParaRPr sz="2200"/>
          </a:p>
        </p:txBody>
      </p:sp>
      <p:pic>
        <p:nvPicPr>
          <p:cNvPr id="541" name="Google Shape;541;p36"/>
          <p:cNvPicPr preferRelativeResize="0"/>
          <p:nvPr/>
        </p:nvPicPr>
        <p:blipFill>
          <a:blip r:embed="rId3">
            <a:alphaModFix/>
          </a:blip>
          <a:stretch>
            <a:fillRect/>
          </a:stretch>
        </p:blipFill>
        <p:spPr>
          <a:xfrm>
            <a:off x="1121850" y="1704950"/>
            <a:ext cx="6987160" cy="498475"/>
          </a:xfrm>
          <a:prstGeom prst="rect">
            <a:avLst/>
          </a:prstGeom>
          <a:noFill/>
          <a:ln>
            <a:noFill/>
          </a:ln>
        </p:spPr>
      </p:pic>
      <p:pic>
        <p:nvPicPr>
          <p:cNvPr id="542" name="Google Shape;542;p36"/>
          <p:cNvPicPr preferRelativeResize="0"/>
          <p:nvPr/>
        </p:nvPicPr>
        <p:blipFill>
          <a:blip r:embed="rId4">
            <a:alphaModFix/>
          </a:blip>
          <a:stretch>
            <a:fillRect/>
          </a:stretch>
        </p:blipFill>
        <p:spPr>
          <a:xfrm>
            <a:off x="1121850" y="2908775"/>
            <a:ext cx="7940500" cy="1339825"/>
          </a:xfrm>
          <a:prstGeom prst="rect">
            <a:avLst/>
          </a:prstGeom>
          <a:noFill/>
          <a:ln>
            <a:noFill/>
          </a:ln>
        </p:spPr>
      </p:pic>
      <p:pic>
        <p:nvPicPr>
          <p:cNvPr id="543" name="Google Shape;543;p36"/>
          <p:cNvPicPr preferRelativeResize="0"/>
          <p:nvPr/>
        </p:nvPicPr>
        <p:blipFill>
          <a:blip r:embed="rId5">
            <a:alphaModFix/>
          </a:blip>
          <a:stretch>
            <a:fillRect/>
          </a:stretch>
        </p:blipFill>
        <p:spPr>
          <a:xfrm>
            <a:off x="4408375" y="162500"/>
            <a:ext cx="826975" cy="82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7"/>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Data Preprocessing</a:t>
            </a:r>
            <a:endParaRPr/>
          </a:p>
        </p:txBody>
      </p:sp>
      <p:pic>
        <p:nvPicPr>
          <p:cNvPr id="549" name="Google Shape;549;p37"/>
          <p:cNvPicPr preferRelativeResize="0"/>
          <p:nvPr/>
        </p:nvPicPr>
        <p:blipFill>
          <a:blip r:embed="rId3">
            <a:alphaModFix/>
          </a:blip>
          <a:stretch>
            <a:fillRect/>
          </a:stretch>
        </p:blipFill>
        <p:spPr>
          <a:xfrm>
            <a:off x="422650" y="1211700"/>
            <a:ext cx="4044524" cy="2348625"/>
          </a:xfrm>
          <a:prstGeom prst="rect">
            <a:avLst/>
          </a:prstGeom>
          <a:noFill/>
          <a:ln>
            <a:noFill/>
          </a:ln>
        </p:spPr>
      </p:pic>
      <p:pic>
        <p:nvPicPr>
          <p:cNvPr id="550" name="Google Shape;550;p37"/>
          <p:cNvPicPr preferRelativeResize="0"/>
          <p:nvPr/>
        </p:nvPicPr>
        <p:blipFill>
          <a:blip r:embed="rId4">
            <a:alphaModFix/>
          </a:blip>
          <a:stretch>
            <a:fillRect/>
          </a:stretch>
        </p:blipFill>
        <p:spPr>
          <a:xfrm>
            <a:off x="4756673" y="1211700"/>
            <a:ext cx="2199600" cy="3182150"/>
          </a:xfrm>
          <a:prstGeom prst="rect">
            <a:avLst/>
          </a:prstGeom>
          <a:noFill/>
          <a:ln>
            <a:noFill/>
          </a:ln>
        </p:spPr>
      </p:pic>
      <p:pic>
        <p:nvPicPr>
          <p:cNvPr id="551" name="Google Shape;551;p37"/>
          <p:cNvPicPr preferRelativeResize="0"/>
          <p:nvPr/>
        </p:nvPicPr>
        <p:blipFill>
          <a:blip r:embed="rId5">
            <a:alphaModFix/>
          </a:blip>
          <a:stretch>
            <a:fillRect/>
          </a:stretch>
        </p:blipFill>
        <p:spPr>
          <a:xfrm>
            <a:off x="7124000" y="1449675"/>
            <a:ext cx="1745825" cy="1872688"/>
          </a:xfrm>
          <a:prstGeom prst="rect">
            <a:avLst/>
          </a:prstGeom>
          <a:noFill/>
          <a:ln>
            <a:noFill/>
          </a:ln>
        </p:spPr>
      </p:pic>
      <p:sp>
        <p:nvSpPr>
          <p:cNvPr id="552" name="Google Shape;552;p37"/>
          <p:cNvSpPr/>
          <p:nvPr/>
        </p:nvSpPr>
        <p:spPr>
          <a:xfrm>
            <a:off x="752175" y="3409925"/>
            <a:ext cx="1124700" cy="16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3" name="Google Shape;553;p37"/>
          <p:cNvPicPr preferRelativeResize="0"/>
          <p:nvPr/>
        </p:nvPicPr>
        <p:blipFill>
          <a:blip r:embed="rId6">
            <a:alphaModFix/>
          </a:blip>
          <a:stretch>
            <a:fillRect/>
          </a:stretch>
        </p:blipFill>
        <p:spPr>
          <a:xfrm>
            <a:off x="4408375" y="162500"/>
            <a:ext cx="826975" cy="82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8"/>
          <p:cNvSpPr txBox="1"/>
          <p:nvPr>
            <p:ph idx="8" type="ctrTitle"/>
          </p:nvPr>
        </p:nvSpPr>
        <p:spPr>
          <a:xfrm>
            <a:off x="621630" y="411675"/>
            <a:ext cx="5888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Methods Used</a:t>
            </a:r>
            <a:endParaRPr sz="3000"/>
          </a:p>
        </p:txBody>
      </p:sp>
      <p:sp>
        <p:nvSpPr>
          <p:cNvPr id="559" name="Google Shape;559;p38"/>
          <p:cNvSpPr txBox="1"/>
          <p:nvPr>
            <p:ph idx="2" type="ctrTitle"/>
          </p:nvPr>
        </p:nvSpPr>
        <p:spPr>
          <a:xfrm>
            <a:off x="6049430" y="989470"/>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NEPTUNE</a:t>
            </a:r>
            <a:endParaRPr/>
          </a:p>
        </p:txBody>
      </p:sp>
      <p:sp>
        <p:nvSpPr>
          <p:cNvPr id="560" name="Google Shape;560;p38"/>
          <p:cNvSpPr txBox="1"/>
          <p:nvPr>
            <p:ph idx="4" type="ctrTitle"/>
          </p:nvPr>
        </p:nvSpPr>
        <p:spPr>
          <a:xfrm>
            <a:off x="1213416" y="1709281"/>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JUPITER</a:t>
            </a:r>
            <a:endParaRPr/>
          </a:p>
        </p:txBody>
      </p:sp>
      <p:sp>
        <p:nvSpPr>
          <p:cNvPr id="561" name="Google Shape;561;p38"/>
          <p:cNvSpPr txBox="1"/>
          <p:nvPr>
            <p:ph idx="7" type="subTitle"/>
          </p:nvPr>
        </p:nvSpPr>
        <p:spPr>
          <a:xfrm>
            <a:off x="6054555" y="2585306"/>
            <a:ext cx="1881300" cy="6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b="1" lang="en" sz="1800"/>
              <a:t>Regression</a:t>
            </a:r>
            <a:endParaRPr b="1" sz="1800"/>
          </a:p>
        </p:txBody>
      </p:sp>
      <p:sp>
        <p:nvSpPr>
          <p:cNvPr id="562" name="Google Shape;562;p38"/>
          <p:cNvSpPr txBox="1"/>
          <p:nvPr>
            <p:ph type="ctrTitle"/>
          </p:nvPr>
        </p:nvSpPr>
        <p:spPr>
          <a:xfrm>
            <a:off x="1213416" y="989470"/>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MARS</a:t>
            </a:r>
            <a:endParaRPr/>
          </a:p>
        </p:txBody>
      </p:sp>
      <p:sp>
        <p:nvSpPr>
          <p:cNvPr id="563" name="Google Shape;563;p38"/>
          <p:cNvSpPr txBox="1"/>
          <p:nvPr>
            <p:ph idx="1" type="subTitle"/>
          </p:nvPr>
        </p:nvSpPr>
        <p:spPr>
          <a:xfrm>
            <a:off x="1213416" y="1481770"/>
            <a:ext cx="1881300" cy="6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b="1" lang="en" sz="1800"/>
              <a:t>Outlier Analysis</a:t>
            </a:r>
            <a:endParaRPr b="1" sz="1800"/>
          </a:p>
        </p:txBody>
      </p:sp>
      <p:sp>
        <p:nvSpPr>
          <p:cNvPr id="564" name="Google Shape;564;p38"/>
          <p:cNvSpPr txBox="1"/>
          <p:nvPr>
            <p:ph idx="5" type="subTitle"/>
          </p:nvPr>
        </p:nvSpPr>
        <p:spPr>
          <a:xfrm>
            <a:off x="1116841" y="2585306"/>
            <a:ext cx="2084700" cy="64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000"/>
              <a:buNone/>
            </a:pPr>
            <a:r>
              <a:rPr b="1" lang="en" sz="1800"/>
              <a:t>Classification</a:t>
            </a:r>
            <a:endParaRPr b="1" sz="1800"/>
          </a:p>
        </p:txBody>
      </p:sp>
      <p:sp>
        <p:nvSpPr>
          <p:cNvPr id="565" name="Google Shape;565;p38"/>
          <p:cNvSpPr txBox="1"/>
          <p:nvPr>
            <p:ph idx="6" type="ctrTitle"/>
          </p:nvPr>
        </p:nvSpPr>
        <p:spPr>
          <a:xfrm>
            <a:off x="5973225" y="1252075"/>
            <a:ext cx="2798700"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solidFill>
                  <a:schemeClr val="dk2"/>
                </a:solidFill>
                <a:latin typeface="Lato"/>
                <a:ea typeface="Lato"/>
                <a:cs typeface="Lato"/>
                <a:sym typeface="Lato"/>
              </a:rPr>
              <a:t>Correlation Analysis</a:t>
            </a:r>
            <a:endParaRPr sz="1800">
              <a:solidFill>
                <a:schemeClr val="dk2"/>
              </a:solidFill>
              <a:latin typeface="Lato"/>
              <a:ea typeface="Lato"/>
              <a:cs typeface="Lato"/>
              <a:sym typeface="Lato"/>
            </a:endParaRPr>
          </a:p>
        </p:txBody>
      </p:sp>
      <p:sp>
        <p:nvSpPr>
          <p:cNvPr id="566" name="Google Shape;566;p38"/>
          <p:cNvSpPr/>
          <p:nvPr/>
        </p:nvSpPr>
        <p:spPr>
          <a:xfrm>
            <a:off x="3505700" y="1290250"/>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8"/>
          <p:cNvSpPr/>
          <p:nvPr/>
        </p:nvSpPr>
        <p:spPr>
          <a:xfrm>
            <a:off x="3510825" y="23965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8"/>
          <p:cNvSpPr/>
          <p:nvPr/>
        </p:nvSpPr>
        <p:spPr>
          <a:xfrm>
            <a:off x="4904150" y="1290250"/>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8"/>
          <p:cNvSpPr/>
          <p:nvPr/>
        </p:nvSpPr>
        <p:spPr>
          <a:xfrm>
            <a:off x="4909275" y="23965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0" name="Google Shape;570;p38"/>
          <p:cNvCxnSpPr>
            <a:stCxn id="566" idx="3"/>
            <a:endCxn id="568" idx="1"/>
          </p:cNvCxnSpPr>
          <p:nvPr/>
        </p:nvCxnSpPr>
        <p:spPr>
          <a:xfrm>
            <a:off x="4229600" y="1652200"/>
            <a:ext cx="674700" cy="600"/>
          </a:xfrm>
          <a:prstGeom prst="bentConnector3">
            <a:avLst>
              <a:gd fmla="val 49989" name="adj1"/>
            </a:avLst>
          </a:prstGeom>
          <a:noFill/>
          <a:ln cap="flat" cmpd="sng" w="9525">
            <a:solidFill>
              <a:schemeClr val="lt2"/>
            </a:solidFill>
            <a:prstDash val="solid"/>
            <a:round/>
            <a:headEnd len="sm" w="sm" type="none"/>
            <a:tailEnd len="sm" w="sm" type="none"/>
          </a:ln>
        </p:spPr>
      </p:cxnSp>
      <p:cxnSp>
        <p:nvCxnSpPr>
          <p:cNvPr id="571" name="Google Shape;571;p38"/>
          <p:cNvCxnSpPr>
            <a:stCxn id="568" idx="2"/>
            <a:endCxn id="567" idx="0"/>
          </p:cNvCxnSpPr>
          <p:nvPr/>
        </p:nvCxnSpPr>
        <p:spPr>
          <a:xfrm rot="5400000">
            <a:off x="4378250" y="1508800"/>
            <a:ext cx="382500" cy="1393200"/>
          </a:xfrm>
          <a:prstGeom prst="bentConnector3">
            <a:avLst>
              <a:gd fmla="val 49993" name="adj1"/>
            </a:avLst>
          </a:prstGeom>
          <a:noFill/>
          <a:ln cap="flat" cmpd="sng" w="9525">
            <a:solidFill>
              <a:schemeClr val="lt2"/>
            </a:solidFill>
            <a:prstDash val="solid"/>
            <a:round/>
            <a:headEnd len="sm" w="sm" type="none"/>
            <a:tailEnd len="sm" w="sm" type="none"/>
          </a:ln>
        </p:spPr>
      </p:cxnSp>
      <p:cxnSp>
        <p:nvCxnSpPr>
          <p:cNvPr id="572" name="Google Shape;572;p38"/>
          <p:cNvCxnSpPr>
            <a:stCxn id="567" idx="3"/>
            <a:endCxn id="569" idx="1"/>
          </p:cNvCxnSpPr>
          <p:nvPr/>
        </p:nvCxnSpPr>
        <p:spPr>
          <a:xfrm>
            <a:off x="4234725" y="2758525"/>
            <a:ext cx="674700" cy="0"/>
          </a:xfrm>
          <a:prstGeom prst="straightConnector1">
            <a:avLst/>
          </a:prstGeom>
          <a:noFill/>
          <a:ln cap="flat" cmpd="sng" w="9525">
            <a:solidFill>
              <a:schemeClr val="lt2"/>
            </a:solidFill>
            <a:prstDash val="solid"/>
            <a:round/>
            <a:headEnd len="sm" w="sm" type="none"/>
            <a:tailEnd len="sm" w="sm" type="none"/>
          </a:ln>
        </p:spPr>
      </p:cxnSp>
      <p:grpSp>
        <p:nvGrpSpPr>
          <p:cNvPr id="573" name="Google Shape;573;p38"/>
          <p:cNvGrpSpPr/>
          <p:nvPr/>
        </p:nvGrpSpPr>
        <p:grpSpPr>
          <a:xfrm>
            <a:off x="5072717" y="2526888"/>
            <a:ext cx="402156" cy="456781"/>
            <a:chOff x="5357662" y="4297637"/>
            <a:chExt cx="287275" cy="326296"/>
          </a:xfrm>
        </p:grpSpPr>
        <p:sp>
          <p:nvSpPr>
            <p:cNvPr id="574" name="Google Shape;574;p38"/>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8"/>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8"/>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8"/>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8"/>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9" name="Google Shape;579;p38"/>
          <p:cNvGrpSpPr/>
          <p:nvPr/>
        </p:nvGrpSpPr>
        <p:grpSpPr>
          <a:xfrm>
            <a:off x="3630593" y="2513081"/>
            <a:ext cx="484361" cy="484405"/>
            <a:chOff x="4890434" y="4287389"/>
            <a:chExt cx="345997" cy="346029"/>
          </a:xfrm>
        </p:grpSpPr>
        <p:sp>
          <p:nvSpPr>
            <p:cNvPr id="580" name="Google Shape;580;p38"/>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8"/>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8"/>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8"/>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8"/>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38"/>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8"/>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7" name="Google Shape;587;p38"/>
          <p:cNvGrpSpPr/>
          <p:nvPr/>
        </p:nvGrpSpPr>
        <p:grpSpPr>
          <a:xfrm>
            <a:off x="5024339" y="1433078"/>
            <a:ext cx="488638" cy="438247"/>
            <a:chOff x="5778676" y="3826972"/>
            <a:chExt cx="349052" cy="313056"/>
          </a:xfrm>
        </p:grpSpPr>
        <p:sp>
          <p:nvSpPr>
            <p:cNvPr id="588" name="Google Shape;588;p38"/>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38"/>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38"/>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38"/>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8"/>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3" name="Google Shape;593;p38"/>
          <p:cNvGrpSpPr/>
          <p:nvPr/>
        </p:nvGrpSpPr>
        <p:grpSpPr>
          <a:xfrm>
            <a:off x="3625741" y="1406638"/>
            <a:ext cx="483826" cy="491133"/>
            <a:chOff x="4874902" y="3808799"/>
            <a:chExt cx="345615" cy="350835"/>
          </a:xfrm>
        </p:grpSpPr>
        <p:sp>
          <p:nvSpPr>
            <p:cNvPr id="594" name="Google Shape;594;p38"/>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8"/>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8"/>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8"/>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8"/>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8"/>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8"/>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8"/>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8"/>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8"/>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8"/>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8"/>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8"/>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8"/>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8"/>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8"/>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8"/>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1" name="Google Shape;611;p38"/>
          <p:cNvSpPr txBox="1"/>
          <p:nvPr>
            <p:ph idx="4" type="ctrTitle"/>
          </p:nvPr>
        </p:nvSpPr>
        <p:spPr>
          <a:xfrm>
            <a:off x="1294741" y="3051406"/>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JUPITER</a:t>
            </a:r>
            <a:endParaRPr/>
          </a:p>
        </p:txBody>
      </p:sp>
      <p:sp>
        <p:nvSpPr>
          <p:cNvPr id="612" name="Google Shape;612;p38"/>
          <p:cNvSpPr txBox="1"/>
          <p:nvPr>
            <p:ph idx="5" type="subTitle"/>
          </p:nvPr>
        </p:nvSpPr>
        <p:spPr>
          <a:xfrm>
            <a:off x="1116841" y="3696106"/>
            <a:ext cx="2084700" cy="6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b="1" lang="en" sz="1800"/>
              <a:t>Clustering</a:t>
            </a:r>
            <a:endParaRPr b="1" sz="1800"/>
          </a:p>
        </p:txBody>
      </p:sp>
      <p:sp>
        <p:nvSpPr>
          <p:cNvPr id="613" name="Google Shape;613;p38"/>
          <p:cNvSpPr/>
          <p:nvPr/>
        </p:nvSpPr>
        <p:spPr>
          <a:xfrm>
            <a:off x="3510825" y="3507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4" name="Google Shape;614;p38"/>
          <p:cNvGrpSpPr/>
          <p:nvPr/>
        </p:nvGrpSpPr>
        <p:grpSpPr>
          <a:xfrm>
            <a:off x="3630593" y="3623881"/>
            <a:ext cx="484361" cy="484405"/>
            <a:chOff x="4890434" y="4287389"/>
            <a:chExt cx="345997" cy="346029"/>
          </a:xfrm>
        </p:grpSpPr>
        <p:sp>
          <p:nvSpPr>
            <p:cNvPr id="615" name="Google Shape;615;p38"/>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8"/>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8"/>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8"/>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8"/>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8"/>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8"/>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22" name="Google Shape;622;p38"/>
          <p:cNvCxnSpPr/>
          <p:nvPr/>
        </p:nvCxnSpPr>
        <p:spPr>
          <a:xfrm>
            <a:off x="4234725" y="3901525"/>
            <a:ext cx="674700" cy="0"/>
          </a:xfrm>
          <a:prstGeom prst="straightConnector1">
            <a:avLst/>
          </a:prstGeom>
          <a:noFill/>
          <a:ln cap="flat" cmpd="sng" w="9525">
            <a:solidFill>
              <a:schemeClr val="lt2"/>
            </a:solidFill>
            <a:prstDash val="solid"/>
            <a:round/>
            <a:headEnd len="sm" w="sm" type="none"/>
            <a:tailEnd len="sm" w="sm" type="none"/>
          </a:ln>
        </p:spPr>
      </p:cxnSp>
      <p:sp>
        <p:nvSpPr>
          <p:cNvPr id="623" name="Google Shape;623;p38"/>
          <p:cNvSpPr txBox="1"/>
          <p:nvPr>
            <p:ph idx="7" type="subTitle"/>
          </p:nvPr>
        </p:nvSpPr>
        <p:spPr>
          <a:xfrm>
            <a:off x="5825950" y="3499700"/>
            <a:ext cx="2579100" cy="90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b="1" lang="en" sz="1800"/>
              <a:t>Other Implementations (external methods)</a:t>
            </a:r>
            <a:endParaRPr b="1" sz="1800"/>
          </a:p>
        </p:txBody>
      </p:sp>
      <p:sp>
        <p:nvSpPr>
          <p:cNvPr id="624" name="Google Shape;624;p38"/>
          <p:cNvSpPr/>
          <p:nvPr/>
        </p:nvSpPr>
        <p:spPr>
          <a:xfrm>
            <a:off x="4909275" y="35395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5" name="Google Shape;625;p38"/>
          <p:cNvGrpSpPr/>
          <p:nvPr/>
        </p:nvGrpSpPr>
        <p:grpSpPr>
          <a:xfrm>
            <a:off x="5072717" y="3669888"/>
            <a:ext cx="402156" cy="456781"/>
            <a:chOff x="5357662" y="4297637"/>
            <a:chExt cx="287275" cy="326296"/>
          </a:xfrm>
        </p:grpSpPr>
        <p:sp>
          <p:nvSpPr>
            <p:cNvPr id="626" name="Google Shape;626;p38"/>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8"/>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8"/>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8"/>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8"/>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31" name="Google Shape;631;p38"/>
          <p:cNvCxnSpPr/>
          <p:nvPr/>
        </p:nvCxnSpPr>
        <p:spPr>
          <a:xfrm rot="5400000">
            <a:off x="4364118" y="2631042"/>
            <a:ext cx="382500" cy="1393200"/>
          </a:xfrm>
          <a:prstGeom prst="bentConnector3">
            <a:avLst>
              <a:gd fmla="val 49993" name="adj1"/>
            </a:avLst>
          </a:prstGeom>
          <a:noFill/>
          <a:ln cap="flat" cmpd="sng" w="9525">
            <a:solidFill>
              <a:schemeClr val="lt2"/>
            </a:solidFill>
            <a:prstDash val="solid"/>
            <a:round/>
            <a:headEnd len="sm" w="sm" type="none"/>
            <a:tailEnd len="sm" w="sm" type="none"/>
          </a:ln>
        </p:spPr>
      </p:cxnSp>
      <p:pic>
        <p:nvPicPr>
          <p:cNvPr id="632" name="Google Shape;632;p38"/>
          <p:cNvPicPr preferRelativeResize="0"/>
          <p:nvPr/>
        </p:nvPicPr>
        <p:blipFill>
          <a:blip r:embed="rId3">
            <a:alphaModFix/>
          </a:blip>
          <a:stretch>
            <a:fillRect/>
          </a:stretch>
        </p:blipFill>
        <p:spPr>
          <a:xfrm>
            <a:off x="3505700" y="181700"/>
            <a:ext cx="909600" cy="9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9"/>
          <p:cNvSpPr txBox="1"/>
          <p:nvPr>
            <p:ph type="ctrTitle"/>
          </p:nvPr>
        </p:nvSpPr>
        <p:spPr>
          <a:xfrm>
            <a:off x="638750" y="3917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 Analysis</a:t>
            </a:r>
            <a:endParaRPr/>
          </a:p>
        </p:txBody>
      </p:sp>
      <p:sp>
        <p:nvSpPr>
          <p:cNvPr id="638" name="Google Shape;638;p39"/>
          <p:cNvSpPr txBox="1"/>
          <p:nvPr>
            <p:ph idx="1" type="body"/>
          </p:nvPr>
        </p:nvSpPr>
        <p:spPr>
          <a:xfrm>
            <a:off x="638750" y="969550"/>
            <a:ext cx="6480000" cy="37869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700"/>
              </a:spcBef>
              <a:spcAft>
                <a:spcPts val="0"/>
              </a:spcAft>
              <a:buClr>
                <a:schemeClr val="dk2"/>
              </a:buClr>
              <a:buSzPts val="1500"/>
              <a:buFont typeface="Roboto"/>
              <a:buChar char="●"/>
            </a:pPr>
            <a:r>
              <a:rPr lang="en" sz="1500">
                <a:highlight>
                  <a:srgbClr val="FFFFFF"/>
                </a:highlight>
                <a:latin typeface="Roboto"/>
                <a:ea typeface="Roboto"/>
                <a:cs typeface="Roboto"/>
                <a:sym typeface="Roboto"/>
              </a:rPr>
              <a:t>Identify the association between variables</a:t>
            </a:r>
            <a:endParaRPr sz="1500">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 sz="1500">
                <a:highlight>
                  <a:srgbClr val="FFFFFF"/>
                </a:highlight>
                <a:latin typeface="Roboto"/>
                <a:ea typeface="Roboto"/>
                <a:cs typeface="Roboto"/>
                <a:sym typeface="Roboto"/>
              </a:rPr>
              <a:t>Help to choose variables for regression and classification models</a:t>
            </a:r>
            <a:endParaRPr sz="1500">
              <a:highlight>
                <a:srgbClr val="FFFFFF"/>
              </a:highlight>
              <a:latin typeface="Roboto"/>
              <a:ea typeface="Roboto"/>
              <a:cs typeface="Roboto"/>
              <a:sym typeface="Roboto"/>
            </a:endParaRPr>
          </a:p>
          <a:p>
            <a:pPr indent="0" lvl="0" marL="0" rtl="0" algn="l">
              <a:spcBef>
                <a:spcPts val="1700"/>
              </a:spcBef>
              <a:spcAft>
                <a:spcPts val="0"/>
              </a:spcAft>
              <a:buNone/>
            </a:pPr>
            <a:r>
              <a:t/>
            </a:r>
            <a:endParaRPr/>
          </a:p>
        </p:txBody>
      </p:sp>
      <p:pic>
        <p:nvPicPr>
          <p:cNvPr id="639" name="Google Shape;639;p39"/>
          <p:cNvPicPr preferRelativeResize="0"/>
          <p:nvPr/>
        </p:nvPicPr>
        <p:blipFill>
          <a:blip r:embed="rId3">
            <a:alphaModFix/>
          </a:blip>
          <a:stretch>
            <a:fillRect/>
          </a:stretch>
        </p:blipFill>
        <p:spPr>
          <a:xfrm>
            <a:off x="718875" y="2109775"/>
            <a:ext cx="7500300" cy="2646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0"/>
          <p:cNvSpPr txBox="1"/>
          <p:nvPr>
            <p:ph idx="1" type="body"/>
          </p:nvPr>
        </p:nvSpPr>
        <p:spPr>
          <a:xfrm>
            <a:off x="618825" y="908525"/>
            <a:ext cx="8183400" cy="41151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b="1" lang="en" sz="1500"/>
              <a:t>Dataset: </a:t>
            </a:r>
            <a:r>
              <a:rPr lang="en" sz="1500"/>
              <a:t>crime dataset after standardisation</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b="1" lang="en" sz="1500"/>
              <a:t>Goal</a:t>
            </a:r>
            <a:r>
              <a:rPr b="1" lang="en" sz="1500"/>
              <a:t>:</a:t>
            </a:r>
            <a:r>
              <a:rPr lang="en" sz="1500"/>
              <a:t> predict the status of a community’s crime rate (either High or Low) given multiple external/internal factors.</a:t>
            </a:r>
            <a:endParaRPr sz="15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b="1" lang="en" sz="1500"/>
              <a:t>Methods</a:t>
            </a:r>
            <a:r>
              <a:rPr b="1" lang="en" sz="1500"/>
              <a:t>:</a:t>
            </a:r>
            <a:r>
              <a:rPr lang="en" sz="1500"/>
              <a:t> </a:t>
            </a:r>
            <a:endParaRPr sz="1500"/>
          </a:p>
          <a:p>
            <a:pPr indent="-323850" lvl="1" marL="1371600" rtl="0" algn="l">
              <a:lnSpc>
                <a:spcPct val="100000"/>
              </a:lnSpc>
              <a:spcBef>
                <a:spcPts val="0"/>
              </a:spcBef>
              <a:spcAft>
                <a:spcPts val="0"/>
              </a:spcAft>
              <a:buSzPts val="1500"/>
              <a:buChar char="○"/>
            </a:pPr>
            <a:r>
              <a:rPr lang="en" sz="1500"/>
              <a:t>Tree-based Classification:</a:t>
            </a:r>
            <a:endParaRPr sz="1500"/>
          </a:p>
          <a:p>
            <a:pPr indent="-298450" lvl="2" marL="1828800" rtl="0" algn="l">
              <a:lnSpc>
                <a:spcPct val="100000"/>
              </a:lnSpc>
              <a:spcBef>
                <a:spcPts val="0"/>
              </a:spcBef>
              <a:spcAft>
                <a:spcPts val="0"/>
              </a:spcAft>
              <a:buSzPts val="1100"/>
              <a:buChar char="■"/>
            </a:pPr>
            <a:r>
              <a:rPr lang="en" sz="1500"/>
              <a:t>Decision Tree</a:t>
            </a:r>
            <a:endParaRPr sz="1500"/>
          </a:p>
          <a:p>
            <a:pPr indent="-298450" lvl="2" marL="1828800" rtl="0" algn="l">
              <a:lnSpc>
                <a:spcPct val="100000"/>
              </a:lnSpc>
              <a:spcBef>
                <a:spcPts val="0"/>
              </a:spcBef>
              <a:spcAft>
                <a:spcPts val="0"/>
              </a:spcAft>
              <a:buSzPts val="1100"/>
              <a:buChar char="■"/>
            </a:pPr>
            <a:r>
              <a:rPr lang="en" sz="1500"/>
              <a:t>Random Forest with/without Random Search for Hyperparameters Tuning</a:t>
            </a:r>
            <a:endParaRPr sz="1500"/>
          </a:p>
          <a:p>
            <a:pPr indent="-298450" lvl="2" marL="1828800" rtl="0" algn="l">
              <a:lnSpc>
                <a:spcPct val="100000"/>
              </a:lnSpc>
              <a:spcBef>
                <a:spcPts val="0"/>
              </a:spcBef>
              <a:spcAft>
                <a:spcPts val="0"/>
              </a:spcAft>
              <a:buSzPts val="1100"/>
              <a:buChar char="■"/>
            </a:pPr>
            <a:r>
              <a:rPr lang="en" sz="1500"/>
              <a:t>Gradient Boosting: XGBoost, LightGBMBoost, CatBoost</a:t>
            </a:r>
            <a:endParaRPr sz="1500"/>
          </a:p>
          <a:p>
            <a:pPr indent="-298450" lvl="2" marL="1828800" rtl="0" algn="l">
              <a:lnSpc>
                <a:spcPct val="100000"/>
              </a:lnSpc>
              <a:spcBef>
                <a:spcPts val="0"/>
              </a:spcBef>
              <a:spcAft>
                <a:spcPts val="0"/>
              </a:spcAft>
              <a:buSzPts val="1100"/>
              <a:buChar char="■"/>
            </a:pPr>
            <a:r>
              <a:rPr lang="en" sz="1500"/>
              <a:t>Bagging</a:t>
            </a:r>
            <a:endParaRPr sz="1500"/>
          </a:p>
          <a:p>
            <a:pPr indent="-298450" lvl="2" marL="1828800" rtl="0" algn="l">
              <a:lnSpc>
                <a:spcPct val="100000"/>
              </a:lnSpc>
              <a:spcBef>
                <a:spcPts val="0"/>
              </a:spcBef>
              <a:spcAft>
                <a:spcPts val="0"/>
              </a:spcAft>
              <a:buSzPts val="1100"/>
              <a:buChar char="■"/>
            </a:pPr>
            <a:r>
              <a:rPr lang="en" sz="1500"/>
              <a:t>Perceptron</a:t>
            </a:r>
            <a:endParaRPr sz="1500"/>
          </a:p>
          <a:p>
            <a:pPr indent="-298450" lvl="2" marL="1828800" rtl="0" algn="l">
              <a:lnSpc>
                <a:spcPct val="100000"/>
              </a:lnSpc>
              <a:spcBef>
                <a:spcPts val="0"/>
              </a:spcBef>
              <a:spcAft>
                <a:spcPts val="0"/>
              </a:spcAft>
              <a:buSzPts val="1100"/>
              <a:buChar char="■"/>
            </a:pPr>
            <a:r>
              <a:rPr lang="en" sz="1500"/>
              <a:t>Logistic Regression</a:t>
            </a:r>
            <a:endParaRPr sz="1500"/>
          </a:p>
          <a:p>
            <a:pPr indent="-298450" lvl="2" marL="1828800" rtl="0" algn="l">
              <a:lnSpc>
                <a:spcPct val="100000"/>
              </a:lnSpc>
              <a:spcBef>
                <a:spcPts val="0"/>
              </a:spcBef>
              <a:spcAft>
                <a:spcPts val="0"/>
              </a:spcAft>
              <a:buSzPts val="1100"/>
              <a:buChar char="■"/>
            </a:pPr>
            <a:r>
              <a:rPr lang="en" sz="1500"/>
              <a:t>Support Vector Machines (Linear and Non-linear)</a:t>
            </a:r>
            <a:endParaRPr sz="1500"/>
          </a:p>
          <a:p>
            <a:pPr indent="0" lvl="0" marL="0" rtl="0" algn="l">
              <a:lnSpc>
                <a:spcPct val="100000"/>
              </a:lnSpc>
              <a:spcBef>
                <a:spcPts val="300"/>
              </a:spcBef>
              <a:spcAft>
                <a:spcPts val="0"/>
              </a:spcAft>
              <a:buNone/>
            </a:pPr>
            <a:r>
              <a:t/>
            </a:r>
            <a:endParaRPr sz="1500"/>
          </a:p>
          <a:p>
            <a:pPr indent="-323850" lvl="0" marL="457200" rtl="0" algn="l">
              <a:lnSpc>
                <a:spcPct val="100000"/>
              </a:lnSpc>
              <a:spcBef>
                <a:spcPts val="300"/>
              </a:spcBef>
              <a:spcAft>
                <a:spcPts val="0"/>
              </a:spcAft>
              <a:buSzPts val="1500"/>
              <a:buChar char="●"/>
            </a:pPr>
            <a:r>
              <a:rPr b="1" lang="en" sz="1500"/>
              <a:t>Cross-validation:</a:t>
            </a:r>
            <a:r>
              <a:rPr lang="en" sz="1500"/>
              <a:t> 10 folds cross validations on different models for more accurate results.</a:t>
            </a:r>
            <a:endParaRPr sz="1500"/>
          </a:p>
        </p:txBody>
      </p:sp>
      <p:sp>
        <p:nvSpPr>
          <p:cNvPr id="645" name="Google Shape;645;p40"/>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Classification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41"/>
          <p:cNvSpPr txBox="1"/>
          <p:nvPr>
            <p:ph idx="1" type="body"/>
          </p:nvPr>
        </p:nvSpPr>
        <p:spPr>
          <a:xfrm>
            <a:off x="618825" y="1137125"/>
            <a:ext cx="67455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Drop columns with more than 50% np.NaN values. Subsequently, drop the remaining np.NaN values.</a:t>
            </a:r>
            <a:endParaRPr sz="15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SzPts val="1000"/>
              <a:buNone/>
            </a:pPr>
            <a:r>
              <a:t/>
            </a:r>
            <a:endParaRPr sz="1800">
              <a:latin typeface="Advent Pro Medium"/>
              <a:ea typeface="Advent Pro Medium"/>
              <a:cs typeface="Advent Pro Medium"/>
              <a:sym typeface="Advent Pro Medium"/>
            </a:endParaRPr>
          </a:p>
          <a:p>
            <a:pPr indent="-323850" lvl="0" marL="457200" rtl="0" algn="l">
              <a:lnSpc>
                <a:spcPct val="100000"/>
              </a:lnSpc>
              <a:spcBef>
                <a:spcPts val="300"/>
              </a:spcBef>
              <a:spcAft>
                <a:spcPts val="0"/>
              </a:spcAft>
              <a:buSzPts val="1500"/>
              <a:buChar char="●"/>
            </a:pPr>
            <a:r>
              <a:rPr b="1" lang="en" sz="1500"/>
              <a:t>Add Target Column</a:t>
            </a:r>
            <a:r>
              <a:rPr b="1" lang="en" sz="1500"/>
              <a:t>:</a:t>
            </a:r>
            <a:r>
              <a:rPr lang="en" sz="1500"/>
              <a:t> define functions to determine if the community has High or Low crime rate: </a:t>
            </a:r>
            <a:endParaRPr sz="15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323850" lvl="0" marL="457200" rtl="0" algn="l">
              <a:lnSpc>
                <a:spcPct val="100000"/>
              </a:lnSpc>
              <a:spcBef>
                <a:spcPts val="300"/>
              </a:spcBef>
              <a:spcAft>
                <a:spcPts val="0"/>
              </a:spcAft>
              <a:buSzPts val="1500"/>
              <a:buChar char="●"/>
            </a:pPr>
            <a:r>
              <a:rPr lang="en" sz="1500"/>
              <a:t>Train-Test Split: </a:t>
            </a:r>
            <a:endParaRPr sz="15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651" name="Google Shape;651;p41"/>
          <p:cNvSpPr txBox="1"/>
          <p:nvPr>
            <p:ph type="ctrTitle"/>
          </p:nvPr>
        </p:nvSpPr>
        <p:spPr>
          <a:xfrm>
            <a:off x="618825" y="411675"/>
            <a:ext cx="81801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Data </a:t>
            </a:r>
            <a:r>
              <a:rPr lang="en"/>
              <a:t>Preprocessing</a:t>
            </a:r>
            <a:r>
              <a:rPr lang="en"/>
              <a:t> for </a:t>
            </a:r>
            <a:r>
              <a:rPr lang="en"/>
              <a:t>Classification</a:t>
            </a:r>
            <a:endParaRPr/>
          </a:p>
        </p:txBody>
      </p:sp>
      <p:pic>
        <p:nvPicPr>
          <p:cNvPr id="652" name="Google Shape;652;p41"/>
          <p:cNvPicPr preferRelativeResize="0"/>
          <p:nvPr/>
        </p:nvPicPr>
        <p:blipFill>
          <a:blip r:embed="rId3">
            <a:alphaModFix/>
          </a:blip>
          <a:stretch>
            <a:fillRect/>
          </a:stretch>
        </p:blipFill>
        <p:spPr>
          <a:xfrm>
            <a:off x="1195900" y="1786025"/>
            <a:ext cx="7603099" cy="430900"/>
          </a:xfrm>
          <a:prstGeom prst="rect">
            <a:avLst/>
          </a:prstGeom>
          <a:noFill/>
          <a:ln>
            <a:noFill/>
          </a:ln>
        </p:spPr>
      </p:pic>
      <p:pic>
        <p:nvPicPr>
          <p:cNvPr id="653" name="Google Shape;653;p41"/>
          <p:cNvPicPr preferRelativeResize="0"/>
          <p:nvPr/>
        </p:nvPicPr>
        <p:blipFill>
          <a:blip r:embed="rId4">
            <a:alphaModFix/>
          </a:blip>
          <a:stretch>
            <a:fillRect/>
          </a:stretch>
        </p:blipFill>
        <p:spPr>
          <a:xfrm>
            <a:off x="1195900" y="2857975"/>
            <a:ext cx="5653250" cy="1077625"/>
          </a:xfrm>
          <a:prstGeom prst="rect">
            <a:avLst/>
          </a:prstGeom>
          <a:noFill/>
          <a:ln>
            <a:noFill/>
          </a:ln>
        </p:spPr>
      </p:pic>
      <p:pic>
        <p:nvPicPr>
          <p:cNvPr id="654" name="Google Shape;654;p41"/>
          <p:cNvPicPr preferRelativeResize="0"/>
          <p:nvPr/>
        </p:nvPicPr>
        <p:blipFill>
          <a:blip r:embed="rId5">
            <a:alphaModFix/>
          </a:blip>
          <a:stretch>
            <a:fillRect/>
          </a:stretch>
        </p:blipFill>
        <p:spPr>
          <a:xfrm>
            <a:off x="1142075" y="4413325"/>
            <a:ext cx="7165738" cy="43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42"/>
          <p:cNvSpPr txBox="1"/>
          <p:nvPr>
            <p:ph idx="1" type="body"/>
          </p:nvPr>
        </p:nvSpPr>
        <p:spPr>
          <a:xfrm>
            <a:off x="618825" y="1137125"/>
            <a:ext cx="67455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Initialise Decision Tree:</a:t>
            </a:r>
            <a:endParaRPr sz="1500"/>
          </a:p>
          <a:p>
            <a:pPr indent="0" lvl="0" marL="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SzPts val="1000"/>
              <a:buNone/>
            </a:pPr>
            <a:r>
              <a:t/>
            </a:r>
            <a:endParaRPr sz="1800">
              <a:latin typeface="Advent Pro Medium"/>
              <a:ea typeface="Advent Pro Medium"/>
              <a:cs typeface="Advent Pro Medium"/>
              <a:sym typeface="Advent Pro Medium"/>
            </a:endParaRPr>
          </a:p>
          <a:p>
            <a:pPr indent="-323850" lvl="0" marL="457200" rtl="0" algn="l">
              <a:lnSpc>
                <a:spcPct val="100000"/>
              </a:lnSpc>
              <a:spcBef>
                <a:spcPts val="300"/>
              </a:spcBef>
              <a:spcAft>
                <a:spcPts val="0"/>
              </a:spcAft>
              <a:buSzPts val="1500"/>
              <a:buChar char="●"/>
            </a:pPr>
            <a:r>
              <a:rPr lang="en" sz="1500"/>
              <a:t>Visualise Decision Tree:</a:t>
            </a:r>
            <a:endParaRPr sz="15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660" name="Google Shape;660;p4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DECISION TREE</a:t>
            </a:r>
            <a:endParaRPr/>
          </a:p>
        </p:txBody>
      </p:sp>
      <p:pic>
        <p:nvPicPr>
          <p:cNvPr id="661" name="Google Shape;661;p42"/>
          <p:cNvPicPr preferRelativeResize="0"/>
          <p:nvPr/>
        </p:nvPicPr>
        <p:blipFill>
          <a:blip r:embed="rId3">
            <a:alphaModFix/>
          </a:blip>
          <a:stretch>
            <a:fillRect/>
          </a:stretch>
        </p:blipFill>
        <p:spPr>
          <a:xfrm>
            <a:off x="1195900" y="1478696"/>
            <a:ext cx="4328589" cy="890050"/>
          </a:xfrm>
          <a:prstGeom prst="rect">
            <a:avLst/>
          </a:prstGeom>
          <a:noFill/>
          <a:ln>
            <a:noFill/>
          </a:ln>
        </p:spPr>
      </p:pic>
      <p:pic>
        <p:nvPicPr>
          <p:cNvPr id="662" name="Google Shape;662;p42"/>
          <p:cNvPicPr preferRelativeResize="0"/>
          <p:nvPr/>
        </p:nvPicPr>
        <p:blipFill>
          <a:blip r:embed="rId4">
            <a:alphaModFix/>
          </a:blip>
          <a:stretch>
            <a:fillRect/>
          </a:stretch>
        </p:blipFill>
        <p:spPr>
          <a:xfrm>
            <a:off x="1195900" y="2703748"/>
            <a:ext cx="2840850" cy="1815875"/>
          </a:xfrm>
          <a:prstGeom prst="rect">
            <a:avLst/>
          </a:prstGeom>
          <a:noFill/>
          <a:ln>
            <a:noFill/>
          </a:ln>
        </p:spPr>
      </p:pic>
      <p:sp>
        <p:nvSpPr>
          <p:cNvPr id="663" name="Google Shape;663;p42"/>
          <p:cNvSpPr txBox="1"/>
          <p:nvPr/>
        </p:nvSpPr>
        <p:spPr>
          <a:xfrm>
            <a:off x="4672050" y="2275825"/>
            <a:ext cx="3617400" cy="2151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Performance:</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Cross-validation Accuracy score:</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664" name="Google Shape;664;p42"/>
          <p:cNvPicPr preferRelativeResize="0"/>
          <p:nvPr/>
        </p:nvPicPr>
        <p:blipFill>
          <a:blip r:embed="rId5">
            <a:alphaModFix/>
          </a:blip>
          <a:stretch>
            <a:fillRect/>
          </a:stretch>
        </p:blipFill>
        <p:spPr>
          <a:xfrm>
            <a:off x="5256125" y="2667025"/>
            <a:ext cx="3599492" cy="890050"/>
          </a:xfrm>
          <a:prstGeom prst="rect">
            <a:avLst/>
          </a:prstGeom>
          <a:noFill/>
          <a:ln>
            <a:noFill/>
          </a:ln>
        </p:spPr>
      </p:pic>
      <p:pic>
        <p:nvPicPr>
          <p:cNvPr id="665" name="Google Shape;665;p42"/>
          <p:cNvPicPr preferRelativeResize="0"/>
          <p:nvPr/>
        </p:nvPicPr>
        <p:blipFill>
          <a:blip r:embed="rId6">
            <a:alphaModFix/>
          </a:blip>
          <a:stretch>
            <a:fillRect/>
          </a:stretch>
        </p:blipFill>
        <p:spPr>
          <a:xfrm>
            <a:off x="5285575" y="3941825"/>
            <a:ext cx="3603755" cy="57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3"/>
          <p:cNvSpPr txBox="1"/>
          <p:nvPr>
            <p:ph idx="1" type="body"/>
          </p:nvPr>
        </p:nvSpPr>
        <p:spPr>
          <a:xfrm>
            <a:off x="685200" y="1123825"/>
            <a:ext cx="67455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Initialise Logistic Regression:</a:t>
            </a:r>
            <a:endParaRPr sz="1500"/>
          </a:p>
          <a:p>
            <a:pPr indent="0" lvl="0" marL="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SzPts val="1000"/>
              <a:buNone/>
            </a:pPr>
            <a:r>
              <a:t/>
            </a:r>
            <a:endParaRPr sz="1800">
              <a:latin typeface="Advent Pro Medium"/>
              <a:ea typeface="Advent Pro Medium"/>
              <a:cs typeface="Advent Pro Medium"/>
              <a:sym typeface="Advent Pro Medium"/>
            </a:endParaRPr>
          </a:p>
          <a:p>
            <a:pPr indent="-323850" lvl="0" marL="457200" rtl="0" algn="l">
              <a:lnSpc>
                <a:spcPct val="100000"/>
              </a:lnSpc>
              <a:spcBef>
                <a:spcPts val="300"/>
              </a:spcBef>
              <a:spcAft>
                <a:spcPts val="0"/>
              </a:spcAft>
              <a:buSzPts val="1500"/>
              <a:buChar char="●"/>
            </a:pPr>
            <a:r>
              <a:rPr lang="en" sz="1500"/>
              <a:t>ROC Curve</a:t>
            </a:r>
            <a:r>
              <a:rPr lang="en" sz="1500"/>
              <a:t>:</a:t>
            </a:r>
            <a:endParaRPr sz="15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671" name="Google Shape;671;p43"/>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LOGISTIC REGRESSION</a:t>
            </a:r>
            <a:endParaRPr/>
          </a:p>
        </p:txBody>
      </p:sp>
      <p:sp>
        <p:nvSpPr>
          <p:cNvPr id="672" name="Google Shape;672;p43"/>
          <p:cNvSpPr txBox="1"/>
          <p:nvPr/>
        </p:nvSpPr>
        <p:spPr>
          <a:xfrm>
            <a:off x="4672050" y="2275825"/>
            <a:ext cx="3617400" cy="2151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Lato"/>
              <a:buChar char="●"/>
            </a:pPr>
            <a:r>
              <a:rPr lang="en" sz="1500">
                <a:latin typeface="Lato"/>
                <a:ea typeface="Lato"/>
                <a:cs typeface="Lato"/>
                <a:sym typeface="Lato"/>
              </a:rPr>
              <a:t>Performance:</a:t>
            </a:r>
            <a:endParaRPr sz="1500">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23850" lvl="0" marL="457200" rtl="0" algn="l">
              <a:spcBef>
                <a:spcPts val="0"/>
              </a:spcBef>
              <a:spcAft>
                <a:spcPts val="0"/>
              </a:spcAft>
              <a:buSzPts val="1500"/>
              <a:buFont typeface="Lato"/>
              <a:buChar char="●"/>
            </a:pPr>
            <a:r>
              <a:rPr lang="en" sz="1500">
                <a:latin typeface="Lato"/>
                <a:ea typeface="Lato"/>
                <a:cs typeface="Lato"/>
                <a:sym typeface="Lato"/>
              </a:rPr>
              <a:t>Cross-validation Accuracy score:</a:t>
            </a:r>
            <a:endParaRPr sz="1500">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673" name="Google Shape;673;p43"/>
          <p:cNvPicPr preferRelativeResize="0"/>
          <p:nvPr/>
        </p:nvPicPr>
        <p:blipFill>
          <a:blip r:embed="rId3">
            <a:alphaModFix/>
          </a:blip>
          <a:stretch>
            <a:fillRect/>
          </a:stretch>
        </p:blipFill>
        <p:spPr>
          <a:xfrm>
            <a:off x="1195900" y="1453925"/>
            <a:ext cx="3895074" cy="923325"/>
          </a:xfrm>
          <a:prstGeom prst="rect">
            <a:avLst/>
          </a:prstGeom>
          <a:noFill/>
          <a:ln>
            <a:noFill/>
          </a:ln>
        </p:spPr>
      </p:pic>
      <p:pic>
        <p:nvPicPr>
          <p:cNvPr id="674" name="Google Shape;674;p43"/>
          <p:cNvPicPr preferRelativeResize="0"/>
          <p:nvPr/>
        </p:nvPicPr>
        <p:blipFill>
          <a:blip r:embed="rId4">
            <a:alphaModFix/>
          </a:blip>
          <a:stretch>
            <a:fillRect/>
          </a:stretch>
        </p:blipFill>
        <p:spPr>
          <a:xfrm>
            <a:off x="1275550" y="2640473"/>
            <a:ext cx="3294225" cy="2235925"/>
          </a:xfrm>
          <a:prstGeom prst="rect">
            <a:avLst/>
          </a:prstGeom>
          <a:noFill/>
          <a:ln>
            <a:noFill/>
          </a:ln>
        </p:spPr>
      </p:pic>
      <p:pic>
        <p:nvPicPr>
          <p:cNvPr id="675" name="Google Shape;675;p43"/>
          <p:cNvPicPr preferRelativeResize="0"/>
          <p:nvPr/>
        </p:nvPicPr>
        <p:blipFill>
          <a:blip r:embed="rId5">
            <a:alphaModFix/>
          </a:blip>
          <a:stretch>
            <a:fillRect/>
          </a:stretch>
        </p:blipFill>
        <p:spPr>
          <a:xfrm>
            <a:off x="5252400" y="2570175"/>
            <a:ext cx="2828750" cy="1094150"/>
          </a:xfrm>
          <a:prstGeom prst="rect">
            <a:avLst/>
          </a:prstGeom>
          <a:noFill/>
          <a:ln>
            <a:noFill/>
          </a:ln>
        </p:spPr>
      </p:pic>
      <p:pic>
        <p:nvPicPr>
          <p:cNvPr id="676" name="Google Shape;676;p43"/>
          <p:cNvPicPr preferRelativeResize="0"/>
          <p:nvPr/>
        </p:nvPicPr>
        <p:blipFill>
          <a:blip r:embed="rId6">
            <a:alphaModFix/>
          </a:blip>
          <a:stretch>
            <a:fillRect/>
          </a:stretch>
        </p:blipFill>
        <p:spPr>
          <a:xfrm>
            <a:off x="5252400" y="3987847"/>
            <a:ext cx="3712650" cy="339425"/>
          </a:xfrm>
          <a:prstGeom prst="rect">
            <a:avLst/>
          </a:prstGeom>
          <a:noFill/>
          <a:ln>
            <a:noFill/>
          </a:ln>
        </p:spPr>
      </p:pic>
      <p:pic>
        <p:nvPicPr>
          <p:cNvPr id="677" name="Google Shape;677;p43"/>
          <p:cNvPicPr preferRelativeResize="0"/>
          <p:nvPr/>
        </p:nvPicPr>
        <p:blipFill>
          <a:blip r:embed="rId7">
            <a:alphaModFix/>
          </a:blip>
          <a:stretch>
            <a:fillRect/>
          </a:stretch>
        </p:blipFill>
        <p:spPr>
          <a:xfrm>
            <a:off x="5830750" y="4426825"/>
            <a:ext cx="978575" cy="148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4"/>
          <p:cNvSpPr txBox="1"/>
          <p:nvPr>
            <p:ph idx="1" type="body"/>
          </p:nvPr>
        </p:nvSpPr>
        <p:spPr>
          <a:xfrm>
            <a:off x="618825" y="1096150"/>
            <a:ext cx="67455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Initialise SVM:</a:t>
            </a:r>
            <a:endParaRPr sz="1500"/>
          </a:p>
          <a:p>
            <a:pPr indent="0" lvl="0" marL="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t/>
            </a:r>
            <a:endParaRPr sz="1500"/>
          </a:p>
          <a:p>
            <a:pPr indent="0" lvl="0" marL="0" rtl="0" algn="l">
              <a:lnSpc>
                <a:spcPct val="100000"/>
              </a:lnSpc>
              <a:spcBef>
                <a:spcPts val="0"/>
              </a:spcBef>
              <a:spcAft>
                <a:spcPts val="0"/>
              </a:spcAft>
              <a:buSzPts val="1000"/>
              <a:buNone/>
            </a:pPr>
            <a:r>
              <a:t/>
            </a:r>
            <a:endParaRPr sz="1500">
              <a:latin typeface="Advent Pro Medium"/>
              <a:ea typeface="Advent Pro Medium"/>
              <a:cs typeface="Advent Pro Medium"/>
              <a:sym typeface="Advent Pro Medium"/>
            </a:endParaRPr>
          </a:p>
          <a:p>
            <a:pPr indent="-323850" lvl="0" marL="457200" rtl="0" algn="l">
              <a:spcBef>
                <a:spcPts val="0"/>
              </a:spcBef>
              <a:spcAft>
                <a:spcPts val="0"/>
              </a:spcAft>
              <a:buSzPts val="1500"/>
              <a:buChar char="●"/>
            </a:pPr>
            <a:r>
              <a:rPr lang="en" sz="1500"/>
              <a:t>Performance:</a:t>
            </a:r>
            <a:endParaRPr sz="15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683" name="Google Shape;683;p4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Support Vector Machine</a:t>
            </a:r>
            <a:endParaRPr/>
          </a:p>
        </p:txBody>
      </p:sp>
      <p:pic>
        <p:nvPicPr>
          <p:cNvPr id="684" name="Google Shape;684;p44"/>
          <p:cNvPicPr preferRelativeResize="0"/>
          <p:nvPr/>
        </p:nvPicPr>
        <p:blipFill>
          <a:blip r:embed="rId3">
            <a:alphaModFix/>
          </a:blip>
          <a:stretch>
            <a:fillRect/>
          </a:stretch>
        </p:blipFill>
        <p:spPr>
          <a:xfrm>
            <a:off x="1083096" y="1440896"/>
            <a:ext cx="3080237" cy="784900"/>
          </a:xfrm>
          <a:prstGeom prst="rect">
            <a:avLst/>
          </a:prstGeom>
          <a:noFill/>
          <a:ln>
            <a:noFill/>
          </a:ln>
        </p:spPr>
      </p:pic>
      <p:pic>
        <p:nvPicPr>
          <p:cNvPr id="685" name="Google Shape;685;p44"/>
          <p:cNvPicPr preferRelativeResize="0"/>
          <p:nvPr/>
        </p:nvPicPr>
        <p:blipFill>
          <a:blip r:embed="rId4">
            <a:alphaModFix/>
          </a:blip>
          <a:stretch>
            <a:fillRect/>
          </a:stretch>
        </p:blipFill>
        <p:spPr>
          <a:xfrm>
            <a:off x="5217625" y="1440903"/>
            <a:ext cx="3080224" cy="559344"/>
          </a:xfrm>
          <a:prstGeom prst="rect">
            <a:avLst/>
          </a:prstGeom>
          <a:noFill/>
          <a:ln>
            <a:noFill/>
          </a:ln>
        </p:spPr>
      </p:pic>
      <p:pic>
        <p:nvPicPr>
          <p:cNvPr id="686" name="Google Shape;686;p44"/>
          <p:cNvPicPr preferRelativeResize="0"/>
          <p:nvPr/>
        </p:nvPicPr>
        <p:blipFill>
          <a:blip r:embed="rId5">
            <a:alphaModFix/>
          </a:blip>
          <a:stretch>
            <a:fillRect/>
          </a:stretch>
        </p:blipFill>
        <p:spPr>
          <a:xfrm>
            <a:off x="1091538" y="2787725"/>
            <a:ext cx="3782276" cy="1818200"/>
          </a:xfrm>
          <a:prstGeom prst="rect">
            <a:avLst/>
          </a:prstGeom>
          <a:noFill/>
          <a:ln>
            <a:noFill/>
          </a:ln>
        </p:spPr>
      </p:pic>
      <p:pic>
        <p:nvPicPr>
          <p:cNvPr id="687" name="Google Shape;687;p44"/>
          <p:cNvPicPr preferRelativeResize="0"/>
          <p:nvPr/>
        </p:nvPicPr>
        <p:blipFill>
          <a:blip r:embed="rId6">
            <a:alphaModFix/>
          </a:blip>
          <a:stretch>
            <a:fillRect/>
          </a:stretch>
        </p:blipFill>
        <p:spPr>
          <a:xfrm>
            <a:off x="5377200" y="2679750"/>
            <a:ext cx="3337925" cy="1926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5"/>
          <p:cNvSpPr txBox="1"/>
          <p:nvPr>
            <p:ph idx="1" type="body"/>
          </p:nvPr>
        </p:nvSpPr>
        <p:spPr>
          <a:xfrm>
            <a:off x="718375" y="1089500"/>
            <a:ext cx="67455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Initialise Perceptron:</a:t>
            </a:r>
            <a:endParaRPr sz="1500"/>
          </a:p>
          <a:p>
            <a:pPr indent="0" lvl="0" marL="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t/>
            </a:r>
            <a:endParaRPr sz="1500"/>
          </a:p>
          <a:p>
            <a:pPr indent="0" lvl="0" marL="0" rtl="0" algn="l">
              <a:lnSpc>
                <a:spcPct val="100000"/>
              </a:lnSpc>
              <a:spcBef>
                <a:spcPts val="0"/>
              </a:spcBef>
              <a:spcAft>
                <a:spcPts val="0"/>
              </a:spcAft>
              <a:buSzPts val="1000"/>
              <a:buNone/>
            </a:pPr>
            <a:r>
              <a:t/>
            </a:r>
            <a:endParaRPr sz="1500">
              <a:latin typeface="Advent Pro Medium"/>
              <a:ea typeface="Advent Pro Medium"/>
              <a:cs typeface="Advent Pro Medium"/>
              <a:sym typeface="Advent Pro Medium"/>
            </a:endParaRPr>
          </a:p>
          <a:p>
            <a:pPr indent="-323850" lvl="0" marL="457200" rtl="0" algn="l">
              <a:spcBef>
                <a:spcPts val="0"/>
              </a:spcBef>
              <a:spcAft>
                <a:spcPts val="0"/>
              </a:spcAft>
              <a:buSzPts val="1500"/>
              <a:buChar char="●"/>
            </a:pPr>
            <a:r>
              <a:rPr lang="en" sz="1500"/>
              <a:t>Performance:</a:t>
            </a:r>
            <a:endParaRPr sz="15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693" name="Google Shape;693;p45"/>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PERCEPTRON </a:t>
            </a:r>
            <a:endParaRPr/>
          </a:p>
        </p:txBody>
      </p:sp>
      <p:pic>
        <p:nvPicPr>
          <p:cNvPr id="694" name="Google Shape;694;p45"/>
          <p:cNvPicPr preferRelativeResize="0"/>
          <p:nvPr/>
        </p:nvPicPr>
        <p:blipFill>
          <a:blip r:embed="rId3">
            <a:alphaModFix/>
          </a:blip>
          <a:stretch>
            <a:fillRect/>
          </a:stretch>
        </p:blipFill>
        <p:spPr>
          <a:xfrm>
            <a:off x="1249000" y="1467375"/>
            <a:ext cx="2743200" cy="762000"/>
          </a:xfrm>
          <a:prstGeom prst="rect">
            <a:avLst/>
          </a:prstGeom>
          <a:noFill/>
          <a:ln>
            <a:noFill/>
          </a:ln>
        </p:spPr>
      </p:pic>
      <p:pic>
        <p:nvPicPr>
          <p:cNvPr id="695" name="Google Shape;695;p45"/>
          <p:cNvPicPr preferRelativeResize="0"/>
          <p:nvPr/>
        </p:nvPicPr>
        <p:blipFill>
          <a:blip r:embed="rId4">
            <a:alphaModFix/>
          </a:blip>
          <a:stretch>
            <a:fillRect/>
          </a:stretch>
        </p:blipFill>
        <p:spPr>
          <a:xfrm>
            <a:off x="1249000" y="2606700"/>
            <a:ext cx="4467101" cy="232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idx="13" type="ctrTitle"/>
          </p:nvPr>
        </p:nvSpPr>
        <p:spPr>
          <a:xfrm>
            <a:off x="4481771" y="3696200"/>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TARGET</a:t>
            </a:r>
            <a:endParaRPr/>
          </a:p>
        </p:txBody>
      </p:sp>
      <p:sp>
        <p:nvSpPr>
          <p:cNvPr id="364" name="Google Shape;364;p28"/>
          <p:cNvSpPr txBox="1"/>
          <p:nvPr>
            <p:ph idx="1" type="subTitle"/>
          </p:nvPr>
        </p:nvSpPr>
        <p:spPr>
          <a:xfrm>
            <a:off x="3787723" y="3543800"/>
            <a:ext cx="1753800" cy="57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Methods &amp; Findings</a:t>
            </a:r>
            <a:endParaRPr/>
          </a:p>
        </p:txBody>
      </p:sp>
      <p:sp>
        <p:nvSpPr>
          <p:cNvPr id="365" name="Google Shape;365;p28"/>
          <p:cNvSpPr txBox="1"/>
          <p:nvPr>
            <p:ph idx="4" type="ctrTitle"/>
          </p:nvPr>
        </p:nvSpPr>
        <p:spPr>
          <a:xfrm>
            <a:off x="2209634" y="3620000"/>
            <a:ext cx="1386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OUR PROCESS</a:t>
            </a:r>
            <a:endParaRPr/>
          </a:p>
        </p:txBody>
      </p:sp>
      <p:sp>
        <p:nvSpPr>
          <p:cNvPr id="366" name="Google Shape;366;p28"/>
          <p:cNvSpPr txBox="1"/>
          <p:nvPr>
            <p:ph type="ctrTitle"/>
          </p:nvPr>
        </p:nvSpPr>
        <p:spPr>
          <a:xfrm>
            <a:off x="690350" y="3620000"/>
            <a:ext cx="2152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PROBLEM &amp; SOLUTION</a:t>
            </a:r>
            <a:endParaRPr/>
          </a:p>
        </p:txBody>
      </p:sp>
      <p:sp>
        <p:nvSpPr>
          <p:cNvPr id="367" name="Google Shape;367;p28"/>
          <p:cNvSpPr txBox="1"/>
          <p:nvPr>
            <p:ph idx="2" type="subTitle"/>
          </p:nvPr>
        </p:nvSpPr>
        <p:spPr>
          <a:xfrm>
            <a:off x="-101700" y="3513300"/>
            <a:ext cx="1845900" cy="824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Recap of Project Proposal</a:t>
            </a:r>
            <a:endParaRPr/>
          </a:p>
        </p:txBody>
      </p:sp>
      <p:sp>
        <p:nvSpPr>
          <p:cNvPr id="368" name="Google Shape;368;p28"/>
          <p:cNvSpPr txBox="1"/>
          <p:nvPr>
            <p:ph idx="3" type="title"/>
          </p:nvPr>
        </p:nvSpPr>
        <p:spPr>
          <a:xfrm>
            <a:off x="461750" y="28690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01</a:t>
            </a:r>
            <a:endParaRPr/>
          </a:p>
        </p:txBody>
      </p:sp>
      <p:sp>
        <p:nvSpPr>
          <p:cNvPr id="369" name="Google Shape;369;p28"/>
          <p:cNvSpPr txBox="1"/>
          <p:nvPr>
            <p:ph idx="5" type="subTitle"/>
          </p:nvPr>
        </p:nvSpPr>
        <p:spPr>
          <a:xfrm>
            <a:off x="1829377" y="3513305"/>
            <a:ext cx="1755600" cy="57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Dataset</a:t>
            </a:r>
            <a:endParaRPr/>
          </a:p>
        </p:txBody>
      </p:sp>
      <p:sp>
        <p:nvSpPr>
          <p:cNvPr id="370" name="Google Shape;370;p28"/>
          <p:cNvSpPr txBox="1"/>
          <p:nvPr>
            <p:ph idx="6" type="title"/>
          </p:nvPr>
        </p:nvSpPr>
        <p:spPr>
          <a:xfrm>
            <a:off x="2285827" y="28690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02</a:t>
            </a:r>
            <a:endParaRPr/>
          </a:p>
        </p:txBody>
      </p:sp>
      <p:sp>
        <p:nvSpPr>
          <p:cNvPr id="371" name="Google Shape;371;p28"/>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Content</a:t>
            </a:r>
            <a:endParaRPr/>
          </a:p>
        </p:txBody>
      </p:sp>
      <p:sp>
        <p:nvSpPr>
          <p:cNvPr id="372" name="Google Shape;372;p28"/>
          <p:cNvSpPr txBox="1"/>
          <p:nvPr>
            <p:ph idx="9" type="title"/>
          </p:nvPr>
        </p:nvSpPr>
        <p:spPr>
          <a:xfrm>
            <a:off x="4252579" y="28690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03</a:t>
            </a:r>
            <a:endParaRPr/>
          </a:p>
        </p:txBody>
      </p:sp>
      <p:sp>
        <p:nvSpPr>
          <p:cNvPr id="373" name="Google Shape;373;p28"/>
          <p:cNvSpPr/>
          <p:nvPr/>
        </p:nvSpPr>
        <p:spPr>
          <a:xfrm>
            <a:off x="385550" y="17859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8"/>
          <p:cNvSpPr/>
          <p:nvPr/>
        </p:nvSpPr>
        <p:spPr>
          <a:xfrm>
            <a:off x="2269577" y="17859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8"/>
          <p:cNvSpPr/>
          <p:nvPr/>
        </p:nvSpPr>
        <p:spPr>
          <a:xfrm>
            <a:off x="4252579" y="17859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6" name="Google Shape;376;p28"/>
          <p:cNvCxnSpPr>
            <a:stCxn id="373" idx="1"/>
            <a:endCxn id="368" idx="1"/>
          </p:cNvCxnSpPr>
          <p:nvPr/>
        </p:nvCxnSpPr>
        <p:spPr>
          <a:xfrm>
            <a:off x="385550" y="2198000"/>
            <a:ext cx="76200" cy="960000"/>
          </a:xfrm>
          <a:prstGeom prst="bentConnector3">
            <a:avLst>
              <a:gd fmla="val -312500" name="adj1"/>
            </a:avLst>
          </a:prstGeom>
          <a:noFill/>
          <a:ln cap="flat" cmpd="sng" w="9525">
            <a:solidFill>
              <a:schemeClr val="lt1"/>
            </a:solidFill>
            <a:prstDash val="solid"/>
            <a:round/>
            <a:headEnd len="sm" w="sm" type="none"/>
            <a:tailEnd len="sm" w="sm" type="none"/>
          </a:ln>
        </p:spPr>
      </p:cxnSp>
      <p:cxnSp>
        <p:nvCxnSpPr>
          <p:cNvPr id="377" name="Google Shape;377;p28"/>
          <p:cNvCxnSpPr>
            <a:stCxn id="374" idx="1"/>
            <a:endCxn id="370" idx="1"/>
          </p:cNvCxnSpPr>
          <p:nvPr/>
        </p:nvCxnSpPr>
        <p:spPr>
          <a:xfrm>
            <a:off x="2269577" y="2198000"/>
            <a:ext cx="16200" cy="960000"/>
          </a:xfrm>
          <a:prstGeom prst="bentConnector3">
            <a:avLst>
              <a:gd fmla="val -74182" name="adj1"/>
            </a:avLst>
          </a:prstGeom>
          <a:noFill/>
          <a:ln cap="flat" cmpd="sng" w="9525">
            <a:solidFill>
              <a:schemeClr val="lt1"/>
            </a:solidFill>
            <a:prstDash val="solid"/>
            <a:round/>
            <a:headEnd len="sm" w="sm" type="none"/>
            <a:tailEnd len="sm" w="sm" type="none"/>
          </a:ln>
        </p:spPr>
      </p:cxnSp>
      <p:cxnSp>
        <p:nvCxnSpPr>
          <p:cNvPr id="378" name="Google Shape;378;p28"/>
          <p:cNvCxnSpPr>
            <a:stCxn id="375" idx="1"/>
            <a:endCxn id="372" idx="1"/>
          </p:cNvCxnSpPr>
          <p:nvPr/>
        </p:nvCxnSpPr>
        <p:spPr>
          <a:xfrm>
            <a:off x="4252579" y="21980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sp>
        <p:nvSpPr>
          <p:cNvPr id="379" name="Google Shape;379;p28"/>
          <p:cNvSpPr/>
          <p:nvPr/>
        </p:nvSpPr>
        <p:spPr>
          <a:xfrm>
            <a:off x="1590650" y="13193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8"/>
          <p:cNvSpPr/>
          <p:nvPr/>
        </p:nvSpPr>
        <p:spPr>
          <a:xfrm>
            <a:off x="5076683" y="26100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8"/>
          <p:cNvSpPr/>
          <p:nvPr/>
        </p:nvSpPr>
        <p:spPr>
          <a:xfrm>
            <a:off x="508999" y="18924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2" name="Google Shape;382;p28"/>
          <p:cNvGrpSpPr/>
          <p:nvPr/>
        </p:nvGrpSpPr>
        <p:grpSpPr>
          <a:xfrm>
            <a:off x="2402316" y="1907855"/>
            <a:ext cx="577211" cy="580283"/>
            <a:chOff x="3095745" y="3805393"/>
            <a:chExt cx="352840" cy="354718"/>
          </a:xfrm>
        </p:grpSpPr>
        <p:sp>
          <p:nvSpPr>
            <p:cNvPr id="383" name="Google Shape;383;p28"/>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8"/>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8"/>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8"/>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8"/>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8"/>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28"/>
          <p:cNvGrpSpPr/>
          <p:nvPr/>
        </p:nvGrpSpPr>
        <p:grpSpPr>
          <a:xfrm>
            <a:off x="4387291" y="1891218"/>
            <a:ext cx="583818" cy="580315"/>
            <a:chOff x="3541011" y="3367320"/>
            <a:chExt cx="348257" cy="346188"/>
          </a:xfrm>
        </p:grpSpPr>
        <p:sp>
          <p:nvSpPr>
            <p:cNvPr id="390" name="Google Shape;390;p28"/>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8"/>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8"/>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8"/>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4" name="Google Shape;394;p28"/>
          <p:cNvSpPr txBox="1"/>
          <p:nvPr>
            <p:ph idx="1" type="subTitle"/>
          </p:nvPr>
        </p:nvSpPr>
        <p:spPr>
          <a:xfrm>
            <a:off x="5676398" y="3547850"/>
            <a:ext cx="1753800" cy="57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Conclusion</a:t>
            </a:r>
            <a:endParaRPr/>
          </a:p>
        </p:txBody>
      </p:sp>
      <p:sp>
        <p:nvSpPr>
          <p:cNvPr id="395" name="Google Shape;395;p28"/>
          <p:cNvSpPr txBox="1"/>
          <p:nvPr>
            <p:ph idx="9" type="title"/>
          </p:nvPr>
        </p:nvSpPr>
        <p:spPr>
          <a:xfrm>
            <a:off x="6141254" y="2873137"/>
            <a:ext cx="1753800" cy="57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4800"/>
              <a:buNone/>
            </a:pPr>
            <a:r>
              <a:rPr lang="en">
                <a:solidFill>
                  <a:schemeClr val="accent3"/>
                </a:solidFill>
              </a:rPr>
              <a:t>04</a:t>
            </a:r>
            <a:endParaRPr/>
          </a:p>
        </p:txBody>
      </p:sp>
      <p:sp>
        <p:nvSpPr>
          <p:cNvPr id="396" name="Google Shape;396;p28"/>
          <p:cNvSpPr/>
          <p:nvPr/>
        </p:nvSpPr>
        <p:spPr>
          <a:xfrm>
            <a:off x="6079577" y="17859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7" name="Google Shape;397;p28"/>
          <p:cNvGrpSpPr/>
          <p:nvPr/>
        </p:nvGrpSpPr>
        <p:grpSpPr>
          <a:xfrm>
            <a:off x="6212316" y="1907855"/>
            <a:ext cx="577211" cy="580283"/>
            <a:chOff x="3095745" y="3805393"/>
            <a:chExt cx="352840" cy="354718"/>
          </a:xfrm>
        </p:grpSpPr>
        <p:sp>
          <p:nvSpPr>
            <p:cNvPr id="398" name="Google Shape;398;p28"/>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8"/>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8"/>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8"/>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8"/>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8"/>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4" name="Google Shape;404;p28"/>
          <p:cNvSpPr/>
          <p:nvPr/>
        </p:nvSpPr>
        <p:spPr>
          <a:xfrm>
            <a:off x="8005550" y="17859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5" name="Google Shape;405;p28"/>
          <p:cNvCxnSpPr>
            <a:stCxn id="404" idx="1"/>
          </p:cNvCxnSpPr>
          <p:nvPr/>
        </p:nvCxnSpPr>
        <p:spPr>
          <a:xfrm>
            <a:off x="8005550" y="2198000"/>
            <a:ext cx="76200" cy="960000"/>
          </a:xfrm>
          <a:prstGeom prst="bentConnector4">
            <a:avLst>
              <a:gd fmla="val -312500" name="adj1"/>
              <a:gd fmla="val 71461" name="adj2"/>
            </a:avLst>
          </a:prstGeom>
          <a:noFill/>
          <a:ln cap="flat" cmpd="sng" w="9525">
            <a:solidFill>
              <a:schemeClr val="lt1"/>
            </a:solidFill>
            <a:prstDash val="solid"/>
            <a:round/>
            <a:headEnd len="sm" w="sm" type="none"/>
            <a:tailEnd len="sm" w="sm" type="none"/>
          </a:ln>
        </p:spPr>
      </p:cxnSp>
      <p:sp>
        <p:nvSpPr>
          <p:cNvPr id="406" name="Google Shape;406;p28"/>
          <p:cNvSpPr/>
          <p:nvPr/>
        </p:nvSpPr>
        <p:spPr>
          <a:xfrm>
            <a:off x="8128999" y="18924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8"/>
          <p:cNvSpPr txBox="1"/>
          <p:nvPr>
            <p:ph idx="9" type="title"/>
          </p:nvPr>
        </p:nvSpPr>
        <p:spPr>
          <a:xfrm>
            <a:off x="7970054" y="287313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05</a:t>
            </a:r>
            <a:endParaRPr/>
          </a:p>
        </p:txBody>
      </p:sp>
      <p:sp>
        <p:nvSpPr>
          <p:cNvPr id="408" name="Google Shape;408;p28"/>
          <p:cNvSpPr txBox="1"/>
          <p:nvPr>
            <p:ph idx="1" type="subTitle"/>
          </p:nvPr>
        </p:nvSpPr>
        <p:spPr>
          <a:xfrm>
            <a:off x="7505198" y="3547850"/>
            <a:ext cx="1753800" cy="57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
              <a:t>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graphicFrame>
        <p:nvGraphicFramePr>
          <p:cNvPr id="700" name="Google Shape;700;p46"/>
          <p:cNvGraphicFramePr/>
          <p:nvPr/>
        </p:nvGraphicFramePr>
        <p:xfrm>
          <a:off x="194325" y="702175"/>
          <a:ext cx="3000000" cy="3000000"/>
        </p:xfrm>
        <a:graphic>
          <a:graphicData uri="http://schemas.openxmlformats.org/drawingml/2006/table">
            <a:tbl>
              <a:tblPr>
                <a:noFill/>
                <a:tableStyleId>{9BFD0C9B-0946-4F77-B8BF-81D0575E1B64}</a:tableStyleId>
              </a:tblPr>
              <a:tblGrid>
                <a:gridCol w="2905575"/>
                <a:gridCol w="5361275"/>
              </a:tblGrid>
              <a:tr h="740125">
                <a:tc>
                  <a:txBody>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Bagging</a:t>
                      </a:r>
                      <a:endParaRPr sz="1500">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70275">
                <a:tc>
                  <a:txBody>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Random Forest</a:t>
                      </a:r>
                      <a:endParaRPr sz="1500">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52325">
                <a:tc>
                  <a:txBody>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XGBoost</a:t>
                      </a:r>
                      <a:endParaRPr sz="1500">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32725">
                <a:tc>
                  <a:txBody>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AdaBoost</a:t>
                      </a:r>
                      <a:endParaRPr sz="1500">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133075">
                <a:tc>
                  <a:txBody>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LightGBM</a:t>
                      </a:r>
                      <a:endParaRPr sz="1500">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701" name="Google Shape;701;p46"/>
          <p:cNvPicPr preferRelativeResize="0"/>
          <p:nvPr/>
        </p:nvPicPr>
        <p:blipFill>
          <a:blip r:embed="rId3">
            <a:alphaModFix/>
          </a:blip>
          <a:stretch>
            <a:fillRect/>
          </a:stretch>
        </p:blipFill>
        <p:spPr>
          <a:xfrm>
            <a:off x="3245950" y="2288949"/>
            <a:ext cx="4864549" cy="728025"/>
          </a:xfrm>
          <a:prstGeom prst="rect">
            <a:avLst/>
          </a:prstGeom>
          <a:noFill/>
          <a:ln>
            <a:noFill/>
          </a:ln>
        </p:spPr>
      </p:pic>
      <p:pic>
        <p:nvPicPr>
          <p:cNvPr id="702" name="Google Shape;702;p46"/>
          <p:cNvPicPr preferRelativeResize="0"/>
          <p:nvPr/>
        </p:nvPicPr>
        <p:blipFill>
          <a:blip r:embed="rId4">
            <a:alphaModFix/>
          </a:blip>
          <a:stretch>
            <a:fillRect/>
          </a:stretch>
        </p:blipFill>
        <p:spPr>
          <a:xfrm>
            <a:off x="3245950" y="702175"/>
            <a:ext cx="4117899" cy="728025"/>
          </a:xfrm>
          <a:prstGeom prst="rect">
            <a:avLst/>
          </a:prstGeom>
          <a:noFill/>
          <a:ln>
            <a:noFill/>
          </a:ln>
        </p:spPr>
      </p:pic>
      <p:pic>
        <p:nvPicPr>
          <p:cNvPr id="703" name="Google Shape;703;p46"/>
          <p:cNvPicPr preferRelativeResize="0"/>
          <p:nvPr/>
        </p:nvPicPr>
        <p:blipFill rotWithShape="1">
          <a:blip r:embed="rId5">
            <a:alphaModFix/>
          </a:blip>
          <a:srcRect b="21219" l="0" r="31693" t="-14329"/>
          <a:stretch/>
        </p:blipFill>
        <p:spPr>
          <a:xfrm>
            <a:off x="3245949" y="1389211"/>
            <a:ext cx="4667300" cy="728019"/>
          </a:xfrm>
          <a:prstGeom prst="rect">
            <a:avLst/>
          </a:prstGeom>
          <a:noFill/>
          <a:ln>
            <a:noFill/>
          </a:ln>
        </p:spPr>
      </p:pic>
      <p:pic>
        <p:nvPicPr>
          <p:cNvPr id="704" name="Google Shape;704;p46"/>
          <p:cNvPicPr preferRelativeResize="0"/>
          <p:nvPr/>
        </p:nvPicPr>
        <p:blipFill>
          <a:blip r:embed="rId6">
            <a:alphaModFix/>
          </a:blip>
          <a:stretch>
            <a:fillRect/>
          </a:stretch>
        </p:blipFill>
        <p:spPr>
          <a:xfrm>
            <a:off x="3245949" y="3128711"/>
            <a:ext cx="4667299" cy="844721"/>
          </a:xfrm>
          <a:prstGeom prst="rect">
            <a:avLst/>
          </a:prstGeom>
          <a:noFill/>
          <a:ln>
            <a:noFill/>
          </a:ln>
        </p:spPr>
      </p:pic>
      <p:pic>
        <p:nvPicPr>
          <p:cNvPr id="705" name="Google Shape;705;p46"/>
          <p:cNvPicPr preferRelativeResize="0"/>
          <p:nvPr/>
        </p:nvPicPr>
        <p:blipFill>
          <a:blip r:embed="rId7">
            <a:alphaModFix/>
          </a:blip>
          <a:stretch>
            <a:fillRect/>
          </a:stretch>
        </p:blipFill>
        <p:spPr>
          <a:xfrm>
            <a:off x="3292425" y="4085175"/>
            <a:ext cx="4181007" cy="844725"/>
          </a:xfrm>
          <a:prstGeom prst="rect">
            <a:avLst/>
          </a:prstGeom>
          <a:noFill/>
          <a:ln>
            <a:noFill/>
          </a:ln>
        </p:spPr>
      </p:pic>
      <p:sp>
        <p:nvSpPr>
          <p:cNvPr id="706" name="Google Shape;706;p46"/>
          <p:cNvSpPr txBox="1"/>
          <p:nvPr>
            <p:ph idx="4294967295" type="title"/>
          </p:nvPr>
        </p:nvSpPr>
        <p:spPr>
          <a:xfrm>
            <a:off x="194325" y="-98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Ensemble Methods</a:t>
            </a:r>
            <a:r>
              <a:rPr lang="en" sz="3000"/>
              <a:t> </a:t>
            </a:r>
            <a:r>
              <a:rPr lang="en" sz="3000" u="sng"/>
              <a:t>Classifier</a:t>
            </a:r>
            <a:endParaRPr sz="3000"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7"/>
          <p:cNvSpPr txBox="1"/>
          <p:nvPr>
            <p:ph idx="1" type="body"/>
          </p:nvPr>
        </p:nvSpPr>
        <p:spPr>
          <a:xfrm>
            <a:off x="311700" y="1152475"/>
            <a:ext cx="3525600" cy="548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Generate list of all possible parameters:</a:t>
            </a:r>
            <a:endParaRPr sz="15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712" name="Google Shape;712;p47"/>
          <p:cNvSpPr txBox="1"/>
          <p:nvPr>
            <p:ph type="title"/>
          </p:nvPr>
        </p:nvSpPr>
        <p:spPr>
          <a:xfrm>
            <a:off x="192250" y="476125"/>
            <a:ext cx="88323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Random Forest </a:t>
            </a:r>
            <a:r>
              <a:rPr lang="en" sz="3000" u="sng"/>
              <a:t>Classifier</a:t>
            </a:r>
            <a:r>
              <a:rPr lang="en" sz="3000"/>
              <a:t> with Random Search</a:t>
            </a:r>
            <a:endParaRPr sz="3000"/>
          </a:p>
        </p:txBody>
      </p:sp>
      <p:pic>
        <p:nvPicPr>
          <p:cNvPr id="713" name="Google Shape;713;p47"/>
          <p:cNvPicPr preferRelativeResize="0"/>
          <p:nvPr/>
        </p:nvPicPr>
        <p:blipFill>
          <a:blip r:embed="rId3">
            <a:alphaModFix/>
          </a:blip>
          <a:stretch>
            <a:fillRect/>
          </a:stretch>
        </p:blipFill>
        <p:spPr>
          <a:xfrm>
            <a:off x="3240000" y="1152475"/>
            <a:ext cx="5107749" cy="2240424"/>
          </a:xfrm>
          <a:prstGeom prst="rect">
            <a:avLst/>
          </a:prstGeom>
          <a:noFill/>
          <a:ln>
            <a:noFill/>
          </a:ln>
        </p:spPr>
      </p:pic>
      <p:sp>
        <p:nvSpPr>
          <p:cNvPr id="714" name="Google Shape;714;p47"/>
          <p:cNvSpPr txBox="1"/>
          <p:nvPr/>
        </p:nvSpPr>
        <p:spPr>
          <a:xfrm>
            <a:off x="0" y="3240000"/>
            <a:ext cx="3240000" cy="135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Cross validate on train set to get the model with the best combinations of parameters</a:t>
            </a:r>
            <a:endParaRPr sz="1500">
              <a:solidFill>
                <a:schemeClr val="dk2"/>
              </a:solidFill>
              <a:latin typeface="Lato"/>
              <a:ea typeface="Lato"/>
              <a:cs typeface="Lato"/>
              <a:sym typeface="Lato"/>
            </a:endParaRPr>
          </a:p>
        </p:txBody>
      </p:sp>
      <p:pic>
        <p:nvPicPr>
          <p:cNvPr id="715" name="Google Shape;715;p47"/>
          <p:cNvPicPr preferRelativeResize="0"/>
          <p:nvPr/>
        </p:nvPicPr>
        <p:blipFill>
          <a:blip r:embed="rId4">
            <a:alphaModFix/>
          </a:blip>
          <a:stretch>
            <a:fillRect/>
          </a:stretch>
        </p:blipFill>
        <p:spPr>
          <a:xfrm>
            <a:off x="1373350" y="3994830"/>
            <a:ext cx="7424473" cy="8697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 Results </a:t>
            </a:r>
            <a:endParaRPr/>
          </a:p>
        </p:txBody>
      </p:sp>
      <p:sp>
        <p:nvSpPr>
          <p:cNvPr id="721" name="Google Shape;721;p48"/>
          <p:cNvSpPr txBox="1"/>
          <p:nvPr/>
        </p:nvSpPr>
        <p:spPr>
          <a:xfrm>
            <a:off x="666050" y="1337975"/>
            <a:ext cx="6744600" cy="2774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Maitree Medium"/>
              <a:ea typeface="Maitree Medium"/>
              <a:cs typeface="Maitree Medium"/>
              <a:sym typeface="Maitree Medium"/>
            </a:endParaRPr>
          </a:p>
          <a:p>
            <a:pPr indent="0" lvl="0" marL="457200" rtl="0" algn="l">
              <a:spcBef>
                <a:spcPts val="0"/>
              </a:spcBef>
              <a:spcAft>
                <a:spcPts val="0"/>
              </a:spcAft>
              <a:buNone/>
            </a:pPr>
            <a:r>
              <a:t/>
            </a:r>
            <a:endParaRPr>
              <a:latin typeface="Maitree Medium"/>
              <a:ea typeface="Maitree Medium"/>
              <a:cs typeface="Maitree Medium"/>
              <a:sym typeface="Maitree Medium"/>
            </a:endParaRPr>
          </a:p>
        </p:txBody>
      </p:sp>
      <p:graphicFrame>
        <p:nvGraphicFramePr>
          <p:cNvPr id="722" name="Google Shape;722;p48"/>
          <p:cNvGraphicFramePr/>
          <p:nvPr/>
        </p:nvGraphicFramePr>
        <p:xfrm>
          <a:off x="726038" y="1075725"/>
          <a:ext cx="3000000" cy="3000000"/>
        </p:xfrm>
        <a:graphic>
          <a:graphicData uri="http://schemas.openxmlformats.org/drawingml/2006/table">
            <a:tbl>
              <a:tblPr>
                <a:noFill/>
                <a:tableStyleId>{9BFD0C9B-0946-4F77-B8BF-81D0575E1B64}</a:tableStyleId>
              </a:tblPr>
              <a:tblGrid>
                <a:gridCol w="2839075"/>
                <a:gridCol w="2373325"/>
                <a:gridCol w="2434075"/>
              </a:tblGrid>
              <a:tr h="240375">
                <a:tc>
                  <a:txBody>
                    <a:bodyPr/>
                    <a:lstStyle/>
                    <a:p>
                      <a:pPr indent="0" lvl="0" marL="0" rtl="0" algn="l">
                        <a:spcBef>
                          <a:spcPts val="0"/>
                        </a:spcBef>
                        <a:spcAft>
                          <a:spcPts val="0"/>
                        </a:spcAft>
                        <a:buNone/>
                      </a:pPr>
                      <a:r>
                        <a:rPr lang="en">
                          <a:solidFill>
                            <a:schemeClr val="dk2"/>
                          </a:solidFill>
                        </a:rPr>
                        <a:t>Model</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solidFill>
                      <a:srgbClr val="EA9999"/>
                    </a:solidFill>
                  </a:tcPr>
                </a:tc>
                <a:tc>
                  <a:txBody>
                    <a:bodyPr/>
                    <a:lstStyle/>
                    <a:p>
                      <a:pPr indent="0" lvl="0" marL="0" rtl="0" algn="l">
                        <a:spcBef>
                          <a:spcPts val="0"/>
                        </a:spcBef>
                        <a:spcAft>
                          <a:spcPts val="0"/>
                        </a:spcAft>
                        <a:buNone/>
                      </a:pPr>
                      <a:r>
                        <a:rPr lang="en">
                          <a:solidFill>
                            <a:schemeClr val="dk2"/>
                          </a:solidFill>
                        </a:rPr>
                        <a:t>Cross validation Accuracy</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solidFill>
                            <a:schemeClr val="dk2"/>
                          </a:solidFill>
                        </a:rPr>
                        <a:t>Accuracy on test set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solidFill>
                      <a:srgbClr val="EA9999"/>
                    </a:solidFill>
                  </a:tcPr>
                </a:tc>
              </a:tr>
              <a:tr h="450025">
                <a:tc>
                  <a:txBody>
                    <a:bodyPr/>
                    <a:lstStyle/>
                    <a:p>
                      <a:pPr indent="-317500" lvl="0" marL="457200" rtl="0" algn="l">
                        <a:spcBef>
                          <a:spcPts val="0"/>
                        </a:spcBef>
                        <a:spcAft>
                          <a:spcPts val="0"/>
                        </a:spcAft>
                        <a:buClr>
                          <a:schemeClr val="dk2"/>
                        </a:buClr>
                        <a:buSzPts val="1400"/>
                        <a:buChar char="-"/>
                      </a:pPr>
                      <a:r>
                        <a:rPr lang="en">
                          <a:solidFill>
                            <a:schemeClr val="dk2"/>
                          </a:solidFill>
                        </a:rPr>
                        <a:t>Bagging</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0.704</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0.743</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304950">
                <a:tc>
                  <a:txBody>
                    <a:bodyPr/>
                    <a:lstStyle/>
                    <a:p>
                      <a:pPr indent="-317500" lvl="0" marL="457200" rtl="0" algn="l">
                        <a:spcBef>
                          <a:spcPts val="0"/>
                        </a:spcBef>
                        <a:spcAft>
                          <a:spcPts val="0"/>
                        </a:spcAft>
                        <a:buClr>
                          <a:schemeClr val="dk2"/>
                        </a:buClr>
                        <a:buSzPts val="1400"/>
                        <a:buChar char="-"/>
                      </a:pPr>
                      <a:r>
                        <a:rPr lang="en">
                          <a:solidFill>
                            <a:schemeClr val="dk2"/>
                          </a:solidFill>
                        </a:rPr>
                        <a:t>Random forest</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0.727</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0.735</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317500" lvl="0" marL="457200" rtl="0" algn="l">
                        <a:spcBef>
                          <a:spcPts val="0"/>
                        </a:spcBef>
                        <a:spcAft>
                          <a:spcPts val="0"/>
                        </a:spcAft>
                        <a:buClr>
                          <a:schemeClr val="dk2"/>
                        </a:buClr>
                        <a:buSzPts val="1400"/>
                        <a:buChar char="-"/>
                      </a:pPr>
                      <a:r>
                        <a:rPr lang="en">
                          <a:solidFill>
                            <a:schemeClr val="dk2"/>
                          </a:solidFill>
                        </a:rPr>
                        <a:t>Random forest tuned with random search</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0.744</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0.792</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317500" lvl="0" marL="457200" rtl="0" algn="l">
                        <a:spcBef>
                          <a:spcPts val="0"/>
                        </a:spcBef>
                        <a:spcAft>
                          <a:spcPts val="0"/>
                        </a:spcAft>
                        <a:buClr>
                          <a:schemeClr val="dk2"/>
                        </a:buClr>
                        <a:buSzPts val="1400"/>
                        <a:buChar char="-"/>
                      </a:pPr>
                      <a:r>
                        <a:rPr lang="en">
                          <a:solidFill>
                            <a:schemeClr val="dk2"/>
                          </a:solidFill>
                        </a:rPr>
                        <a:t>AdaBoost</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0.681</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0.698</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317500" lvl="0" marL="457200" rtl="0" algn="l">
                        <a:spcBef>
                          <a:spcPts val="0"/>
                        </a:spcBef>
                        <a:spcAft>
                          <a:spcPts val="0"/>
                        </a:spcAft>
                        <a:buClr>
                          <a:schemeClr val="dk2"/>
                        </a:buClr>
                        <a:buSzPts val="1400"/>
                        <a:buChar char="-"/>
                      </a:pPr>
                      <a:r>
                        <a:rPr lang="en">
                          <a:solidFill>
                            <a:schemeClr val="dk2"/>
                          </a:solidFill>
                        </a:rPr>
                        <a:t>LightGBM</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0.691</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0.792</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534525">
                <a:tc>
                  <a:txBody>
                    <a:bodyPr/>
                    <a:lstStyle/>
                    <a:p>
                      <a:pPr indent="-317500" lvl="0" marL="457200" rtl="0" algn="l">
                        <a:spcBef>
                          <a:spcPts val="0"/>
                        </a:spcBef>
                        <a:spcAft>
                          <a:spcPts val="0"/>
                        </a:spcAft>
                        <a:buClr>
                          <a:schemeClr val="dk2"/>
                        </a:buClr>
                        <a:buSzPts val="1400"/>
                        <a:buChar char="-"/>
                      </a:pPr>
                      <a:r>
                        <a:rPr lang="en">
                          <a:solidFill>
                            <a:schemeClr val="dk2"/>
                          </a:solidFill>
                        </a:rPr>
                        <a:t>XGBoost</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0.717</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0.751</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9"/>
          <p:cNvSpPr txBox="1"/>
          <p:nvPr>
            <p:ph idx="1" type="body"/>
          </p:nvPr>
        </p:nvSpPr>
        <p:spPr>
          <a:xfrm>
            <a:off x="618825" y="1137125"/>
            <a:ext cx="74178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b="1" lang="en" sz="1500"/>
              <a:t>Dataset: </a:t>
            </a:r>
            <a:r>
              <a:rPr lang="en" sz="1500"/>
              <a:t>crime dataset after standardisation</a:t>
            </a:r>
            <a:endParaRPr sz="1500"/>
          </a:p>
          <a:p>
            <a:pPr indent="0" lvl="0" marL="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b="1" lang="en" sz="1500"/>
              <a:t>Goal:</a:t>
            </a:r>
            <a:r>
              <a:rPr lang="en" sz="1500"/>
              <a:t> predict the values of dependent variable (ViolentCrimePerPop) based upon values of independent variables.</a:t>
            </a:r>
            <a:endParaRPr sz="15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b="1" lang="en" sz="1500"/>
              <a:t>Methods:</a:t>
            </a:r>
            <a:r>
              <a:rPr lang="en" sz="1500"/>
              <a:t> </a:t>
            </a:r>
            <a:endParaRPr sz="1500"/>
          </a:p>
          <a:p>
            <a:pPr indent="-298450" lvl="1" marL="914400" rtl="0" algn="l">
              <a:lnSpc>
                <a:spcPct val="100000"/>
              </a:lnSpc>
              <a:spcBef>
                <a:spcPts val="0"/>
              </a:spcBef>
              <a:spcAft>
                <a:spcPts val="0"/>
              </a:spcAft>
              <a:buSzPts val="1100"/>
              <a:buChar char="○"/>
            </a:pPr>
            <a:r>
              <a:rPr lang="en" sz="1500"/>
              <a:t>Linear Regression</a:t>
            </a:r>
            <a:endParaRPr sz="1500"/>
          </a:p>
          <a:p>
            <a:pPr indent="-298450" lvl="1" marL="914400" rtl="0" algn="l">
              <a:lnSpc>
                <a:spcPct val="100000"/>
              </a:lnSpc>
              <a:spcBef>
                <a:spcPts val="0"/>
              </a:spcBef>
              <a:spcAft>
                <a:spcPts val="0"/>
              </a:spcAft>
              <a:buSzPts val="1100"/>
              <a:buChar char="○"/>
            </a:pPr>
            <a:r>
              <a:rPr lang="en" sz="1500"/>
              <a:t>Random Forest with/without Random Search for Hyperparameters Tuning</a:t>
            </a:r>
            <a:endParaRPr sz="1500"/>
          </a:p>
          <a:p>
            <a:pPr indent="-298450" lvl="1" marL="914400" rtl="0" algn="l">
              <a:lnSpc>
                <a:spcPct val="100000"/>
              </a:lnSpc>
              <a:spcBef>
                <a:spcPts val="0"/>
              </a:spcBef>
              <a:spcAft>
                <a:spcPts val="0"/>
              </a:spcAft>
              <a:buSzPts val="1100"/>
              <a:buChar char="○"/>
            </a:pPr>
            <a:r>
              <a:rPr lang="en" sz="1500"/>
              <a:t>Gradient Boosting: XGBoost, LightGBMBoost, CatBoost</a:t>
            </a:r>
            <a:endParaRPr sz="1500"/>
          </a:p>
          <a:p>
            <a:pPr indent="-298450" lvl="1" marL="914400" rtl="0" algn="l">
              <a:lnSpc>
                <a:spcPct val="100000"/>
              </a:lnSpc>
              <a:spcBef>
                <a:spcPts val="0"/>
              </a:spcBef>
              <a:spcAft>
                <a:spcPts val="0"/>
              </a:spcAft>
              <a:buSzPts val="1100"/>
              <a:buChar char="○"/>
            </a:pPr>
            <a:r>
              <a:rPr lang="en" sz="1500"/>
              <a:t>Bagging</a:t>
            </a:r>
            <a:endParaRPr sz="1500"/>
          </a:p>
          <a:p>
            <a:pPr indent="0" lvl="0" marL="0" rtl="0" algn="l">
              <a:lnSpc>
                <a:spcPct val="100000"/>
              </a:lnSpc>
              <a:spcBef>
                <a:spcPts val="300"/>
              </a:spcBef>
              <a:spcAft>
                <a:spcPts val="0"/>
              </a:spcAft>
              <a:buNone/>
            </a:pPr>
            <a:r>
              <a:t/>
            </a:r>
            <a:endParaRPr sz="1500"/>
          </a:p>
          <a:p>
            <a:pPr indent="-323850" lvl="0" marL="457200" rtl="0" algn="l">
              <a:lnSpc>
                <a:spcPct val="100000"/>
              </a:lnSpc>
              <a:spcBef>
                <a:spcPts val="300"/>
              </a:spcBef>
              <a:spcAft>
                <a:spcPts val="0"/>
              </a:spcAft>
              <a:buSzPts val="1500"/>
              <a:buChar char="●"/>
            </a:pPr>
            <a:r>
              <a:rPr b="1" lang="en" sz="1500"/>
              <a:t>Cross-validation:</a:t>
            </a:r>
            <a:r>
              <a:rPr lang="en" sz="1500"/>
              <a:t> 10 folds cross validations on different models for more accurate results.</a:t>
            </a:r>
            <a:endParaRPr sz="1500"/>
          </a:p>
        </p:txBody>
      </p:sp>
      <p:sp>
        <p:nvSpPr>
          <p:cNvPr id="728" name="Google Shape;728;p4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REGRESSION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0"/>
          <p:cNvSpPr txBox="1"/>
          <p:nvPr>
            <p:ph idx="1" type="body"/>
          </p:nvPr>
        </p:nvSpPr>
        <p:spPr>
          <a:xfrm>
            <a:off x="618825" y="989475"/>
            <a:ext cx="7647600" cy="40827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43 attributes after removing attributes with &gt;50% null values, non-numerical attributes and attributes that are similar to each other.</a:t>
            </a:r>
            <a:endParaRPr sz="1500"/>
          </a:p>
          <a:p>
            <a:pPr indent="0" lvl="0" marL="0" rtl="0" algn="l">
              <a:lnSpc>
                <a:spcPct val="150000"/>
              </a:lnSpc>
              <a:spcBef>
                <a:spcPts val="0"/>
              </a:spcBef>
              <a:spcAft>
                <a:spcPts val="0"/>
              </a:spcAft>
              <a:buNone/>
            </a:pPr>
            <a:r>
              <a:t/>
            </a:r>
            <a:endParaRPr sz="1500"/>
          </a:p>
          <a:p>
            <a:pPr indent="-323850" lvl="0" marL="457200" rtl="0" algn="l">
              <a:lnSpc>
                <a:spcPct val="150000"/>
              </a:lnSpc>
              <a:spcBef>
                <a:spcPts val="0"/>
              </a:spcBef>
              <a:spcAft>
                <a:spcPts val="0"/>
              </a:spcAft>
              <a:buSzPts val="1500"/>
              <a:buChar char="●"/>
            </a:pPr>
            <a:r>
              <a:rPr lang="en" sz="1500"/>
              <a:t>11 attributes after removing attributes with absolute correlation values of &lt;0.4 (weak correlation).</a:t>
            </a:r>
            <a:endParaRPr sz="1500"/>
          </a:p>
          <a:p>
            <a:pPr indent="0" lvl="0" marL="0" rtl="0" algn="l">
              <a:lnSpc>
                <a:spcPct val="150000"/>
              </a:lnSpc>
              <a:spcBef>
                <a:spcPts val="0"/>
              </a:spcBef>
              <a:spcAft>
                <a:spcPts val="0"/>
              </a:spcAft>
              <a:buNone/>
            </a:pPr>
            <a:r>
              <a:t/>
            </a:r>
            <a:endParaRPr sz="1500"/>
          </a:p>
          <a:p>
            <a:pPr indent="-323850" lvl="0" marL="457200" rtl="0" algn="l">
              <a:lnSpc>
                <a:spcPct val="150000"/>
              </a:lnSpc>
              <a:spcBef>
                <a:spcPts val="0"/>
              </a:spcBef>
              <a:spcAft>
                <a:spcPts val="0"/>
              </a:spcAft>
              <a:buSzPts val="1500"/>
              <a:buChar char="●"/>
            </a:pPr>
            <a:r>
              <a:rPr lang="en" sz="1500"/>
              <a:t>For both rounds of linear regression, we removed observations with null values and ended up with 1225 observations.</a:t>
            </a:r>
            <a:endParaRPr sz="15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734" name="Google Shape;734;p50"/>
          <p:cNvSpPr txBox="1"/>
          <p:nvPr>
            <p:ph type="ctrTitle"/>
          </p:nvPr>
        </p:nvSpPr>
        <p:spPr>
          <a:xfrm>
            <a:off x="618825" y="411675"/>
            <a:ext cx="8152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Data Preprocessing for </a:t>
            </a:r>
            <a:r>
              <a:rPr lang="en"/>
              <a:t>Linear Regression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1"/>
          <p:cNvSpPr txBox="1"/>
          <p:nvPr>
            <p:ph idx="1" type="body"/>
          </p:nvPr>
        </p:nvSpPr>
        <p:spPr>
          <a:xfrm>
            <a:off x="618825" y="989475"/>
            <a:ext cx="7398600" cy="408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We performed 2 linear regression analysis on the dataset:</a:t>
            </a:r>
            <a:endParaRPr sz="1500"/>
          </a:p>
          <a:p>
            <a:pPr indent="-323850" lvl="0" marL="457200" rtl="0" algn="l">
              <a:lnSpc>
                <a:spcPct val="150000"/>
              </a:lnSpc>
              <a:spcBef>
                <a:spcPts val="0"/>
              </a:spcBef>
              <a:spcAft>
                <a:spcPts val="0"/>
              </a:spcAft>
              <a:buSzPts val="1500"/>
              <a:buChar char="●"/>
            </a:pPr>
            <a:r>
              <a:rPr lang="en" sz="1500"/>
              <a:t>43 attributes after removing attributes such as</a:t>
            </a:r>
            <a:endParaRPr sz="1500"/>
          </a:p>
          <a:p>
            <a:pPr indent="-323850" lvl="1" marL="914400" rtl="0" algn="l">
              <a:lnSpc>
                <a:spcPct val="150000"/>
              </a:lnSpc>
              <a:spcBef>
                <a:spcPts val="0"/>
              </a:spcBef>
              <a:spcAft>
                <a:spcPts val="0"/>
              </a:spcAft>
              <a:buSzPts val="1500"/>
              <a:buFont typeface="Livvic Light"/>
              <a:buChar char="○"/>
            </a:pPr>
            <a:r>
              <a:rPr lang="en" sz="1500"/>
              <a:t>Attributes with &gt;50% null values: Log_NumInShelters, Log_NumStreet, Log_murders, Log_murdPerPop</a:t>
            </a:r>
            <a:endParaRPr sz="1500"/>
          </a:p>
          <a:p>
            <a:pPr indent="-298450" lvl="1" marL="914400" rtl="0" algn="l">
              <a:lnSpc>
                <a:spcPct val="150000"/>
              </a:lnSpc>
              <a:spcBef>
                <a:spcPts val="0"/>
              </a:spcBef>
              <a:spcAft>
                <a:spcPts val="0"/>
              </a:spcAft>
              <a:buSzPts val="1100"/>
              <a:buChar char="○"/>
            </a:pPr>
            <a:r>
              <a:rPr lang="en" sz="1500"/>
              <a:t>Non-numerical attribute: State</a:t>
            </a:r>
            <a:endParaRPr sz="1500"/>
          </a:p>
          <a:p>
            <a:pPr indent="-298450" lvl="1" marL="914400" rtl="0" algn="l">
              <a:lnSpc>
                <a:spcPct val="150000"/>
              </a:lnSpc>
              <a:spcBef>
                <a:spcPts val="0"/>
              </a:spcBef>
              <a:spcAft>
                <a:spcPts val="0"/>
              </a:spcAft>
              <a:buSzPts val="1100"/>
              <a:buChar char="○"/>
            </a:pPr>
            <a:r>
              <a:rPr lang="en" sz="1500"/>
              <a:t>Attributes that are similar/have strong correlation: Log_nonViolPerPop as it has a strong correlation with Log_ViolentCrimesPerPop</a:t>
            </a:r>
            <a:endParaRPr sz="1500"/>
          </a:p>
          <a:p>
            <a:pPr indent="-323850" lvl="0" marL="457200" rtl="0" algn="l">
              <a:lnSpc>
                <a:spcPct val="150000"/>
              </a:lnSpc>
              <a:spcBef>
                <a:spcPts val="0"/>
              </a:spcBef>
              <a:spcAft>
                <a:spcPts val="0"/>
              </a:spcAft>
              <a:buSzPts val="1500"/>
              <a:buChar char="●"/>
            </a:pPr>
            <a:r>
              <a:rPr lang="en" sz="1500"/>
              <a:t>11 attributes after removing attributes with absolute correlation values of &lt;0.4 (weak correlation)</a:t>
            </a:r>
            <a:endParaRPr sz="1500"/>
          </a:p>
          <a:p>
            <a:pPr indent="-323850" lvl="1" marL="914400" rtl="0" algn="l">
              <a:lnSpc>
                <a:spcPct val="150000"/>
              </a:lnSpc>
              <a:spcBef>
                <a:spcPts val="0"/>
              </a:spcBef>
              <a:spcAft>
                <a:spcPts val="0"/>
              </a:spcAft>
              <a:buSzPts val="1500"/>
              <a:buChar char="○"/>
            </a:pPr>
            <a:r>
              <a:rPr lang="en" sz="1500"/>
              <a:t>Log_assaultPerPop, Log_NumImmig, Log_rapes, Log_HousVacant, Log_burglaries, Log_arsons, Log_assaults, Log_Population, Log_larcenies, Log_autoTheft, Log_ViolentCrimesPerPop</a:t>
            </a:r>
            <a:endParaRPr sz="15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740" name="Google Shape;740;p51"/>
          <p:cNvSpPr txBox="1"/>
          <p:nvPr>
            <p:ph type="ctrTitle"/>
          </p:nvPr>
        </p:nvSpPr>
        <p:spPr>
          <a:xfrm>
            <a:off x="618825" y="411675"/>
            <a:ext cx="80454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Data Preprocessing for </a:t>
            </a:r>
            <a:r>
              <a:rPr lang="en"/>
              <a:t>Linear Regression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2"/>
          <p:cNvSpPr txBox="1"/>
          <p:nvPr>
            <p:ph idx="1" type="body"/>
          </p:nvPr>
        </p:nvSpPr>
        <p:spPr>
          <a:xfrm>
            <a:off x="9225" y="1137125"/>
            <a:ext cx="67455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Initialise Linear Regression Classifier:</a:t>
            </a:r>
            <a:endParaRPr sz="1500"/>
          </a:p>
          <a:p>
            <a:pPr indent="0" lvl="0" marL="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t/>
            </a:r>
            <a:endParaRPr sz="1500"/>
          </a:p>
          <a:p>
            <a:pPr indent="0" lvl="0" marL="0" rtl="0" algn="l">
              <a:lnSpc>
                <a:spcPct val="100000"/>
              </a:lnSpc>
              <a:spcBef>
                <a:spcPts val="0"/>
              </a:spcBef>
              <a:spcAft>
                <a:spcPts val="0"/>
              </a:spcAft>
              <a:buSzPts val="1000"/>
              <a:buNone/>
            </a:pPr>
            <a:r>
              <a:t/>
            </a:r>
            <a:endParaRPr sz="1500">
              <a:latin typeface="Advent Pro Medium"/>
              <a:ea typeface="Advent Pro Medium"/>
              <a:cs typeface="Advent Pro Medium"/>
              <a:sym typeface="Advent Pro Medium"/>
            </a:endParaRPr>
          </a:p>
          <a:p>
            <a:pPr indent="0" lvl="0" marL="0" rtl="0" algn="l">
              <a:lnSpc>
                <a:spcPct val="100000"/>
              </a:lnSpc>
              <a:spcBef>
                <a:spcPts val="300"/>
              </a:spcBef>
              <a:spcAft>
                <a:spcPts val="0"/>
              </a:spcAft>
              <a:buNone/>
            </a:pPr>
            <a:r>
              <a:t/>
            </a:r>
            <a:endParaRPr sz="1500"/>
          </a:p>
          <a:p>
            <a:pPr indent="0" lvl="0" marL="457200" rtl="0" algn="l">
              <a:lnSpc>
                <a:spcPct val="100000"/>
              </a:lnSpc>
              <a:spcBef>
                <a:spcPts val="300"/>
              </a:spcBef>
              <a:spcAft>
                <a:spcPts val="0"/>
              </a:spcAft>
              <a:buNone/>
            </a:pPr>
            <a:r>
              <a:t/>
            </a:r>
            <a:endParaRPr sz="1500"/>
          </a:p>
          <a:p>
            <a:pPr indent="-323850" lvl="0" marL="457200" rtl="0" algn="l">
              <a:lnSpc>
                <a:spcPct val="100000"/>
              </a:lnSpc>
              <a:spcBef>
                <a:spcPts val="300"/>
              </a:spcBef>
              <a:spcAft>
                <a:spcPts val="0"/>
              </a:spcAft>
              <a:buSzPts val="1500"/>
              <a:buChar char="●"/>
            </a:pPr>
            <a:r>
              <a:rPr lang="en" sz="1500"/>
              <a:t>Scatter Plot (y_test vs y_pred):</a:t>
            </a:r>
            <a:endParaRPr sz="1500"/>
          </a:p>
          <a:p>
            <a:pPr indent="0" lvl="0" marL="0" rtl="0" algn="l">
              <a:lnSpc>
                <a:spcPct val="100000"/>
              </a:lnSpc>
              <a:spcBef>
                <a:spcPts val="300"/>
              </a:spcBef>
              <a:spcAft>
                <a:spcPts val="0"/>
              </a:spcAft>
              <a:buNone/>
            </a:pPr>
            <a:r>
              <a:t/>
            </a:r>
            <a:endParaRPr sz="15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746" name="Google Shape;746;p52"/>
          <p:cNvSpPr txBox="1"/>
          <p:nvPr>
            <p:ph type="ctrTitle"/>
          </p:nvPr>
        </p:nvSpPr>
        <p:spPr>
          <a:xfrm>
            <a:off x="618825" y="411675"/>
            <a:ext cx="78924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Linear Regression 1</a:t>
            </a:r>
            <a:endParaRPr/>
          </a:p>
        </p:txBody>
      </p:sp>
      <p:sp>
        <p:nvSpPr>
          <p:cNvPr id="747" name="Google Shape;747;p52"/>
          <p:cNvSpPr txBox="1"/>
          <p:nvPr/>
        </p:nvSpPr>
        <p:spPr>
          <a:xfrm>
            <a:off x="4672050" y="2656825"/>
            <a:ext cx="3617400" cy="26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Cross-validation Accuracy score:</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748" name="Google Shape;748;p52"/>
          <p:cNvPicPr preferRelativeResize="0"/>
          <p:nvPr/>
        </p:nvPicPr>
        <p:blipFill>
          <a:blip r:embed="rId3">
            <a:alphaModFix/>
          </a:blip>
          <a:stretch>
            <a:fillRect/>
          </a:stretch>
        </p:blipFill>
        <p:spPr>
          <a:xfrm>
            <a:off x="548375" y="1588725"/>
            <a:ext cx="4727701" cy="1068103"/>
          </a:xfrm>
          <a:prstGeom prst="rect">
            <a:avLst/>
          </a:prstGeom>
          <a:noFill/>
          <a:ln>
            <a:noFill/>
          </a:ln>
        </p:spPr>
      </p:pic>
      <p:pic>
        <p:nvPicPr>
          <p:cNvPr id="749" name="Google Shape;749;p52"/>
          <p:cNvPicPr preferRelativeResize="0"/>
          <p:nvPr/>
        </p:nvPicPr>
        <p:blipFill>
          <a:blip r:embed="rId4">
            <a:alphaModFix/>
          </a:blip>
          <a:stretch>
            <a:fillRect/>
          </a:stretch>
        </p:blipFill>
        <p:spPr>
          <a:xfrm>
            <a:off x="5065400" y="4240450"/>
            <a:ext cx="4007050" cy="780850"/>
          </a:xfrm>
          <a:prstGeom prst="rect">
            <a:avLst/>
          </a:prstGeom>
          <a:noFill/>
          <a:ln>
            <a:noFill/>
          </a:ln>
        </p:spPr>
      </p:pic>
      <p:pic>
        <p:nvPicPr>
          <p:cNvPr id="750" name="Google Shape;750;p52"/>
          <p:cNvPicPr preferRelativeResize="0"/>
          <p:nvPr/>
        </p:nvPicPr>
        <p:blipFill>
          <a:blip r:embed="rId5">
            <a:alphaModFix/>
          </a:blip>
          <a:stretch>
            <a:fillRect/>
          </a:stretch>
        </p:blipFill>
        <p:spPr>
          <a:xfrm>
            <a:off x="548375" y="3191025"/>
            <a:ext cx="2814681" cy="1830275"/>
          </a:xfrm>
          <a:prstGeom prst="rect">
            <a:avLst/>
          </a:prstGeom>
          <a:noFill/>
          <a:ln>
            <a:noFill/>
          </a:ln>
        </p:spPr>
      </p:pic>
      <p:sp>
        <p:nvSpPr>
          <p:cNvPr id="751" name="Google Shape;751;p52"/>
          <p:cNvSpPr txBox="1"/>
          <p:nvPr/>
        </p:nvSpPr>
        <p:spPr>
          <a:xfrm>
            <a:off x="5065400" y="1137125"/>
            <a:ext cx="4278600" cy="26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RMSE and R2:</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sz="1500">
              <a:solidFill>
                <a:schemeClr val="dk2"/>
              </a:solidFill>
              <a:latin typeface="Lato"/>
              <a:ea typeface="Lato"/>
              <a:cs typeface="Lato"/>
              <a:sym typeface="Lato"/>
            </a:endParaRPr>
          </a:p>
        </p:txBody>
      </p:sp>
      <p:pic>
        <p:nvPicPr>
          <p:cNvPr id="752" name="Google Shape;752;p52"/>
          <p:cNvPicPr preferRelativeResize="0"/>
          <p:nvPr/>
        </p:nvPicPr>
        <p:blipFill>
          <a:blip r:embed="rId6">
            <a:alphaModFix/>
          </a:blip>
          <a:stretch>
            <a:fillRect/>
          </a:stretch>
        </p:blipFill>
        <p:spPr>
          <a:xfrm>
            <a:off x="5276075" y="2802201"/>
            <a:ext cx="3679075" cy="1133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3"/>
          <p:cNvSpPr txBox="1"/>
          <p:nvPr>
            <p:ph idx="1" type="body"/>
          </p:nvPr>
        </p:nvSpPr>
        <p:spPr>
          <a:xfrm>
            <a:off x="9225" y="1137125"/>
            <a:ext cx="67455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Initialise Linear Regression Classifier:</a:t>
            </a:r>
            <a:endParaRPr sz="1500"/>
          </a:p>
          <a:p>
            <a:pPr indent="0" lvl="0" marL="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t/>
            </a:r>
            <a:endParaRPr sz="1500"/>
          </a:p>
          <a:p>
            <a:pPr indent="0" lvl="0" marL="457200" rtl="0" algn="l">
              <a:lnSpc>
                <a:spcPct val="100000"/>
              </a:lnSpc>
              <a:spcBef>
                <a:spcPts val="0"/>
              </a:spcBef>
              <a:spcAft>
                <a:spcPts val="0"/>
              </a:spcAft>
              <a:buNone/>
            </a:pPr>
            <a:r>
              <a:t/>
            </a:r>
            <a:endParaRPr sz="1500"/>
          </a:p>
          <a:p>
            <a:pPr indent="0" lvl="0" marL="0" rtl="0" algn="l">
              <a:lnSpc>
                <a:spcPct val="100000"/>
              </a:lnSpc>
              <a:spcBef>
                <a:spcPts val="0"/>
              </a:spcBef>
              <a:spcAft>
                <a:spcPts val="0"/>
              </a:spcAft>
              <a:buSzPts val="1000"/>
              <a:buNone/>
            </a:pPr>
            <a:r>
              <a:t/>
            </a:r>
            <a:endParaRPr sz="1500">
              <a:latin typeface="Advent Pro Medium"/>
              <a:ea typeface="Advent Pro Medium"/>
              <a:cs typeface="Advent Pro Medium"/>
              <a:sym typeface="Advent Pro Medium"/>
            </a:endParaRPr>
          </a:p>
          <a:p>
            <a:pPr indent="0" lvl="0" marL="0" rtl="0" algn="l">
              <a:lnSpc>
                <a:spcPct val="100000"/>
              </a:lnSpc>
              <a:spcBef>
                <a:spcPts val="300"/>
              </a:spcBef>
              <a:spcAft>
                <a:spcPts val="0"/>
              </a:spcAft>
              <a:buNone/>
            </a:pPr>
            <a:r>
              <a:t/>
            </a:r>
            <a:endParaRPr sz="1500"/>
          </a:p>
          <a:p>
            <a:pPr indent="0" lvl="0" marL="457200" rtl="0" algn="l">
              <a:lnSpc>
                <a:spcPct val="100000"/>
              </a:lnSpc>
              <a:spcBef>
                <a:spcPts val="300"/>
              </a:spcBef>
              <a:spcAft>
                <a:spcPts val="0"/>
              </a:spcAft>
              <a:buNone/>
            </a:pPr>
            <a:r>
              <a:t/>
            </a:r>
            <a:endParaRPr sz="1500"/>
          </a:p>
          <a:p>
            <a:pPr indent="-323850" lvl="0" marL="457200" rtl="0" algn="l">
              <a:lnSpc>
                <a:spcPct val="100000"/>
              </a:lnSpc>
              <a:spcBef>
                <a:spcPts val="300"/>
              </a:spcBef>
              <a:spcAft>
                <a:spcPts val="0"/>
              </a:spcAft>
              <a:buSzPts val="1500"/>
              <a:buChar char="●"/>
            </a:pPr>
            <a:r>
              <a:rPr lang="en" sz="1500"/>
              <a:t>Scatter Plot (y_test vs y_pred):</a:t>
            </a:r>
            <a:endParaRPr sz="1500"/>
          </a:p>
          <a:p>
            <a:pPr indent="0" lvl="0" marL="0" rtl="0" algn="l">
              <a:lnSpc>
                <a:spcPct val="100000"/>
              </a:lnSpc>
              <a:spcBef>
                <a:spcPts val="300"/>
              </a:spcBef>
              <a:spcAft>
                <a:spcPts val="0"/>
              </a:spcAft>
              <a:buNone/>
            </a:pPr>
            <a:r>
              <a:t/>
            </a:r>
            <a:endParaRPr sz="15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758" name="Google Shape;758;p53"/>
          <p:cNvSpPr txBox="1"/>
          <p:nvPr>
            <p:ph type="ctrTitle"/>
          </p:nvPr>
        </p:nvSpPr>
        <p:spPr>
          <a:xfrm>
            <a:off x="618825" y="411675"/>
            <a:ext cx="7096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Linear Regression 2</a:t>
            </a:r>
            <a:endParaRPr/>
          </a:p>
        </p:txBody>
      </p:sp>
      <p:sp>
        <p:nvSpPr>
          <p:cNvPr id="759" name="Google Shape;759;p53"/>
          <p:cNvSpPr txBox="1"/>
          <p:nvPr/>
        </p:nvSpPr>
        <p:spPr>
          <a:xfrm>
            <a:off x="4672050" y="2656825"/>
            <a:ext cx="3617400" cy="26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Cross-validation Accuracy score:</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
        <p:nvSpPr>
          <p:cNvPr id="760" name="Google Shape;760;p53"/>
          <p:cNvSpPr txBox="1"/>
          <p:nvPr/>
        </p:nvSpPr>
        <p:spPr>
          <a:xfrm>
            <a:off x="5065400" y="1060925"/>
            <a:ext cx="4278600" cy="26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RMSE and R2:</a:t>
            </a:r>
            <a:endParaRPr sz="1500">
              <a:solidFill>
                <a:schemeClr val="dk2"/>
              </a:solidFill>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761" name="Google Shape;761;p53"/>
          <p:cNvPicPr preferRelativeResize="0"/>
          <p:nvPr/>
        </p:nvPicPr>
        <p:blipFill>
          <a:blip r:embed="rId3">
            <a:alphaModFix/>
          </a:blip>
          <a:stretch>
            <a:fillRect/>
          </a:stretch>
        </p:blipFill>
        <p:spPr>
          <a:xfrm>
            <a:off x="566225" y="1545375"/>
            <a:ext cx="4640301" cy="1035600"/>
          </a:xfrm>
          <a:prstGeom prst="rect">
            <a:avLst/>
          </a:prstGeom>
          <a:noFill/>
          <a:ln>
            <a:noFill/>
          </a:ln>
        </p:spPr>
      </p:pic>
      <p:pic>
        <p:nvPicPr>
          <p:cNvPr id="762" name="Google Shape;762;p53"/>
          <p:cNvPicPr preferRelativeResize="0"/>
          <p:nvPr/>
        </p:nvPicPr>
        <p:blipFill>
          <a:blip r:embed="rId4">
            <a:alphaModFix/>
          </a:blip>
          <a:stretch>
            <a:fillRect/>
          </a:stretch>
        </p:blipFill>
        <p:spPr>
          <a:xfrm>
            <a:off x="566225" y="3211348"/>
            <a:ext cx="2751125" cy="1809952"/>
          </a:xfrm>
          <a:prstGeom prst="rect">
            <a:avLst/>
          </a:prstGeom>
          <a:noFill/>
          <a:ln>
            <a:noFill/>
          </a:ln>
        </p:spPr>
      </p:pic>
      <p:pic>
        <p:nvPicPr>
          <p:cNvPr id="763" name="Google Shape;763;p53"/>
          <p:cNvPicPr preferRelativeResize="0"/>
          <p:nvPr/>
        </p:nvPicPr>
        <p:blipFill>
          <a:blip r:embed="rId5">
            <a:alphaModFix/>
          </a:blip>
          <a:stretch>
            <a:fillRect/>
          </a:stretch>
        </p:blipFill>
        <p:spPr>
          <a:xfrm>
            <a:off x="4977613" y="4251175"/>
            <a:ext cx="4123600" cy="816125"/>
          </a:xfrm>
          <a:prstGeom prst="rect">
            <a:avLst/>
          </a:prstGeom>
          <a:noFill/>
          <a:ln>
            <a:noFill/>
          </a:ln>
        </p:spPr>
      </p:pic>
      <p:pic>
        <p:nvPicPr>
          <p:cNvPr id="764" name="Google Shape;764;p53"/>
          <p:cNvPicPr preferRelativeResize="0"/>
          <p:nvPr/>
        </p:nvPicPr>
        <p:blipFill>
          <a:blip r:embed="rId6">
            <a:alphaModFix/>
          </a:blip>
          <a:stretch>
            <a:fillRect/>
          </a:stretch>
        </p:blipFill>
        <p:spPr>
          <a:xfrm>
            <a:off x="5609433" y="2656821"/>
            <a:ext cx="2751118" cy="1348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graphicFrame>
        <p:nvGraphicFramePr>
          <p:cNvPr id="769" name="Google Shape;769;p54"/>
          <p:cNvGraphicFramePr/>
          <p:nvPr/>
        </p:nvGraphicFramePr>
        <p:xfrm>
          <a:off x="194325" y="626100"/>
          <a:ext cx="3000000" cy="3000000"/>
        </p:xfrm>
        <a:graphic>
          <a:graphicData uri="http://schemas.openxmlformats.org/drawingml/2006/table">
            <a:tbl>
              <a:tblPr>
                <a:noFill/>
                <a:tableStyleId>{9BFD0C9B-0946-4F77-B8BF-81D0575E1B64}</a:tableStyleId>
              </a:tblPr>
              <a:tblGrid>
                <a:gridCol w="2100750"/>
                <a:gridCol w="6815750"/>
              </a:tblGrid>
              <a:tr h="727875">
                <a:tc>
                  <a:txBody>
                    <a:bodyPr/>
                    <a:lstStyle/>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Bagging</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33750">
                <a:tc>
                  <a:txBody>
                    <a:bodyPr/>
                    <a:lstStyle/>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Random Forest</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38200">
                <a:tc>
                  <a:txBody>
                    <a:bodyPr/>
                    <a:lstStyle/>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XGBoost</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917275">
                <a:tc>
                  <a:txBody>
                    <a:bodyPr/>
                    <a:lstStyle/>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AdaBoost</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114300">
                <a:tc>
                  <a:txBody>
                    <a:bodyPr/>
                    <a:lstStyle/>
                    <a:p>
                      <a:pPr indent="-323850" lvl="0" marL="457200" rtl="0" algn="l">
                        <a:spcBef>
                          <a:spcPts val="0"/>
                        </a:spcBef>
                        <a:spcAft>
                          <a:spcPts val="0"/>
                        </a:spcAft>
                        <a:buClr>
                          <a:schemeClr val="dk2"/>
                        </a:buClr>
                        <a:buSzPts val="1500"/>
                        <a:buFont typeface="Nunito"/>
                        <a:buChar char="-"/>
                      </a:pPr>
                      <a:r>
                        <a:rPr lang="en" sz="1500">
                          <a:solidFill>
                            <a:schemeClr val="dk2"/>
                          </a:solidFill>
                          <a:latin typeface="Nunito"/>
                          <a:ea typeface="Nunito"/>
                          <a:cs typeface="Nunito"/>
                          <a:sym typeface="Nunito"/>
                        </a:rPr>
                        <a:t>LightGBM</a:t>
                      </a:r>
                      <a:endParaRPr sz="15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70" name="Google Shape;770;p54"/>
          <p:cNvSpPr txBox="1"/>
          <p:nvPr>
            <p:ph idx="4294967295" type="title"/>
          </p:nvPr>
        </p:nvSpPr>
        <p:spPr>
          <a:xfrm>
            <a:off x="311700" y="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Ensemble Methods </a:t>
            </a:r>
            <a:r>
              <a:rPr lang="en" sz="3000" u="sng"/>
              <a:t>Regressor</a:t>
            </a:r>
            <a:endParaRPr sz="3000" u="sng"/>
          </a:p>
        </p:txBody>
      </p:sp>
      <p:pic>
        <p:nvPicPr>
          <p:cNvPr id="771" name="Google Shape;771;p54"/>
          <p:cNvPicPr preferRelativeResize="0"/>
          <p:nvPr/>
        </p:nvPicPr>
        <p:blipFill>
          <a:blip r:embed="rId3">
            <a:alphaModFix/>
          </a:blip>
          <a:stretch>
            <a:fillRect/>
          </a:stretch>
        </p:blipFill>
        <p:spPr>
          <a:xfrm>
            <a:off x="2339400" y="1443575"/>
            <a:ext cx="7001500" cy="752025"/>
          </a:xfrm>
          <a:prstGeom prst="rect">
            <a:avLst/>
          </a:prstGeom>
          <a:noFill/>
          <a:ln>
            <a:noFill/>
          </a:ln>
        </p:spPr>
      </p:pic>
      <p:pic>
        <p:nvPicPr>
          <p:cNvPr id="772" name="Google Shape;772;p54"/>
          <p:cNvPicPr preferRelativeResize="0"/>
          <p:nvPr/>
        </p:nvPicPr>
        <p:blipFill>
          <a:blip r:embed="rId4">
            <a:alphaModFix/>
          </a:blip>
          <a:stretch>
            <a:fillRect/>
          </a:stretch>
        </p:blipFill>
        <p:spPr>
          <a:xfrm>
            <a:off x="2339400" y="2287725"/>
            <a:ext cx="5628977" cy="823850"/>
          </a:xfrm>
          <a:prstGeom prst="rect">
            <a:avLst/>
          </a:prstGeom>
          <a:noFill/>
          <a:ln>
            <a:noFill/>
          </a:ln>
        </p:spPr>
      </p:pic>
      <p:pic>
        <p:nvPicPr>
          <p:cNvPr id="773" name="Google Shape;773;p54"/>
          <p:cNvPicPr preferRelativeResize="0"/>
          <p:nvPr/>
        </p:nvPicPr>
        <p:blipFill>
          <a:blip r:embed="rId5">
            <a:alphaModFix/>
          </a:blip>
          <a:stretch>
            <a:fillRect/>
          </a:stretch>
        </p:blipFill>
        <p:spPr>
          <a:xfrm>
            <a:off x="2339400" y="626100"/>
            <a:ext cx="4669817" cy="725350"/>
          </a:xfrm>
          <a:prstGeom prst="rect">
            <a:avLst/>
          </a:prstGeom>
          <a:noFill/>
          <a:ln>
            <a:noFill/>
          </a:ln>
        </p:spPr>
      </p:pic>
      <p:pic>
        <p:nvPicPr>
          <p:cNvPr id="774" name="Google Shape;774;p54"/>
          <p:cNvPicPr preferRelativeResize="0"/>
          <p:nvPr/>
        </p:nvPicPr>
        <p:blipFill>
          <a:blip r:embed="rId6">
            <a:alphaModFix/>
          </a:blip>
          <a:stretch>
            <a:fillRect/>
          </a:stretch>
        </p:blipFill>
        <p:spPr>
          <a:xfrm>
            <a:off x="2295075" y="4126441"/>
            <a:ext cx="4669824" cy="1017059"/>
          </a:xfrm>
          <a:prstGeom prst="rect">
            <a:avLst/>
          </a:prstGeom>
          <a:noFill/>
          <a:ln>
            <a:noFill/>
          </a:ln>
        </p:spPr>
      </p:pic>
      <p:pic>
        <p:nvPicPr>
          <p:cNvPr id="775" name="Google Shape;775;p54"/>
          <p:cNvPicPr preferRelativeResize="0"/>
          <p:nvPr/>
        </p:nvPicPr>
        <p:blipFill>
          <a:blip r:embed="rId7">
            <a:alphaModFix/>
          </a:blip>
          <a:stretch>
            <a:fillRect/>
          </a:stretch>
        </p:blipFill>
        <p:spPr>
          <a:xfrm>
            <a:off x="2339400" y="3192047"/>
            <a:ext cx="5200081" cy="823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5"/>
          <p:cNvSpPr txBox="1"/>
          <p:nvPr>
            <p:ph idx="1" type="body"/>
          </p:nvPr>
        </p:nvSpPr>
        <p:spPr>
          <a:xfrm>
            <a:off x="311700" y="1152475"/>
            <a:ext cx="3525600" cy="548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Generate list of all possible parameters:</a:t>
            </a:r>
            <a:endParaRPr sz="15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
        <p:nvSpPr>
          <p:cNvPr id="781" name="Google Shape;781;p55"/>
          <p:cNvSpPr txBox="1"/>
          <p:nvPr>
            <p:ph type="title"/>
          </p:nvPr>
        </p:nvSpPr>
        <p:spPr>
          <a:xfrm>
            <a:off x="91125" y="391350"/>
            <a:ext cx="90528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Random Forest </a:t>
            </a:r>
            <a:r>
              <a:rPr lang="en" sz="3000" u="sng"/>
              <a:t>Regressor</a:t>
            </a:r>
            <a:r>
              <a:rPr lang="en" sz="3000"/>
              <a:t> with Random Search</a:t>
            </a:r>
            <a:endParaRPr sz="3000"/>
          </a:p>
        </p:txBody>
      </p:sp>
      <p:pic>
        <p:nvPicPr>
          <p:cNvPr id="782" name="Google Shape;782;p55"/>
          <p:cNvPicPr preferRelativeResize="0"/>
          <p:nvPr/>
        </p:nvPicPr>
        <p:blipFill>
          <a:blip r:embed="rId3">
            <a:alphaModFix/>
          </a:blip>
          <a:stretch>
            <a:fillRect/>
          </a:stretch>
        </p:blipFill>
        <p:spPr>
          <a:xfrm>
            <a:off x="3212200" y="1052900"/>
            <a:ext cx="5481976" cy="2404625"/>
          </a:xfrm>
          <a:prstGeom prst="rect">
            <a:avLst/>
          </a:prstGeom>
          <a:noFill/>
          <a:ln>
            <a:noFill/>
          </a:ln>
        </p:spPr>
      </p:pic>
      <p:sp>
        <p:nvSpPr>
          <p:cNvPr id="783" name="Google Shape;783;p55"/>
          <p:cNvSpPr txBox="1"/>
          <p:nvPr/>
        </p:nvSpPr>
        <p:spPr>
          <a:xfrm>
            <a:off x="0" y="3240000"/>
            <a:ext cx="3240000" cy="135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Lato"/>
              <a:buChar char="●"/>
            </a:pPr>
            <a:r>
              <a:rPr lang="en" sz="1500">
                <a:solidFill>
                  <a:schemeClr val="dk2"/>
                </a:solidFill>
                <a:latin typeface="Lato"/>
                <a:ea typeface="Lato"/>
                <a:cs typeface="Lato"/>
                <a:sym typeface="Lato"/>
              </a:rPr>
              <a:t>Cross validate on train set to get the model with the best combinations of parameters</a:t>
            </a:r>
            <a:endParaRPr sz="1500">
              <a:solidFill>
                <a:schemeClr val="dk2"/>
              </a:solidFill>
              <a:latin typeface="Lato"/>
              <a:ea typeface="Lato"/>
              <a:cs typeface="Lato"/>
              <a:sym typeface="Lato"/>
            </a:endParaRPr>
          </a:p>
        </p:txBody>
      </p:sp>
      <p:pic>
        <p:nvPicPr>
          <p:cNvPr id="784" name="Google Shape;784;p55"/>
          <p:cNvPicPr preferRelativeResize="0"/>
          <p:nvPr/>
        </p:nvPicPr>
        <p:blipFill>
          <a:blip r:embed="rId4">
            <a:alphaModFix/>
          </a:blip>
          <a:stretch>
            <a:fillRect/>
          </a:stretch>
        </p:blipFill>
        <p:spPr>
          <a:xfrm>
            <a:off x="1898125" y="4038050"/>
            <a:ext cx="6655202" cy="105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9"/>
          <p:cNvSpPr txBox="1"/>
          <p:nvPr>
            <p:ph idx="1" type="body"/>
          </p:nvPr>
        </p:nvSpPr>
        <p:spPr>
          <a:xfrm>
            <a:off x="244925" y="1679175"/>
            <a:ext cx="4589700" cy="20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To understand the </a:t>
            </a:r>
            <a:r>
              <a:rPr b="1" lang="en" sz="1900"/>
              <a:t>contributing factors</a:t>
            </a:r>
            <a:r>
              <a:rPr lang="en" sz="1900"/>
              <a:t> responsible for the </a:t>
            </a:r>
            <a:r>
              <a:rPr b="1" lang="en" sz="1900"/>
              <a:t>high crime rates in the US</a:t>
            </a:r>
            <a:r>
              <a:rPr lang="en" sz="1900"/>
              <a:t> to assist in </a:t>
            </a:r>
            <a:r>
              <a:rPr b="1" lang="en" sz="1900"/>
              <a:t>risk assessment methodologies </a:t>
            </a:r>
            <a:r>
              <a:rPr lang="en" sz="1900"/>
              <a:t>in the </a:t>
            </a:r>
            <a:r>
              <a:rPr b="1" lang="en" sz="1900"/>
              <a:t>prevention </a:t>
            </a:r>
            <a:r>
              <a:rPr lang="en" sz="1900"/>
              <a:t>of future crimes.</a:t>
            </a:r>
            <a:endParaRPr sz="1900"/>
          </a:p>
        </p:txBody>
      </p:sp>
      <p:sp>
        <p:nvSpPr>
          <p:cNvPr id="414" name="Google Shape;414;p29"/>
          <p:cNvSpPr txBox="1"/>
          <p:nvPr>
            <p:ph type="ctrTitle"/>
          </p:nvPr>
        </p:nvSpPr>
        <p:spPr>
          <a:xfrm>
            <a:off x="618825" y="483825"/>
            <a:ext cx="3673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Problem Statement</a:t>
            </a:r>
            <a:endParaRPr/>
          </a:p>
        </p:txBody>
      </p:sp>
      <p:grpSp>
        <p:nvGrpSpPr>
          <p:cNvPr id="415" name="Google Shape;415;p29"/>
          <p:cNvGrpSpPr/>
          <p:nvPr/>
        </p:nvGrpSpPr>
        <p:grpSpPr>
          <a:xfrm>
            <a:off x="4834661" y="989482"/>
            <a:ext cx="2851442" cy="3213988"/>
            <a:chOff x="2501950" y="1507050"/>
            <a:chExt cx="2392350" cy="2696525"/>
          </a:xfrm>
        </p:grpSpPr>
        <p:sp>
          <p:nvSpPr>
            <p:cNvPr id="416" name="Google Shape;416;p29"/>
            <p:cNvSpPr/>
            <p:nvPr/>
          </p:nvSpPr>
          <p:spPr>
            <a:xfrm>
              <a:off x="4032450" y="3778325"/>
              <a:ext cx="0" cy="25"/>
            </a:xfrm>
            <a:custGeom>
              <a:rect b="b" l="l" r="r" t="t"/>
              <a:pathLst>
                <a:path extrusionOk="0" h="1" w="12000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9"/>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9"/>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9"/>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9"/>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9"/>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9"/>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9"/>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9"/>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9"/>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9"/>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9"/>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9"/>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9"/>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9"/>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9"/>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9"/>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9"/>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9"/>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29"/>
          <p:cNvGrpSpPr/>
          <p:nvPr/>
        </p:nvGrpSpPr>
        <p:grpSpPr>
          <a:xfrm>
            <a:off x="7686104" y="-476250"/>
            <a:ext cx="2291257" cy="2922300"/>
            <a:chOff x="4882900" y="-64350"/>
            <a:chExt cx="2493750" cy="2922300"/>
          </a:xfrm>
        </p:grpSpPr>
        <p:sp>
          <p:nvSpPr>
            <p:cNvPr id="436" name="Google Shape;436;p29"/>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9"/>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9"/>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9"/>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9"/>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29"/>
          <p:cNvGrpSpPr/>
          <p:nvPr/>
        </p:nvGrpSpPr>
        <p:grpSpPr>
          <a:xfrm>
            <a:off x="5599242" y="1368971"/>
            <a:ext cx="1541751" cy="2455003"/>
            <a:chOff x="2160750" y="237575"/>
            <a:chExt cx="3253325" cy="5180425"/>
          </a:xfrm>
        </p:grpSpPr>
        <p:sp>
          <p:nvSpPr>
            <p:cNvPr id="442" name="Google Shape;442;p29"/>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9"/>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9"/>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9"/>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9"/>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9"/>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9"/>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9"/>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9"/>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9"/>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9"/>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9"/>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9"/>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9"/>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9"/>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9"/>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9"/>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9"/>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9"/>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9"/>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9"/>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9"/>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9"/>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9"/>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9"/>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9"/>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9"/>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9"/>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56"/>
          <p:cNvSpPr txBox="1"/>
          <p:nvPr>
            <p:ph type="ctrTitle"/>
          </p:nvPr>
        </p:nvSpPr>
        <p:spPr>
          <a:xfrm>
            <a:off x="638725" y="4183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Regression </a:t>
            </a:r>
            <a:r>
              <a:rPr lang="en"/>
              <a:t>results </a:t>
            </a:r>
            <a:endParaRPr/>
          </a:p>
        </p:txBody>
      </p:sp>
      <p:graphicFrame>
        <p:nvGraphicFramePr>
          <p:cNvPr id="790" name="Google Shape;790;p56"/>
          <p:cNvGraphicFramePr/>
          <p:nvPr/>
        </p:nvGraphicFramePr>
        <p:xfrm>
          <a:off x="638713" y="1082350"/>
          <a:ext cx="3000000" cy="3000000"/>
        </p:xfrm>
        <a:graphic>
          <a:graphicData uri="http://schemas.openxmlformats.org/drawingml/2006/table">
            <a:tbl>
              <a:tblPr>
                <a:noFill/>
                <a:tableStyleId>{9BFD0C9B-0946-4F77-B8BF-81D0575E1B64}</a:tableStyleId>
              </a:tblPr>
              <a:tblGrid>
                <a:gridCol w="2844350"/>
                <a:gridCol w="2749100"/>
                <a:gridCol w="2542800"/>
              </a:tblGrid>
              <a:tr h="377100">
                <a:tc>
                  <a:txBody>
                    <a:bodyPr/>
                    <a:lstStyle/>
                    <a:p>
                      <a:pPr indent="0" lvl="0" marL="0" rtl="0" algn="l">
                        <a:spcBef>
                          <a:spcPts val="0"/>
                        </a:spcBef>
                        <a:spcAft>
                          <a:spcPts val="0"/>
                        </a:spcAft>
                        <a:buNone/>
                      </a:pPr>
                      <a:r>
                        <a:rPr lang="en">
                          <a:solidFill>
                            <a:schemeClr val="dk2"/>
                          </a:solidFill>
                        </a:rPr>
                        <a:t>Model</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solidFill>
                      <a:srgbClr val="EA9999"/>
                    </a:solidFill>
                  </a:tcPr>
                </a:tc>
                <a:tc>
                  <a:txBody>
                    <a:bodyPr/>
                    <a:lstStyle/>
                    <a:p>
                      <a:pPr indent="0" lvl="0" marL="0" rtl="0" algn="l">
                        <a:spcBef>
                          <a:spcPts val="0"/>
                        </a:spcBef>
                        <a:spcAft>
                          <a:spcPts val="0"/>
                        </a:spcAft>
                        <a:buNone/>
                      </a:pPr>
                      <a:r>
                        <a:rPr lang="en">
                          <a:solidFill>
                            <a:schemeClr val="dk2"/>
                          </a:solidFill>
                        </a:rPr>
                        <a:t>Cross validation Accuracy</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a:solidFill>
                            <a:schemeClr val="dk2"/>
                          </a:solidFill>
                        </a:rPr>
                        <a:t>Accuracy on test set</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solidFill>
                      <a:srgbClr val="EA9999"/>
                    </a:solidFill>
                  </a:tcPr>
                </a:tc>
              </a:tr>
              <a:tr h="348825">
                <a:tc>
                  <a:txBody>
                    <a:bodyPr/>
                    <a:lstStyle/>
                    <a:p>
                      <a:pPr indent="-317500" lvl="0" marL="457200" rtl="0" algn="l">
                        <a:spcBef>
                          <a:spcPts val="0"/>
                        </a:spcBef>
                        <a:spcAft>
                          <a:spcPts val="0"/>
                        </a:spcAft>
                        <a:buClr>
                          <a:schemeClr val="dk2"/>
                        </a:buClr>
                        <a:buSzPts val="1400"/>
                        <a:buChar char="-"/>
                      </a:pPr>
                      <a:r>
                        <a:rPr lang="en">
                          <a:solidFill>
                            <a:schemeClr val="dk2"/>
                          </a:solidFill>
                        </a:rPr>
                        <a:t>Bagging</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0.393</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0.482</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317500" lvl="0" marL="457200" rtl="0" algn="l">
                        <a:spcBef>
                          <a:spcPts val="0"/>
                        </a:spcBef>
                        <a:spcAft>
                          <a:spcPts val="0"/>
                        </a:spcAft>
                        <a:buClr>
                          <a:schemeClr val="dk2"/>
                        </a:buClr>
                        <a:buSzPts val="1400"/>
                        <a:buChar char="-"/>
                      </a:pPr>
                      <a:r>
                        <a:rPr lang="en">
                          <a:solidFill>
                            <a:schemeClr val="dk2"/>
                          </a:solidFill>
                        </a:rPr>
                        <a:t>Random forest</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0.406</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0.433</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317500" lvl="0" marL="457200" rtl="0" algn="l">
                        <a:spcBef>
                          <a:spcPts val="0"/>
                        </a:spcBef>
                        <a:spcAft>
                          <a:spcPts val="0"/>
                        </a:spcAft>
                        <a:buClr>
                          <a:schemeClr val="dk2"/>
                        </a:buClr>
                        <a:buSzPts val="1400"/>
                        <a:buChar char="-"/>
                      </a:pPr>
                      <a:r>
                        <a:rPr lang="en">
                          <a:solidFill>
                            <a:schemeClr val="dk2"/>
                          </a:solidFill>
                        </a:rPr>
                        <a:t>Random forest tuned with random search</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0.453</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0.515</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317500" lvl="0" marL="457200" rtl="0" algn="l">
                        <a:spcBef>
                          <a:spcPts val="0"/>
                        </a:spcBef>
                        <a:spcAft>
                          <a:spcPts val="0"/>
                        </a:spcAft>
                        <a:buClr>
                          <a:schemeClr val="dk2"/>
                        </a:buClr>
                        <a:buSzPts val="1400"/>
                        <a:buChar char="-"/>
                      </a:pPr>
                      <a:r>
                        <a:rPr lang="en">
                          <a:solidFill>
                            <a:schemeClr val="dk2"/>
                          </a:solidFill>
                        </a:rPr>
                        <a:t>AdaBoost</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0.355</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0.395</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317500" lvl="0" marL="457200" rtl="0" algn="l">
                        <a:spcBef>
                          <a:spcPts val="0"/>
                        </a:spcBef>
                        <a:spcAft>
                          <a:spcPts val="0"/>
                        </a:spcAft>
                        <a:buClr>
                          <a:schemeClr val="dk2"/>
                        </a:buClr>
                        <a:buSzPts val="1400"/>
                        <a:buChar char="-"/>
                      </a:pPr>
                      <a:r>
                        <a:rPr lang="en">
                          <a:solidFill>
                            <a:schemeClr val="dk2"/>
                          </a:solidFill>
                        </a:rPr>
                        <a:t>LightGBM</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0.397</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0.475</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r h="534525">
                <a:tc>
                  <a:txBody>
                    <a:bodyPr/>
                    <a:lstStyle/>
                    <a:p>
                      <a:pPr indent="-317500" lvl="0" marL="457200" rtl="0" algn="l">
                        <a:spcBef>
                          <a:spcPts val="0"/>
                        </a:spcBef>
                        <a:spcAft>
                          <a:spcPts val="0"/>
                        </a:spcAft>
                        <a:buClr>
                          <a:schemeClr val="dk2"/>
                        </a:buClr>
                        <a:buSzPts val="1400"/>
                        <a:buChar char="-"/>
                      </a:pPr>
                      <a:r>
                        <a:rPr lang="en">
                          <a:solidFill>
                            <a:schemeClr val="dk2"/>
                          </a:solidFill>
                        </a:rPr>
                        <a:t>XGBoost</a:t>
                      </a:r>
                      <a:endParaRPr>
                        <a:solidFill>
                          <a:schemeClr val="dk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2"/>
                          </a:solidFill>
                        </a:rPr>
                        <a:t>0.433</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0.507</a:t>
                      </a:r>
                      <a:endParaRPr>
                        <a:solidFill>
                          <a:schemeClr val="dk2"/>
                        </a:solidFill>
                      </a:endParaRPr>
                    </a:p>
                    <a:p>
                      <a:pPr indent="0" lvl="0" marL="0" rtl="0" algn="l">
                        <a:spcBef>
                          <a:spcPts val="0"/>
                        </a:spcBef>
                        <a:spcAft>
                          <a:spcPts val="0"/>
                        </a:spcAft>
                        <a:buNone/>
                      </a:pPr>
                      <a:r>
                        <a:t/>
                      </a:r>
                      <a:endParaRPr>
                        <a:solidFill>
                          <a:schemeClr val="dk2"/>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7"/>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Clustering Analysis for all attributes</a:t>
            </a:r>
            <a:endParaRPr sz="1500"/>
          </a:p>
        </p:txBody>
      </p:sp>
      <p:sp>
        <p:nvSpPr>
          <p:cNvPr id="796" name="Google Shape;796;p5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 Analysis - All</a:t>
            </a:r>
            <a:endParaRPr/>
          </a:p>
        </p:txBody>
      </p:sp>
      <p:pic>
        <p:nvPicPr>
          <p:cNvPr id="797" name="Google Shape;797;p57"/>
          <p:cNvPicPr preferRelativeResize="0"/>
          <p:nvPr/>
        </p:nvPicPr>
        <p:blipFill>
          <a:blip r:embed="rId3">
            <a:alphaModFix/>
          </a:blip>
          <a:stretch>
            <a:fillRect/>
          </a:stretch>
        </p:blipFill>
        <p:spPr>
          <a:xfrm>
            <a:off x="4859900" y="918750"/>
            <a:ext cx="4284100" cy="4224751"/>
          </a:xfrm>
          <a:prstGeom prst="rect">
            <a:avLst/>
          </a:prstGeom>
          <a:noFill/>
          <a:ln>
            <a:noFill/>
          </a:ln>
        </p:spPr>
      </p:pic>
      <p:pic>
        <p:nvPicPr>
          <p:cNvPr id="798" name="Google Shape;798;p57"/>
          <p:cNvPicPr preferRelativeResize="0"/>
          <p:nvPr/>
        </p:nvPicPr>
        <p:blipFill>
          <a:blip r:embed="rId4">
            <a:alphaModFix/>
          </a:blip>
          <a:stretch>
            <a:fillRect/>
          </a:stretch>
        </p:blipFill>
        <p:spPr>
          <a:xfrm>
            <a:off x="643925" y="1473050"/>
            <a:ext cx="3484600" cy="2399396"/>
          </a:xfrm>
          <a:prstGeom prst="rect">
            <a:avLst/>
          </a:prstGeom>
          <a:noFill/>
          <a:ln>
            <a:noFill/>
          </a:ln>
        </p:spPr>
      </p:pic>
      <p:pic>
        <p:nvPicPr>
          <p:cNvPr id="799" name="Google Shape;799;p57"/>
          <p:cNvPicPr preferRelativeResize="0"/>
          <p:nvPr/>
        </p:nvPicPr>
        <p:blipFill>
          <a:blip r:embed="rId5">
            <a:alphaModFix/>
          </a:blip>
          <a:stretch>
            <a:fillRect/>
          </a:stretch>
        </p:blipFill>
        <p:spPr>
          <a:xfrm>
            <a:off x="775725" y="3920975"/>
            <a:ext cx="3352800" cy="933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8"/>
          <p:cNvSpPr txBox="1"/>
          <p:nvPr>
            <p:ph type="ctrTitle"/>
          </p:nvPr>
        </p:nvSpPr>
        <p:spPr>
          <a:xfrm>
            <a:off x="438675" y="4249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 Characteristics</a:t>
            </a:r>
            <a:endParaRPr/>
          </a:p>
        </p:txBody>
      </p:sp>
      <p:graphicFrame>
        <p:nvGraphicFramePr>
          <p:cNvPr id="805" name="Google Shape;805;p58"/>
          <p:cNvGraphicFramePr/>
          <p:nvPr/>
        </p:nvGraphicFramePr>
        <p:xfrm>
          <a:off x="465213" y="941950"/>
          <a:ext cx="3000000" cy="3000000"/>
        </p:xfrm>
        <a:graphic>
          <a:graphicData uri="http://schemas.openxmlformats.org/drawingml/2006/table">
            <a:tbl>
              <a:tblPr>
                <a:noFill/>
                <a:tableStyleId>{9BFD0C9B-0946-4F77-B8BF-81D0575E1B64}</a:tableStyleId>
              </a:tblPr>
              <a:tblGrid>
                <a:gridCol w="764800"/>
                <a:gridCol w="5920025"/>
                <a:gridCol w="1704775"/>
              </a:tblGrid>
              <a:tr h="381000">
                <a:tc>
                  <a:txBody>
                    <a:bodyPr/>
                    <a:lstStyle/>
                    <a:p>
                      <a:pPr indent="0" lvl="0" marL="0" rtl="0" algn="l">
                        <a:spcBef>
                          <a:spcPts val="0"/>
                        </a:spcBef>
                        <a:spcAft>
                          <a:spcPts val="0"/>
                        </a:spcAft>
                        <a:buNone/>
                      </a:pPr>
                      <a:r>
                        <a:rPr lang="en">
                          <a:solidFill>
                            <a:schemeClr val="dk2"/>
                          </a:solidFill>
                        </a:rPr>
                        <a:t>Cluster </a:t>
                      </a:r>
                      <a:endParaRPr>
                        <a:solidFill>
                          <a:schemeClr val="dk2"/>
                        </a:solidFill>
                      </a:endParaRPr>
                    </a:p>
                  </a:txBody>
                  <a:tcPr marT="91425" marB="91425" marR="91425" marL="91425">
                    <a:lnL cap="flat" cmpd="sng" w="9525">
                      <a:solidFill>
                        <a:srgbClr val="FF9900">
                          <a:alpha val="0"/>
                        </a:srgbClr>
                      </a:solidFill>
                      <a:prstDash val="solid"/>
                      <a:round/>
                      <a:headEnd len="sm" w="sm" type="none"/>
                      <a:tailEnd len="sm" w="sm" type="none"/>
                    </a:lnL>
                    <a:lnR cap="flat" cmpd="sng" w="9525">
                      <a:solidFill>
                        <a:srgbClr val="FF9900">
                          <a:alpha val="0"/>
                        </a:srgbClr>
                      </a:solidFill>
                      <a:prstDash val="solid"/>
                      <a:round/>
                      <a:headEnd len="sm" w="sm" type="none"/>
                      <a:tailEnd len="sm" w="sm" type="none"/>
                    </a:lnR>
                    <a:lnT cap="flat" cmpd="sng" w="9525">
                      <a:solidFill>
                        <a:srgbClr val="FF9900">
                          <a:alpha val="0"/>
                        </a:srgbClr>
                      </a:solidFill>
                      <a:prstDash val="solid"/>
                      <a:round/>
                      <a:headEnd len="sm" w="sm" type="none"/>
                      <a:tailEnd len="sm" w="sm" type="none"/>
                    </a:lnT>
                    <a:lnB cap="flat" cmpd="sng" w="9525">
                      <a:solidFill>
                        <a:srgbClr val="FF9900">
                          <a:alpha val="0"/>
                        </a:srgbClr>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solidFill>
                            <a:schemeClr val="dk2"/>
                          </a:solidFill>
                        </a:rPr>
                        <a:t>Distinct Characteristics</a:t>
                      </a:r>
                      <a:endParaRPr>
                        <a:solidFill>
                          <a:schemeClr val="dk2"/>
                        </a:solidFill>
                      </a:endParaRPr>
                    </a:p>
                  </a:txBody>
                  <a:tcPr marT="91425" marB="91425" marR="91425" marL="91425">
                    <a:lnL cap="flat" cmpd="sng" w="9525">
                      <a:solidFill>
                        <a:srgbClr val="FF9900">
                          <a:alpha val="0"/>
                        </a:srgbClr>
                      </a:solidFill>
                      <a:prstDash val="solid"/>
                      <a:round/>
                      <a:headEnd len="sm" w="sm" type="none"/>
                      <a:tailEnd len="sm" w="sm" type="none"/>
                    </a:lnL>
                    <a:lnR cap="flat" cmpd="sng" w="9525">
                      <a:solidFill>
                        <a:srgbClr val="FF9900">
                          <a:alpha val="0"/>
                        </a:srgbClr>
                      </a:solidFill>
                      <a:prstDash val="solid"/>
                      <a:round/>
                      <a:headEnd len="sm" w="sm" type="none"/>
                      <a:tailEnd len="sm" w="sm" type="none"/>
                    </a:lnR>
                    <a:lnT cap="flat" cmpd="sng" w="9525">
                      <a:solidFill>
                        <a:srgbClr val="FF9900">
                          <a:alpha val="0"/>
                        </a:srgbClr>
                      </a:solidFill>
                      <a:prstDash val="solid"/>
                      <a:round/>
                      <a:headEnd len="sm" w="sm" type="none"/>
                      <a:tailEnd len="sm" w="sm" type="none"/>
                    </a:lnT>
                    <a:lnB cap="flat" cmpd="sng" w="9525">
                      <a:solidFill>
                        <a:srgbClr val="FF9900">
                          <a:alpha val="0"/>
                        </a:srgbClr>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solidFill>
                            <a:schemeClr val="dk2"/>
                          </a:solidFill>
                        </a:rPr>
                        <a:t>Remarks</a:t>
                      </a:r>
                      <a:endParaRPr>
                        <a:solidFill>
                          <a:schemeClr val="dk2"/>
                        </a:solidFill>
                      </a:endParaRPr>
                    </a:p>
                  </a:txBody>
                  <a:tcPr marT="91425" marB="91425" marR="91425" marL="91425">
                    <a:lnL cap="flat" cmpd="sng" w="9525">
                      <a:solidFill>
                        <a:srgbClr val="FF9900">
                          <a:alpha val="0"/>
                        </a:srgbClr>
                      </a:solidFill>
                      <a:prstDash val="solid"/>
                      <a:round/>
                      <a:headEnd len="sm" w="sm" type="none"/>
                      <a:tailEnd len="sm" w="sm" type="none"/>
                    </a:lnL>
                    <a:lnR cap="flat" cmpd="sng" w="9525">
                      <a:solidFill>
                        <a:srgbClr val="FF9900">
                          <a:alpha val="0"/>
                        </a:srgbClr>
                      </a:solidFill>
                      <a:prstDash val="solid"/>
                      <a:round/>
                      <a:headEnd len="sm" w="sm" type="none"/>
                      <a:tailEnd len="sm" w="sm" type="none"/>
                    </a:lnR>
                    <a:lnT cap="flat" cmpd="sng" w="9525">
                      <a:solidFill>
                        <a:srgbClr val="FF9900">
                          <a:alpha val="0"/>
                        </a:srgbClr>
                      </a:solidFill>
                      <a:prstDash val="solid"/>
                      <a:round/>
                      <a:headEnd len="sm" w="sm" type="none"/>
                      <a:tailEnd len="sm" w="sm" type="none"/>
                    </a:lnT>
                    <a:lnB cap="flat" cmpd="sng" w="9525">
                      <a:solidFill>
                        <a:srgbClr val="FF9900">
                          <a:alpha val="0"/>
                        </a:srgbClr>
                      </a:solidFill>
                      <a:prstDash val="solid"/>
                      <a:round/>
                      <a:headEnd len="sm" w="sm" type="none"/>
                      <a:tailEnd len="sm" w="sm" type="none"/>
                    </a:lnB>
                    <a:solidFill>
                      <a:srgbClr val="FF9900"/>
                    </a:solidFill>
                  </a:tcPr>
                </a:tc>
              </a:tr>
              <a:tr h="381000">
                <a:tc>
                  <a:txBody>
                    <a:bodyPr/>
                    <a:lstStyle/>
                    <a:p>
                      <a:pPr indent="0" lvl="0" marL="0" rtl="0" algn="ctr">
                        <a:spcBef>
                          <a:spcPts val="0"/>
                        </a:spcBef>
                        <a:spcAft>
                          <a:spcPts val="0"/>
                        </a:spcAft>
                        <a:buNone/>
                      </a:pPr>
                      <a:r>
                        <a:rPr lang="en" sz="1200">
                          <a:solidFill>
                            <a:schemeClr val="dk2"/>
                          </a:solidFill>
                        </a:rPr>
                        <a:t>0</a:t>
                      </a:r>
                      <a:endParaRPr sz="1200">
                        <a:solidFill>
                          <a:schemeClr val="dk2"/>
                        </a:solidFill>
                      </a:endParaRPr>
                    </a:p>
                  </a:txBody>
                  <a:tcPr marT="91425" marB="91425" marR="91425" marL="91425">
                    <a:lnT cap="flat" cmpd="sng" w="9525">
                      <a:solidFill>
                        <a:srgbClr val="FF9900">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en" sz="1200">
                          <a:solidFill>
                            <a:schemeClr val="dk2"/>
                          </a:solidFill>
                        </a:rPr>
                        <a:t>Relatively low</a:t>
                      </a:r>
                      <a:r>
                        <a:rPr lang="en" sz="1200">
                          <a:solidFill>
                            <a:schemeClr val="dk2"/>
                          </a:solidFill>
                        </a:rPr>
                        <a:t> income,</a:t>
                      </a:r>
                      <a:r>
                        <a:rPr b="1" lang="en" sz="1200">
                          <a:solidFill>
                            <a:schemeClr val="dk2"/>
                          </a:solidFill>
                        </a:rPr>
                        <a:t> low</a:t>
                      </a:r>
                      <a:r>
                        <a:rPr lang="en" sz="1200">
                          <a:solidFill>
                            <a:schemeClr val="dk2"/>
                          </a:solidFill>
                        </a:rPr>
                        <a:t> residence obtained bachelor degree, </a:t>
                      </a:r>
                      <a:r>
                        <a:rPr b="1" lang="en" sz="1200">
                          <a:solidFill>
                            <a:schemeClr val="dk2"/>
                          </a:solidFill>
                        </a:rPr>
                        <a:t>highest</a:t>
                      </a:r>
                      <a:r>
                        <a:rPr lang="en" sz="1200">
                          <a:solidFill>
                            <a:schemeClr val="dk2"/>
                          </a:solidFill>
                        </a:rPr>
                        <a:t> no. of white race, </a:t>
                      </a:r>
                      <a:r>
                        <a:rPr b="1" lang="en" sz="1200">
                          <a:solidFill>
                            <a:schemeClr val="dk2"/>
                          </a:solidFill>
                        </a:rPr>
                        <a:t>lowest</a:t>
                      </a:r>
                      <a:r>
                        <a:rPr lang="en" sz="1200">
                          <a:solidFill>
                            <a:schemeClr val="dk2"/>
                          </a:solidFill>
                        </a:rPr>
                        <a:t> no. of black race </a:t>
                      </a:r>
                      <a:endParaRPr sz="1200">
                        <a:solidFill>
                          <a:schemeClr val="dk2"/>
                        </a:solidFill>
                      </a:endParaRPr>
                    </a:p>
                  </a:txBody>
                  <a:tcPr marT="91425" marB="91425" marR="91425" marL="91425">
                    <a:lnT cap="flat" cmpd="sng" w="9525">
                      <a:solidFill>
                        <a:srgbClr val="FF9900">
                          <a:alpha val="0"/>
                        </a:srgbClr>
                      </a:solidFill>
                      <a:prstDash val="solid"/>
                      <a:round/>
                      <a:headEnd len="sm" w="sm" type="none"/>
                      <a:tailEnd len="sm" w="sm" type="none"/>
                    </a:lnT>
                  </a:tcPr>
                </a:tc>
                <a:tc>
                  <a:txBody>
                    <a:bodyPr/>
                    <a:lstStyle/>
                    <a:p>
                      <a:pPr indent="0" lvl="0" marL="0" rtl="0" algn="l">
                        <a:spcBef>
                          <a:spcPts val="0"/>
                        </a:spcBef>
                        <a:spcAft>
                          <a:spcPts val="0"/>
                        </a:spcAft>
                        <a:buNone/>
                      </a:pPr>
                      <a:r>
                        <a:rPr b="1" lang="en" sz="1200">
                          <a:solidFill>
                            <a:schemeClr val="dk2"/>
                          </a:solidFill>
                        </a:rPr>
                        <a:t>Lowest</a:t>
                      </a:r>
                      <a:r>
                        <a:rPr lang="en" sz="1200">
                          <a:solidFill>
                            <a:schemeClr val="dk2"/>
                          </a:solidFill>
                        </a:rPr>
                        <a:t> Crime Rate</a:t>
                      </a:r>
                      <a:endParaRPr sz="1200">
                        <a:solidFill>
                          <a:schemeClr val="dk2"/>
                        </a:solidFill>
                      </a:endParaRPr>
                    </a:p>
                  </a:txBody>
                  <a:tcPr marT="91425" marB="91425" marR="91425" marL="91425">
                    <a:lnT cap="flat" cmpd="sng" w="9525">
                      <a:solidFill>
                        <a:srgbClr val="FF9900">
                          <a:alpha val="0"/>
                        </a:srgbClr>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 sz="1200">
                          <a:solidFill>
                            <a:schemeClr val="dk2"/>
                          </a:solidFill>
                        </a:rPr>
                        <a:t>1</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Low</a:t>
                      </a:r>
                      <a:r>
                        <a:rPr lang="en" sz="1200">
                          <a:solidFill>
                            <a:schemeClr val="dk2"/>
                          </a:solidFill>
                        </a:rPr>
                        <a:t> income, </a:t>
                      </a:r>
                      <a:r>
                        <a:rPr b="1" lang="en" sz="1200">
                          <a:solidFill>
                            <a:schemeClr val="dk2"/>
                          </a:solidFill>
                        </a:rPr>
                        <a:t>high</a:t>
                      </a:r>
                      <a:r>
                        <a:rPr lang="en" sz="1200">
                          <a:solidFill>
                            <a:schemeClr val="dk2"/>
                          </a:solidFill>
                        </a:rPr>
                        <a:t> population under poverty, </a:t>
                      </a:r>
                      <a:r>
                        <a:rPr b="1" lang="en" sz="1200">
                          <a:solidFill>
                            <a:schemeClr val="dk2"/>
                          </a:solidFill>
                        </a:rPr>
                        <a:t>comparatively high</a:t>
                      </a:r>
                      <a:r>
                        <a:rPr lang="en" sz="1200">
                          <a:solidFill>
                            <a:schemeClr val="dk2"/>
                          </a:solidFill>
                        </a:rPr>
                        <a:t> rate of unemployed, </a:t>
                      </a:r>
                      <a:r>
                        <a:rPr b="1" lang="en" sz="1200">
                          <a:solidFill>
                            <a:schemeClr val="dk2"/>
                          </a:solidFill>
                        </a:rPr>
                        <a:t>lowest </a:t>
                      </a:r>
                      <a:r>
                        <a:rPr lang="en" sz="1200">
                          <a:solidFill>
                            <a:schemeClr val="dk2"/>
                          </a:solidFill>
                        </a:rPr>
                        <a:t>% of 2 parents living with their kid, </a:t>
                      </a:r>
                      <a:r>
                        <a:rPr b="1" lang="en" sz="1200">
                          <a:solidFill>
                            <a:schemeClr val="dk2"/>
                          </a:solidFill>
                        </a:rPr>
                        <a:t>high </a:t>
                      </a:r>
                      <a:r>
                        <a:rPr lang="en" sz="1200">
                          <a:solidFill>
                            <a:schemeClr val="dk2"/>
                          </a:solidFill>
                        </a:rPr>
                        <a:t>rate</a:t>
                      </a:r>
                      <a:r>
                        <a:rPr lang="en" sz="1200">
                          <a:solidFill>
                            <a:schemeClr val="dk2"/>
                          </a:solidFill>
                        </a:rPr>
                        <a:t> of divorce, </a:t>
                      </a:r>
                      <a:r>
                        <a:rPr b="1" lang="en" sz="1200">
                          <a:solidFill>
                            <a:schemeClr val="dk2"/>
                          </a:solidFill>
                        </a:rPr>
                        <a:t>very dense</a:t>
                      </a:r>
                      <a:r>
                        <a:rPr lang="en" sz="1200">
                          <a:solidFill>
                            <a:schemeClr val="dk2"/>
                          </a:solidFill>
                        </a:rPr>
                        <a:t> populated, </a:t>
                      </a:r>
                      <a:r>
                        <a:rPr b="1" lang="en" sz="1200">
                          <a:solidFill>
                            <a:schemeClr val="dk2"/>
                          </a:solidFill>
                        </a:rPr>
                        <a:t>high</a:t>
                      </a:r>
                      <a:r>
                        <a:rPr lang="en" sz="1200">
                          <a:solidFill>
                            <a:schemeClr val="dk2"/>
                          </a:solidFill>
                        </a:rPr>
                        <a:t> no. of black race, </a:t>
                      </a:r>
                      <a:r>
                        <a:rPr b="1" lang="en" sz="1200">
                          <a:solidFill>
                            <a:schemeClr val="dk2"/>
                          </a:solidFill>
                        </a:rPr>
                        <a:t>low</a:t>
                      </a:r>
                      <a:r>
                        <a:rPr lang="en" sz="1200">
                          <a:solidFill>
                            <a:schemeClr val="dk2"/>
                          </a:solidFill>
                        </a:rPr>
                        <a:t> no. of white race, </a:t>
                      </a:r>
                      <a:r>
                        <a:rPr b="1" lang="en" sz="1200">
                          <a:solidFill>
                            <a:schemeClr val="dk2"/>
                          </a:solidFill>
                        </a:rPr>
                        <a:t>high</a:t>
                      </a:r>
                      <a:r>
                        <a:rPr lang="en" sz="1200">
                          <a:solidFill>
                            <a:schemeClr val="dk2"/>
                          </a:solidFill>
                        </a:rPr>
                        <a:t> no. of immigrants, </a:t>
                      </a:r>
                      <a:r>
                        <a:rPr b="1" lang="en" sz="1200">
                          <a:solidFill>
                            <a:schemeClr val="dk2"/>
                          </a:solidFill>
                        </a:rPr>
                        <a:t>high</a:t>
                      </a:r>
                      <a:r>
                        <a:rPr lang="en" sz="1200">
                          <a:solidFill>
                            <a:schemeClr val="dk2"/>
                          </a:solidFill>
                        </a:rPr>
                        <a:t> no. of vacant house</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Highest</a:t>
                      </a:r>
                      <a:r>
                        <a:rPr lang="en" sz="1200">
                          <a:solidFill>
                            <a:schemeClr val="dk2"/>
                          </a:solidFill>
                        </a:rPr>
                        <a:t> Crime Rate</a:t>
                      </a:r>
                      <a:endParaRPr sz="12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200">
                          <a:solidFill>
                            <a:schemeClr val="dk2"/>
                          </a:solidFill>
                        </a:rPr>
                        <a:t>2</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Lowest </a:t>
                      </a:r>
                      <a:r>
                        <a:rPr lang="en" sz="1200">
                          <a:solidFill>
                            <a:schemeClr val="dk2"/>
                          </a:solidFill>
                        </a:rPr>
                        <a:t>income, </a:t>
                      </a:r>
                      <a:r>
                        <a:rPr b="1" lang="en" sz="1200">
                          <a:solidFill>
                            <a:schemeClr val="dk2"/>
                          </a:solidFill>
                        </a:rPr>
                        <a:t>highest </a:t>
                      </a:r>
                      <a:r>
                        <a:rPr lang="en" sz="1200">
                          <a:solidFill>
                            <a:schemeClr val="dk2"/>
                          </a:solidFill>
                        </a:rPr>
                        <a:t>population under poverty, </a:t>
                      </a:r>
                      <a:r>
                        <a:rPr b="1" lang="en" sz="1200">
                          <a:solidFill>
                            <a:schemeClr val="dk2"/>
                          </a:solidFill>
                        </a:rPr>
                        <a:t>highest</a:t>
                      </a:r>
                      <a:r>
                        <a:rPr lang="en" sz="1200">
                          <a:solidFill>
                            <a:schemeClr val="dk2"/>
                          </a:solidFill>
                        </a:rPr>
                        <a:t> residence who never obtain bachelor degree, </a:t>
                      </a:r>
                      <a:r>
                        <a:rPr b="1" lang="en" sz="1200">
                          <a:solidFill>
                            <a:schemeClr val="dk2"/>
                          </a:solidFill>
                        </a:rPr>
                        <a:t>highest</a:t>
                      </a:r>
                      <a:r>
                        <a:rPr lang="en" sz="1200">
                          <a:solidFill>
                            <a:schemeClr val="dk2"/>
                          </a:solidFill>
                        </a:rPr>
                        <a:t> unemployment rate, </a:t>
                      </a:r>
                      <a:r>
                        <a:rPr b="1" lang="en" sz="1200">
                          <a:solidFill>
                            <a:schemeClr val="dk2"/>
                          </a:solidFill>
                        </a:rPr>
                        <a:t>highest</a:t>
                      </a:r>
                      <a:r>
                        <a:rPr lang="en" sz="1200">
                          <a:solidFill>
                            <a:schemeClr val="dk2"/>
                          </a:solidFill>
                        </a:rPr>
                        <a:t> divorce rate, </a:t>
                      </a:r>
                      <a:r>
                        <a:rPr b="1" lang="en" sz="1200">
                          <a:solidFill>
                            <a:schemeClr val="dk2"/>
                          </a:solidFill>
                        </a:rPr>
                        <a:t>not very</a:t>
                      </a:r>
                      <a:r>
                        <a:rPr lang="en" sz="1200">
                          <a:solidFill>
                            <a:schemeClr val="dk2"/>
                          </a:solidFill>
                        </a:rPr>
                        <a:t> dense populated state, </a:t>
                      </a:r>
                      <a:r>
                        <a:rPr b="1" lang="en" sz="1200">
                          <a:solidFill>
                            <a:schemeClr val="dk2"/>
                          </a:solidFill>
                        </a:rPr>
                        <a:t>high</a:t>
                      </a:r>
                      <a:r>
                        <a:rPr lang="en" sz="1200">
                          <a:solidFill>
                            <a:schemeClr val="dk2"/>
                          </a:solidFill>
                        </a:rPr>
                        <a:t> no of black race, </a:t>
                      </a:r>
                      <a:r>
                        <a:rPr b="1" lang="en" sz="1200">
                          <a:solidFill>
                            <a:schemeClr val="dk2"/>
                          </a:solidFill>
                        </a:rPr>
                        <a:t>low</a:t>
                      </a:r>
                      <a:r>
                        <a:rPr lang="en" sz="1200">
                          <a:solidFill>
                            <a:schemeClr val="dk2"/>
                          </a:solidFill>
                        </a:rPr>
                        <a:t> no. of white race</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C</a:t>
                      </a:r>
                      <a:r>
                        <a:rPr b="1" lang="en" sz="1200">
                          <a:solidFill>
                            <a:schemeClr val="dk2"/>
                          </a:solidFill>
                        </a:rPr>
                        <a:t>omparatively high</a:t>
                      </a:r>
                      <a:r>
                        <a:rPr lang="en" sz="1200">
                          <a:solidFill>
                            <a:schemeClr val="dk2"/>
                          </a:solidFill>
                        </a:rPr>
                        <a:t> crime rate for raping, assault, burglary, larcenies and auto theft</a:t>
                      </a:r>
                      <a:endParaRPr sz="12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200">
                          <a:solidFill>
                            <a:schemeClr val="dk2"/>
                          </a:solidFill>
                        </a:rPr>
                        <a:t>3</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Relatively high</a:t>
                      </a:r>
                      <a:r>
                        <a:rPr lang="en" sz="1200">
                          <a:solidFill>
                            <a:schemeClr val="dk2"/>
                          </a:solidFill>
                        </a:rPr>
                        <a:t> income, obtain bachelor degree, </a:t>
                      </a:r>
                      <a:r>
                        <a:rPr b="1" lang="en" sz="1200">
                          <a:solidFill>
                            <a:schemeClr val="dk2"/>
                          </a:solidFill>
                        </a:rPr>
                        <a:t>very low</a:t>
                      </a:r>
                      <a:r>
                        <a:rPr lang="en" sz="1200">
                          <a:solidFill>
                            <a:schemeClr val="dk2"/>
                          </a:solidFill>
                        </a:rPr>
                        <a:t> unemployment rate, </a:t>
                      </a:r>
                      <a:r>
                        <a:rPr b="1" lang="en" sz="1200">
                          <a:solidFill>
                            <a:schemeClr val="dk2"/>
                          </a:solidFill>
                        </a:rPr>
                        <a:t>high</a:t>
                      </a:r>
                      <a:r>
                        <a:rPr lang="en" sz="1200">
                          <a:solidFill>
                            <a:schemeClr val="dk2"/>
                          </a:solidFill>
                        </a:rPr>
                        <a:t> no. of immigrant, </a:t>
                      </a:r>
                      <a:r>
                        <a:rPr b="1" lang="en" sz="1200">
                          <a:solidFill>
                            <a:schemeClr val="dk2"/>
                          </a:solidFill>
                        </a:rPr>
                        <a:t>high</a:t>
                      </a:r>
                      <a:r>
                        <a:rPr lang="en" sz="1200">
                          <a:solidFill>
                            <a:schemeClr val="dk2"/>
                          </a:solidFill>
                        </a:rPr>
                        <a:t> no. of asian race and hispanic race</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Comparatively high</a:t>
                      </a:r>
                      <a:r>
                        <a:rPr lang="en" sz="1200">
                          <a:solidFill>
                            <a:schemeClr val="dk2"/>
                          </a:solidFill>
                        </a:rPr>
                        <a:t> crime rate for arson</a:t>
                      </a:r>
                      <a:endParaRPr sz="12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200">
                          <a:solidFill>
                            <a:schemeClr val="dk2"/>
                          </a:solidFill>
                        </a:rPr>
                        <a:t>4</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Highest</a:t>
                      </a:r>
                      <a:r>
                        <a:rPr lang="en" sz="1200">
                          <a:solidFill>
                            <a:schemeClr val="dk2"/>
                          </a:solidFill>
                        </a:rPr>
                        <a:t> income, </a:t>
                      </a:r>
                      <a:r>
                        <a:rPr b="1" lang="en" sz="1200">
                          <a:solidFill>
                            <a:schemeClr val="dk2"/>
                          </a:solidFill>
                        </a:rPr>
                        <a:t>most</a:t>
                      </a:r>
                      <a:r>
                        <a:rPr lang="en" sz="1200">
                          <a:solidFill>
                            <a:schemeClr val="dk2"/>
                          </a:solidFill>
                        </a:rPr>
                        <a:t> of the residence obtained bachelor degree, </a:t>
                      </a:r>
                      <a:r>
                        <a:rPr b="1" lang="en" sz="1200">
                          <a:solidFill>
                            <a:schemeClr val="dk2"/>
                          </a:solidFill>
                        </a:rPr>
                        <a:t>lowest</a:t>
                      </a:r>
                      <a:r>
                        <a:rPr lang="en" sz="1200">
                          <a:solidFill>
                            <a:schemeClr val="dk2"/>
                          </a:solidFill>
                        </a:rPr>
                        <a:t> population under poverty, </a:t>
                      </a:r>
                      <a:r>
                        <a:rPr b="1" lang="en" sz="1200">
                          <a:solidFill>
                            <a:schemeClr val="dk2"/>
                          </a:solidFill>
                        </a:rPr>
                        <a:t>highest</a:t>
                      </a:r>
                      <a:r>
                        <a:rPr lang="en" sz="1200">
                          <a:solidFill>
                            <a:schemeClr val="dk2"/>
                          </a:solidFill>
                        </a:rPr>
                        <a:t> employment rate, </a:t>
                      </a:r>
                      <a:r>
                        <a:rPr b="1" lang="en" sz="1200">
                          <a:solidFill>
                            <a:schemeClr val="dk2"/>
                          </a:solidFill>
                        </a:rPr>
                        <a:t>highest</a:t>
                      </a:r>
                      <a:r>
                        <a:rPr lang="en" sz="1200">
                          <a:solidFill>
                            <a:schemeClr val="dk2"/>
                          </a:solidFill>
                        </a:rPr>
                        <a:t> % of 2 parents living with their kid, </a:t>
                      </a:r>
                      <a:r>
                        <a:rPr b="1" lang="en" sz="1200">
                          <a:solidFill>
                            <a:schemeClr val="dk2"/>
                          </a:solidFill>
                        </a:rPr>
                        <a:t>lowest</a:t>
                      </a:r>
                      <a:r>
                        <a:rPr lang="en" sz="1200">
                          <a:solidFill>
                            <a:schemeClr val="dk2"/>
                          </a:solidFill>
                        </a:rPr>
                        <a:t> number of divorce, </a:t>
                      </a:r>
                      <a:r>
                        <a:rPr b="1" lang="en" sz="1200">
                          <a:solidFill>
                            <a:schemeClr val="dk2"/>
                          </a:solidFill>
                        </a:rPr>
                        <a:t>comparatively low</a:t>
                      </a:r>
                      <a:r>
                        <a:rPr lang="en" sz="1200">
                          <a:solidFill>
                            <a:schemeClr val="dk2"/>
                          </a:solidFill>
                        </a:rPr>
                        <a:t> no. of black race</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Low </a:t>
                      </a:r>
                      <a:r>
                        <a:rPr lang="en" sz="1200">
                          <a:solidFill>
                            <a:schemeClr val="dk2"/>
                          </a:solidFill>
                        </a:rPr>
                        <a:t>Crime Rate</a:t>
                      </a:r>
                      <a:endParaRPr sz="1200">
                        <a:solidFill>
                          <a:schemeClr val="dk2"/>
                        </a:solidFill>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59"/>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500"/>
              <a:t>Clustering Analysis for attributes with corr &gt; |40%|</a:t>
            </a:r>
            <a:endParaRPr sz="1500"/>
          </a:p>
          <a:p>
            <a:pPr indent="0" lvl="0" marL="0" rtl="0" algn="l">
              <a:spcBef>
                <a:spcPts val="0"/>
              </a:spcBef>
              <a:spcAft>
                <a:spcPts val="0"/>
              </a:spcAft>
              <a:buNone/>
            </a:pPr>
            <a:r>
              <a:t/>
            </a:r>
            <a:endParaRPr/>
          </a:p>
        </p:txBody>
      </p:sp>
      <p:sp>
        <p:nvSpPr>
          <p:cNvPr id="811" name="Google Shape;811;p59"/>
          <p:cNvSpPr txBox="1"/>
          <p:nvPr>
            <p:ph type="ctrTitle"/>
          </p:nvPr>
        </p:nvSpPr>
        <p:spPr>
          <a:xfrm>
            <a:off x="597375" y="411675"/>
            <a:ext cx="6602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Clustering Analysis - Corr &gt; |40%|</a:t>
            </a:r>
            <a:endParaRPr/>
          </a:p>
        </p:txBody>
      </p:sp>
      <p:pic>
        <p:nvPicPr>
          <p:cNvPr id="812" name="Google Shape;812;p59"/>
          <p:cNvPicPr preferRelativeResize="0"/>
          <p:nvPr/>
        </p:nvPicPr>
        <p:blipFill>
          <a:blip r:embed="rId3">
            <a:alphaModFix/>
          </a:blip>
          <a:stretch>
            <a:fillRect/>
          </a:stretch>
        </p:blipFill>
        <p:spPr>
          <a:xfrm>
            <a:off x="4814000" y="1116925"/>
            <a:ext cx="4330000" cy="4026576"/>
          </a:xfrm>
          <a:prstGeom prst="rect">
            <a:avLst/>
          </a:prstGeom>
          <a:noFill/>
          <a:ln>
            <a:noFill/>
          </a:ln>
        </p:spPr>
      </p:pic>
      <p:pic>
        <p:nvPicPr>
          <p:cNvPr id="813" name="Google Shape;813;p59"/>
          <p:cNvPicPr preferRelativeResize="0"/>
          <p:nvPr/>
        </p:nvPicPr>
        <p:blipFill>
          <a:blip r:embed="rId4">
            <a:alphaModFix/>
          </a:blip>
          <a:stretch>
            <a:fillRect/>
          </a:stretch>
        </p:blipFill>
        <p:spPr>
          <a:xfrm>
            <a:off x="708700" y="1706450"/>
            <a:ext cx="3600450" cy="2260065"/>
          </a:xfrm>
          <a:prstGeom prst="rect">
            <a:avLst/>
          </a:prstGeom>
          <a:noFill/>
          <a:ln>
            <a:noFill/>
          </a:ln>
        </p:spPr>
      </p:pic>
      <p:pic>
        <p:nvPicPr>
          <p:cNvPr id="814" name="Google Shape;814;p59"/>
          <p:cNvPicPr preferRelativeResize="0"/>
          <p:nvPr/>
        </p:nvPicPr>
        <p:blipFill>
          <a:blip r:embed="rId5">
            <a:alphaModFix/>
          </a:blip>
          <a:stretch>
            <a:fillRect/>
          </a:stretch>
        </p:blipFill>
        <p:spPr>
          <a:xfrm>
            <a:off x="751500" y="4026713"/>
            <a:ext cx="3600450" cy="942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 Characteristics</a:t>
            </a:r>
            <a:endParaRPr/>
          </a:p>
        </p:txBody>
      </p:sp>
      <p:graphicFrame>
        <p:nvGraphicFramePr>
          <p:cNvPr id="820" name="Google Shape;820;p60"/>
          <p:cNvGraphicFramePr/>
          <p:nvPr/>
        </p:nvGraphicFramePr>
        <p:xfrm>
          <a:off x="465213" y="1617625"/>
          <a:ext cx="3000000" cy="3000000"/>
        </p:xfrm>
        <a:graphic>
          <a:graphicData uri="http://schemas.openxmlformats.org/drawingml/2006/table">
            <a:tbl>
              <a:tblPr>
                <a:noFill/>
                <a:tableStyleId>{9BFD0C9B-0946-4F77-B8BF-81D0575E1B64}</a:tableStyleId>
              </a:tblPr>
              <a:tblGrid>
                <a:gridCol w="1244175"/>
                <a:gridCol w="5666700"/>
                <a:gridCol w="1302700"/>
              </a:tblGrid>
              <a:tr h="381000">
                <a:tc>
                  <a:txBody>
                    <a:bodyPr/>
                    <a:lstStyle/>
                    <a:p>
                      <a:pPr indent="0" lvl="0" marL="0" rtl="0" algn="l">
                        <a:spcBef>
                          <a:spcPts val="0"/>
                        </a:spcBef>
                        <a:spcAft>
                          <a:spcPts val="0"/>
                        </a:spcAft>
                        <a:buNone/>
                      </a:pPr>
                      <a:r>
                        <a:rPr lang="en">
                          <a:solidFill>
                            <a:schemeClr val="dk2"/>
                          </a:solidFill>
                        </a:rPr>
                        <a:t>Cluster </a:t>
                      </a:r>
                      <a:endParaRPr>
                        <a:solidFill>
                          <a:schemeClr val="dk2"/>
                        </a:solidFill>
                      </a:endParaRPr>
                    </a:p>
                  </a:txBody>
                  <a:tcPr marT="91425" marB="91425" marR="91425" marL="91425">
                    <a:solidFill>
                      <a:srgbClr val="FF9900"/>
                    </a:solidFill>
                  </a:tcPr>
                </a:tc>
                <a:tc>
                  <a:txBody>
                    <a:bodyPr/>
                    <a:lstStyle/>
                    <a:p>
                      <a:pPr indent="0" lvl="0" marL="0" rtl="0" algn="l">
                        <a:spcBef>
                          <a:spcPts val="0"/>
                        </a:spcBef>
                        <a:spcAft>
                          <a:spcPts val="0"/>
                        </a:spcAft>
                        <a:buNone/>
                      </a:pPr>
                      <a:r>
                        <a:rPr lang="en">
                          <a:solidFill>
                            <a:schemeClr val="dk2"/>
                          </a:solidFill>
                        </a:rPr>
                        <a:t>Distinct Characteristics</a:t>
                      </a:r>
                      <a:endParaRPr>
                        <a:solidFill>
                          <a:schemeClr val="dk2"/>
                        </a:solidFill>
                      </a:endParaRPr>
                    </a:p>
                  </a:txBody>
                  <a:tcPr marT="91425" marB="91425" marR="91425" marL="91425">
                    <a:solidFill>
                      <a:srgbClr val="FF9900"/>
                    </a:solidFill>
                  </a:tcPr>
                </a:tc>
                <a:tc>
                  <a:txBody>
                    <a:bodyPr/>
                    <a:lstStyle/>
                    <a:p>
                      <a:pPr indent="0" lvl="0" marL="0" rtl="0" algn="l">
                        <a:spcBef>
                          <a:spcPts val="0"/>
                        </a:spcBef>
                        <a:spcAft>
                          <a:spcPts val="0"/>
                        </a:spcAft>
                        <a:buNone/>
                      </a:pPr>
                      <a:r>
                        <a:rPr lang="en">
                          <a:solidFill>
                            <a:schemeClr val="dk2"/>
                          </a:solidFill>
                        </a:rPr>
                        <a:t>Remarks</a:t>
                      </a:r>
                      <a:endParaRPr>
                        <a:solidFill>
                          <a:schemeClr val="dk2"/>
                        </a:solidFill>
                      </a:endParaRPr>
                    </a:p>
                  </a:txBody>
                  <a:tcPr marT="91425" marB="91425" marR="91425" marL="91425">
                    <a:solidFill>
                      <a:srgbClr val="FF9900"/>
                    </a:solidFill>
                  </a:tcPr>
                </a:tc>
              </a:tr>
              <a:tr h="381000">
                <a:tc>
                  <a:txBody>
                    <a:bodyPr/>
                    <a:lstStyle/>
                    <a:p>
                      <a:pPr indent="0" lvl="0" marL="0" rtl="0" algn="ctr">
                        <a:spcBef>
                          <a:spcPts val="0"/>
                        </a:spcBef>
                        <a:spcAft>
                          <a:spcPts val="0"/>
                        </a:spcAft>
                        <a:buNone/>
                      </a:pPr>
                      <a:r>
                        <a:rPr lang="en" sz="1200">
                          <a:solidFill>
                            <a:schemeClr val="dk2"/>
                          </a:solidFill>
                        </a:rPr>
                        <a:t>0</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Relatively higher</a:t>
                      </a:r>
                      <a:r>
                        <a:rPr lang="en" sz="1200">
                          <a:solidFill>
                            <a:schemeClr val="dk2"/>
                          </a:solidFill>
                        </a:rPr>
                        <a:t> income, </a:t>
                      </a:r>
                      <a:r>
                        <a:rPr b="1" lang="en" sz="1200">
                          <a:solidFill>
                            <a:schemeClr val="dk2"/>
                          </a:solidFill>
                        </a:rPr>
                        <a:t>less</a:t>
                      </a:r>
                      <a:r>
                        <a:rPr lang="en" sz="1200">
                          <a:solidFill>
                            <a:schemeClr val="dk2"/>
                          </a:solidFill>
                        </a:rPr>
                        <a:t> dense populated state, </a:t>
                      </a:r>
                      <a:r>
                        <a:rPr b="1" lang="en" sz="1200">
                          <a:solidFill>
                            <a:schemeClr val="dk2"/>
                          </a:solidFill>
                        </a:rPr>
                        <a:t>low</a:t>
                      </a:r>
                      <a:r>
                        <a:rPr lang="en" sz="1200">
                          <a:solidFill>
                            <a:schemeClr val="dk2"/>
                          </a:solidFill>
                        </a:rPr>
                        <a:t> number of immigrants, </a:t>
                      </a:r>
                      <a:r>
                        <a:rPr b="1" lang="en" sz="1200">
                          <a:solidFill>
                            <a:schemeClr val="dk2"/>
                          </a:solidFill>
                        </a:rPr>
                        <a:t>low</a:t>
                      </a:r>
                      <a:r>
                        <a:rPr lang="en" sz="1200">
                          <a:solidFill>
                            <a:schemeClr val="dk2"/>
                          </a:solidFill>
                        </a:rPr>
                        <a:t> number of vacant houses</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lang="en" sz="1200">
                          <a:solidFill>
                            <a:schemeClr val="dk2"/>
                          </a:solidFill>
                        </a:rPr>
                        <a:t>Lowest Crime Rate</a:t>
                      </a:r>
                      <a:endParaRPr sz="12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200">
                          <a:solidFill>
                            <a:schemeClr val="dk2"/>
                          </a:solidFill>
                        </a:rPr>
                        <a:t>1</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Lowest</a:t>
                      </a:r>
                      <a:r>
                        <a:rPr lang="en" sz="1200">
                          <a:solidFill>
                            <a:schemeClr val="dk2"/>
                          </a:solidFill>
                        </a:rPr>
                        <a:t> income, </a:t>
                      </a:r>
                      <a:r>
                        <a:rPr b="1" lang="en" sz="1200">
                          <a:solidFill>
                            <a:schemeClr val="dk2"/>
                          </a:solidFill>
                        </a:rPr>
                        <a:t>very</a:t>
                      </a:r>
                      <a:r>
                        <a:rPr lang="en" sz="1200">
                          <a:solidFill>
                            <a:schemeClr val="dk2"/>
                          </a:solidFill>
                        </a:rPr>
                        <a:t> dense populated state, </a:t>
                      </a:r>
                      <a:r>
                        <a:rPr b="1" lang="en" sz="1200">
                          <a:solidFill>
                            <a:schemeClr val="dk2"/>
                          </a:solidFill>
                        </a:rPr>
                        <a:t>highest</a:t>
                      </a:r>
                      <a:r>
                        <a:rPr lang="en" sz="1200">
                          <a:solidFill>
                            <a:schemeClr val="dk2"/>
                          </a:solidFill>
                        </a:rPr>
                        <a:t> number of immigrants, </a:t>
                      </a:r>
                      <a:r>
                        <a:rPr b="1" lang="en" sz="1200">
                          <a:solidFill>
                            <a:schemeClr val="dk2"/>
                          </a:solidFill>
                        </a:rPr>
                        <a:t>highest</a:t>
                      </a:r>
                      <a:r>
                        <a:rPr lang="en" sz="1200">
                          <a:solidFill>
                            <a:schemeClr val="dk2"/>
                          </a:solidFill>
                        </a:rPr>
                        <a:t> number of vacant houses</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lang="en" sz="1200">
                          <a:solidFill>
                            <a:schemeClr val="dk2"/>
                          </a:solidFill>
                        </a:rPr>
                        <a:t>Highest Crime Rate</a:t>
                      </a:r>
                      <a:endParaRPr sz="1200">
                        <a:solidFill>
                          <a:schemeClr val="dk2"/>
                        </a:solidFill>
                      </a:endParaRPr>
                    </a:p>
                  </a:txBody>
                  <a:tcPr marT="91425" marB="91425" marR="91425" marL="91425"/>
                </a:tc>
              </a:tr>
              <a:tr h="381000">
                <a:tc>
                  <a:txBody>
                    <a:bodyPr/>
                    <a:lstStyle/>
                    <a:p>
                      <a:pPr indent="0" lvl="0" marL="0" rtl="0" algn="ctr">
                        <a:spcBef>
                          <a:spcPts val="0"/>
                        </a:spcBef>
                        <a:spcAft>
                          <a:spcPts val="0"/>
                        </a:spcAft>
                        <a:buNone/>
                      </a:pPr>
                      <a:r>
                        <a:rPr lang="en" sz="1200">
                          <a:solidFill>
                            <a:schemeClr val="dk2"/>
                          </a:solidFill>
                        </a:rPr>
                        <a:t>2</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b="1" lang="en" sz="1200">
                          <a:solidFill>
                            <a:schemeClr val="dk2"/>
                          </a:solidFill>
                        </a:rPr>
                        <a:t>Relatively lower </a:t>
                      </a:r>
                      <a:r>
                        <a:rPr lang="en" sz="1200">
                          <a:solidFill>
                            <a:schemeClr val="dk2"/>
                          </a:solidFill>
                        </a:rPr>
                        <a:t>income, </a:t>
                      </a:r>
                      <a:r>
                        <a:rPr b="1" lang="en" sz="1200">
                          <a:solidFill>
                            <a:schemeClr val="dk2"/>
                          </a:solidFill>
                        </a:rPr>
                        <a:t>more</a:t>
                      </a:r>
                      <a:r>
                        <a:rPr lang="en" sz="1200">
                          <a:solidFill>
                            <a:schemeClr val="dk2"/>
                          </a:solidFill>
                        </a:rPr>
                        <a:t> dense populated state, </a:t>
                      </a:r>
                      <a:r>
                        <a:rPr b="1" lang="en" sz="1200">
                          <a:solidFill>
                            <a:schemeClr val="dk2"/>
                          </a:solidFill>
                        </a:rPr>
                        <a:t>relatively higher</a:t>
                      </a:r>
                      <a:r>
                        <a:rPr lang="en" sz="1200">
                          <a:solidFill>
                            <a:schemeClr val="dk2"/>
                          </a:solidFill>
                        </a:rPr>
                        <a:t> number of immigrants and number of vacant houses</a:t>
                      </a:r>
                      <a:endParaRPr sz="1200">
                        <a:solidFill>
                          <a:schemeClr val="dk2"/>
                        </a:solidFill>
                      </a:endParaRPr>
                    </a:p>
                  </a:txBody>
                  <a:tcPr marT="91425" marB="91425" marR="91425" marL="91425"/>
                </a:tc>
                <a:tc>
                  <a:txBody>
                    <a:bodyPr/>
                    <a:lstStyle/>
                    <a:p>
                      <a:pPr indent="0" lvl="0" marL="0" rtl="0" algn="l">
                        <a:spcBef>
                          <a:spcPts val="0"/>
                        </a:spcBef>
                        <a:spcAft>
                          <a:spcPts val="0"/>
                        </a:spcAft>
                        <a:buNone/>
                      </a:pPr>
                      <a:r>
                        <a:rPr lang="en" sz="1200">
                          <a:solidFill>
                            <a:schemeClr val="dk2"/>
                          </a:solidFill>
                        </a:rPr>
                        <a:t>Moderate Crime Rate</a:t>
                      </a:r>
                      <a:endParaRPr sz="1200">
                        <a:solidFill>
                          <a:schemeClr val="dk2"/>
                        </a:solidFill>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1"/>
          <p:cNvSpPr txBox="1"/>
          <p:nvPr>
            <p:ph idx="1" type="body"/>
          </p:nvPr>
        </p:nvSpPr>
        <p:spPr>
          <a:xfrm>
            <a:off x="597375" y="8349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All Attributes</a:t>
            </a:r>
            <a:endParaRPr b="1" sz="1500"/>
          </a:p>
          <a:p>
            <a:pPr indent="0" lvl="0" marL="0" rtl="0" algn="l">
              <a:spcBef>
                <a:spcPts val="0"/>
              </a:spcBef>
              <a:spcAft>
                <a:spcPts val="0"/>
              </a:spcAft>
              <a:buNone/>
            </a:pPr>
            <a:r>
              <a:t/>
            </a:r>
            <a:endParaRPr/>
          </a:p>
          <a:p>
            <a:pPr indent="0" lvl="0" marL="0" rtl="0" algn="l">
              <a:spcBef>
                <a:spcPts val="0"/>
              </a:spcBef>
              <a:spcAft>
                <a:spcPts val="0"/>
              </a:spcAft>
              <a:buNone/>
            </a:pPr>
            <a:r>
              <a:rPr b="1" lang="en" sz="1300" u="sng"/>
              <a:t>Cluster 0</a:t>
            </a:r>
            <a:endParaRPr b="1" sz="1300" u="sng"/>
          </a:p>
          <a:p>
            <a:pPr indent="0" lvl="0" marL="0" rtl="0" algn="l">
              <a:spcBef>
                <a:spcPts val="0"/>
              </a:spcBef>
              <a:spcAft>
                <a:spcPts val="0"/>
              </a:spcAft>
              <a:buNone/>
            </a:pPr>
            <a:r>
              <a:rPr lang="en"/>
              <a:t>States: MI </a:t>
            </a:r>
            <a:r>
              <a:rPr b="1" lang="en"/>
              <a:t>(9.5%)</a:t>
            </a:r>
            <a:r>
              <a:rPr lang="en"/>
              <a:t>, MN </a:t>
            </a:r>
            <a:r>
              <a:rPr b="1" lang="en"/>
              <a:t>(8.8%)</a:t>
            </a:r>
            <a:r>
              <a:rPr lang="en"/>
              <a:t>, OH </a:t>
            </a:r>
            <a:r>
              <a:rPr b="1" lang="en"/>
              <a:t>(8%)</a:t>
            </a:r>
            <a:r>
              <a:rPr lang="en"/>
              <a:t>, PA, WI, etc.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300" u="sng"/>
              <a:t>Cluster 1</a:t>
            </a:r>
            <a:endParaRPr b="1" sz="1300" u="sng"/>
          </a:p>
          <a:p>
            <a:pPr indent="0" lvl="0" marL="0" rtl="0" algn="l">
              <a:spcBef>
                <a:spcPts val="0"/>
              </a:spcBef>
              <a:spcAft>
                <a:spcPts val="0"/>
              </a:spcAft>
              <a:buNone/>
            </a:pPr>
            <a:r>
              <a:rPr lang="en"/>
              <a:t>States: CA  </a:t>
            </a:r>
            <a:r>
              <a:rPr b="1" lang="en"/>
              <a:t>(23.8%)</a:t>
            </a:r>
            <a:r>
              <a:rPr lang="en"/>
              <a:t>, TX  </a:t>
            </a:r>
            <a:r>
              <a:rPr b="1" lang="en"/>
              <a:t>(10.9%)</a:t>
            </a:r>
            <a:r>
              <a:rPr lang="en"/>
              <a:t>, FL </a:t>
            </a:r>
            <a:r>
              <a:rPr b="1" lang="en"/>
              <a:t>(6.2%)</a:t>
            </a:r>
            <a:r>
              <a:rPr lang="en"/>
              <a:t> , NC, VA, etc.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300" u="sng"/>
              <a:t>Cluster 2</a:t>
            </a:r>
            <a:endParaRPr b="1" sz="1300" u="sng"/>
          </a:p>
          <a:p>
            <a:pPr indent="0" lvl="0" marL="0" rtl="0" algn="l">
              <a:spcBef>
                <a:spcPts val="0"/>
              </a:spcBef>
              <a:spcAft>
                <a:spcPts val="0"/>
              </a:spcAft>
              <a:buNone/>
            </a:pPr>
            <a:r>
              <a:rPr lang="en"/>
              <a:t>States: TX </a:t>
            </a:r>
            <a:r>
              <a:rPr b="1" lang="en"/>
              <a:t>(13.2%)</a:t>
            </a:r>
            <a:r>
              <a:rPr lang="en"/>
              <a:t>, MI </a:t>
            </a:r>
            <a:r>
              <a:rPr b="1" lang="en"/>
              <a:t>(6.2%)</a:t>
            </a:r>
            <a:r>
              <a:rPr lang="en"/>
              <a:t>, NC </a:t>
            </a:r>
            <a:r>
              <a:rPr b="1" lang="en"/>
              <a:t>(6.2%)</a:t>
            </a:r>
            <a:r>
              <a:rPr lang="en"/>
              <a:t>, OK, CA, etc.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300" u="sng"/>
              <a:t>Cluster 3</a:t>
            </a:r>
            <a:endParaRPr b="1" sz="1300" u="sng"/>
          </a:p>
          <a:p>
            <a:pPr indent="0" lvl="0" marL="0" rtl="0" algn="l">
              <a:spcBef>
                <a:spcPts val="0"/>
              </a:spcBef>
              <a:spcAft>
                <a:spcPts val="0"/>
              </a:spcAft>
              <a:buNone/>
            </a:pPr>
            <a:r>
              <a:rPr lang="en"/>
              <a:t>States: CA </a:t>
            </a:r>
            <a:r>
              <a:rPr b="1" lang="en"/>
              <a:t>(23.6%)</a:t>
            </a:r>
            <a:r>
              <a:rPr lang="en"/>
              <a:t>, NJ </a:t>
            </a:r>
            <a:r>
              <a:rPr b="1" lang="en"/>
              <a:t>(13.5%)</a:t>
            </a:r>
            <a:r>
              <a:rPr lang="en"/>
              <a:t>, MI </a:t>
            </a:r>
            <a:r>
              <a:rPr b="1" lang="en"/>
              <a:t>(7.3%)</a:t>
            </a:r>
            <a:r>
              <a:rPr lang="en"/>
              <a:t>, TX, MA, etc.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300" u="sng"/>
              <a:t>Cluster 4</a:t>
            </a:r>
            <a:endParaRPr b="1" sz="1300" u="sng"/>
          </a:p>
          <a:p>
            <a:pPr indent="0" lvl="0" marL="0" rtl="0" algn="l">
              <a:spcBef>
                <a:spcPts val="0"/>
              </a:spcBef>
              <a:spcAft>
                <a:spcPts val="0"/>
              </a:spcAft>
              <a:buNone/>
            </a:pPr>
            <a:r>
              <a:rPr lang="en"/>
              <a:t>States: NJ </a:t>
            </a:r>
            <a:r>
              <a:rPr b="1" lang="en"/>
              <a:t>(18.8%)</a:t>
            </a:r>
            <a:r>
              <a:rPr lang="en"/>
              <a:t>, PA </a:t>
            </a:r>
            <a:r>
              <a:rPr b="1" lang="en"/>
              <a:t>(9.9%)</a:t>
            </a:r>
            <a:r>
              <a:rPr lang="en"/>
              <a:t>, IL </a:t>
            </a:r>
            <a:r>
              <a:rPr b="1" lang="en"/>
              <a:t>(9%)</a:t>
            </a:r>
            <a:r>
              <a:rPr lang="en"/>
              <a:t>, MN, CT, etc.</a:t>
            </a:r>
            <a:endParaRPr/>
          </a:p>
          <a:p>
            <a:pPr indent="0" lvl="0" marL="0" rtl="0" algn="l">
              <a:spcBef>
                <a:spcPts val="0"/>
              </a:spcBef>
              <a:spcAft>
                <a:spcPts val="0"/>
              </a:spcAft>
              <a:buNone/>
            </a:pPr>
            <a:r>
              <a:t/>
            </a:r>
            <a:endParaRPr/>
          </a:p>
        </p:txBody>
      </p:sp>
      <p:sp>
        <p:nvSpPr>
          <p:cNvPr id="826" name="Google Shape;826;p6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Cluster States</a:t>
            </a:r>
            <a:endParaRPr/>
          </a:p>
        </p:txBody>
      </p:sp>
      <p:sp>
        <p:nvSpPr>
          <p:cNvPr id="827" name="Google Shape;827;p61"/>
          <p:cNvSpPr txBox="1"/>
          <p:nvPr>
            <p:ph idx="2" type="body"/>
          </p:nvPr>
        </p:nvSpPr>
        <p:spPr>
          <a:xfrm>
            <a:off x="5078325" y="834925"/>
            <a:ext cx="3908700" cy="37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Corr &gt; |40%|</a:t>
            </a:r>
            <a:endParaRPr b="1" sz="15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u="sng"/>
              <a:t>Cluster 0</a:t>
            </a:r>
            <a:endParaRPr b="1" sz="1300" u="sng"/>
          </a:p>
          <a:p>
            <a:pPr indent="0" lvl="0" marL="0" rtl="0" algn="l">
              <a:spcBef>
                <a:spcPts val="0"/>
              </a:spcBef>
              <a:spcAft>
                <a:spcPts val="0"/>
              </a:spcAft>
              <a:buNone/>
            </a:pPr>
            <a:r>
              <a:rPr lang="en"/>
              <a:t>States: NJ (9.5%), TX, PA, MN, OH, MI, MA, etc.</a:t>
            </a:r>
            <a:endParaRPr/>
          </a:p>
          <a:p>
            <a:pPr indent="0" lvl="0" marL="0" rtl="0" algn="l">
              <a:spcBef>
                <a:spcPts val="0"/>
              </a:spcBef>
              <a:spcAft>
                <a:spcPts val="0"/>
              </a:spcAft>
              <a:buNone/>
            </a:pPr>
            <a:r>
              <a:t/>
            </a:r>
            <a:endParaRPr sz="1300"/>
          </a:p>
          <a:p>
            <a:pPr indent="0" lvl="0" marL="0" rtl="0" algn="l">
              <a:spcBef>
                <a:spcPts val="0"/>
              </a:spcBef>
              <a:spcAft>
                <a:spcPts val="0"/>
              </a:spcAft>
              <a:buNone/>
            </a:pPr>
            <a:r>
              <a:rPr b="1" lang="en" sz="1300" u="sng"/>
              <a:t>Cluster 1</a:t>
            </a:r>
            <a:endParaRPr b="1" sz="1300" u="sng"/>
          </a:p>
          <a:p>
            <a:pPr indent="0" lvl="0" marL="0" rtl="0" algn="l">
              <a:spcBef>
                <a:spcPts val="0"/>
              </a:spcBef>
              <a:spcAft>
                <a:spcPts val="0"/>
              </a:spcAft>
              <a:buNone/>
            </a:pPr>
            <a:r>
              <a:rPr lang="en"/>
              <a:t>States: CA (23.7%), TX, FL, MI, etc.</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300" u="sng"/>
              <a:t>Cluster 2</a:t>
            </a:r>
            <a:endParaRPr b="1" sz="1300" u="sng"/>
          </a:p>
          <a:p>
            <a:pPr indent="0" lvl="0" marL="0" rtl="0" algn="l">
              <a:spcBef>
                <a:spcPts val="0"/>
              </a:spcBef>
              <a:spcAft>
                <a:spcPts val="0"/>
              </a:spcAft>
              <a:buNone/>
            </a:pPr>
            <a:r>
              <a:rPr lang="en"/>
              <a:t>States: CA (14.8%), NJ, MI, TX, MA, FL, OH,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28" name="Google Shape;828;p61"/>
          <p:cNvPicPr preferRelativeResize="0"/>
          <p:nvPr/>
        </p:nvPicPr>
        <p:blipFill>
          <a:blip r:embed="rId3">
            <a:alphaModFix/>
          </a:blip>
          <a:stretch>
            <a:fillRect/>
          </a:stretch>
        </p:blipFill>
        <p:spPr>
          <a:xfrm>
            <a:off x="5154525" y="3065450"/>
            <a:ext cx="3185500" cy="946775"/>
          </a:xfrm>
          <a:prstGeom prst="rect">
            <a:avLst/>
          </a:prstGeom>
          <a:noFill/>
          <a:ln>
            <a:noFill/>
          </a:ln>
        </p:spPr>
      </p:pic>
      <p:pic>
        <p:nvPicPr>
          <p:cNvPr id="829" name="Google Shape;829;p61"/>
          <p:cNvPicPr preferRelativeResize="0"/>
          <p:nvPr/>
        </p:nvPicPr>
        <p:blipFill>
          <a:blip r:embed="rId4">
            <a:alphaModFix/>
          </a:blip>
          <a:stretch>
            <a:fillRect/>
          </a:stretch>
        </p:blipFill>
        <p:spPr>
          <a:xfrm>
            <a:off x="673575" y="4057000"/>
            <a:ext cx="2877550" cy="1086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2"/>
          <p:cNvSpPr txBox="1"/>
          <p:nvPr>
            <p:ph idx="1" type="body"/>
          </p:nvPr>
        </p:nvSpPr>
        <p:spPr>
          <a:xfrm>
            <a:off x="618825" y="1137125"/>
            <a:ext cx="67455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Random</a:t>
            </a:r>
            <a:r>
              <a:rPr lang="en" sz="1500"/>
              <a:t> Forest tuned with random search achieves the highest accuracy score for both </a:t>
            </a:r>
            <a:r>
              <a:rPr lang="en" sz="1500"/>
              <a:t>Classification</a:t>
            </a:r>
            <a:r>
              <a:rPr lang="en" sz="1500"/>
              <a:t> and Regression.</a:t>
            </a:r>
            <a:endParaRPr sz="15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lang="en" sz="1500"/>
              <a:t>Why is it suitable?</a:t>
            </a:r>
            <a:endParaRPr sz="1500"/>
          </a:p>
          <a:p>
            <a:pPr indent="-323850" lvl="2" marL="1371600" rtl="0" algn="l">
              <a:lnSpc>
                <a:spcPct val="100000"/>
              </a:lnSpc>
              <a:spcBef>
                <a:spcPts val="0"/>
              </a:spcBef>
              <a:spcAft>
                <a:spcPts val="0"/>
              </a:spcAft>
              <a:buSzPts val="1500"/>
              <a:buChar char="■"/>
            </a:pPr>
            <a:r>
              <a:rPr lang="en" sz="1500"/>
              <a:t>Works well with non-linear data</a:t>
            </a:r>
            <a:endParaRPr sz="1500"/>
          </a:p>
          <a:p>
            <a:pPr indent="-323850" lvl="2" marL="1371600" rtl="0" algn="l">
              <a:lnSpc>
                <a:spcPct val="100000"/>
              </a:lnSpc>
              <a:spcBef>
                <a:spcPts val="0"/>
              </a:spcBef>
              <a:spcAft>
                <a:spcPts val="0"/>
              </a:spcAft>
              <a:buSzPts val="1500"/>
              <a:buChar char="■"/>
            </a:pPr>
            <a:r>
              <a:rPr lang="en" sz="1500"/>
              <a:t>Less prone to  overfitting</a:t>
            </a:r>
            <a:endParaRPr sz="1500"/>
          </a:p>
          <a:p>
            <a:pPr indent="-323850" lvl="2" marL="1371600" rtl="0" algn="l">
              <a:lnSpc>
                <a:spcPct val="100000"/>
              </a:lnSpc>
              <a:spcBef>
                <a:spcPts val="0"/>
              </a:spcBef>
              <a:spcAft>
                <a:spcPts val="0"/>
              </a:spcAft>
              <a:buSzPts val="1500"/>
              <a:buChar char="■"/>
            </a:pPr>
            <a:r>
              <a:rPr lang="en" sz="1500"/>
              <a:t>Runs efficiently with a large dataset (1593 rows x 49 columns)</a:t>
            </a:r>
            <a:endParaRPr sz="1500"/>
          </a:p>
          <a:p>
            <a:pPr indent="0" lvl="0" marL="0" rtl="0" algn="l">
              <a:lnSpc>
                <a:spcPct val="100000"/>
              </a:lnSpc>
              <a:spcBef>
                <a:spcPts val="0"/>
              </a:spcBef>
              <a:spcAft>
                <a:spcPts val="0"/>
              </a:spcAft>
              <a:buNone/>
            </a:pPr>
            <a:r>
              <a:t/>
            </a:r>
            <a:endParaRPr sz="1300"/>
          </a:p>
          <a:p>
            <a:pPr indent="-311150" lvl="0" marL="457200" rtl="0" algn="l">
              <a:lnSpc>
                <a:spcPct val="100000"/>
              </a:lnSpc>
              <a:spcBef>
                <a:spcPts val="0"/>
              </a:spcBef>
              <a:spcAft>
                <a:spcPts val="0"/>
              </a:spcAft>
              <a:buSzPts val="1300"/>
              <a:buChar char="●"/>
            </a:pPr>
            <a:r>
              <a:rPr lang="en" sz="1500"/>
              <a:t>Cons:</a:t>
            </a:r>
            <a:endParaRPr sz="1500"/>
          </a:p>
          <a:p>
            <a:pPr indent="-323850" lvl="2" marL="1371600" rtl="0" algn="l">
              <a:lnSpc>
                <a:spcPct val="100000"/>
              </a:lnSpc>
              <a:spcBef>
                <a:spcPts val="0"/>
              </a:spcBef>
              <a:spcAft>
                <a:spcPts val="0"/>
              </a:spcAft>
              <a:buSzPts val="1500"/>
              <a:buChar char="■"/>
            </a:pPr>
            <a:r>
              <a:rPr lang="en" sz="1500"/>
              <a:t>Hyperparameter tuning is time consuming as it relies on experimental results</a:t>
            </a:r>
            <a:endParaRPr sz="1500"/>
          </a:p>
          <a:p>
            <a:pPr indent="-323850" lvl="2" marL="1371600" rtl="0" algn="l">
              <a:lnSpc>
                <a:spcPct val="100000"/>
              </a:lnSpc>
              <a:spcBef>
                <a:spcPts val="0"/>
              </a:spcBef>
              <a:spcAft>
                <a:spcPts val="0"/>
              </a:spcAft>
              <a:buSzPts val="1500"/>
              <a:buChar char="■"/>
            </a:pPr>
            <a:r>
              <a:rPr lang="en" sz="1500"/>
              <a:t>Harder to tune, compared to other models, as many K-Fold cross validation iterations to be done</a:t>
            </a:r>
            <a:endParaRPr sz="1500"/>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835" name="Google Shape;835;p62"/>
          <p:cNvSpPr txBox="1"/>
          <p:nvPr>
            <p:ph type="ctrTitle"/>
          </p:nvPr>
        </p:nvSpPr>
        <p:spPr>
          <a:xfrm>
            <a:off x="618825" y="411675"/>
            <a:ext cx="57906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Conclusion </a:t>
            </a:r>
            <a:endParaRPr sz="1900"/>
          </a:p>
        </p:txBody>
      </p:sp>
      <p:pic>
        <p:nvPicPr>
          <p:cNvPr id="836" name="Google Shape;836;p62"/>
          <p:cNvPicPr preferRelativeResize="0"/>
          <p:nvPr/>
        </p:nvPicPr>
        <p:blipFill>
          <a:blip r:embed="rId3">
            <a:alphaModFix/>
          </a:blip>
          <a:stretch>
            <a:fillRect/>
          </a:stretch>
        </p:blipFill>
        <p:spPr>
          <a:xfrm>
            <a:off x="2969100" y="171850"/>
            <a:ext cx="903850" cy="903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3"/>
          <p:cNvSpPr txBox="1"/>
          <p:nvPr>
            <p:ph idx="1" type="body"/>
          </p:nvPr>
        </p:nvSpPr>
        <p:spPr>
          <a:xfrm>
            <a:off x="597375" y="1063525"/>
            <a:ext cx="7997100" cy="3786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Clustering analysis gave a lot of insights or characteristics for states that have higher crime rates due to the attributes, such as:</a:t>
            </a:r>
            <a:endParaRPr sz="1500"/>
          </a:p>
          <a:p>
            <a:pPr indent="-298450" lvl="1" marL="914400" rtl="0" algn="l">
              <a:lnSpc>
                <a:spcPct val="150000"/>
              </a:lnSpc>
              <a:spcBef>
                <a:spcPts val="0"/>
              </a:spcBef>
              <a:spcAft>
                <a:spcPts val="0"/>
              </a:spcAft>
              <a:buSzPts val="1100"/>
              <a:buChar char="○"/>
            </a:pPr>
            <a:r>
              <a:rPr lang="en" sz="1500"/>
              <a:t>Densely Populated State</a:t>
            </a:r>
            <a:endParaRPr sz="1500"/>
          </a:p>
          <a:p>
            <a:pPr indent="-298450" lvl="1" marL="914400" rtl="0" algn="l">
              <a:lnSpc>
                <a:spcPct val="150000"/>
              </a:lnSpc>
              <a:spcBef>
                <a:spcPts val="0"/>
              </a:spcBef>
              <a:spcAft>
                <a:spcPts val="0"/>
              </a:spcAft>
              <a:buSzPts val="1100"/>
              <a:buChar char="○"/>
            </a:pPr>
            <a:r>
              <a:rPr lang="en" sz="1500"/>
              <a:t>High No. of Population Living Under Poverty</a:t>
            </a:r>
            <a:endParaRPr sz="1500"/>
          </a:p>
          <a:p>
            <a:pPr indent="-298450" lvl="1" marL="914400" rtl="0" algn="l">
              <a:lnSpc>
                <a:spcPct val="150000"/>
              </a:lnSpc>
              <a:spcBef>
                <a:spcPts val="0"/>
              </a:spcBef>
              <a:spcAft>
                <a:spcPts val="0"/>
              </a:spcAft>
              <a:buSzPts val="1100"/>
              <a:buChar char="○"/>
            </a:pPr>
            <a:r>
              <a:rPr lang="en" sz="1500"/>
              <a:t>High Rate of Divorce</a:t>
            </a:r>
            <a:endParaRPr sz="1500"/>
          </a:p>
          <a:p>
            <a:pPr indent="-298450" lvl="1" marL="914400" rtl="0" algn="l">
              <a:lnSpc>
                <a:spcPct val="150000"/>
              </a:lnSpc>
              <a:spcBef>
                <a:spcPts val="0"/>
              </a:spcBef>
              <a:spcAft>
                <a:spcPts val="0"/>
              </a:spcAft>
              <a:buSzPts val="1100"/>
              <a:buChar char="○"/>
            </a:pPr>
            <a:r>
              <a:rPr lang="en" sz="1500"/>
              <a:t>Low Rate of Children Living with 2 Parents (under the same house)</a:t>
            </a:r>
            <a:endParaRPr sz="1500"/>
          </a:p>
          <a:p>
            <a:pPr indent="-298450" lvl="1" marL="914400" rtl="0" algn="l">
              <a:lnSpc>
                <a:spcPct val="150000"/>
              </a:lnSpc>
              <a:spcBef>
                <a:spcPts val="0"/>
              </a:spcBef>
              <a:spcAft>
                <a:spcPts val="0"/>
              </a:spcAft>
              <a:buSzPts val="1100"/>
              <a:buChar char="○"/>
            </a:pPr>
            <a:r>
              <a:rPr lang="en" sz="1500"/>
              <a:t>High No. of Immigrants</a:t>
            </a:r>
            <a:endParaRPr sz="1500"/>
          </a:p>
          <a:p>
            <a:pPr indent="-298450" lvl="1" marL="914400" rtl="0" algn="l">
              <a:lnSpc>
                <a:spcPct val="150000"/>
              </a:lnSpc>
              <a:spcBef>
                <a:spcPts val="0"/>
              </a:spcBef>
              <a:spcAft>
                <a:spcPts val="0"/>
              </a:spcAft>
              <a:buSzPts val="1100"/>
              <a:buChar char="○"/>
            </a:pPr>
            <a:r>
              <a:rPr lang="en" sz="1500"/>
              <a:t>Relatively High Young Adult Population</a:t>
            </a:r>
            <a:endParaRPr sz="1500"/>
          </a:p>
          <a:p>
            <a:pPr indent="-298450" lvl="1" marL="914400" rtl="0" algn="l">
              <a:lnSpc>
                <a:spcPct val="150000"/>
              </a:lnSpc>
              <a:spcBef>
                <a:spcPts val="0"/>
              </a:spcBef>
              <a:spcAft>
                <a:spcPts val="0"/>
              </a:spcAft>
              <a:buSzPts val="1100"/>
              <a:buChar char="○"/>
            </a:pPr>
            <a:r>
              <a:rPr lang="en" sz="1500"/>
              <a:t>High No. of Black Race Resident</a:t>
            </a:r>
            <a:endParaRPr sz="1500"/>
          </a:p>
          <a:p>
            <a:pPr indent="-298450" lvl="1" marL="914400" rtl="0" algn="l">
              <a:lnSpc>
                <a:spcPct val="150000"/>
              </a:lnSpc>
              <a:spcBef>
                <a:spcPts val="0"/>
              </a:spcBef>
              <a:spcAft>
                <a:spcPts val="0"/>
              </a:spcAft>
              <a:buSzPts val="1100"/>
              <a:buChar char="○"/>
            </a:pPr>
            <a:r>
              <a:rPr lang="en" sz="1500"/>
              <a:t>Low No. of White Race Resident</a:t>
            </a:r>
            <a:endParaRPr sz="1500"/>
          </a:p>
          <a:p>
            <a:pPr indent="-298450" lvl="1" marL="914400" rtl="0" algn="l">
              <a:lnSpc>
                <a:spcPct val="150000"/>
              </a:lnSpc>
              <a:spcBef>
                <a:spcPts val="0"/>
              </a:spcBef>
              <a:spcAft>
                <a:spcPts val="0"/>
              </a:spcAft>
              <a:buSzPts val="1100"/>
              <a:buChar char="○"/>
            </a:pPr>
            <a:r>
              <a:rPr lang="en" sz="1500"/>
              <a:t>High No. of Vacant Houses</a:t>
            </a:r>
            <a:endParaRPr sz="1500"/>
          </a:p>
        </p:txBody>
      </p:sp>
      <p:sp>
        <p:nvSpPr>
          <p:cNvPr id="842" name="Google Shape;842;p6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pic>
        <p:nvPicPr>
          <p:cNvPr id="843" name="Google Shape;843;p63"/>
          <p:cNvPicPr preferRelativeResize="0"/>
          <p:nvPr/>
        </p:nvPicPr>
        <p:blipFill>
          <a:blip r:embed="rId3">
            <a:alphaModFix/>
          </a:blip>
          <a:stretch>
            <a:fillRect/>
          </a:stretch>
        </p:blipFill>
        <p:spPr>
          <a:xfrm>
            <a:off x="2969100" y="171850"/>
            <a:ext cx="903850" cy="903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64"/>
          <p:cNvSpPr txBox="1"/>
          <p:nvPr>
            <p:ph idx="1" type="body"/>
          </p:nvPr>
        </p:nvSpPr>
        <p:spPr>
          <a:xfrm>
            <a:off x="538550" y="989475"/>
            <a:ext cx="3908700" cy="408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500"/>
              <a:t>PCA</a:t>
            </a:r>
            <a:endParaRPr sz="1500"/>
          </a:p>
          <a:p>
            <a:pPr indent="-323850" lvl="1" marL="914400" rtl="0" algn="l">
              <a:spcBef>
                <a:spcPts val="0"/>
              </a:spcBef>
              <a:spcAft>
                <a:spcPts val="0"/>
              </a:spcAft>
              <a:buSzPts val="1500"/>
              <a:buChar char="○"/>
            </a:pPr>
            <a:r>
              <a:rPr lang="en" sz="1500"/>
              <a:t>Derive components to maximize variance in dataset while reducing variables</a:t>
            </a:r>
            <a:endParaRPr sz="1500"/>
          </a:p>
          <a:p>
            <a:pPr indent="0" lvl="0" marL="0" rtl="0" algn="l">
              <a:spcBef>
                <a:spcPts val="0"/>
              </a:spcBef>
              <a:spcAft>
                <a:spcPts val="0"/>
              </a:spcAft>
              <a:buNone/>
            </a:pPr>
            <a:r>
              <a:t/>
            </a:r>
            <a:endParaRPr sz="1500"/>
          </a:p>
          <a:p>
            <a:pPr indent="-311150" lvl="0" marL="457200" rtl="0" algn="l">
              <a:spcBef>
                <a:spcPts val="0"/>
              </a:spcBef>
              <a:spcAft>
                <a:spcPts val="0"/>
              </a:spcAft>
              <a:buSzPts val="1300"/>
              <a:buChar char="●"/>
            </a:pPr>
            <a:r>
              <a:rPr lang="en" sz="1500"/>
              <a:t>Collinearity Testing</a:t>
            </a:r>
            <a:endParaRPr sz="1500"/>
          </a:p>
          <a:p>
            <a:pPr indent="-323850" lvl="1" marL="914400" rtl="0" algn="l">
              <a:spcBef>
                <a:spcPts val="0"/>
              </a:spcBef>
              <a:spcAft>
                <a:spcPts val="0"/>
              </a:spcAft>
              <a:buSzPts val="1500"/>
              <a:buChar char="○"/>
            </a:pPr>
            <a:r>
              <a:rPr lang="en" sz="1500"/>
              <a:t>Checks for correlation between predictor variables</a:t>
            </a:r>
            <a:endParaRPr sz="1500"/>
          </a:p>
          <a:p>
            <a:pPr indent="-323850" lvl="1" marL="914400" rtl="0" algn="l">
              <a:spcBef>
                <a:spcPts val="0"/>
              </a:spcBef>
              <a:spcAft>
                <a:spcPts val="0"/>
              </a:spcAft>
              <a:buSzPts val="1500"/>
              <a:buChar char="○"/>
            </a:pPr>
            <a:r>
              <a:rPr lang="en" sz="1500"/>
              <a:t>To produce more stable regression estimates and lower standard errors</a:t>
            </a:r>
            <a:endParaRPr sz="1600"/>
          </a:p>
        </p:txBody>
      </p:sp>
      <p:sp>
        <p:nvSpPr>
          <p:cNvPr id="849" name="Google Shape;849;p6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Works</a:t>
            </a:r>
            <a:endParaRPr/>
          </a:p>
        </p:txBody>
      </p:sp>
      <p:sp>
        <p:nvSpPr>
          <p:cNvPr id="850" name="Google Shape;850;p64"/>
          <p:cNvSpPr txBox="1"/>
          <p:nvPr>
            <p:ph idx="2" type="body"/>
          </p:nvPr>
        </p:nvSpPr>
        <p:spPr>
          <a:xfrm>
            <a:off x="4690125" y="987325"/>
            <a:ext cx="3908700" cy="3786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t>R</a:t>
            </a:r>
            <a:r>
              <a:rPr lang="en" sz="1500"/>
              <a:t>egularized Linear Regression</a:t>
            </a:r>
            <a:endParaRPr sz="1500"/>
          </a:p>
          <a:p>
            <a:pPr indent="-323850" lvl="1" marL="914400" rtl="0" algn="l">
              <a:lnSpc>
                <a:spcPct val="115000"/>
              </a:lnSpc>
              <a:spcBef>
                <a:spcPts val="0"/>
              </a:spcBef>
              <a:spcAft>
                <a:spcPts val="0"/>
              </a:spcAft>
              <a:buClr>
                <a:schemeClr val="dk2"/>
              </a:buClr>
              <a:buSzPts val="1500"/>
              <a:buFont typeface="Nunito Light"/>
              <a:buChar char="○"/>
            </a:pPr>
            <a:r>
              <a:rPr lang="en" sz="1500"/>
              <a:t>To understand more about the relationship between evaluation metrics and model complexity</a:t>
            </a:r>
            <a:endParaRPr sz="1500"/>
          </a:p>
          <a:p>
            <a:pPr indent="0" lvl="0" marL="0" rtl="0" algn="l">
              <a:spcBef>
                <a:spcPts val="0"/>
              </a:spcBef>
              <a:spcAft>
                <a:spcPts val="0"/>
              </a:spcAft>
              <a:buNone/>
            </a:pPr>
            <a:r>
              <a:t/>
            </a:r>
            <a:endParaRPr sz="1500"/>
          </a:p>
          <a:p>
            <a:pPr indent="-323850" lvl="0" marL="457200" rtl="0" algn="l">
              <a:spcBef>
                <a:spcPts val="0"/>
              </a:spcBef>
              <a:spcAft>
                <a:spcPts val="0"/>
              </a:spcAft>
              <a:buClr>
                <a:schemeClr val="dk2"/>
              </a:buClr>
              <a:buSzPts val="1500"/>
              <a:buChar char="●"/>
            </a:pPr>
            <a:r>
              <a:rPr lang="en" sz="1500"/>
              <a:t>Lasso Regression</a:t>
            </a:r>
            <a:endParaRPr sz="1500"/>
          </a:p>
          <a:p>
            <a:pPr indent="-323850" lvl="1" marL="914400" rtl="0" algn="l">
              <a:spcBef>
                <a:spcPts val="0"/>
              </a:spcBef>
              <a:spcAft>
                <a:spcPts val="0"/>
              </a:spcAft>
              <a:buClr>
                <a:schemeClr val="dk2"/>
              </a:buClr>
              <a:buSzPts val="1500"/>
              <a:buChar char="○"/>
            </a:pPr>
            <a:r>
              <a:rPr lang="en" sz="1500"/>
              <a:t>To minimise prediction error (enhance prediction accuracy)</a:t>
            </a:r>
            <a:endParaRPr sz="1500"/>
          </a:p>
          <a:p>
            <a:pPr indent="-323850" lvl="1" marL="914400" rtl="0" algn="l">
              <a:spcBef>
                <a:spcPts val="0"/>
              </a:spcBef>
              <a:spcAft>
                <a:spcPts val="0"/>
              </a:spcAft>
              <a:buClr>
                <a:schemeClr val="dk2"/>
              </a:buClr>
              <a:buSzPts val="1500"/>
              <a:buChar char="○"/>
            </a:pPr>
            <a:r>
              <a:rPr lang="en" sz="1500"/>
              <a:t>Encourages simple and sparse models (tackles the Curse of Dimensionality)</a:t>
            </a:r>
            <a:endParaRPr sz="1500"/>
          </a:p>
          <a:p>
            <a:pPr indent="-323850" lvl="1" marL="914400" rtl="0" algn="l">
              <a:spcBef>
                <a:spcPts val="0"/>
              </a:spcBef>
              <a:spcAft>
                <a:spcPts val="0"/>
              </a:spcAft>
              <a:buClr>
                <a:schemeClr val="dk2"/>
              </a:buClr>
              <a:buSzPts val="1500"/>
              <a:buChar char="○"/>
            </a:pPr>
            <a:r>
              <a:rPr lang="en" sz="1500"/>
              <a:t>Helps to better determine which of the predictors are most important</a:t>
            </a:r>
            <a:endParaRPr b="1" i="1" sz="15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851" name="Google Shape;851;p64"/>
          <p:cNvSpPr txBox="1"/>
          <p:nvPr/>
        </p:nvSpPr>
        <p:spPr>
          <a:xfrm>
            <a:off x="2079675" y="4676600"/>
            <a:ext cx="55596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a:latin typeface="Lato"/>
                <a:ea typeface="Lato"/>
                <a:cs typeface="Lato"/>
                <a:sym typeface="Lato"/>
              </a:rPr>
              <a:t>Not implemented due to time constraint and/or  lack of expertise.</a:t>
            </a:r>
            <a:endParaRPr b="1" i="1" sz="1500">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65"/>
          <p:cNvSpPr txBox="1"/>
          <p:nvPr>
            <p:ph type="title"/>
          </p:nvPr>
        </p:nvSpPr>
        <p:spPr>
          <a:xfrm>
            <a:off x="509550" y="1039575"/>
            <a:ext cx="8124900" cy="304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a:p>
            <a:pPr indent="0" lvl="0" marL="3200400" rtl="0" algn="l">
              <a:spcBef>
                <a:spcPts val="0"/>
              </a:spcBef>
              <a:spcAft>
                <a:spcPts val="0"/>
              </a:spcAft>
              <a:buNone/>
            </a:pPr>
            <a:r>
              <a:rPr lang="en"/>
              <a:t>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0"/>
          <p:cNvSpPr txBox="1"/>
          <p:nvPr>
            <p:ph idx="1" type="body"/>
          </p:nvPr>
        </p:nvSpPr>
        <p:spPr>
          <a:xfrm>
            <a:off x="618825" y="1137125"/>
            <a:ext cx="74637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300"/>
              </a:spcBef>
              <a:spcAft>
                <a:spcPts val="0"/>
              </a:spcAft>
              <a:buSzPts val="1500"/>
              <a:buChar char="●"/>
            </a:pPr>
            <a:r>
              <a:rPr lang="en" sz="1500"/>
              <a:t>America’s crime rate is above global average.</a:t>
            </a:r>
            <a:endParaRPr sz="1500"/>
          </a:p>
          <a:p>
            <a:pPr indent="-323850" lvl="0" marL="457200" rtl="0" algn="l">
              <a:lnSpc>
                <a:spcPct val="150000"/>
              </a:lnSpc>
              <a:spcBef>
                <a:spcPts val="0"/>
              </a:spcBef>
              <a:spcAft>
                <a:spcPts val="0"/>
              </a:spcAft>
              <a:buSzPts val="1500"/>
              <a:buChar char="●"/>
            </a:pPr>
            <a:r>
              <a:rPr lang="en" sz="1500"/>
              <a:t>US prison population contributes to more than one-fifth of the global prison population, despite US accounting for only 5% of the world’s population.</a:t>
            </a:r>
            <a:endParaRPr sz="1500"/>
          </a:p>
          <a:p>
            <a:pPr indent="-323850" lvl="0" marL="457200" rtl="0" algn="l">
              <a:lnSpc>
                <a:spcPct val="150000"/>
              </a:lnSpc>
              <a:spcBef>
                <a:spcPts val="0"/>
              </a:spcBef>
              <a:spcAft>
                <a:spcPts val="0"/>
              </a:spcAft>
              <a:buSzPts val="1500"/>
              <a:buChar char="●"/>
            </a:pPr>
            <a:r>
              <a:rPr lang="en" sz="1500"/>
              <a:t>Although there have been rigorous work dedicated to improve the accuracy of predictive policing, there are some drawbacks, such as being overly data-driven to the point that context is neglected.</a:t>
            </a:r>
            <a:endParaRPr sz="1500"/>
          </a:p>
          <a:p>
            <a:pPr indent="-323850" lvl="0" marL="457200" rtl="0" algn="l">
              <a:lnSpc>
                <a:spcPct val="150000"/>
              </a:lnSpc>
              <a:spcBef>
                <a:spcPts val="0"/>
              </a:spcBef>
              <a:spcAft>
                <a:spcPts val="0"/>
              </a:spcAft>
              <a:buSzPts val="1500"/>
              <a:buChar char="●"/>
            </a:pPr>
            <a:r>
              <a:rPr lang="en" sz="1500"/>
              <a:t>Hence, in our project we will take context into consideration when carrying out analysis so that the predictions will be more accurate.</a:t>
            </a:r>
            <a:endParaRPr sz="1500"/>
          </a:p>
          <a:p>
            <a:pPr indent="-323850" lvl="0" marL="457200" rtl="0" algn="l">
              <a:lnSpc>
                <a:spcPct val="150000"/>
              </a:lnSpc>
              <a:spcBef>
                <a:spcPts val="0"/>
              </a:spcBef>
              <a:spcAft>
                <a:spcPts val="0"/>
              </a:spcAft>
              <a:buSzPts val="1500"/>
              <a:buChar char="●"/>
            </a:pPr>
            <a:r>
              <a:rPr lang="en" sz="1500"/>
              <a:t>Attempt to lower crime rates by assisting in hazard identification (of potential criminals) in crime prevention efforts.</a:t>
            </a:r>
            <a:endParaRPr sz="1500"/>
          </a:p>
        </p:txBody>
      </p:sp>
      <p:sp>
        <p:nvSpPr>
          <p:cNvPr id="479" name="Google Shape;479;p30"/>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Motivation</a:t>
            </a:r>
            <a:endParaRPr/>
          </a:p>
        </p:txBody>
      </p:sp>
      <p:pic>
        <p:nvPicPr>
          <p:cNvPr id="480" name="Google Shape;480;p30"/>
          <p:cNvPicPr preferRelativeResize="0"/>
          <p:nvPr/>
        </p:nvPicPr>
        <p:blipFill>
          <a:blip r:embed="rId3">
            <a:alphaModFix/>
          </a:blip>
          <a:stretch>
            <a:fillRect/>
          </a:stretch>
        </p:blipFill>
        <p:spPr>
          <a:xfrm>
            <a:off x="2868400" y="229626"/>
            <a:ext cx="871500" cy="87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1"/>
          <p:cNvSpPr txBox="1"/>
          <p:nvPr>
            <p:ph idx="1" type="subTitle"/>
          </p:nvPr>
        </p:nvSpPr>
        <p:spPr>
          <a:xfrm>
            <a:off x="551100" y="2465275"/>
            <a:ext cx="2466300" cy="198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b="1" i="1" lang="en" sz="1500"/>
              <a:t>Crime Data Analysis Using Data Mining Techniques To Improve Crimes Prevention Procedures</a:t>
            </a:r>
            <a:endParaRPr b="1" i="1" sz="1500"/>
          </a:p>
          <a:p>
            <a:pPr indent="0" lvl="0" marL="0" rtl="0" algn="l">
              <a:lnSpc>
                <a:spcPct val="100000"/>
              </a:lnSpc>
              <a:spcBef>
                <a:spcPts val="300"/>
              </a:spcBef>
              <a:spcAft>
                <a:spcPts val="0"/>
              </a:spcAft>
              <a:buNone/>
            </a:pPr>
            <a:r>
              <a:t/>
            </a:r>
            <a:endParaRPr sz="1500"/>
          </a:p>
          <a:p>
            <a:pPr indent="-323850" lvl="0" marL="457200" rtl="0" algn="l">
              <a:lnSpc>
                <a:spcPct val="100000"/>
              </a:lnSpc>
              <a:spcBef>
                <a:spcPts val="300"/>
              </a:spcBef>
              <a:spcAft>
                <a:spcPts val="0"/>
              </a:spcAft>
              <a:buSzPts val="1500"/>
              <a:buChar char="●"/>
            </a:pPr>
            <a:r>
              <a:rPr lang="en" sz="1500"/>
              <a:t>Data Warehouse Framework</a:t>
            </a:r>
            <a:endParaRPr sz="1500"/>
          </a:p>
          <a:p>
            <a:pPr indent="0" lvl="0" marL="457200" rtl="0" algn="l">
              <a:lnSpc>
                <a:spcPct val="100000"/>
              </a:lnSpc>
              <a:spcBef>
                <a:spcPts val="300"/>
              </a:spcBef>
              <a:spcAft>
                <a:spcPts val="0"/>
              </a:spcAft>
              <a:buNone/>
            </a:pPr>
            <a:r>
              <a:t/>
            </a:r>
            <a:endParaRPr sz="1500"/>
          </a:p>
          <a:p>
            <a:pPr indent="0" lvl="0" marL="457200" rtl="0" algn="l">
              <a:lnSpc>
                <a:spcPct val="100000"/>
              </a:lnSpc>
              <a:spcBef>
                <a:spcPts val="300"/>
              </a:spcBef>
              <a:spcAft>
                <a:spcPts val="0"/>
              </a:spcAft>
              <a:buNone/>
            </a:pPr>
            <a:r>
              <a:t/>
            </a:r>
            <a:endParaRPr sz="1500"/>
          </a:p>
        </p:txBody>
      </p:sp>
      <p:sp>
        <p:nvSpPr>
          <p:cNvPr id="486" name="Google Shape;486;p31"/>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Literature Review</a:t>
            </a:r>
            <a:endParaRPr/>
          </a:p>
        </p:txBody>
      </p:sp>
      <p:pic>
        <p:nvPicPr>
          <p:cNvPr id="487" name="Google Shape;487;p31"/>
          <p:cNvPicPr preferRelativeResize="0"/>
          <p:nvPr/>
        </p:nvPicPr>
        <p:blipFill>
          <a:blip r:embed="rId3">
            <a:alphaModFix/>
          </a:blip>
          <a:stretch>
            <a:fillRect/>
          </a:stretch>
        </p:blipFill>
        <p:spPr>
          <a:xfrm>
            <a:off x="4214149" y="183700"/>
            <a:ext cx="953425" cy="953425"/>
          </a:xfrm>
          <a:prstGeom prst="rect">
            <a:avLst/>
          </a:prstGeom>
          <a:noFill/>
          <a:ln>
            <a:noFill/>
          </a:ln>
        </p:spPr>
      </p:pic>
      <p:sp>
        <p:nvSpPr>
          <p:cNvPr id="488" name="Google Shape;488;p31"/>
          <p:cNvSpPr txBox="1"/>
          <p:nvPr>
            <p:ph idx="2" type="ctrTitle"/>
          </p:nvPr>
        </p:nvSpPr>
        <p:spPr>
          <a:xfrm>
            <a:off x="3503173" y="126745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89" name="Google Shape;489;p31"/>
          <p:cNvSpPr txBox="1"/>
          <p:nvPr>
            <p:ph idx="3" type="subTitle"/>
          </p:nvPr>
        </p:nvSpPr>
        <p:spPr>
          <a:xfrm>
            <a:off x="3017400" y="2541600"/>
            <a:ext cx="2755500" cy="25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500"/>
              <a:t>A Review of Data Mining Applications in Crime</a:t>
            </a:r>
            <a:endParaRPr b="1" i="1" sz="1500"/>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323850" lvl="0" marL="457200" rtl="0" algn="l">
              <a:spcBef>
                <a:spcPts val="0"/>
              </a:spcBef>
              <a:spcAft>
                <a:spcPts val="0"/>
              </a:spcAft>
              <a:buSzPts val="1500"/>
              <a:buChar char="●"/>
            </a:pPr>
            <a:r>
              <a:rPr lang="en" sz="1500"/>
              <a:t>Effectiveness of Data Mining Techniques previously employed in similar research on crime data</a:t>
            </a:r>
            <a:endParaRPr sz="1500"/>
          </a:p>
          <a:p>
            <a:pPr indent="0" lvl="0" marL="0" rtl="0" algn="ctr">
              <a:spcBef>
                <a:spcPts val="0"/>
              </a:spcBef>
              <a:spcAft>
                <a:spcPts val="0"/>
              </a:spcAft>
              <a:buNone/>
            </a:pPr>
            <a:r>
              <a:t/>
            </a:r>
            <a:endParaRPr/>
          </a:p>
        </p:txBody>
      </p:sp>
      <p:sp>
        <p:nvSpPr>
          <p:cNvPr id="490" name="Google Shape;490;p31"/>
          <p:cNvSpPr txBox="1"/>
          <p:nvPr>
            <p:ph idx="4" type="ctrTitle"/>
          </p:nvPr>
        </p:nvSpPr>
        <p:spPr>
          <a:xfrm>
            <a:off x="6124594" y="126745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491" name="Google Shape;491;p31"/>
          <p:cNvSpPr txBox="1"/>
          <p:nvPr>
            <p:ph idx="5" type="subTitle"/>
          </p:nvPr>
        </p:nvSpPr>
        <p:spPr>
          <a:xfrm>
            <a:off x="5861250" y="2465400"/>
            <a:ext cx="2755500" cy="25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500"/>
              <a:t>An Adaptive Approach For Analyzing And Predicting The Crime Location</a:t>
            </a:r>
            <a:endParaRPr b="1" i="1" sz="1500"/>
          </a:p>
          <a:p>
            <a:pPr indent="0" lvl="0" marL="0" rtl="0" algn="ctr">
              <a:spcBef>
                <a:spcPts val="0"/>
              </a:spcBef>
              <a:spcAft>
                <a:spcPts val="0"/>
              </a:spcAft>
              <a:buNone/>
            </a:pPr>
            <a:r>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Expert Opinions on methodologies used in crime analysis</a:t>
            </a:r>
            <a:endParaRPr sz="1500"/>
          </a:p>
          <a:p>
            <a:pPr indent="-323850" lvl="0" marL="457200" rtl="0" algn="l">
              <a:spcBef>
                <a:spcPts val="0"/>
              </a:spcBef>
              <a:spcAft>
                <a:spcPts val="0"/>
              </a:spcAft>
              <a:buSzPts val="1500"/>
              <a:buChar char="●"/>
            </a:pPr>
            <a:r>
              <a:rPr lang="en" sz="1500"/>
              <a:t>External insight on additional techniques not taught in class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492" name="Google Shape;492;p31"/>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Reviews</a:t>
            </a:r>
            <a:endParaRPr/>
          </a:p>
        </p:txBody>
      </p:sp>
      <p:sp>
        <p:nvSpPr>
          <p:cNvPr id="493" name="Google Shape;493;p31"/>
          <p:cNvSpPr txBox="1"/>
          <p:nvPr/>
        </p:nvSpPr>
        <p:spPr>
          <a:xfrm>
            <a:off x="1263675" y="1769787"/>
            <a:ext cx="1753800" cy="57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rgbClr val="273C42"/>
                </a:solidFill>
                <a:latin typeface="Playfair Display"/>
                <a:ea typeface="Playfair Display"/>
                <a:cs typeface="Playfair Display"/>
                <a:sym typeface="Playfair Display"/>
              </a:rPr>
              <a:t>01</a:t>
            </a:r>
            <a:endParaRPr b="1" sz="4800">
              <a:solidFill>
                <a:srgbClr val="273C42"/>
              </a:solidFill>
              <a:latin typeface="Playfair Display"/>
              <a:ea typeface="Playfair Display"/>
              <a:cs typeface="Playfair Display"/>
              <a:sym typeface="Playfair Display"/>
            </a:endParaRPr>
          </a:p>
        </p:txBody>
      </p:sp>
      <p:sp>
        <p:nvSpPr>
          <p:cNvPr id="494" name="Google Shape;494;p31"/>
          <p:cNvSpPr txBox="1"/>
          <p:nvPr/>
        </p:nvSpPr>
        <p:spPr>
          <a:xfrm>
            <a:off x="3930675" y="1769787"/>
            <a:ext cx="1753800" cy="57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rgbClr val="273C42"/>
                </a:solidFill>
                <a:latin typeface="Playfair Display"/>
                <a:ea typeface="Playfair Display"/>
                <a:cs typeface="Playfair Display"/>
                <a:sym typeface="Playfair Display"/>
              </a:rPr>
              <a:t>02</a:t>
            </a:r>
            <a:endParaRPr b="1" sz="4800">
              <a:solidFill>
                <a:srgbClr val="273C42"/>
              </a:solidFill>
              <a:latin typeface="Playfair Display"/>
              <a:ea typeface="Playfair Display"/>
              <a:cs typeface="Playfair Display"/>
              <a:sym typeface="Playfair Display"/>
            </a:endParaRPr>
          </a:p>
        </p:txBody>
      </p:sp>
      <p:sp>
        <p:nvSpPr>
          <p:cNvPr id="495" name="Google Shape;495;p31"/>
          <p:cNvSpPr txBox="1"/>
          <p:nvPr/>
        </p:nvSpPr>
        <p:spPr>
          <a:xfrm>
            <a:off x="6597675" y="1769787"/>
            <a:ext cx="1753800" cy="57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rgbClr val="273C42"/>
                </a:solidFill>
                <a:latin typeface="Playfair Display"/>
                <a:ea typeface="Playfair Display"/>
                <a:cs typeface="Playfair Display"/>
                <a:sym typeface="Playfair Display"/>
              </a:rPr>
              <a:t>03</a:t>
            </a:r>
            <a:endParaRPr b="1" sz="4800">
              <a:solidFill>
                <a:srgbClr val="273C42"/>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2"/>
          <p:cNvSpPr txBox="1"/>
          <p:nvPr>
            <p:ph idx="1" type="body"/>
          </p:nvPr>
        </p:nvSpPr>
        <p:spPr>
          <a:xfrm>
            <a:off x="618825" y="1137125"/>
            <a:ext cx="74637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Represents communities in the US.</a:t>
            </a:r>
            <a:endParaRPr sz="1500"/>
          </a:p>
          <a:p>
            <a:pPr indent="-323850" lvl="0" marL="457200" rtl="0" algn="l">
              <a:lnSpc>
                <a:spcPct val="100000"/>
              </a:lnSpc>
              <a:spcBef>
                <a:spcPts val="0"/>
              </a:spcBef>
              <a:spcAft>
                <a:spcPts val="0"/>
              </a:spcAft>
              <a:buSzPts val="1500"/>
              <a:buChar char="●"/>
            </a:pPr>
            <a:r>
              <a:rPr lang="en" sz="1500"/>
              <a:t>Data combines socio-economic data from the '90 Census, law enforcement data from the 1990 Law Enforcement Management and Admin Stats survey, and crime data from the 1995 FBI UCR.</a:t>
            </a:r>
            <a:endParaRPr sz="15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323850" lvl="0" marL="457200" rtl="0" algn="l">
              <a:lnSpc>
                <a:spcPct val="100000"/>
              </a:lnSpc>
              <a:spcBef>
                <a:spcPts val="0"/>
              </a:spcBef>
              <a:spcAft>
                <a:spcPts val="0"/>
              </a:spcAft>
              <a:buSzPts val="1500"/>
              <a:buChar char="●"/>
            </a:pPr>
            <a:r>
              <a:rPr lang="en" sz="1500"/>
              <a:t>After removing less important columns (e.g. rental housing, pct of household with farm) and columns with more than 50% missing values, we ended up with a dataset that has a total of 50 columns.</a:t>
            </a:r>
            <a:endParaRPr sz="1500"/>
          </a:p>
          <a:p>
            <a:pPr indent="0" lvl="0" marL="0" rtl="0" algn="l">
              <a:lnSpc>
                <a:spcPct val="100000"/>
              </a:lnSpc>
              <a:spcBef>
                <a:spcPts val="0"/>
              </a:spcBef>
              <a:spcAft>
                <a:spcPts val="0"/>
              </a:spcAft>
              <a:buNone/>
            </a:pPr>
            <a:r>
              <a:t/>
            </a:r>
            <a:endParaRPr sz="1500"/>
          </a:p>
          <a:p>
            <a:pPr indent="0" lvl="0" marL="0" rtl="0" algn="ctr">
              <a:spcBef>
                <a:spcPts val="0"/>
              </a:spcBef>
              <a:spcAft>
                <a:spcPts val="0"/>
              </a:spcAft>
              <a:buNone/>
            </a:pPr>
            <a:r>
              <a:rPr lang="en" sz="1500" u="sng">
                <a:solidFill>
                  <a:schemeClr val="accent5"/>
                </a:solidFill>
                <a:hlinkClick r:id="rId3">
                  <a:extLst>
                    <a:ext uri="{A12FA001-AC4F-418D-AE19-62706E023703}">
                      <ahyp:hlinkClr val="tx"/>
                    </a:ext>
                  </a:extLst>
                </a:hlinkClick>
              </a:rPr>
              <a:t>https://archive.ics.uci.edu/ml/datasets/Communities+and+Crime+Unnormalized</a:t>
            </a:r>
            <a:r>
              <a:rPr lang="en" sz="1500"/>
              <a:t> </a:t>
            </a:r>
            <a:endParaRPr sz="1500"/>
          </a:p>
          <a:p>
            <a:pPr indent="0" lvl="0" marL="0" rtl="0" algn="l">
              <a:lnSpc>
                <a:spcPct val="100000"/>
              </a:lnSpc>
              <a:spcBef>
                <a:spcPts val="1600"/>
              </a:spcBef>
              <a:spcAft>
                <a:spcPts val="0"/>
              </a:spcAft>
              <a:buSzPts val="1000"/>
              <a:buNone/>
            </a:pPr>
            <a:r>
              <a:rPr lang="en" sz="1800">
                <a:solidFill>
                  <a:schemeClr val="lt1"/>
                </a:solidFill>
                <a:latin typeface="Share Tech"/>
                <a:ea typeface="Share Tech"/>
                <a:cs typeface="Share Tech"/>
                <a:sym typeface="Share Tech"/>
              </a:rPr>
              <a:t>VECTORS</a:t>
            </a:r>
            <a:endParaRPr sz="1800">
              <a:solidFill>
                <a:schemeClr val="lt1"/>
              </a:solidFill>
              <a:latin typeface="Share Tech"/>
              <a:ea typeface="Share Tech"/>
              <a:cs typeface="Share Tech"/>
              <a:sym typeface="Share Tech"/>
            </a:endParaRPr>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501" name="Google Shape;501;p3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Dataset</a:t>
            </a:r>
            <a:endParaRPr/>
          </a:p>
        </p:txBody>
      </p:sp>
      <p:pic>
        <p:nvPicPr>
          <p:cNvPr id="502" name="Google Shape;502;p32"/>
          <p:cNvPicPr preferRelativeResize="0"/>
          <p:nvPr/>
        </p:nvPicPr>
        <p:blipFill>
          <a:blip r:embed="rId4">
            <a:alphaModFix/>
          </a:blip>
          <a:stretch>
            <a:fillRect/>
          </a:stretch>
        </p:blipFill>
        <p:spPr>
          <a:xfrm>
            <a:off x="1179174" y="2260100"/>
            <a:ext cx="5954000" cy="962025"/>
          </a:xfrm>
          <a:prstGeom prst="rect">
            <a:avLst/>
          </a:prstGeom>
          <a:noFill/>
          <a:ln>
            <a:noFill/>
          </a:ln>
        </p:spPr>
      </p:pic>
      <p:pic>
        <p:nvPicPr>
          <p:cNvPr id="503" name="Google Shape;503;p32"/>
          <p:cNvPicPr preferRelativeResize="0"/>
          <p:nvPr/>
        </p:nvPicPr>
        <p:blipFill>
          <a:blip r:embed="rId5">
            <a:alphaModFix/>
          </a:blip>
          <a:stretch>
            <a:fillRect/>
          </a:stretch>
        </p:blipFill>
        <p:spPr>
          <a:xfrm>
            <a:off x="2240750" y="244925"/>
            <a:ext cx="744550" cy="74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3"/>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None/>
            </a:pPr>
            <a:r>
              <a:rPr lang="en"/>
              <a:t>Data Cleaning</a:t>
            </a:r>
            <a:endParaRPr sz="2200"/>
          </a:p>
        </p:txBody>
      </p:sp>
      <p:sp>
        <p:nvSpPr>
          <p:cNvPr id="509" name="Google Shape;509;p33"/>
          <p:cNvSpPr/>
          <p:nvPr/>
        </p:nvSpPr>
        <p:spPr>
          <a:xfrm>
            <a:off x="5931475" y="3295325"/>
            <a:ext cx="1124700" cy="16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0" name="Google Shape;510;p33"/>
          <p:cNvPicPr preferRelativeResize="0"/>
          <p:nvPr/>
        </p:nvPicPr>
        <p:blipFill>
          <a:blip r:embed="rId3">
            <a:alphaModFix/>
          </a:blip>
          <a:stretch>
            <a:fillRect/>
          </a:stretch>
        </p:blipFill>
        <p:spPr>
          <a:xfrm>
            <a:off x="690550" y="1139677"/>
            <a:ext cx="7653550" cy="2914950"/>
          </a:xfrm>
          <a:prstGeom prst="rect">
            <a:avLst/>
          </a:prstGeom>
          <a:noFill/>
          <a:ln>
            <a:noFill/>
          </a:ln>
        </p:spPr>
      </p:pic>
      <p:sp>
        <p:nvSpPr>
          <p:cNvPr id="511" name="Google Shape;511;p33"/>
          <p:cNvSpPr txBox="1"/>
          <p:nvPr/>
        </p:nvSpPr>
        <p:spPr>
          <a:xfrm>
            <a:off x="5974475" y="3719550"/>
            <a:ext cx="2305200" cy="169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512" name="Google Shape;512;p33"/>
          <p:cNvSpPr txBox="1"/>
          <p:nvPr/>
        </p:nvSpPr>
        <p:spPr>
          <a:xfrm>
            <a:off x="7177975" y="2403400"/>
            <a:ext cx="1124700" cy="169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513" name="Google Shape;513;p33"/>
          <p:cNvPicPr preferRelativeResize="0"/>
          <p:nvPr/>
        </p:nvPicPr>
        <p:blipFill>
          <a:blip r:embed="rId4">
            <a:alphaModFix/>
          </a:blip>
          <a:stretch>
            <a:fillRect/>
          </a:stretch>
        </p:blipFill>
        <p:spPr>
          <a:xfrm>
            <a:off x="3380950" y="195775"/>
            <a:ext cx="793700" cy="79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4"/>
          <p:cNvSpPr txBox="1"/>
          <p:nvPr>
            <p:ph idx="1" type="body"/>
          </p:nvPr>
        </p:nvSpPr>
        <p:spPr>
          <a:xfrm>
            <a:off x="618825" y="1137125"/>
            <a:ext cx="6745500" cy="3786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Change ‘?’ values to np.NaN</a:t>
            </a:r>
            <a:endParaRPr sz="1500"/>
          </a:p>
          <a:p>
            <a:pPr indent="0" lvl="0" marL="457200" rtl="0" algn="l">
              <a:lnSpc>
                <a:spcPct val="100000"/>
              </a:lnSpc>
              <a:spcBef>
                <a:spcPts val="0"/>
              </a:spcBef>
              <a:spcAft>
                <a:spcPts val="0"/>
              </a:spcAft>
              <a:buNone/>
            </a:pPr>
            <a:r>
              <a:t/>
            </a:r>
            <a:endParaRPr sz="1400"/>
          </a:p>
          <a:p>
            <a:pPr indent="0" lvl="0" marL="0" rtl="0" algn="l">
              <a:lnSpc>
                <a:spcPct val="100000"/>
              </a:lnSpc>
              <a:spcBef>
                <a:spcPts val="1600"/>
              </a:spcBef>
              <a:spcAft>
                <a:spcPts val="0"/>
              </a:spcAft>
              <a:buSzPts val="1000"/>
              <a:buNone/>
            </a:pPr>
            <a:r>
              <a:rPr lang="en" sz="1800">
                <a:solidFill>
                  <a:schemeClr val="lt1"/>
                </a:solidFill>
                <a:latin typeface="Share Tech"/>
                <a:ea typeface="Share Tech"/>
                <a:cs typeface="Share Tech"/>
                <a:sym typeface="Share Tech"/>
              </a:rPr>
              <a:t>VECTORS</a:t>
            </a:r>
            <a:endParaRPr sz="1800">
              <a:solidFill>
                <a:schemeClr val="lt1"/>
              </a:solidFill>
              <a:latin typeface="Share Tech"/>
              <a:ea typeface="Share Tech"/>
              <a:cs typeface="Share Tech"/>
              <a:sym typeface="Share Tech"/>
            </a:endParaRPr>
          </a:p>
          <a:p>
            <a:pPr indent="0" lvl="0" marL="0" rtl="0" algn="l">
              <a:lnSpc>
                <a:spcPct val="100000"/>
              </a:lnSpc>
              <a:spcBef>
                <a:spcPts val="0"/>
              </a:spcBef>
              <a:spcAft>
                <a:spcPts val="0"/>
              </a:spcAft>
              <a:buSzPts val="1000"/>
              <a:buNone/>
            </a:pPr>
            <a:r>
              <a:t/>
            </a:r>
            <a:endParaRPr sz="1800">
              <a:latin typeface="Advent Pro Medium"/>
              <a:ea typeface="Advent Pro Medium"/>
              <a:cs typeface="Advent Pro Medium"/>
              <a:sym typeface="Advent Pro Medium"/>
            </a:endParaRPr>
          </a:p>
          <a:p>
            <a:pPr indent="-323850" lvl="0" marL="457200" rtl="0" algn="l">
              <a:lnSpc>
                <a:spcPct val="100000"/>
              </a:lnSpc>
              <a:spcBef>
                <a:spcPts val="300"/>
              </a:spcBef>
              <a:spcAft>
                <a:spcPts val="0"/>
              </a:spcAft>
              <a:buSzPts val="1500"/>
              <a:buChar char="●"/>
            </a:pPr>
            <a:r>
              <a:rPr lang="en" sz="1500"/>
              <a:t>Replace the NaN values of the community based on the average of the stage that the community belongs to.</a:t>
            </a:r>
            <a:endParaRPr sz="15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a:p>
            <a:pPr indent="0" lvl="0" marL="457200" rtl="0" algn="l">
              <a:lnSpc>
                <a:spcPct val="100000"/>
              </a:lnSpc>
              <a:spcBef>
                <a:spcPts val="300"/>
              </a:spcBef>
              <a:spcAft>
                <a:spcPts val="0"/>
              </a:spcAft>
              <a:buNone/>
            </a:pPr>
            <a:r>
              <a:t/>
            </a:r>
            <a:endParaRPr sz="1400"/>
          </a:p>
        </p:txBody>
      </p:sp>
      <p:sp>
        <p:nvSpPr>
          <p:cNvPr id="519" name="Google Shape;519;p3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Data Cleaning</a:t>
            </a:r>
            <a:endParaRPr/>
          </a:p>
        </p:txBody>
      </p:sp>
      <p:pic>
        <p:nvPicPr>
          <p:cNvPr id="520" name="Google Shape;520;p34"/>
          <p:cNvPicPr preferRelativeResize="0"/>
          <p:nvPr/>
        </p:nvPicPr>
        <p:blipFill>
          <a:blip r:embed="rId3">
            <a:alphaModFix/>
          </a:blip>
          <a:stretch>
            <a:fillRect/>
          </a:stretch>
        </p:blipFill>
        <p:spPr>
          <a:xfrm>
            <a:off x="1189175" y="1450725"/>
            <a:ext cx="4819725" cy="793700"/>
          </a:xfrm>
          <a:prstGeom prst="rect">
            <a:avLst/>
          </a:prstGeom>
          <a:noFill/>
          <a:ln>
            <a:noFill/>
          </a:ln>
        </p:spPr>
      </p:pic>
      <p:pic>
        <p:nvPicPr>
          <p:cNvPr id="521" name="Google Shape;521;p34"/>
          <p:cNvPicPr preferRelativeResize="0"/>
          <p:nvPr/>
        </p:nvPicPr>
        <p:blipFill>
          <a:blip r:embed="rId4">
            <a:alphaModFix/>
          </a:blip>
          <a:stretch>
            <a:fillRect/>
          </a:stretch>
        </p:blipFill>
        <p:spPr>
          <a:xfrm>
            <a:off x="1189175" y="2979675"/>
            <a:ext cx="6031775" cy="1471550"/>
          </a:xfrm>
          <a:prstGeom prst="rect">
            <a:avLst/>
          </a:prstGeom>
          <a:noFill/>
          <a:ln>
            <a:noFill/>
          </a:ln>
        </p:spPr>
      </p:pic>
      <p:pic>
        <p:nvPicPr>
          <p:cNvPr id="522" name="Google Shape;522;p34"/>
          <p:cNvPicPr preferRelativeResize="0"/>
          <p:nvPr/>
        </p:nvPicPr>
        <p:blipFill>
          <a:blip r:embed="rId5">
            <a:alphaModFix/>
          </a:blip>
          <a:stretch>
            <a:fillRect/>
          </a:stretch>
        </p:blipFill>
        <p:spPr>
          <a:xfrm>
            <a:off x="3380950" y="195775"/>
            <a:ext cx="793700" cy="79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5"/>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None/>
            </a:pPr>
            <a:r>
              <a:rPr lang="en"/>
              <a:t>Data Preprocessing</a:t>
            </a:r>
            <a:endParaRPr sz="2200"/>
          </a:p>
        </p:txBody>
      </p:sp>
      <p:pic>
        <p:nvPicPr>
          <p:cNvPr id="528" name="Google Shape;528;p35"/>
          <p:cNvPicPr preferRelativeResize="0"/>
          <p:nvPr/>
        </p:nvPicPr>
        <p:blipFill>
          <a:blip r:embed="rId3">
            <a:alphaModFix/>
          </a:blip>
          <a:stretch>
            <a:fillRect/>
          </a:stretch>
        </p:blipFill>
        <p:spPr>
          <a:xfrm>
            <a:off x="413625" y="1192938"/>
            <a:ext cx="4254125" cy="2386175"/>
          </a:xfrm>
          <a:prstGeom prst="rect">
            <a:avLst/>
          </a:prstGeom>
          <a:noFill/>
          <a:ln>
            <a:noFill/>
          </a:ln>
        </p:spPr>
      </p:pic>
      <p:pic>
        <p:nvPicPr>
          <p:cNvPr id="529" name="Google Shape;529;p35"/>
          <p:cNvPicPr preferRelativeResize="0"/>
          <p:nvPr/>
        </p:nvPicPr>
        <p:blipFill>
          <a:blip r:embed="rId4">
            <a:alphaModFix/>
          </a:blip>
          <a:stretch>
            <a:fillRect/>
          </a:stretch>
        </p:blipFill>
        <p:spPr>
          <a:xfrm>
            <a:off x="5085675" y="1192950"/>
            <a:ext cx="2112200" cy="3248525"/>
          </a:xfrm>
          <a:prstGeom prst="rect">
            <a:avLst/>
          </a:prstGeom>
          <a:noFill/>
          <a:ln>
            <a:noFill/>
          </a:ln>
        </p:spPr>
      </p:pic>
      <p:pic>
        <p:nvPicPr>
          <p:cNvPr id="530" name="Google Shape;530;p35"/>
          <p:cNvPicPr preferRelativeResize="0"/>
          <p:nvPr/>
        </p:nvPicPr>
        <p:blipFill>
          <a:blip r:embed="rId5">
            <a:alphaModFix/>
          </a:blip>
          <a:stretch>
            <a:fillRect/>
          </a:stretch>
        </p:blipFill>
        <p:spPr>
          <a:xfrm>
            <a:off x="7314450" y="1456150"/>
            <a:ext cx="1641325" cy="2532513"/>
          </a:xfrm>
          <a:prstGeom prst="rect">
            <a:avLst/>
          </a:prstGeom>
          <a:noFill/>
          <a:ln>
            <a:noFill/>
          </a:ln>
        </p:spPr>
      </p:pic>
      <p:sp>
        <p:nvSpPr>
          <p:cNvPr id="531" name="Google Shape;531;p35"/>
          <p:cNvSpPr/>
          <p:nvPr/>
        </p:nvSpPr>
        <p:spPr>
          <a:xfrm>
            <a:off x="752175" y="3409925"/>
            <a:ext cx="1124700" cy="16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5"/>
          <p:cNvSpPr/>
          <p:nvPr/>
        </p:nvSpPr>
        <p:spPr>
          <a:xfrm>
            <a:off x="5525125" y="3727100"/>
            <a:ext cx="1672800" cy="134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5"/>
          <p:cNvSpPr/>
          <p:nvPr/>
        </p:nvSpPr>
        <p:spPr>
          <a:xfrm>
            <a:off x="7314450" y="1776575"/>
            <a:ext cx="1641300" cy="437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4" name="Google Shape;534;p35"/>
          <p:cNvPicPr preferRelativeResize="0"/>
          <p:nvPr/>
        </p:nvPicPr>
        <p:blipFill>
          <a:blip r:embed="rId6">
            <a:alphaModFix/>
          </a:blip>
          <a:stretch>
            <a:fillRect/>
          </a:stretch>
        </p:blipFill>
        <p:spPr>
          <a:xfrm>
            <a:off x="4408375" y="162500"/>
            <a:ext cx="826975" cy="826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