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258" r:id="rId4"/>
    <p:sldId id="262" r:id="rId5"/>
    <p:sldId id="257" r:id="rId6"/>
    <p:sldId id="259" r:id="rId7"/>
    <p:sldId id="260" r:id="rId8"/>
    <p:sldId id="263" r:id="rId9"/>
    <p:sldId id="261" r:id="rId10"/>
    <p:sldId id="265" r:id="rId11"/>
    <p:sldId id="264" r:id="rId12"/>
    <p:sldId id="267" r:id="rId13"/>
    <p:sldId id="266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8" r:id="rId22"/>
    <p:sldId id="277" r:id="rId23"/>
    <p:sldId id="279" r:id="rId24"/>
    <p:sldId id="281" r:id="rId25"/>
    <p:sldId id="282" r:id="rId26"/>
    <p:sldId id="283" r:id="rId27"/>
    <p:sldId id="284" r:id="rId28"/>
    <p:sldId id="285" r:id="rId29"/>
    <p:sldId id="280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6" r:id="rId39"/>
    <p:sldId id="295" r:id="rId40"/>
    <p:sldId id="297" r:id="rId4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D89"/>
    <a:srgbClr val="4E4E4E"/>
    <a:srgbClr val="F6DD7C"/>
    <a:srgbClr val="658284"/>
    <a:srgbClr val="523C4F"/>
    <a:srgbClr val="AE4A3B"/>
    <a:srgbClr val="AEA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436" autoAdjust="0"/>
  </p:normalViewPr>
  <p:slideViewPr>
    <p:cSldViewPr>
      <p:cViewPr>
        <p:scale>
          <a:sx n="129" d="100"/>
          <a:sy n="129" d="100"/>
        </p:scale>
        <p:origin x="624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ECC6-0052-4441-AD96-CEAFA419121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FE931-5332-4936-B5CC-D156E65DC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14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E931-5332-4936-B5CC-D156E65DCD3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08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AE4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436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9045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35084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89766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0674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34637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992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 userDrawn="1"/>
        </p:nvSpPr>
        <p:spPr>
          <a:xfrm>
            <a:off x="179512" y="177484"/>
            <a:ext cx="8784976" cy="4788532"/>
          </a:xfrm>
          <a:prstGeom prst="roundRect">
            <a:avLst>
              <a:gd name="adj" fmla="val 6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03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5300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227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4807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4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5A52D-44C5-41CB-8CD5-D64C4356EF6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5930-F876-44BA-8139-25FC3A41AB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6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19622"/>
            <a:ext cx="7772400" cy="1102519"/>
          </a:xfrm>
        </p:spPr>
        <p:txBody>
          <a:bodyPr>
            <a:noAutofit/>
          </a:bodyPr>
          <a:lstStyle/>
          <a:p>
            <a:r>
              <a:rPr lang="en-US" altLang="zh-TW" sz="8800" b="1" dirty="0" smtClean="0">
                <a:solidFill>
                  <a:schemeClr val="bg1"/>
                </a:solidFill>
              </a:rPr>
              <a:t>PlanEng</a:t>
            </a:r>
            <a:endParaRPr lang="zh-TW" altLang="en-US" sz="8800" b="1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129508"/>
            <a:ext cx="6400800" cy="131445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讀書計畫</a:t>
            </a:r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排程系統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817694" y="2825825"/>
            <a:ext cx="55086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817694" y="2825825"/>
            <a:ext cx="55086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65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3097E-6 L 0 -0.6094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47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3097E-6 L 0 0.4967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23528" y="51470"/>
            <a:ext cx="3528392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預期成果</a:t>
            </a:r>
            <a:endParaRPr lang="zh-TW" altLang="en-US" sz="4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23528" y="987574"/>
            <a:ext cx="849694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Ivy Liu\Desktop\專題\書面報告\商業模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073026"/>
            <a:ext cx="582930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699792" y="477345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期望能達到的商業模式 </a:t>
            </a:r>
            <a:endParaRPr kumimoji="1"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685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445633" y="1347614"/>
            <a:ext cx="4252734" cy="1800000"/>
            <a:chOff x="1475656" y="1779662"/>
            <a:chExt cx="4252734" cy="1800000"/>
          </a:xfrm>
        </p:grpSpPr>
        <p:pic>
          <p:nvPicPr>
            <p:cNvPr id="5" name="Picture 10" descr="C:\Users\Ivy Liu\Desktop\ppt icon\hierarchical-struc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779662"/>
              <a:ext cx="186078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3491880" y="2325719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系統規格</a:t>
              </a:r>
              <a:endPara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874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23528" y="51470"/>
            <a:ext cx="3528392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323528" y="987574"/>
            <a:ext cx="849694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Ivy Liu\Desktop\專題\書面報告\系統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23" y="1073336"/>
            <a:ext cx="678475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834632" y="207404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查詢個人讀書計畫</a:t>
            </a:r>
            <a:endParaRPr kumimoji="1" lang="zh-TW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0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23528" y="51470"/>
            <a:ext cx="3528392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323528" y="987574"/>
            <a:ext cx="849694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61774"/>
              </p:ext>
            </p:extLst>
          </p:nvPr>
        </p:nvGraphicFramePr>
        <p:xfrm>
          <a:off x="944687" y="1203598"/>
          <a:ext cx="7254626" cy="3586957"/>
        </p:xfrm>
        <a:graphic>
          <a:graphicData uri="http://schemas.openxmlformats.org/drawingml/2006/table">
            <a:tbl>
              <a:tblPr firstRow="1" firstCol="1" bandRow="1"/>
              <a:tblGrid>
                <a:gridCol w="2417710"/>
                <a:gridCol w="2418458"/>
                <a:gridCol w="2418458"/>
              </a:tblGrid>
              <a:tr h="358696">
                <a:tc gridSpan="3">
                  <a:txBody>
                    <a:bodyPr/>
                    <a:lstStyle/>
                    <a:p>
                      <a:pPr marL="304800" indent="306070"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軟、硬體需求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8696">
                <a:tc rowSpan="2">
                  <a:txBody>
                    <a:bodyPr/>
                    <a:lstStyle/>
                    <a:p>
                      <a:pPr algn="ctr"/>
                      <a:r>
                        <a:rPr lang="zh-TW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作業系統版本</a:t>
                      </a:r>
                      <a:endParaRPr lang="zh-TW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最低系統需求</a:t>
                      </a:r>
                      <a:endParaRPr lang="zh-TW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建議系統需求</a:t>
                      </a:r>
                      <a:endParaRPr lang="zh-TW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</a:tr>
              <a:tr h="7173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Android 4.0.3</a:t>
                      </a:r>
                      <a:r>
                        <a:rPr lang="zh-TW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以上</a:t>
                      </a:r>
                      <a:endParaRPr lang="zh-TW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Android 5.0</a:t>
                      </a:r>
                      <a:r>
                        <a:rPr lang="zh-TW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以上</a:t>
                      </a:r>
                      <a:endParaRPr lang="zh-TW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96">
                <a:tc rowSpan="2">
                  <a:txBody>
                    <a:bodyPr/>
                    <a:lstStyle/>
                    <a:p>
                      <a:pPr algn="ctr"/>
                      <a:r>
                        <a:rPr lang="zh-TW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處理器磁碟可用空間</a:t>
                      </a:r>
                      <a:endParaRPr lang="zh-TW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雙核心以上</a:t>
                      </a:r>
                      <a:endParaRPr lang="zh-TW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四核心以上</a:t>
                      </a:r>
                      <a:endParaRPr lang="zh-TW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</a:tr>
              <a:tr h="7173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1GB</a:t>
                      </a:r>
                      <a:r>
                        <a:rPr lang="zh-TW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以上可用空間</a:t>
                      </a:r>
                      <a:endParaRPr lang="zh-TW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2GB</a:t>
                      </a:r>
                      <a:r>
                        <a:rPr lang="zh-TW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以上可用空間</a:t>
                      </a:r>
                      <a:endParaRPr lang="zh-TW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7391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RAM</a:t>
                      </a:r>
                      <a:r>
                        <a:rPr lang="zh-TW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網路</a:t>
                      </a:r>
                      <a:endParaRPr lang="zh-TW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1GB</a:t>
                      </a:r>
                      <a:r>
                        <a:rPr lang="zh-TW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以上可用記憶體</a:t>
                      </a:r>
                      <a:endParaRPr lang="zh-TW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2GB</a:t>
                      </a:r>
                      <a:r>
                        <a:rPr lang="zh-TW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以上可用記憶體</a:t>
                      </a:r>
                      <a:endParaRPr lang="zh-TW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9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3</a:t>
                      </a:r>
                      <a:r>
                        <a:rPr lang="zh-TW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、</a:t>
                      </a: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4G</a:t>
                      </a:r>
                      <a:r>
                        <a:rPr lang="zh-TW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行動上網、</a:t>
                      </a:r>
                      <a:r>
                        <a:rPr lang="en-US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Wi-Fi</a:t>
                      </a:r>
                      <a:r>
                        <a:rPr lang="zh-TW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無線網路</a:t>
                      </a:r>
                      <a:endParaRPr lang="zh-TW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35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23528" y="51470"/>
            <a:ext cx="3960440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使用標準與工具</a:t>
            </a:r>
            <a:endParaRPr lang="zh-TW" altLang="en-US" sz="4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323528" y="987574"/>
            <a:ext cx="849694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129656" y="1419942"/>
            <a:ext cx="1440000" cy="1440000"/>
            <a:chOff x="3129656" y="1419942"/>
            <a:chExt cx="1440000" cy="1440000"/>
          </a:xfrm>
        </p:grpSpPr>
        <p:sp>
          <p:nvSpPr>
            <p:cNvPr id="5" name="淚滴形 4"/>
            <p:cNvSpPr/>
            <p:nvPr/>
          </p:nvSpPr>
          <p:spPr>
            <a:xfrm rot="5400000">
              <a:off x="3129656" y="1419942"/>
              <a:ext cx="1440000" cy="1440000"/>
            </a:xfrm>
            <a:prstGeom prst="teardrop">
              <a:avLst/>
            </a:prstGeom>
            <a:solidFill>
              <a:srgbClr val="658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372602" y="1785340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系統開</a:t>
              </a:r>
              <a:endPara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zh-TW" sz="2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發環境</a:t>
              </a:r>
              <a:endPara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574344" y="1419942"/>
            <a:ext cx="1440000" cy="1440000"/>
            <a:chOff x="4574344" y="1419942"/>
            <a:chExt cx="1440000" cy="1440000"/>
          </a:xfrm>
        </p:grpSpPr>
        <p:sp>
          <p:nvSpPr>
            <p:cNvPr id="7" name="淚滴形 6"/>
            <p:cNvSpPr/>
            <p:nvPr/>
          </p:nvSpPr>
          <p:spPr>
            <a:xfrm rot="16200000" flipH="1">
              <a:off x="4574344" y="1419942"/>
              <a:ext cx="1440000" cy="1440000"/>
            </a:xfrm>
            <a:prstGeom prst="teardrop">
              <a:avLst/>
            </a:prstGeom>
            <a:solidFill>
              <a:srgbClr val="C6AD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817290" y="1785340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</a:t>
              </a:r>
              <a:r>
                <a:rPr lang="zh-TW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</a:t>
              </a:r>
              <a:endPara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</a:t>
              </a:r>
              <a:r>
                <a:rPr lang="zh-TW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574344" y="2859942"/>
            <a:ext cx="1440000" cy="1440000"/>
            <a:chOff x="4574344" y="2859942"/>
            <a:chExt cx="1440000" cy="1440000"/>
          </a:xfrm>
        </p:grpSpPr>
        <p:sp>
          <p:nvSpPr>
            <p:cNvPr id="8" name="淚滴形 7"/>
            <p:cNvSpPr/>
            <p:nvPr/>
          </p:nvSpPr>
          <p:spPr>
            <a:xfrm rot="5400000" flipH="1" flipV="1">
              <a:off x="4574344" y="2859942"/>
              <a:ext cx="1440000" cy="1440000"/>
            </a:xfrm>
            <a:prstGeom prst="teardrop">
              <a:avLst/>
            </a:prstGeom>
            <a:solidFill>
              <a:srgbClr val="523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817290" y="3225998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</a:t>
              </a:r>
              <a:r>
                <a:rPr lang="zh-TW" altLang="zh-TW" sz="2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</a:t>
              </a:r>
              <a:endPara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zh-TW" sz="2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式</a:t>
              </a:r>
              <a:r>
                <a:rPr lang="zh-TW" altLang="zh-TW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平台</a:t>
              </a:r>
              <a:endPara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132566" y="2859942"/>
            <a:ext cx="1440000" cy="1440000"/>
            <a:chOff x="3132566" y="2859942"/>
            <a:chExt cx="1440000" cy="1440000"/>
          </a:xfrm>
        </p:grpSpPr>
        <p:sp>
          <p:nvSpPr>
            <p:cNvPr id="9" name="淚滴形 8"/>
            <p:cNvSpPr/>
            <p:nvPr/>
          </p:nvSpPr>
          <p:spPr>
            <a:xfrm rot="16200000" flipV="1">
              <a:off x="3132566" y="2859942"/>
              <a:ext cx="1440000" cy="1440000"/>
            </a:xfrm>
            <a:prstGeom prst="teardrop">
              <a:avLst/>
            </a:prstGeom>
            <a:solidFill>
              <a:srgbClr val="F6D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75512" y="3225999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文件</a:t>
              </a:r>
              <a:r>
                <a:rPr lang="zh-TW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</a:t>
              </a:r>
              <a:endPara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</a:t>
              </a:r>
              <a:r>
                <a:rPr lang="zh-TW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32803" y="1635646"/>
            <a:ext cx="3043053" cy="646331"/>
            <a:chOff x="232803" y="1635646"/>
            <a:chExt cx="3043053" cy="646331"/>
          </a:xfrm>
        </p:grpSpPr>
        <p:sp>
          <p:nvSpPr>
            <p:cNvPr id="16" name="文字方塊 15"/>
            <p:cNvSpPr txBox="1"/>
            <p:nvPr/>
          </p:nvSpPr>
          <p:spPr>
            <a:xfrm>
              <a:off x="322803" y="1635646"/>
              <a:ext cx="2953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作業系統：</a:t>
              </a:r>
              <a:r>
                <a:rPr lang="en-US" altLang="zh-TW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Windows 7/10</a:t>
              </a:r>
            </a:p>
            <a:p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資料庫伺服器：</a:t>
              </a:r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SQL Lite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232803" y="1731128"/>
              <a:ext cx="180000" cy="180000"/>
            </a:xfrm>
            <a:prstGeom prst="ellipse">
              <a:avLst/>
            </a:prstGeom>
            <a:solidFill>
              <a:srgbClr val="658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32803" y="2643758"/>
            <a:ext cx="3043053" cy="2308324"/>
            <a:chOff x="232803" y="2643758"/>
            <a:chExt cx="3043053" cy="2308324"/>
          </a:xfrm>
        </p:grpSpPr>
        <p:sp>
          <p:nvSpPr>
            <p:cNvPr id="19" name="文字方塊 18"/>
            <p:cNvSpPr txBox="1"/>
            <p:nvPr/>
          </p:nvSpPr>
          <p:spPr>
            <a:xfrm>
              <a:off x="376986" y="2643758"/>
              <a:ext cx="289887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簡報：</a:t>
              </a:r>
              <a:r>
                <a:rPr lang="en-US" altLang="zh-TW" dirty="0"/>
                <a:t>Microsoft Office </a:t>
              </a:r>
              <a:endParaRPr lang="en-US" altLang="zh-TW" dirty="0" smtClean="0"/>
            </a:p>
            <a:p>
              <a:r>
                <a:rPr lang="en-US" altLang="zh-TW" dirty="0" smtClean="0"/>
                <a:t>            PowerPoint</a:t>
              </a:r>
              <a:endParaRPr lang="en-US" altLang="zh-TW" dirty="0"/>
            </a:p>
            <a:p>
              <a:r>
                <a:rPr lang="zh-TW" altLang="en-US" dirty="0"/>
                <a:t>設計圖樣</a:t>
              </a:r>
              <a:r>
                <a:rPr lang="zh-TW" altLang="en-US" dirty="0" smtClean="0"/>
                <a:t>：</a:t>
              </a:r>
              <a:endParaRPr lang="en-US" altLang="zh-TW" dirty="0" smtClean="0"/>
            </a:p>
            <a:p>
              <a:r>
                <a:rPr lang="en-US" altLang="zh-TW" dirty="0" smtClean="0"/>
                <a:t>Adobe Illustrator</a:t>
              </a:r>
              <a:r>
                <a:rPr lang="zh-TW" altLang="en-US" dirty="0" smtClean="0"/>
                <a:t>、</a:t>
              </a:r>
              <a:endParaRPr lang="en-US" altLang="zh-TW" dirty="0" smtClean="0"/>
            </a:p>
            <a:p>
              <a:r>
                <a:rPr lang="en-US" altLang="zh-TW" dirty="0" smtClean="0"/>
                <a:t>Adobe Photoshop</a:t>
              </a:r>
            </a:p>
            <a:p>
              <a:r>
                <a:rPr lang="zh-TW" altLang="en-US" dirty="0" smtClean="0"/>
                <a:t>文件：</a:t>
              </a:r>
              <a:endParaRPr lang="en-US" altLang="zh-TW" dirty="0" smtClean="0"/>
            </a:p>
            <a:p>
              <a:r>
                <a:rPr lang="en-US" altLang="zh-TW" dirty="0" smtClean="0"/>
                <a:t>Microsoft </a:t>
              </a:r>
              <a:r>
                <a:rPr lang="en-US" altLang="zh-TW" dirty="0"/>
                <a:t>Office Word</a:t>
              </a:r>
              <a:r>
                <a:rPr lang="zh-TW" altLang="en-US" dirty="0" smtClean="0"/>
                <a:t>、</a:t>
              </a:r>
              <a:endParaRPr lang="en-US" altLang="zh-TW" dirty="0"/>
            </a:p>
            <a:p>
              <a:r>
                <a:rPr lang="en-US" altLang="zh-TW" dirty="0" smtClean="0"/>
                <a:t>Visual </a:t>
              </a:r>
              <a:r>
                <a:rPr lang="en-US" altLang="zh-TW" dirty="0"/>
                <a:t>Paradigm</a:t>
              </a:r>
              <a:endParaRPr lang="zh-TW" altLang="en-US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232803" y="2739447"/>
              <a:ext cx="180000" cy="180000"/>
            </a:xfrm>
            <a:prstGeom prst="ellipse">
              <a:avLst/>
            </a:prstGeom>
            <a:solidFill>
              <a:srgbClr val="F6D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014344" y="3256775"/>
            <a:ext cx="2878136" cy="646331"/>
            <a:chOff x="6014344" y="3256775"/>
            <a:chExt cx="2878136" cy="646331"/>
          </a:xfrm>
        </p:grpSpPr>
        <p:sp>
          <p:nvSpPr>
            <p:cNvPr id="18" name="文字方塊 17"/>
            <p:cNvSpPr txBox="1"/>
            <p:nvPr/>
          </p:nvSpPr>
          <p:spPr>
            <a:xfrm>
              <a:off x="6091585" y="3256775"/>
              <a:ext cx="2800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版本控制：</a:t>
              </a:r>
              <a:r>
                <a:rPr lang="en-US" altLang="zh-TW" dirty="0"/>
                <a:t>GitHub</a:t>
              </a:r>
            </a:p>
            <a:p>
              <a:r>
                <a:rPr lang="zh-TW" altLang="en-US" dirty="0"/>
                <a:t>專案管理：</a:t>
              </a:r>
              <a:r>
                <a:rPr lang="en-US" altLang="zh-TW" dirty="0"/>
                <a:t>Google Drive</a:t>
              </a:r>
              <a:endParaRPr lang="zh-TW" altLang="en-US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6014344" y="3363838"/>
              <a:ext cx="180000" cy="180000"/>
            </a:xfrm>
            <a:prstGeom prst="ellipse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940152" y="1539118"/>
            <a:ext cx="3094160" cy="1200329"/>
            <a:chOff x="5940152" y="1539118"/>
            <a:chExt cx="3094160" cy="120032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005982" y="1539118"/>
              <a:ext cx="3028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前端技術：</a:t>
              </a:r>
              <a:r>
                <a:rPr lang="en-US" altLang="zh-TW" dirty="0"/>
                <a:t>Android </a:t>
              </a:r>
              <a:r>
                <a:rPr lang="en-US" altLang="zh-TW" dirty="0" smtClean="0"/>
                <a:t>Studio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 smtClean="0"/>
                <a:t>、</a:t>
              </a:r>
              <a:r>
                <a:rPr lang="en-US" altLang="zh-TW" dirty="0"/>
                <a:t>Java</a:t>
              </a:r>
              <a:r>
                <a:rPr lang="zh-TW" altLang="en-US" dirty="0"/>
                <a:t>、</a:t>
              </a:r>
              <a:r>
                <a:rPr lang="en-US" altLang="zh-TW" dirty="0"/>
                <a:t>HTML5</a:t>
              </a:r>
            </a:p>
            <a:p>
              <a:r>
                <a:rPr lang="zh-TW" altLang="en-US" dirty="0"/>
                <a:t>後端技術：</a:t>
              </a:r>
              <a:r>
                <a:rPr lang="en-US" altLang="zh-TW" dirty="0"/>
                <a:t>Java</a:t>
              </a:r>
            </a:p>
            <a:p>
              <a:r>
                <a:rPr lang="zh-TW" altLang="en-US" dirty="0"/>
                <a:t>編輯器：</a:t>
              </a:r>
              <a:r>
                <a:rPr lang="en-US" altLang="zh-TW" dirty="0"/>
                <a:t>Android Studio</a:t>
              </a:r>
              <a:endParaRPr lang="zh-TW" altLang="en-US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5940152" y="1635646"/>
              <a:ext cx="180000" cy="180000"/>
            </a:xfrm>
            <a:prstGeom prst="ellipse">
              <a:avLst/>
            </a:prstGeom>
            <a:solidFill>
              <a:srgbClr val="C6AD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883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163231" y="1347614"/>
            <a:ext cx="6817538" cy="1800000"/>
            <a:chOff x="1907704" y="1707654"/>
            <a:chExt cx="6817538" cy="1800000"/>
          </a:xfrm>
        </p:grpSpPr>
        <p:sp>
          <p:nvSpPr>
            <p:cNvPr id="6" name="文字方塊 5"/>
            <p:cNvSpPr txBox="1"/>
            <p:nvPr/>
          </p:nvSpPr>
          <p:spPr>
            <a:xfrm>
              <a:off x="3923928" y="2253711"/>
              <a:ext cx="48013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lnSpc>
                  <a:spcPct val="200000"/>
                </a:lnSpc>
                <a:defRPr sz="32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4000" dirty="0"/>
                <a:t>專案時程</a:t>
              </a:r>
              <a:r>
                <a:rPr lang="zh-TW" altLang="en-US" sz="4000" dirty="0" smtClean="0"/>
                <a:t>與組織分工</a:t>
              </a:r>
              <a:endParaRPr lang="en-US" altLang="zh-TW" sz="4000" dirty="0"/>
            </a:p>
          </p:txBody>
        </p:sp>
        <p:pic>
          <p:nvPicPr>
            <p:cNvPr id="7" name="Picture 11" descr="C:\Users\Ivy Liu\Desktop\ppt icon\interne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707654"/>
              <a:ext cx="1904098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3688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23528" y="51470"/>
            <a:ext cx="3960440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專案時程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323528" y="987574"/>
            <a:ext cx="849694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16901"/>
              </p:ext>
            </p:extLst>
          </p:nvPr>
        </p:nvGraphicFramePr>
        <p:xfrm>
          <a:off x="575555" y="1073033"/>
          <a:ext cx="7992890" cy="3802966"/>
        </p:xfrm>
        <a:graphic>
          <a:graphicData uri="http://schemas.openxmlformats.org/drawingml/2006/table">
            <a:tbl>
              <a:tblPr firstRow="1" firstCol="1" bandRow="1"/>
              <a:tblGrid>
                <a:gridCol w="1578314"/>
                <a:gridCol w="785199"/>
                <a:gridCol w="785199"/>
                <a:gridCol w="807363"/>
                <a:gridCol w="807363"/>
                <a:gridCol w="807363"/>
                <a:gridCol w="807363"/>
                <a:gridCol w="807363"/>
                <a:gridCol w="807363"/>
              </a:tblGrid>
              <a:tr h="740127">
                <a:tc>
                  <a:txBody>
                    <a:bodyPr/>
                    <a:lstStyle/>
                    <a:p>
                      <a:pPr algn="ctr"/>
                      <a:r>
                        <a:rPr lang="zh-TW" sz="700" b="1" kern="1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月份</a:t>
                      </a:r>
                      <a:endParaRPr lang="en-US" altLang="zh-TW" sz="600" b="1" kern="100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algn="ctr"/>
                      <a:endParaRPr lang="en-US" altLang="zh-TW" sz="600" b="1" kern="100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algn="ctr"/>
                      <a:endParaRPr lang="en-US" altLang="zh-TW" sz="600" b="1" kern="100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algn="ctr"/>
                      <a:r>
                        <a:rPr lang="zh-TW" sz="700" b="1" kern="1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工作</a:t>
                      </a:r>
                      <a:r>
                        <a:rPr lang="zh-TW" sz="7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項目</a:t>
                      </a:r>
                      <a:endParaRPr lang="zh-TW" sz="6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3</a:t>
                      </a:r>
                      <a:r>
                        <a:rPr lang="zh-TW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月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4</a:t>
                      </a:r>
                      <a:r>
                        <a:rPr lang="zh-TW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月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5</a:t>
                      </a:r>
                      <a:r>
                        <a:rPr lang="zh-TW" sz="1200" b="1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月</a:t>
                      </a:r>
                      <a:endParaRPr lang="zh-TW" sz="1100" b="1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6</a:t>
                      </a:r>
                      <a:r>
                        <a:rPr lang="zh-TW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月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7</a:t>
                      </a:r>
                      <a:r>
                        <a:rPr lang="zh-TW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月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8</a:t>
                      </a:r>
                      <a:r>
                        <a:rPr lang="zh-TW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月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9</a:t>
                      </a:r>
                      <a:r>
                        <a:rPr lang="zh-TW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月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10</a:t>
                      </a:r>
                      <a:r>
                        <a:rPr lang="zh-TW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月</a:t>
                      </a:r>
                      <a:endParaRPr lang="zh-TW" sz="11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主題構思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　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開發工具學習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系統需求分析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系統功能分析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7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系統模型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前端設計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前端開發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資料庫設計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資料庫建置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後端開發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系統測試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系統整合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23">
                <a:tc rowSpan="2">
                  <a:txBody>
                    <a:bodyPr/>
                    <a:lstStyle/>
                    <a:p>
                      <a:pPr algn="ctr"/>
                      <a:r>
                        <a:rPr lang="zh-TW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系統手冊製作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</a:tr>
              <a:tr h="1167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endParaRPr lang="zh-TW" sz="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8516" marR="8516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36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23528" y="51470"/>
            <a:ext cx="3960440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組織與分工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323528" y="987574"/>
            <a:ext cx="849694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00060"/>
              </p:ext>
            </p:extLst>
          </p:nvPr>
        </p:nvGraphicFramePr>
        <p:xfrm>
          <a:off x="539552" y="1073026"/>
          <a:ext cx="7991999" cy="3801598"/>
        </p:xfrm>
        <a:graphic>
          <a:graphicData uri="http://schemas.openxmlformats.org/drawingml/2006/table">
            <a:tbl>
              <a:tblPr firstRow="1" firstCol="1" bandRow="1"/>
              <a:tblGrid>
                <a:gridCol w="1086452"/>
                <a:gridCol w="1086452"/>
                <a:gridCol w="1163819"/>
                <a:gridCol w="1163819"/>
                <a:gridCol w="1163819"/>
                <a:gridCol w="1163819"/>
                <a:gridCol w="1163819"/>
              </a:tblGrid>
              <a:tr h="517957">
                <a:tc>
                  <a:txBody>
                    <a:bodyPr/>
                    <a:lstStyle/>
                    <a:p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學號姓名</a:t>
                      </a: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10546020</a:t>
                      </a: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10546028</a:t>
                      </a:r>
                      <a:endParaRPr lang="zh-TW" sz="1200" b="1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10546038</a:t>
                      </a:r>
                      <a:endParaRPr lang="zh-TW" sz="1200" b="1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10546039</a:t>
                      </a:r>
                      <a:endParaRPr lang="zh-TW" sz="1200" b="1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10546052</a:t>
                      </a: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</a:tr>
              <a:tr h="410455"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項目</a:t>
                      </a:r>
                      <a:endParaRPr lang="zh-TW" sz="1200" b="1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sz="1200" b="1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李浩蘋</a:t>
                      </a:r>
                      <a:endParaRPr lang="zh-TW" sz="1200" b="1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劉恩瑜</a:t>
                      </a:r>
                      <a:endParaRPr lang="zh-TW" sz="1200" b="1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施名鴻</a:t>
                      </a:r>
                      <a:endParaRPr lang="zh-TW" sz="1200" b="1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陳詩旻</a:t>
                      </a:r>
                      <a:endParaRPr lang="zh-TW" sz="1200" b="1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盧政暄</a:t>
                      </a: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</a:tr>
              <a:tr h="410455">
                <a:tc gridSpan="2"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決定主題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455">
                <a:tc gridSpan="2"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建立資料庫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455">
                <a:tc gridSpan="2"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介面外觀設計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455">
                <a:tc gridSpan="2"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程式撰寫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455">
                <a:tc gridSpan="2"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文書資料整理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4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GitHub</a:t>
                      </a:r>
                      <a:r>
                        <a:rPr lang="zh-TW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內容整理更新</a:t>
                      </a:r>
                      <a:endParaRPr lang="zh-TW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455">
                <a:tc gridSpan="2">
                  <a:txBody>
                    <a:bodyPr/>
                    <a:lstStyle/>
                    <a:p>
                      <a:pPr algn="ctr"/>
                      <a:r>
                        <a:rPr lang="zh-TW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簡報</a:t>
                      </a:r>
                      <a:endParaRPr lang="zh-TW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●</a:t>
                      </a:r>
                      <a:endParaRPr lang="zh-TW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01617" y="1347614"/>
            <a:ext cx="4540766" cy="1800000"/>
            <a:chOff x="2195736" y="1638650"/>
            <a:chExt cx="4540766" cy="1800000"/>
          </a:xfrm>
        </p:grpSpPr>
        <p:pic>
          <p:nvPicPr>
            <p:cNvPr id="5" name="Picture 13" descr="C:\Users\Ivy Liu\Desktop\ppt icon\level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638650"/>
              <a:ext cx="2138347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4499992" y="2184707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需求模型</a:t>
              </a:r>
              <a:endPara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1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23528" y="51470"/>
            <a:ext cx="3960440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使用者需求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323528" y="987574"/>
            <a:ext cx="849694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95915"/>
              </p:ext>
            </p:extLst>
          </p:nvPr>
        </p:nvGraphicFramePr>
        <p:xfrm>
          <a:off x="755576" y="1275606"/>
          <a:ext cx="7488832" cy="2160000"/>
        </p:xfrm>
        <a:graphic>
          <a:graphicData uri="http://schemas.openxmlformats.org/drawingml/2006/table">
            <a:tbl>
              <a:tblPr firstRow="1" firstCol="1" bandRow="1"/>
              <a:tblGrid>
                <a:gridCol w="5777695"/>
                <a:gridCol w="1711137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功能需求</a:t>
                      </a: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使用案例</a:t>
                      </a: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輸入暱稱、</a:t>
                      </a:r>
                      <a:r>
                        <a:rPr lang="en-US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Email</a:t>
                      </a:r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、密碼及照片登入系統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使用者註冊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進入讀書計畫編輯頁面，輸入開始及結束日期和章節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編輯讀書計畫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輸入筆記標題，隨時記下重要筆記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編輯學習筆記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使用者可以上傳考試心得的經驗分享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分享心得</a:t>
                      </a:r>
                      <a:endParaRPr lang="zh-TW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選擇考試種類，及時搜尋考試資訊</a:t>
                      </a:r>
                      <a:endParaRPr lang="zh-TW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獲取考試資訊</a:t>
                      </a:r>
                      <a:endParaRPr lang="zh-TW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89810"/>
              </p:ext>
            </p:extLst>
          </p:nvPr>
        </p:nvGraphicFramePr>
        <p:xfrm>
          <a:off x="755576" y="3507854"/>
          <a:ext cx="7488000" cy="1080000"/>
        </p:xfrm>
        <a:graphic>
          <a:graphicData uri="http://schemas.openxmlformats.org/drawingml/2006/table">
            <a:tbl>
              <a:tblPr firstRow="1" firstCol="1" bandRow="1"/>
              <a:tblGrid>
                <a:gridCol w="7488000"/>
              </a:tblGrid>
              <a:tr h="36000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非功能需求</a:t>
                      </a: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美觀的使用者介面</a:t>
                      </a:r>
                      <a:endParaRPr lang="zh-TW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App</a:t>
                      </a:r>
                      <a:r>
                        <a:rPr lang="zh-TW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使用空間少</a:t>
                      </a:r>
                      <a:endParaRPr lang="zh-TW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025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7455" y="1203598"/>
            <a:ext cx="5109091" cy="3695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10546020		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李浩蘋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10546028		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劉恩瑜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10546038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施名鴻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10546039		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陳詩旻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10546052		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盧政暄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23528" y="123478"/>
            <a:ext cx="1800200" cy="102155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251520" y="1203598"/>
            <a:ext cx="84969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7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3597822" y="987574"/>
            <a:ext cx="0" cy="1008112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3669830" y="987574"/>
            <a:ext cx="2736304" cy="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44208" y="987574"/>
            <a:ext cx="0" cy="324036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597822" y="3219934"/>
            <a:ext cx="0" cy="100800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3669830" y="4227934"/>
            <a:ext cx="2736304" cy="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1"/>
          <p:cNvSpPr txBox="1">
            <a:spLocks/>
          </p:cNvSpPr>
          <p:nvPr/>
        </p:nvSpPr>
        <p:spPr>
          <a:xfrm>
            <a:off x="2195736" y="2096976"/>
            <a:ext cx="3960440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使用個案圖</a:t>
            </a:r>
            <a:endParaRPr lang="zh-TW" altLang="en-US" sz="4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1687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7172"/>
            <a:ext cx="4176464" cy="48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4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3597822" y="987574"/>
            <a:ext cx="0" cy="1008112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3669830" y="987574"/>
            <a:ext cx="2736304" cy="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44208" y="987574"/>
            <a:ext cx="0" cy="324036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597822" y="3219934"/>
            <a:ext cx="0" cy="100800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3669830" y="4227934"/>
            <a:ext cx="2736304" cy="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1"/>
          <p:cNvSpPr txBox="1">
            <a:spLocks/>
          </p:cNvSpPr>
          <p:nvPr/>
        </p:nvSpPr>
        <p:spPr>
          <a:xfrm>
            <a:off x="1907704" y="2096976"/>
            <a:ext cx="3960440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使用個案描述</a:t>
            </a:r>
            <a:endParaRPr lang="zh-TW" altLang="en-US" sz="4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9426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135810" y="294996"/>
            <a:ext cx="3076150" cy="4328538"/>
            <a:chOff x="899592" y="294996"/>
            <a:chExt cx="3076150" cy="4328538"/>
          </a:xfrm>
        </p:grpSpPr>
        <p:pic>
          <p:nvPicPr>
            <p:cNvPr id="8194" name="Picture 2" descr="Activity Diagram-註冊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627534"/>
              <a:ext cx="3076150" cy="39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1662934" y="29499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▼使用者註冊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728075" y="294202"/>
            <a:ext cx="3084285" cy="4329332"/>
            <a:chOff x="4427984" y="294202"/>
            <a:chExt cx="3084285" cy="4329332"/>
          </a:xfrm>
        </p:grpSpPr>
        <p:pic>
          <p:nvPicPr>
            <p:cNvPr id="6" name="圖片 5" descr="Activity Diagram-登入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63534"/>
              <a:ext cx="3084285" cy="39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字方塊 6"/>
            <p:cNvSpPr txBox="1"/>
            <p:nvPr/>
          </p:nvSpPr>
          <p:spPr>
            <a:xfrm>
              <a:off x="5186097" y="294202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▼使用者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027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538905" y="294996"/>
            <a:ext cx="2269960" cy="4328538"/>
            <a:chOff x="1302687" y="294996"/>
            <a:chExt cx="2269960" cy="4328538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02687" y="627534"/>
              <a:ext cx="2269960" cy="39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1538222" y="294996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▼編輯讀書計畫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486188" y="294202"/>
            <a:ext cx="1798890" cy="4329332"/>
            <a:chOff x="5186097" y="294202"/>
            <a:chExt cx="1798890" cy="432933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03542" y="663534"/>
              <a:ext cx="1364001" cy="39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字方塊 6"/>
            <p:cNvSpPr txBox="1"/>
            <p:nvPr/>
          </p:nvSpPr>
          <p:spPr>
            <a:xfrm>
              <a:off x="5186097" y="294202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▼每日任務提醒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188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538905" y="294996"/>
            <a:ext cx="2269960" cy="4280939"/>
            <a:chOff x="1302687" y="294996"/>
            <a:chExt cx="2269960" cy="4280939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02687" y="675132"/>
              <a:ext cx="2269960" cy="3900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1422806" y="294996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▼顯示每日勵志語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486188" y="294202"/>
            <a:ext cx="1798890" cy="4155908"/>
            <a:chOff x="5186097" y="294202"/>
            <a:chExt cx="1798890" cy="415590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03542" y="836957"/>
              <a:ext cx="1364001" cy="36131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字方塊 6"/>
            <p:cNvSpPr txBox="1"/>
            <p:nvPr/>
          </p:nvSpPr>
          <p:spPr>
            <a:xfrm>
              <a:off x="5186097" y="294202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▼編輯筆記內容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855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774440" y="294996"/>
            <a:ext cx="1798890" cy="4328538"/>
            <a:chOff x="1538222" y="294996"/>
            <a:chExt cx="1798890" cy="4328538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11231" y="627534"/>
              <a:ext cx="1252872" cy="39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1538222" y="294996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▼顯示最新消息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594911" y="294202"/>
            <a:ext cx="1364001" cy="4171391"/>
            <a:chOff x="5294820" y="294202"/>
            <a:chExt cx="1364001" cy="417139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94820" y="821475"/>
              <a:ext cx="1364001" cy="36441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字方塊 6"/>
            <p:cNvSpPr txBox="1"/>
            <p:nvPr/>
          </p:nvSpPr>
          <p:spPr>
            <a:xfrm>
              <a:off x="5308207" y="294202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▼瀏覽心得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855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3903387" y="416583"/>
            <a:ext cx="1337226" cy="4171391"/>
            <a:chOff x="5308207" y="294202"/>
            <a:chExt cx="1337226" cy="417139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11067" y="821475"/>
              <a:ext cx="1331506" cy="36441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字方塊 6"/>
            <p:cNvSpPr txBox="1"/>
            <p:nvPr/>
          </p:nvSpPr>
          <p:spPr>
            <a:xfrm>
              <a:off x="5308207" y="294202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心得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74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3597822" y="987574"/>
            <a:ext cx="0" cy="1008112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3669830" y="987574"/>
            <a:ext cx="2736304" cy="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44208" y="987574"/>
            <a:ext cx="0" cy="324036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597822" y="3219934"/>
            <a:ext cx="0" cy="100800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3669830" y="4227934"/>
            <a:ext cx="2736304" cy="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1"/>
          <p:cNvSpPr txBox="1">
            <a:spLocks/>
          </p:cNvSpPr>
          <p:nvPr/>
        </p:nvSpPr>
        <p:spPr>
          <a:xfrm>
            <a:off x="2195736" y="2096976"/>
            <a:ext cx="3960440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分析類別圖</a:t>
            </a:r>
          </a:p>
        </p:txBody>
      </p:sp>
    </p:spTree>
    <p:extLst>
      <p:ext uri="{BB962C8B-B14F-4D97-AF65-F5344CB8AC3E}">
        <p14:creationId xmlns:p14="http://schemas.microsoft.com/office/powerpoint/2010/main" val="4091634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C:\Users\Ivy Liu\AppData\Local\Microsoft\Windows\INetCache\Content.Word\Analysis 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45" y="843558"/>
            <a:ext cx="5807710" cy="319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842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1800200" cy="1021556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251520" y="1203598"/>
            <a:ext cx="84969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766941" y="1347614"/>
            <a:ext cx="3377273" cy="1080000"/>
            <a:chOff x="766941" y="1347614"/>
            <a:chExt cx="3377273" cy="1080000"/>
          </a:xfrm>
        </p:grpSpPr>
        <p:sp>
          <p:nvSpPr>
            <p:cNvPr id="7" name="文字方塊 6"/>
            <p:cNvSpPr txBox="1"/>
            <p:nvPr/>
          </p:nvSpPr>
          <p:spPr>
            <a:xfrm>
              <a:off x="1907704" y="1595227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背景與動機</a:t>
              </a:r>
              <a:endPara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33" name="Picture 9" descr="C:\Users\Ivy Liu\Desktop\ppt icon\video-play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41" y="1347614"/>
              <a:ext cx="1021042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群組 15"/>
          <p:cNvGrpSpPr/>
          <p:nvPr/>
        </p:nvGrpSpPr>
        <p:grpSpPr>
          <a:xfrm>
            <a:off x="4427984" y="1347614"/>
            <a:ext cx="3744416" cy="1154623"/>
            <a:chOff x="4427984" y="1347614"/>
            <a:chExt cx="3744416" cy="1154623"/>
          </a:xfrm>
        </p:grpSpPr>
        <p:sp>
          <p:nvSpPr>
            <p:cNvPr id="8" name="文字方塊 7"/>
            <p:cNvSpPr txBox="1"/>
            <p:nvPr/>
          </p:nvSpPr>
          <p:spPr>
            <a:xfrm>
              <a:off x="5935890" y="1425019"/>
              <a:ext cx="223651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lnSpc>
                  <a:spcPct val="200000"/>
                </a:lnSpc>
                <a:defRPr sz="32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dirty="0"/>
                <a:t>專案時程</a:t>
              </a:r>
              <a:r>
                <a:rPr lang="zh-TW" altLang="en-US" dirty="0" smtClean="0"/>
                <a:t>與</a:t>
              </a:r>
              <a:endParaRPr lang="en-US" altLang="zh-TW" dirty="0" smtClean="0"/>
            </a:p>
            <a:p>
              <a:pPr>
                <a:lnSpc>
                  <a:spcPct val="100000"/>
                </a:lnSpc>
              </a:pPr>
              <a:r>
                <a:rPr lang="zh-TW" altLang="en-US" dirty="0" smtClean="0"/>
                <a:t>組織分工</a:t>
              </a:r>
              <a:endParaRPr lang="en-US" altLang="zh-TW" dirty="0"/>
            </a:p>
          </p:txBody>
        </p:sp>
        <p:pic>
          <p:nvPicPr>
            <p:cNvPr id="1035" name="Picture 11" descr="C:\Users\Ivy Liu\Desktop\ppt icon\interne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1347614"/>
              <a:ext cx="114245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群組 13"/>
          <p:cNvGrpSpPr/>
          <p:nvPr/>
        </p:nvGrpSpPr>
        <p:grpSpPr>
          <a:xfrm>
            <a:off x="737462" y="2607754"/>
            <a:ext cx="3406751" cy="1080000"/>
            <a:chOff x="737462" y="2607754"/>
            <a:chExt cx="3406751" cy="1080000"/>
          </a:xfrm>
        </p:grpSpPr>
        <p:pic>
          <p:nvPicPr>
            <p:cNvPr id="1038" name="Picture 14" descr="C:\Users\Ivy Liu\Desktop\ppt icon\serv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62" y="2607754"/>
              <a:ext cx="108000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1907703" y="2607754"/>
              <a:ext cx="223651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系統目標</a:t>
              </a:r>
              <a:r>
                <a:rPr lang="zh-TW" altLang="en-US" sz="3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</a:t>
              </a:r>
              <a:endPara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3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預期</a:t>
              </a:r>
              <a:r>
                <a:rPr lang="zh-TW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成果</a:t>
              </a:r>
              <a:endPara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19228" y="3867894"/>
            <a:ext cx="3219801" cy="1080000"/>
            <a:chOff x="719228" y="3867894"/>
            <a:chExt cx="3219801" cy="1080000"/>
          </a:xfrm>
        </p:grpSpPr>
        <p:pic>
          <p:nvPicPr>
            <p:cNvPr id="1034" name="Picture 10" descr="C:\Users\Ivy Liu\Desktop\ppt icon\hierarchical-structur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28" y="3867894"/>
              <a:ext cx="11164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112888" y="411550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系統規格</a:t>
              </a:r>
              <a:endPara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427984" y="2607754"/>
            <a:ext cx="3539231" cy="1080000"/>
            <a:chOff x="4427984" y="2607754"/>
            <a:chExt cx="3539231" cy="1080000"/>
          </a:xfrm>
        </p:grpSpPr>
        <p:pic>
          <p:nvPicPr>
            <p:cNvPr id="1037" name="Picture 13" descr="C:\Users\Ivy Liu\Desktop\ppt icon\level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2607754"/>
              <a:ext cx="128300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6141074" y="285397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需求模型</a:t>
              </a:r>
              <a:endPara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4427984" y="3867894"/>
            <a:ext cx="3539230" cy="1080000"/>
            <a:chOff x="4427984" y="3867894"/>
            <a:chExt cx="3539230" cy="1080000"/>
          </a:xfrm>
        </p:grpSpPr>
        <p:pic>
          <p:nvPicPr>
            <p:cNvPr id="1036" name="Picture 12" descr="C:\Users\Ivy Liu\Desktop\ppt icon\laptop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3867894"/>
              <a:ext cx="1203429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6141073" y="411550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設計模型</a:t>
              </a:r>
              <a:endPara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77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369192" y="1347614"/>
            <a:ext cx="4405617" cy="1800000"/>
            <a:chOff x="2618917" y="699542"/>
            <a:chExt cx="4405617" cy="1800000"/>
          </a:xfrm>
        </p:grpSpPr>
        <p:pic>
          <p:nvPicPr>
            <p:cNvPr id="3" name="Picture 12" descr="C:\Users\Ivy Liu\Desktop\ppt icon\laptop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917" y="699542"/>
              <a:ext cx="2005715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4788024" y="1245599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設計模型</a:t>
              </a:r>
              <a:endPara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17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3597822" y="987574"/>
            <a:ext cx="0" cy="1008112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3669830" y="987574"/>
            <a:ext cx="2736304" cy="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44208" y="987574"/>
            <a:ext cx="0" cy="324036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597822" y="3219934"/>
            <a:ext cx="0" cy="100800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3669830" y="4227934"/>
            <a:ext cx="2736304" cy="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1"/>
          <p:cNvSpPr txBox="1">
            <a:spLocks/>
          </p:cNvSpPr>
          <p:nvPr/>
        </p:nvSpPr>
        <p:spPr>
          <a:xfrm>
            <a:off x="2699792" y="2096976"/>
            <a:ext cx="3960440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</a:t>
            </a:r>
            <a:r>
              <a:rPr lang="zh-TW" altLang="en-US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TW" altLang="en-US" sz="4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225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397125" y="416583"/>
            <a:ext cx="4349750" cy="3901099"/>
            <a:chOff x="2397125" y="416583"/>
            <a:chExt cx="4349750" cy="3901099"/>
          </a:xfrm>
        </p:grpSpPr>
        <p:pic>
          <p:nvPicPr>
            <p:cNvPr id="3" name="圖片 2" descr="C:\Users\Ivy Liu\AppData\Local\Microsoft\Windows\INetCache\Content.Word\使用者註冊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125" y="825817"/>
              <a:ext cx="4349750" cy="34918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文字方塊 3"/>
            <p:cNvSpPr txBox="1"/>
            <p:nvPr/>
          </p:nvSpPr>
          <p:spPr>
            <a:xfrm>
              <a:off x="3787971" y="416583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▼使用者註冊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410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470150" y="416583"/>
            <a:ext cx="4203700" cy="4208400"/>
            <a:chOff x="2470150" y="416583"/>
            <a:chExt cx="4203700" cy="4208400"/>
          </a:xfrm>
        </p:grpSpPr>
        <p:sp>
          <p:nvSpPr>
            <p:cNvPr id="4" name="文字方塊 3"/>
            <p:cNvSpPr txBox="1"/>
            <p:nvPr/>
          </p:nvSpPr>
          <p:spPr>
            <a:xfrm>
              <a:off x="3787971" y="416583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▼使用者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</a:t>
              </a:r>
            </a:p>
          </p:txBody>
        </p:sp>
        <p:pic>
          <p:nvPicPr>
            <p:cNvPr id="9218" name="Picture 2" descr="使用者登入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150" y="843558"/>
              <a:ext cx="4203700" cy="378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49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339181" y="416583"/>
            <a:ext cx="4465638" cy="4280408"/>
            <a:chOff x="2339181" y="416583"/>
            <a:chExt cx="4465638" cy="4280408"/>
          </a:xfrm>
        </p:grpSpPr>
        <p:sp>
          <p:nvSpPr>
            <p:cNvPr id="4" name="文字方塊 3"/>
            <p:cNvSpPr txBox="1"/>
            <p:nvPr/>
          </p:nvSpPr>
          <p:spPr>
            <a:xfrm>
              <a:off x="3903387" y="416583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▼最新消息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242" name="Picture 2" descr="最新訊息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81" y="915566"/>
              <a:ext cx="4465638" cy="378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102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192184" y="416583"/>
            <a:ext cx="4749800" cy="4243399"/>
            <a:chOff x="2192184" y="416583"/>
            <a:chExt cx="4749800" cy="4243399"/>
          </a:xfrm>
        </p:grpSpPr>
        <p:sp>
          <p:nvSpPr>
            <p:cNvPr id="4" name="文字方塊 3"/>
            <p:cNvSpPr txBox="1"/>
            <p:nvPr/>
          </p:nvSpPr>
          <p:spPr>
            <a:xfrm>
              <a:off x="3672555" y="416583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▼查詢讀書計畫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266" name="Picture 2" descr="查詢讀書計畫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184" y="878557"/>
              <a:ext cx="4749800" cy="378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4725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190750" y="416583"/>
            <a:ext cx="4762500" cy="4150757"/>
            <a:chOff x="2190750" y="416583"/>
            <a:chExt cx="4762500" cy="4150757"/>
          </a:xfrm>
        </p:grpSpPr>
        <p:sp>
          <p:nvSpPr>
            <p:cNvPr id="4" name="文字方塊 3"/>
            <p:cNvSpPr txBox="1"/>
            <p:nvPr/>
          </p:nvSpPr>
          <p:spPr>
            <a:xfrm>
              <a:off x="3903387" y="416583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▼學習筆記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2290" name="Picture 2" descr="學習筆記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785915"/>
              <a:ext cx="4762500" cy="378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4725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339752" y="416583"/>
            <a:ext cx="4464496" cy="4476524"/>
            <a:chOff x="2339752" y="416583"/>
            <a:chExt cx="4464496" cy="4476524"/>
          </a:xfrm>
        </p:grpSpPr>
        <p:sp>
          <p:nvSpPr>
            <p:cNvPr id="4" name="文字方塊 3"/>
            <p:cNvSpPr txBox="1"/>
            <p:nvPr/>
          </p:nvSpPr>
          <p:spPr>
            <a:xfrm>
              <a:off x="3903387" y="416583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▼心得分享</a:t>
              </a:r>
              <a:endPara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314" name="Picture 2" descr="心得分享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843558"/>
              <a:ext cx="4464496" cy="4049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4725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3597822" y="987574"/>
            <a:ext cx="0" cy="1008112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3669830" y="987574"/>
            <a:ext cx="2736304" cy="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44208" y="987574"/>
            <a:ext cx="0" cy="324036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597822" y="3219934"/>
            <a:ext cx="0" cy="100800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3669830" y="4227934"/>
            <a:ext cx="2736304" cy="0"/>
          </a:xfrm>
          <a:prstGeom prst="line">
            <a:avLst/>
          </a:prstGeom>
          <a:ln w="762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1"/>
          <p:cNvSpPr txBox="1">
            <a:spLocks/>
          </p:cNvSpPr>
          <p:nvPr/>
        </p:nvSpPr>
        <p:spPr>
          <a:xfrm>
            <a:off x="2195736" y="2096976"/>
            <a:ext cx="3960440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4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97901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esign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131590"/>
            <a:ext cx="447675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211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283983" y="1347814"/>
            <a:ext cx="4576034" cy="1800000"/>
            <a:chOff x="766941" y="1347614"/>
            <a:chExt cx="4576034" cy="1800000"/>
          </a:xfrm>
        </p:grpSpPr>
        <p:sp>
          <p:nvSpPr>
            <p:cNvPr id="5" name="文字方塊 4"/>
            <p:cNvSpPr txBox="1"/>
            <p:nvPr/>
          </p:nvSpPr>
          <p:spPr>
            <a:xfrm>
              <a:off x="2593504" y="1893671"/>
              <a:ext cx="2749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背景與動機</a:t>
              </a:r>
              <a:endParaRPr lang="en-US" altLang="zh-TW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" name="Picture 9" descr="C:\Users\Ivy Liu\Desktop\ppt icon\video-play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41" y="1347614"/>
              <a:ext cx="1701737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8057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455348" y="1910031"/>
            <a:ext cx="22333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Q&amp;A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52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9" y="555526"/>
            <a:ext cx="2499742" cy="249974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39752" y="3428295"/>
            <a:ext cx="1576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</a:t>
            </a:r>
            <a:endParaRPr lang="zh-TW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56060" y="3428294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zh-TW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67362" y="3428293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</a:t>
            </a:r>
            <a:endParaRPr lang="zh-TW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1525" y="3428295"/>
            <a:ext cx="12827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lish</a:t>
            </a:r>
            <a:endParaRPr lang="zh-TW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53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45679E-6 L 0.10278 0.00093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3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45679E-6 L 0.02813 0.0009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32"/>
          <p:cNvSpPr txBox="1"/>
          <p:nvPr/>
        </p:nvSpPr>
        <p:spPr>
          <a:xfrm>
            <a:off x="1475656" y="1131590"/>
            <a:ext cx="1768844" cy="1126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自動輸出讀書排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即時讀書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隨時記下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筆記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考試心得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最新消息一目瞭然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5303641" y="1779662"/>
            <a:ext cx="2299301" cy="704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使用人數較少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少數功能和現有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衝突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需要手動輸入章節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037425" y="4240004"/>
            <a:ext cx="2648865" cy="492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排程功能可以運用在更多考試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目前市面上此類型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83568" y="4069542"/>
            <a:ext cx="2296856" cy="28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部分人可能偏好手寫規劃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標題 1"/>
          <p:cNvSpPr txBox="1">
            <a:spLocks/>
          </p:cNvSpPr>
          <p:nvPr/>
        </p:nvSpPr>
        <p:spPr>
          <a:xfrm>
            <a:off x="310101" y="182042"/>
            <a:ext cx="3109771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2842799" y="1684579"/>
            <a:ext cx="3241369" cy="3335443"/>
            <a:chOff x="2842799" y="1684579"/>
            <a:chExt cx="3241369" cy="3335443"/>
          </a:xfrm>
        </p:grpSpPr>
        <p:sp>
          <p:nvSpPr>
            <p:cNvPr id="5" name="五邊形 4"/>
            <p:cNvSpPr/>
            <p:nvPr/>
          </p:nvSpPr>
          <p:spPr>
            <a:xfrm rot="5400000">
              <a:off x="3774623" y="1818461"/>
              <a:ext cx="1317706" cy="1207897"/>
            </a:xfrm>
            <a:prstGeom prst="homePlate">
              <a:avLst/>
            </a:prstGeom>
            <a:solidFill>
              <a:srgbClr val="658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邊形 5"/>
            <p:cNvSpPr/>
            <p:nvPr/>
          </p:nvSpPr>
          <p:spPr>
            <a:xfrm rot="16200000" flipV="1">
              <a:off x="3774623" y="3685212"/>
              <a:ext cx="1317706" cy="1207897"/>
            </a:xfrm>
            <a:prstGeom prst="homePlate">
              <a:avLst/>
            </a:prstGeom>
            <a:solidFill>
              <a:srgbClr val="523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邊形 6"/>
            <p:cNvSpPr/>
            <p:nvPr/>
          </p:nvSpPr>
          <p:spPr>
            <a:xfrm rot="10800000">
              <a:off x="4709550" y="2751835"/>
              <a:ext cx="1317706" cy="1207898"/>
            </a:xfrm>
            <a:prstGeom prst="homePlate">
              <a:avLst/>
            </a:prstGeom>
            <a:solidFill>
              <a:srgbClr val="C6AD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邊形 7"/>
            <p:cNvSpPr/>
            <p:nvPr/>
          </p:nvSpPr>
          <p:spPr>
            <a:xfrm rot="10800000" flipH="1">
              <a:off x="2842799" y="2751835"/>
              <a:ext cx="1317706" cy="1207898"/>
            </a:xfrm>
            <a:prstGeom prst="homePlate">
              <a:avLst/>
            </a:prstGeom>
            <a:solidFill>
              <a:srgbClr val="F6D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363" y="2687120"/>
              <a:ext cx="1337329" cy="1337329"/>
            </a:xfrm>
            <a:prstGeom prst="rect">
              <a:avLst/>
            </a:prstGeom>
          </p:spPr>
        </p:pic>
        <p:sp>
          <p:nvSpPr>
            <p:cNvPr id="50" name="文字方塊 49"/>
            <p:cNvSpPr txBox="1"/>
            <p:nvPr/>
          </p:nvSpPr>
          <p:spPr>
            <a:xfrm>
              <a:off x="4159202" y="1684579"/>
              <a:ext cx="5485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6000" b="1" dirty="0" smtClean="0">
                  <a:solidFill>
                    <a:schemeClr val="bg1"/>
                  </a:solidFill>
                </a:rPr>
                <a:t>S</a:t>
              </a:r>
              <a:endParaRPr lang="zh-TW" altLang="en-US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082994" y="4004359"/>
              <a:ext cx="7056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6000" b="1" dirty="0" smtClean="0">
                  <a:solidFill>
                    <a:schemeClr val="bg1"/>
                  </a:solidFill>
                </a:rPr>
                <a:t>O</a:t>
              </a:r>
              <a:endParaRPr lang="zh-TW" altLang="en-US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202195" y="2847951"/>
              <a:ext cx="8819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endParaRPr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2925699" y="2847950"/>
              <a:ext cx="5661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endParaRPr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863588" y="2532218"/>
            <a:ext cx="3296918" cy="109809"/>
            <a:chOff x="-256014" y="1347614"/>
            <a:chExt cx="4323958" cy="144016"/>
          </a:xfrm>
        </p:grpSpPr>
        <p:sp>
          <p:nvSpPr>
            <p:cNvPr id="13" name="橢圓 12"/>
            <p:cNvSpPr/>
            <p:nvPr/>
          </p:nvSpPr>
          <p:spPr>
            <a:xfrm>
              <a:off x="3923928" y="1347614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 flipV="1">
              <a:off x="-256014" y="1419623"/>
              <a:ext cx="4251950" cy="151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 rot="5400000">
            <a:off x="4433958" y="2396000"/>
            <a:ext cx="1512202" cy="109809"/>
            <a:chOff x="2084667" y="1347614"/>
            <a:chExt cx="1983277" cy="144016"/>
          </a:xfrm>
        </p:grpSpPr>
        <p:sp>
          <p:nvSpPr>
            <p:cNvPr id="22" name="橢圓 21"/>
            <p:cNvSpPr/>
            <p:nvPr/>
          </p:nvSpPr>
          <p:spPr>
            <a:xfrm>
              <a:off x="3923928" y="1347614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 rot="16200000">
              <a:off x="3040302" y="463987"/>
              <a:ext cx="0" cy="191127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/>
          <p:cNvGrpSpPr/>
          <p:nvPr/>
        </p:nvGrpSpPr>
        <p:grpSpPr>
          <a:xfrm rot="10800000">
            <a:off x="4710604" y="4069542"/>
            <a:ext cx="3821836" cy="109809"/>
            <a:chOff x="-878676" y="1347614"/>
            <a:chExt cx="4946620" cy="144016"/>
          </a:xfrm>
        </p:grpSpPr>
        <p:sp>
          <p:nvSpPr>
            <p:cNvPr id="26" name="橢圓 25"/>
            <p:cNvSpPr/>
            <p:nvPr/>
          </p:nvSpPr>
          <p:spPr>
            <a:xfrm>
              <a:off x="3923928" y="1347614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/>
            <p:nvPr/>
          </p:nvCxnSpPr>
          <p:spPr>
            <a:xfrm rot="10800000" flipH="1">
              <a:off x="-878676" y="1419621"/>
              <a:ext cx="4874610" cy="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 rot="5400000" flipH="1" flipV="1">
            <a:off x="3177984" y="3955577"/>
            <a:ext cx="866953" cy="109809"/>
            <a:chOff x="2930922" y="1347614"/>
            <a:chExt cx="1137022" cy="144016"/>
          </a:xfrm>
        </p:grpSpPr>
        <p:sp>
          <p:nvSpPr>
            <p:cNvPr id="31" name="橢圓 30"/>
            <p:cNvSpPr/>
            <p:nvPr/>
          </p:nvSpPr>
          <p:spPr>
            <a:xfrm>
              <a:off x="3923928" y="1347614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 rot="16200000" flipH="1">
              <a:off x="3463429" y="887115"/>
              <a:ext cx="0" cy="106501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接點 54"/>
          <p:cNvCxnSpPr/>
          <p:nvPr/>
        </p:nvCxnSpPr>
        <p:spPr>
          <a:xfrm>
            <a:off x="323528" y="987574"/>
            <a:ext cx="849694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62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7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42291"/>
              </p:ext>
            </p:extLst>
          </p:nvPr>
        </p:nvGraphicFramePr>
        <p:xfrm>
          <a:off x="539552" y="1275609"/>
          <a:ext cx="8064896" cy="3456381"/>
        </p:xfrm>
        <a:graphic>
          <a:graphicData uri="http://schemas.openxmlformats.org/drawingml/2006/table">
            <a:tbl>
              <a:tblPr firstRow="1" firstCol="1" bandRow="1"/>
              <a:tblGrid>
                <a:gridCol w="1631218"/>
                <a:gridCol w="1286219"/>
                <a:gridCol w="1287080"/>
                <a:gridCol w="1286219"/>
                <a:gridCol w="1287080"/>
                <a:gridCol w="1287080"/>
              </a:tblGrid>
              <a:tr h="1152129">
                <a:tc>
                  <a:txBody>
                    <a:bodyPr/>
                    <a:lstStyle/>
                    <a:p>
                      <a:pPr indent="306070" algn="ctr"/>
                      <a:r>
                        <a:rPr lang="zh-TW" sz="16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相關網站</a:t>
                      </a:r>
                      <a:endParaRPr lang="zh-TW" sz="13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indent="306070" algn="ctr"/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en-US" sz="1300" b="1" kern="100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indent="306070" algn="ctr"/>
                      <a:endParaRPr lang="en-US" altLang="zh-TW" sz="1300" b="1" kern="100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indent="306070" algn="l"/>
                      <a:r>
                        <a:rPr lang="zh-TW" sz="1600" b="1" kern="1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特色</a:t>
                      </a:r>
                      <a:endParaRPr lang="zh-TW" sz="13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PlanEng</a:t>
                      </a:r>
                      <a:endParaRPr lang="zh-TW" sz="13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6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超級單字王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4.9</a:t>
                      </a:r>
                      <a:endParaRPr lang="zh-TW" sz="13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6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英文記單字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4.7</a:t>
                      </a:r>
                      <a:endParaRPr lang="zh-TW" sz="13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6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懶人背單字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4.6</a:t>
                      </a:r>
                      <a:endParaRPr lang="zh-TW" sz="13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Vocabulary</a:t>
                      </a:r>
                      <a:r>
                        <a:rPr lang="zh-TW" sz="16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系列</a:t>
                      </a:r>
                      <a:endParaRPr lang="zh-TW" sz="13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6C5F"/>
                    </a:solidFill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algn="ctr"/>
                      <a:r>
                        <a:rPr lang="zh-TW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讀書排程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algn="ctr"/>
                      <a:r>
                        <a:rPr lang="zh-TW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讀書提醒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algn="ctr"/>
                      <a:r>
                        <a:rPr lang="zh-TW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重點筆記</a:t>
                      </a:r>
                      <a:endParaRPr lang="zh-TW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algn="ctr"/>
                      <a:r>
                        <a:rPr lang="zh-TW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心得分享</a:t>
                      </a:r>
                      <a:endParaRPr lang="zh-TW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algn="ctr"/>
                      <a:r>
                        <a:rPr lang="zh-TW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遊戲</a:t>
                      </a:r>
                      <a:endParaRPr lang="zh-TW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algn="ctr"/>
                      <a:r>
                        <a:rPr lang="zh-TW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字庫</a:t>
                      </a:r>
                      <a:endParaRPr lang="zh-TW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8C3"/>
                    </a:solidFill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en-US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 </a:t>
                      </a:r>
                      <a:endParaRPr lang="zh-TW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306070" algn="l"/>
                      <a:r>
                        <a:rPr lang="zh-TW" altLang="en-US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   </a:t>
                      </a:r>
                      <a:r>
                        <a:rPr lang="zh-TW" sz="16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√</a:t>
                      </a:r>
                      <a:endParaRPr lang="zh-TW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76773" marR="7677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>
          <a:xfrm>
            <a:off x="323528" y="51470"/>
            <a:ext cx="3528392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相關系統分析</a:t>
            </a:r>
            <a:endParaRPr lang="zh-TW" altLang="en-US" sz="4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323528" y="987574"/>
            <a:ext cx="849694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72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226182" y="1347614"/>
            <a:ext cx="6691637" cy="1800000"/>
            <a:chOff x="737461" y="2607754"/>
            <a:chExt cx="6691637" cy="1800000"/>
          </a:xfrm>
        </p:grpSpPr>
        <p:pic>
          <p:nvPicPr>
            <p:cNvPr id="3" name="Picture 14" descr="C:\Users\Ivy Liu\Desktop\ppt icon\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61" y="2607754"/>
              <a:ext cx="1800002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627784" y="3153811"/>
              <a:ext cx="48013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系統目標</a:t>
              </a:r>
              <a:r>
                <a:rPr lang="zh-TW" altLang="en-US" sz="4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與預期</a:t>
              </a:r>
              <a:r>
                <a:rPr lang="zh-TW" altLang="en-US" sz="4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成果</a:t>
              </a:r>
              <a:endPara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73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Ivy Liu\Desktop\專題\UI\P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7" y="1203598"/>
            <a:ext cx="172542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323528" y="51470"/>
            <a:ext cx="3528392" cy="1021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323528" y="987574"/>
            <a:ext cx="849694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 descr="C:\Users\Ivy Liu\Desktop\專題\UI\NE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17" y="1203598"/>
            <a:ext cx="172125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Ivy Liu\Desktop\專題\UI\NO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287" y="1203598"/>
            <a:ext cx="172125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Ivy Liu\Desktop\專題\UI\FEEDBA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203598"/>
            <a:ext cx="1728114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678799" y="4323606"/>
            <a:ext cx="1584176" cy="504056"/>
          </a:xfrm>
          <a:prstGeom prst="round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讀書計畫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68854" y="4323606"/>
            <a:ext cx="1584176" cy="504056"/>
          </a:xfrm>
          <a:prstGeom prst="round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856824" y="4323606"/>
            <a:ext cx="1584176" cy="504056"/>
          </a:xfrm>
          <a:prstGeom prst="round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學習筆記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6948225" y="4323606"/>
            <a:ext cx="1584176" cy="504056"/>
          </a:xfrm>
          <a:prstGeom prst="round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心得分享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9223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795</Words>
  <Application>Microsoft Macintosh PowerPoint</Application>
  <PresentationFormat>如螢幕大小 (16:9)</PresentationFormat>
  <Paragraphs>454</Paragraphs>
  <Slides>40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Arial</vt:lpstr>
      <vt:lpstr>Calibri</vt:lpstr>
      <vt:lpstr>Microsoft JhengHei</vt:lpstr>
      <vt:lpstr>Times New Roman</vt:lpstr>
      <vt:lpstr>Wingdings</vt:lpstr>
      <vt:lpstr>微軟正黑體</vt:lpstr>
      <vt:lpstr>新細明體</vt:lpstr>
      <vt:lpstr>Office 佈景主題</vt:lpstr>
      <vt:lpstr>PlanEng</vt:lpstr>
      <vt:lpstr>PowerPoint 簡報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Ivy Liu</dc:creator>
  <cp:lastModifiedBy>Microsoft Office 使用者</cp:lastModifiedBy>
  <cp:revision>24</cp:revision>
  <dcterms:created xsi:type="dcterms:W3CDTF">2019-05-19T16:04:45Z</dcterms:created>
  <dcterms:modified xsi:type="dcterms:W3CDTF">2019-05-22T10:36:12Z</dcterms:modified>
</cp:coreProperties>
</file>