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Quicksand Bold" panose="020205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svg"/><Relationship Id="rId7" Type="http://schemas.openxmlformats.org/officeDocument/2006/relationships/image" Target="../media/image4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svg"/><Relationship Id="rId7" Type="http://schemas.openxmlformats.org/officeDocument/2006/relationships/image" Target="../media/image4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svg"/><Relationship Id="rId7" Type="http://schemas.openxmlformats.org/officeDocument/2006/relationships/image" Target="../media/image4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svg"/><Relationship Id="rId7" Type="http://schemas.openxmlformats.org/officeDocument/2006/relationships/image" Target="../media/image4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svg"/><Relationship Id="rId7" Type="http://schemas.openxmlformats.org/officeDocument/2006/relationships/image" Target="../media/image6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svg"/><Relationship Id="rId10" Type="http://schemas.openxmlformats.org/officeDocument/2006/relationships/image" Target="../media/image76.sv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svg"/><Relationship Id="rId7" Type="http://schemas.openxmlformats.org/officeDocument/2006/relationships/image" Target="../media/image4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svg"/><Relationship Id="rId7" Type="http://schemas.openxmlformats.org/officeDocument/2006/relationships/image" Target="../media/image4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54514" y="5705504"/>
            <a:ext cx="3978971" cy="1273271"/>
          </a:xfrm>
          <a:custGeom>
            <a:avLst/>
            <a:gdLst/>
            <a:ahLst/>
            <a:cxnLst/>
            <a:rect l="l" t="t" r="r" b="b"/>
            <a:pathLst>
              <a:path w="3978971" h="12732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423086">
            <a:off x="166746" y="-4626437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356970" y="2787599"/>
            <a:ext cx="1000330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Web Crawler</a:t>
            </a:r>
          </a:p>
        </p:txBody>
      </p:sp>
      <p:sp>
        <p:nvSpPr>
          <p:cNvPr id="9" name="Freeform 9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73414" y="1652957"/>
            <a:ext cx="12923128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000000"/>
                </a:solidFill>
                <a:latin typeface="Paytone One Bold"/>
              </a:rPr>
              <a:t> Data  duplicated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09673" y="3728459"/>
            <a:ext cx="12086869" cy="3899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Quicksand Bold"/>
                <a:ea typeface="Quicksand Bold"/>
              </a:rPr>
              <a:t>資料在爬取的過程中, 網頁可能會重複呈現相同資料在不同頁面, 所以才需要加入 “hid” 用於辨識不同資料</a:t>
            </a:r>
          </a:p>
          <a:p>
            <a:pPr algn="l">
              <a:lnSpc>
                <a:spcPts val="6120"/>
              </a:lnSpc>
            </a:pPr>
            <a:endParaRPr lang="en-US" sz="6000">
              <a:solidFill>
                <a:srgbClr val="000000"/>
              </a:solidFill>
              <a:latin typeface="Quicksand Bold"/>
              <a:ea typeface="Quicksand Bold"/>
            </a:endParaRPr>
          </a:p>
          <a:p>
            <a:pPr algn="l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Quicksand Bold"/>
                <a:ea typeface="Quicksand Bold"/>
              </a:rPr>
              <a:t>(這樣資料非常少, 但仍然需要排除)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82622" y="2741669"/>
            <a:ext cx="6718623" cy="4114800"/>
          </a:xfrm>
          <a:custGeom>
            <a:avLst/>
            <a:gdLst/>
            <a:ahLst/>
            <a:cxnLst/>
            <a:rect l="l" t="t" r="r" b="b"/>
            <a:pathLst>
              <a:path w="6718623" h="4114800">
                <a:moveTo>
                  <a:pt x="0" y="0"/>
                </a:moveTo>
                <a:lnTo>
                  <a:pt x="6718622" y="0"/>
                </a:lnTo>
                <a:lnTo>
                  <a:pt x="67186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013460" y="4157386"/>
            <a:ext cx="4256947" cy="986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Topic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59897" y="-2590676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73056" y="2286000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73412" y="4153142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29364" y="7010642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79843" y="4153142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Freeform 7"/>
          <p:cNvSpPr/>
          <p:nvPr/>
        </p:nvSpPr>
        <p:spPr>
          <a:xfrm rot="-7997150">
            <a:off x="4806650" y="2851887"/>
            <a:ext cx="1647934" cy="3114652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5" y="0"/>
                </a:lnTo>
                <a:lnTo>
                  <a:pt x="1647935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90775" y="500698"/>
            <a:ext cx="8306449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ea typeface="Quicksand Bold"/>
              </a:rPr>
              <a:t>擷取圖片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1503435" y="2851887"/>
            <a:ext cx="1647934" cy="3114652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2211237">
            <a:off x="11503435" y="6058099"/>
            <a:ext cx="1647934" cy="3114652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4806650" y="6058099"/>
            <a:ext cx="1647934" cy="3114652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5" y="0"/>
                </a:lnTo>
                <a:lnTo>
                  <a:pt x="1647935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90775" y="500698"/>
            <a:ext cx="8306449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ea typeface="Quicksand Bold"/>
              </a:rPr>
              <a:t>資料丟棄</a:t>
            </a:r>
          </a:p>
        </p:txBody>
      </p:sp>
      <p:sp>
        <p:nvSpPr>
          <p:cNvPr id="4" name="Freeform 4"/>
          <p:cNvSpPr/>
          <p:nvPr/>
        </p:nvSpPr>
        <p:spPr>
          <a:xfrm>
            <a:off x="1264396" y="3853162"/>
            <a:ext cx="15759208" cy="4187118"/>
          </a:xfrm>
          <a:custGeom>
            <a:avLst/>
            <a:gdLst/>
            <a:ahLst/>
            <a:cxnLst/>
            <a:rect l="l" t="t" r="r" b="b"/>
            <a:pathLst>
              <a:path w="15759208" h="4187118">
                <a:moveTo>
                  <a:pt x="0" y="0"/>
                </a:moveTo>
                <a:lnTo>
                  <a:pt x="15759208" y="0"/>
                </a:lnTo>
                <a:lnTo>
                  <a:pt x="15759208" y="4187118"/>
                </a:lnTo>
                <a:lnTo>
                  <a:pt x="0" y="4187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16029" y="3195120"/>
            <a:ext cx="12440720" cy="5750092"/>
          </a:xfrm>
          <a:custGeom>
            <a:avLst/>
            <a:gdLst/>
            <a:ahLst/>
            <a:cxnLst/>
            <a:rect l="l" t="t" r="r" b="b"/>
            <a:pathLst>
              <a:path w="12440720" h="5750092">
                <a:moveTo>
                  <a:pt x="0" y="0"/>
                </a:moveTo>
                <a:lnTo>
                  <a:pt x="12440721" y="0"/>
                </a:lnTo>
                <a:lnTo>
                  <a:pt x="12440721" y="5750092"/>
                </a:lnTo>
                <a:lnTo>
                  <a:pt x="0" y="575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75732" y="3761587"/>
            <a:ext cx="1032649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Quicksand Bold"/>
                <a:ea typeface="Quicksand Bold"/>
              </a:rPr>
              <a:t>依照 ‘hid’ 對檔案進行命名, 儲存對應資料的照片(檔案裡面只有照片)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5732" y="6849418"/>
            <a:ext cx="10182061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Quicksand Bold"/>
                <a:ea typeface="Quicksand Bold"/>
              </a:rPr>
              <a:t>圖片爬取完成建立一個  json file 來儲存每筆資料的資訊及其圖片對應的檔案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63601" y="3472123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63601" y="6664787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90775" y="500698"/>
            <a:ext cx="8306449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ea typeface="Quicksand Bold"/>
              </a:rPr>
              <a:t>資料儲存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09363" y="4567238"/>
            <a:ext cx="12265140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000000"/>
                </a:solidFill>
                <a:latin typeface="Paytone One Bold"/>
              </a:rPr>
              <a:t> Show  how to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73414" y="1761746"/>
            <a:ext cx="12923128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000000"/>
                </a:solidFill>
                <a:latin typeface="Paytone One Bold"/>
                <a:ea typeface="Paytone One Bold"/>
              </a:rPr>
              <a:t> (無法一次爬取的原因)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09673" y="3632168"/>
            <a:ext cx="12086869" cy="467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 algn="l">
              <a:lnSpc>
                <a:spcPts val="612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ea typeface="Quicksand Bold"/>
              </a:rPr>
              <a:t>請求過快</a:t>
            </a:r>
          </a:p>
          <a:p>
            <a:pPr marL="1295400" lvl="1" indent="-647700" algn="l">
              <a:lnSpc>
                <a:spcPts val="612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ea typeface="Quicksand Bold"/>
              </a:rPr>
              <a:t>滑動過快</a:t>
            </a:r>
          </a:p>
          <a:p>
            <a:pPr marL="1295400" lvl="1" indent="-647700" algn="l">
              <a:lnSpc>
                <a:spcPts val="612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ea typeface="Quicksand Bold"/>
              </a:rPr>
              <a:t>網路卡頓</a:t>
            </a:r>
          </a:p>
          <a:p>
            <a:pPr marL="1295400" lvl="1" indent="-647700" algn="l">
              <a:lnSpc>
                <a:spcPts val="612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ea typeface="Quicksand Bold"/>
              </a:rPr>
              <a:t>網頁卡住</a:t>
            </a:r>
          </a:p>
          <a:p>
            <a:pPr marL="1295400" lvl="1" indent="-647700" algn="l">
              <a:lnSpc>
                <a:spcPts val="612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Quicksand Bold"/>
                <a:ea typeface="Quicksand Bold"/>
              </a:rPr>
              <a:t>Exception 處理</a:t>
            </a:r>
          </a:p>
          <a:p>
            <a:pPr marL="1295400" lvl="1" indent="-647700" algn="l">
              <a:lnSpc>
                <a:spcPts val="612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ea typeface="Quicksand Bold"/>
              </a:rPr>
              <a:t>網頁模板不固定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54040" y="2660336"/>
            <a:ext cx="14979921" cy="512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4"/>
              </a:lnSpc>
            </a:pPr>
            <a:r>
              <a:rPr lang="en-US" sz="9847">
                <a:solidFill>
                  <a:srgbClr val="000000"/>
                </a:solidFill>
                <a:latin typeface="Paytone One Bold"/>
                <a:ea typeface="Paytone One Bold"/>
              </a:rPr>
              <a:t> 允許分段爬取圖片, 不必一次完成, 但後續需要再建立 json file 連結資料與各個獨立檔案的關係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82622" y="2741669"/>
            <a:ext cx="6718623" cy="4114800"/>
          </a:xfrm>
          <a:custGeom>
            <a:avLst/>
            <a:gdLst/>
            <a:ahLst/>
            <a:cxnLst/>
            <a:rect l="l" t="t" r="r" b="b"/>
            <a:pathLst>
              <a:path w="6718623" h="4114800">
                <a:moveTo>
                  <a:pt x="0" y="0"/>
                </a:moveTo>
                <a:lnTo>
                  <a:pt x="6718622" y="0"/>
                </a:lnTo>
                <a:lnTo>
                  <a:pt x="67186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013460" y="4157386"/>
            <a:ext cx="4256947" cy="986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Topic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934491">
            <a:off x="11624388" y="3147039"/>
            <a:ext cx="1311581" cy="2478932"/>
          </a:xfrm>
          <a:custGeom>
            <a:avLst/>
            <a:gdLst/>
            <a:ahLst/>
            <a:cxnLst/>
            <a:rect l="l" t="t" r="r" b="b"/>
            <a:pathLst>
              <a:path w="1311581" h="2478932">
                <a:moveTo>
                  <a:pt x="0" y="0"/>
                </a:moveTo>
                <a:lnTo>
                  <a:pt x="1311581" y="0"/>
                </a:lnTo>
                <a:lnTo>
                  <a:pt x="1311581" y="2478932"/>
                </a:lnTo>
                <a:lnTo>
                  <a:pt x="0" y="247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58745" y="2208849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44112" y="3335845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3580" y="4764595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7899363">
            <a:off x="5216806" y="3826883"/>
            <a:ext cx="1311581" cy="2478932"/>
          </a:xfrm>
          <a:custGeom>
            <a:avLst/>
            <a:gdLst/>
            <a:ahLst/>
            <a:cxnLst/>
            <a:rect l="l" t="t" r="r" b="b"/>
            <a:pathLst>
              <a:path w="1311581" h="2478932">
                <a:moveTo>
                  <a:pt x="0" y="0"/>
                </a:moveTo>
                <a:lnTo>
                  <a:pt x="1311581" y="0"/>
                </a:lnTo>
                <a:lnTo>
                  <a:pt x="1311581" y="2478932"/>
                </a:lnTo>
                <a:lnTo>
                  <a:pt x="0" y="247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111751">
            <a:off x="10259226" y="5711170"/>
            <a:ext cx="1311581" cy="2478932"/>
          </a:xfrm>
          <a:custGeom>
            <a:avLst/>
            <a:gdLst/>
            <a:ahLst/>
            <a:cxnLst/>
            <a:rect l="l" t="t" r="r" b="b"/>
            <a:pathLst>
              <a:path w="1311581" h="2478932">
                <a:moveTo>
                  <a:pt x="0" y="0"/>
                </a:moveTo>
                <a:lnTo>
                  <a:pt x="1311580" y="0"/>
                </a:lnTo>
                <a:lnTo>
                  <a:pt x="1311580" y="2478933"/>
                </a:lnTo>
                <a:lnTo>
                  <a:pt x="0" y="24789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68475" y="7140627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990775" y="500698"/>
            <a:ext cx="8306449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ea typeface="Quicksand Bold"/>
              </a:rPr>
              <a:t>資料比對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7277" y="7086146"/>
            <a:ext cx="2447242" cy="3087118"/>
          </a:xfrm>
          <a:custGeom>
            <a:avLst/>
            <a:gdLst/>
            <a:ahLst/>
            <a:cxnLst/>
            <a:rect l="l" t="t" r="r" b="b"/>
            <a:pathLst>
              <a:path w="2447242" h="3087118">
                <a:moveTo>
                  <a:pt x="0" y="0"/>
                </a:moveTo>
                <a:lnTo>
                  <a:pt x="2447243" y="0"/>
                </a:lnTo>
                <a:lnTo>
                  <a:pt x="2447243" y="3087118"/>
                </a:lnTo>
                <a:lnTo>
                  <a:pt x="0" y="308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58872" y="3673958"/>
            <a:ext cx="2404705" cy="2939083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941648" y="4526201"/>
            <a:ext cx="2404705" cy="2939083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854031" y="3673958"/>
            <a:ext cx="2404705" cy="2939083"/>
          </a:xfrm>
          <a:custGeom>
            <a:avLst/>
            <a:gdLst/>
            <a:ahLst/>
            <a:cxnLst/>
            <a:rect l="l" t="t" r="r" b="b"/>
            <a:pathLst>
              <a:path w="2404705" h="2939083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738039" y="-1028700"/>
            <a:ext cx="4318969" cy="4114800"/>
          </a:xfrm>
          <a:custGeom>
            <a:avLst/>
            <a:gdLst/>
            <a:ahLst/>
            <a:cxnLst/>
            <a:rect l="l" t="t" r="r" b="b"/>
            <a:pathLst>
              <a:path w="4318969" h="4114800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03562" y="666901"/>
            <a:ext cx="2084357" cy="1440101"/>
          </a:xfrm>
          <a:custGeom>
            <a:avLst/>
            <a:gdLst/>
            <a:ahLst/>
            <a:cxnLst/>
            <a:rect l="l" t="t" r="r" b="b"/>
            <a:pathLst>
              <a:path w="2084357" h="1440101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70180" y="0"/>
            <a:ext cx="3184700" cy="1476543"/>
          </a:xfrm>
          <a:custGeom>
            <a:avLst/>
            <a:gdLst/>
            <a:ahLst/>
            <a:cxnLst/>
            <a:rect l="l" t="t" r="r" b="b"/>
            <a:pathLst>
              <a:path w="3184700" h="1476543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180842" y="1305093"/>
            <a:ext cx="719895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D5545"/>
                </a:solidFill>
                <a:latin typeface="Paytone One Bold"/>
              </a:rPr>
              <a:t>Package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76713" y="6703284"/>
            <a:ext cx="496902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Quicksand Bold"/>
              </a:rPr>
              <a:t>requests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91433" y="7572653"/>
            <a:ext cx="496902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Quicksand Bold"/>
              </a:rPr>
              <a:t>selenium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41652" y="6662284"/>
            <a:ext cx="496902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Quicksand Bold"/>
              </a:rPr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6319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6400" y="3400454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475691">
            <a:off x="12020804" y="4829449"/>
            <a:ext cx="1932233" cy="1939285"/>
          </a:xfrm>
          <a:custGeom>
            <a:avLst/>
            <a:gdLst/>
            <a:ahLst/>
            <a:cxnLst/>
            <a:rect l="l" t="t" r="r" b="b"/>
            <a:pathLst>
              <a:path w="1932233" h="1939285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85840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96373" y="8229600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743687" y="2623064"/>
            <a:ext cx="13235332" cy="1771044"/>
            <a:chOff x="0" y="0"/>
            <a:chExt cx="2602724" cy="3482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308980" y="2215698"/>
            <a:ext cx="13235332" cy="1771044"/>
            <a:chOff x="0" y="0"/>
            <a:chExt cx="2602724" cy="3482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5400000">
            <a:off x="460609" y="6945410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77599" y="7791718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159434" y="409536"/>
            <a:ext cx="35344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Steps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55446" y="2760328"/>
            <a:ext cx="10942400" cy="74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  <a:ea typeface="Quicksand Bold"/>
              </a:rPr>
              <a:t> Topic 1: 爬取相關資訊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743687" y="5001499"/>
            <a:ext cx="13235332" cy="1771044"/>
            <a:chOff x="0" y="0"/>
            <a:chExt cx="2602724" cy="34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308980" y="4594133"/>
            <a:ext cx="13235332" cy="1771044"/>
            <a:chOff x="0" y="0"/>
            <a:chExt cx="2602724" cy="34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625354" y="5175158"/>
            <a:ext cx="11472000" cy="74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  <a:ea typeface="Quicksand Bold"/>
              </a:rPr>
              <a:t>Topic 2: 載入圖片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743687" y="7379933"/>
            <a:ext cx="13235332" cy="1771044"/>
            <a:chOff x="0" y="0"/>
            <a:chExt cx="2602724" cy="3482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308980" y="6972568"/>
            <a:ext cx="13235332" cy="1771044"/>
            <a:chOff x="0" y="0"/>
            <a:chExt cx="2602724" cy="3482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455446" y="7517198"/>
            <a:ext cx="10942400" cy="74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  <a:ea typeface="Quicksand Bold"/>
              </a:rPr>
              <a:t> Topic 3: 建立對應檔案的 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82622" y="2741669"/>
            <a:ext cx="6718623" cy="4114800"/>
          </a:xfrm>
          <a:custGeom>
            <a:avLst/>
            <a:gdLst/>
            <a:ahLst/>
            <a:cxnLst/>
            <a:rect l="l" t="t" r="r" b="b"/>
            <a:pathLst>
              <a:path w="6718623" h="4114800">
                <a:moveTo>
                  <a:pt x="0" y="0"/>
                </a:moveTo>
                <a:lnTo>
                  <a:pt x="6718622" y="0"/>
                </a:lnTo>
                <a:lnTo>
                  <a:pt x="67186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013460" y="4157386"/>
            <a:ext cx="4256947" cy="986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Topic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7056" y="3745909"/>
            <a:ext cx="17073889" cy="4533907"/>
          </a:xfrm>
          <a:custGeom>
            <a:avLst/>
            <a:gdLst/>
            <a:ahLst/>
            <a:cxnLst/>
            <a:rect l="l" t="t" r="r" b="b"/>
            <a:pathLst>
              <a:path w="17073889" h="4533907">
                <a:moveTo>
                  <a:pt x="0" y="0"/>
                </a:moveTo>
                <a:lnTo>
                  <a:pt x="17073888" y="0"/>
                </a:lnTo>
                <a:lnTo>
                  <a:pt x="17073888" y="4533906"/>
                </a:lnTo>
                <a:lnTo>
                  <a:pt x="0" y="45339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5114086" y="866775"/>
            <a:ext cx="8059828" cy="155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ea typeface="Quicksand Bold"/>
              </a:rPr>
              <a:t>資料篩選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4131" y="3697295"/>
            <a:ext cx="16939737" cy="4524620"/>
          </a:xfrm>
          <a:custGeom>
            <a:avLst/>
            <a:gdLst/>
            <a:ahLst/>
            <a:cxnLst/>
            <a:rect l="l" t="t" r="r" b="b"/>
            <a:pathLst>
              <a:path w="16939737" h="4524620">
                <a:moveTo>
                  <a:pt x="0" y="0"/>
                </a:moveTo>
                <a:lnTo>
                  <a:pt x="16939738" y="0"/>
                </a:lnTo>
                <a:lnTo>
                  <a:pt x="16939738" y="4524620"/>
                </a:lnTo>
                <a:lnTo>
                  <a:pt x="0" y="45246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5114086" y="866775"/>
            <a:ext cx="8059828" cy="155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ea typeface="Quicksand Bold"/>
              </a:rPr>
              <a:t>資料訊息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86502" y="4567238"/>
            <a:ext cx="11510861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000000"/>
                </a:solidFill>
                <a:latin typeface="Paytone One Bold"/>
              </a:rPr>
              <a:t> Show  json 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40690" y="3764988"/>
            <a:ext cx="17006620" cy="4358391"/>
          </a:xfrm>
          <a:custGeom>
            <a:avLst/>
            <a:gdLst/>
            <a:ahLst/>
            <a:cxnLst/>
            <a:rect l="l" t="t" r="r" b="b"/>
            <a:pathLst>
              <a:path w="17006620" h="4358391">
                <a:moveTo>
                  <a:pt x="0" y="0"/>
                </a:moveTo>
                <a:lnTo>
                  <a:pt x="17006620" y="0"/>
                </a:lnTo>
                <a:lnTo>
                  <a:pt x="17006620" y="4358392"/>
                </a:lnTo>
                <a:lnTo>
                  <a:pt x="0" y="43583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5114086" y="866775"/>
            <a:ext cx="8059828" cy="155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ea typeface="Quicksand Bold"/>
              </a:rPr>
              <a:t>資料丟棄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73414" y="1652957"/>
            <a:ext cx="12923128" cy="133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000000"/>
                </a:solidFill>
                <a:latin typeface="Paytone One Bold"/>
              </a:rPr>
              <a:t> Excel  fails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78788" y="4499984"/>
            <a:ext cx="10512380" cy="235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Quicksand Bold"/>
                <a:ea typeface="Quicksand Bold"/>
              </a:rPr>
              <a:t>標題中有很多符號沒有對應的utf-8 編碼, 存入 excel 只會變成亂碼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109</Words>
  <Application>Microsoft Office PowerPoint</Application>
  <PresentationFormat>自訂</PresentationFormat>
  <Paragraphs>39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Paytone One Bold</vt:lpstr>
      <vt:lpstr>Quicksand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Crawler</dc:title>
  <dc:creator>USER</dc:creator>
  <cp:lastModifiedBy>11046028_黃薪橙</cp:lastModifiedBy>
  <cp:revision>2</cp:revision>
  <dcterms:created xsi:type="dcterms:W3CDTF">2006-08-16T00:00:00Z</dcterms:created>
  <dcterms:modified xsi:type="dcterms:W3CDTF">2024-05-26T13:02:18Z</dcterms:modified>
  <dc:identifier>DAGBWshRe9A</dc:identifier>
</cp:coreProperties>
</file>