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Wedges" charset="1" panose="02000500000000000000"/>
      <p:regular r:id="rId18"/>
    </p:embeddedFont>
    <p:embeddedFont>
      <p:font typeface="Jella"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5.pn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jpe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582791" y="1260869"/>
            <a:ext cx="13122418" cy="6719771"/>
          </a:xfrm>
          <a:custGeom>
            <a:avLst/>
            <a:gdLst/>
            <a:ahLst/>
            <a:cxnLst/>
            <a:rect r="r" b="b" t="t" l="l"/>
            <a:pathLst>
              <a:path h="6719771" w="13122418">
                <a:moveTo>
                  <a:pt x="0" y="0"/>
                </a:moveTo>
                <a:lnTo>
                  <a:pt x="13122418" y="0"/>
                </a:lnTo>
                <a:lnTo>
                  <a:pt x="13122418" y="6719772"/>
                </a:lnTo>
                <a:lnTo>
                  <a:pt x="0" y="67197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17919"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true" flipV="false" rot="0">
            <a:off x="14309402"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true" flipV="false" rot="0">
            <a:off x="13519204" y="5719693"/>
            <a:ext cx="1177117" cy="901826"/>
          </a:xfrm>
          <a:custGeom>
            <a:avLst/>
            <a:gdLst/>
            <a:ahLst/>
            <a:cxnLst/>
            <a:rect r="r" b="b" t="t" l="l"/>
            <a:pathLst>
              <a:path h="901826" w="1177117">
                <a:moveTo>
                  <a:pt x="1177116" y="0"/>
                </a:moveTo>
                <a:lnTo>
                  <a:pt x="0" y="0"/>
                </a:lnTo>
                <a:lnTo>
                  <a:pt x="0" y="901826"/>
                </a:lnTo>
                <a:lnTo>
                  <a:pt x="1177116" y="901826"/>
                </a:lnTo>
                <a:lnTo>
                  <a:pt x="117711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4180238" y="3440163"/>
            <a:ext cx="9927524" cy="1269365"/>
          </a:xfrm>
          <a:prstGeom prst="rect">
            <a:avLst/>
          </a:prstGeom>
        </p:spPr>
        <p:txBody>
          <a:bodyPr anchor="t" rtlCol="false" tIns="0" lIns="0" bIns="0" rIns="0">
            <a:spAutoFit/>
          </a:bodyPr>
          <a:lstStyle/>
          <a:p>
            <a:pPr algn="ctr" marL="0" indent="0" lvl="0">
              <a:lnSpc>
                <a:spcPts val="10029"/>
              </a:lnSpc>
              <a:spcBef>
                <a:spcPct val="0"/>
              </a:spcBef>
            </a:pPr>
            <a:r>
              <a:rPr lang="en-US" sz="8499" spc="475" strike="noStrike" u="none">
                <a:solidFill>
                  <a:srgbClr val="65503D"/>
                </a:solidFill>
                <a:latin typeface="Wedges"/>
                <a:ea typeface="Wedges"/>
                <a:cs typeface="Wedges"/>
                <a:sym typeface="Wedges"/>
              </a:rPr>
              <a:t>GOODBUY</a:t>
            </a:r>
          </a:p>
        </p:txBody>
      </p:sp>
      <p:sp>
        <p:nvSpPr>
          <p:cNvPr name="Freeform 10" id="10"/>
          <p:cNvSpPr/>
          <p:nvPr/>
        </p:nvSpPr>
        <p:spPr>
          <a:xfrm flipH="false" flipV="false" rot="-840127">
            <a:off x="4416100" y="3123239"/>
            <a:ext cx="1199384" cy="1172589"/>
          </a:xfrm>
          <a:custGeom>
            <a:avLst/>
            <a:gdLst/>
            <a:ahLst/>
            <a:cxnLst/>
            <a:rect r="r" b="b" t="t" l="l"/>
            <a:pathLst>
              <a:path h="1172589" w="1199384">
                <a:moveTo>
                  <a:pt x="0" y="0"/>
                </a:moveTo>
                <a:lnTo>
                  <a:pt x="1199384" y="0"/>
                </a:lnTo>
                <a:lnTo>
                  <a:pt x="1199384" y="1172589"/>
                </a:lnTo>
                <a:lnTo>
                  <a:pt x="0" y="11725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5015792" y="5019987"/>
            <a:ext cx="8256417" cy="1150619"/>
          </a:xfrm>
          <a:prstGeom prst="rect">
            <a:avLst/>
          </a:prstGeom>
        </p:spPr>
        <p:txBody>
          <a:bodyPr anchor="t" rtlCol="false" tIns="0" lIns="0" bIns="0" rIns="0">
            <a:spAutoFit/>
          </a:bodyPr>
          <a:lstStyle/>
          <a:p>
            <a:pPr algn="ctr">
              <a:lnSpc>
                <a:spcPts val="3780"/>
              </a:lnSpc>
            </a:pPr>
            <a:r>
              <a:rPr lang="en-US" sz="2700">
                <a:solidFill>
                  <a:srgbClr val="65503D"/>
                </a:solidFill>
                <a:latin typeface="Jella"/>
                <a:ea typeface="Jella"/>
                <a:cs typeface="Jella"/>
                <a:sym typeface="Jella"/>
              </a:rPr>
              <a:t>組員: 11056012吳佳耘 11056015許有騫 </a:t>
            </a:r>
          </a:p>
          <a:p>
            <a:pPr algn="ctr">
              <a:lnSpc>
                <a:spcPts val="3780"/>
              </a:lnSpc>
            </a:pPr>
            <a:r>
              <a:rPr lang="en-US" sz="2700">
                <a:solidFill>
                  <a:srgbClr val="65503D"/>
                </a:solidFill>
                <a:latin typeface="Jella"/>
                <a:ea typeface="Jella"/>
                <a:cs typeface="Jella"/>
                <a:sym typeface="Jella"/>
              </a:rPr>
              <a:t>11056036徐湘婷 11056039吳怡萱 111056051梁詔恩</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4180238" y="1660448"/>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TIMELINE</a:t>
            </a:r>
          </a:p>
        </p:txBody>
      </p:sp>
      <p:sp>
        <p:nvSpPr>
          <p:cNvPr name="TextBox 15" id="15"/>
          <p:cNvSpPr txBox="true"/>
          <p:nvPr/>
        </p:nvSpPr>
        <p:spPr>
          <a:xfrm rot="0">
            <a:off x="1699093" y="4643599"/>
            <a:ext cx="4341206" cy="3330575"/>
          </a:xfrm>
          <a:prstGeom prst="rect">
            <a:avLst/>
          </a:prstGeom>
        </p:spPr>
        <p:txBody>
          <a:bodyPr anchor="t" rtlCol="false" tIns="0" lIns="0" bIns="0" rIns="0">
            <a:spAutoFit/>
          </a:bodyPr>
          <a:lstStyle/>
          <a:p>
            <a:pPr algn="ctr">
              <a:lnSpc>
                <a:spcPts val="2800"/>
              </a:lnSpc>
            </a:pPr>
            <a:r>
              <a:rPr lang="en-US" sz="2000">
                <a:solidFill>
                  <a:srgbClr val="65503D"/>
                </a:solidFill>
                <a:latin typeface="Jella"/>
                <a:ea typeface="Jella"/>
                <a:cs typeface="Jella"/>
                <a:sym typeface="Jella"/>
              </a:rPr>
              <a:t>Lorem ipsum dolor sit amet, consectetur adipiscing elit. Praesent rutrum maximus mauris sed sodales. Ut rhoncus lacinia nisi eu tempus. Proin justo eros, mollis laoreet massa non, tincidunt pharetra leo. Cras facilisis leo non nibh congue volutpat. </a:t>
            </a:r>
          </a:p>
        </p:txBody>
      </p:sp>
      <p:sp>
        <p:nvSpPr>
          <p:cNvPr name="AutoShape 16" id="16"/>
          <p:cNvSpPr/>
          <p:nvPr/>
        </p:nvSpPr>
        <p:spPr>
          <a:xfrm>
            <a:off x="3869696" y="3873863"/>
            <a:ext cx="10548608" cy="19050"/>
          </a:xfrm>
          <a:prstGeom prst="line">
            <a:avLst/>
          </a:prstGeom>
          <a:ln cap="flat" w="38100">
            <a:solidFill>
              <a:srgbClr val="65503D"/>
            </a:solidFill>
            <a:prstDash val="solid"/>
            <a:headEnd type="none" len="sm" w="sm"/>
            <a:tailEnd type="none" len="sm" w="sm"/>
          </a:ln>
        </p:spPr>
      </p:sp>
      <p:sp>
        <p:nvSpPr>
          <p:cNvPr name="Freeform 17" id="17"/>
          <p:cNvSpPr/>
          <p:nvPr/>
        </p:nvSpPr>
        <p:spPr>
          <a:xfrm flipH="false" flipV="false" rot="0">
            <a:off x="3206058" y="3266052"/>
            <a:ext cx="1327275" cy="1253722"/>
          </a:xfrm>
          <a:custGeom>
            <a:avLst/>
            <a:gdLst/>
            <a:ahLst/>
            <a:cxnLst/>
            <a:rect r="r" b="b" t="t" l="l"/>
            <a:pathLst>
              <a:path h="1253722" w="1327275">
                <a:moveTo>
                  <a:pt x="0" y="0"/>
                </a:moveTo>
                <a:lnTo>
                  <a:pt x="1327276" y="0"/>
                </a:lnTo>
                <a:lnTo>
                  <a:pt x="1327276" y="1253722"/>
                </a:lnTo>
                <a:lnTo>
                  <a:pt x="0" y="12537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6973397" y="4643599"/>
            <a:ext cx="4341206" cy="3330575"/>
          </a:xfrm>
          <a:prstGeom prst="rect">
            <a:avLst/>
          </a:prstGeom>
        </p:spPr>
        <p:txBody>
          <a:bodyPr anchor="t" rtlCol="false" tIns="0" lIns="0" bIns="0" rIns="0">
            <a:spAutoFit/>
          </a:bodyPr>
          <a:lstStyle/>
          <a:p>
            <a:pPr algn="ctr">
              <a:lnSpc>
                <a:spcPts val="2800"/>
              </a:lnSpc>
            </a:pPr>
            <a:r>
              <a:rPr lang="en-US" sz="2000">
                <a:solidFill>
                  <a:srgbClr val="65503D"/>
                </a:solidFill>
                <a:latin typeface="Jella"/>
                <a:ea typeface="Jella"/>
                <a:cs typeface="Jella"/>
                <a:sym typeface="Jella"/>
              </a:rPr>
              <a:t>Lorem ipsum dolor sit amet, consectetur adipiscing elit. Praesent rutrum maximus mauris sed sodales. Ut rhoncus lacinia nisi eu tempus. Proin justo eros, mollis laoreet massa non, tincidunt pharetra leo. Cras facilisis leo non nibh congue volutpat. </a:t>
            </a:r>
          </a:p>
        </p:txBody>
      </p:sp>
      <p:sp>
        <p:nvSpPr>
          <p:cNvPr name="Freeform 19" id="19"/>
          <p:cNvSpPr/>
          <p:nvPr/>
        </p:nvSpPr>
        <p:spPr>
          <a:xfrm flipH="false" flipV="false" rot="0">
            <a:off x="8480362" y="3266052"/>
            <a:ext cx="1327275" cy="1253722"/>
          </a:xfrm>
          <a:custGeom>
            <a:avLst/>
            <a:gdLst/>
            <a:ahLst/>
            <a:cxnLst/>
            <a:rect r="r" b="b" t="t" l="l"/>
            <a:pathLst>
              <a:path h="1253722" w="1327275">
                <a:moveTo>
                  <a:pt x="0" y="0"/>
                </a:moveTo>
                <a:lnTo>
                  <a:pt x="1327276" y="0"/>
                </a:lnTo>
                <a:lnTo>
                  <a:pt x="1327276" y="1253722"/>
                </a:lnTo>
                <a:lnTo>
                  <a:pt x="0" y="12537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12247701" y="4643599"/>
            <a:ext cx="4341206" cy="3330575"/>
          </a:xfrm>
          <a:prstGeom prst="rect">
            <a:avLst/>
          </a:prstGeom>
        </p:spPr>
        <p:txBody>
          <a:bodyPr anchor="t" rtlCol="false" tIns="0" lIns="0" bIns="0" rIns="0">
            <a:spAutoFit/>
          </a:bodyPr>
          <a:lstStyle/>
          <a:p>
            <a:pPr algn="ctr">
              <a:lnSpc>
                <a:spcPts val="2800"/>
              </a:lnSpc>
            </a:pPr>
            <a:r>
              <a:rPr lang="en-US" sz="2000">
                <a:solidFill>
                  <a:srgbClr val="65503D"/>
                </a:solidFill>
                <a:latin typeface="Jella"/>
                <a:ea typeface="Jella"/>
                <a:cs typeface="Jella"/>
                <a:sym typeface="Jella"/>
              </a:rPr>
              <a:t>Lorem ipsum dolor sit amet, consectetur adipiscing elit. Praesent rutrum maximus mauris sed sodales. Ut rhoncus lacinia nisi eu tempus. Proin justo eros, mollis laoreet massa non, tincidunt pharetra leo. Cras facilisis leo non nibh congue volutpat. </a:t>
            </a:r>
          </a:p>
        </p:txBody>
      </p:sp>
      <p:sp>
        <p:nvSpPr>
          <p:cNvPr name="Freeform 21" id="21"/>
          <p:cNvSpPr/>
          <p:nvPr/>
        </p:nvSpPr>
        <p:spPr>
          <a:xfrm flipH="false" flipV="false" rot="0">
            <a:off x="13754666" y="3266052"/>
            <a:ext cx="1327275" cy="1253722"/>
          </a:xfrm>
          <a:custGeom>
            <a:avLst/>
            <a:gdLst/>
            <a:ahLst/>
            <a:cxnLst/>
            <a:rect r="r" b="b" t="t" l="l"/>
            <a:pathLst>
              <a:path h="1253722" w="1327275">
                <a:moveTo>
                  <a:pt x="0" y="0"/>
                </a:moveTo>
                <a:lnTo>
                  <a:pt x="1327276" y="0"/>
                </a:lnTo>
                <a:lnTo>
                  <a:pt x="1327276" y="1253722"/>
                </a:lnTo>
                <a:lnTo>
                  <a:pt x="0" y="12537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4180238" y="1660448"/>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FINDINGS</a:t>
            </a:r>
          </a:p>
        </p:txBody>
      </p:sp>
      <p:sp>
        <p:nvSpPr>
          <p:cNvPr name="TextBox 15" id="15"/>
          <p:cNvSpPr txBox="true"/>
          <p:nvPr/>
        </p:nvSpPr>
        <p:spPr>
          <a:xfrm rot="0">
            <a:off x="2326503" y="3086166"/>
            <a:ext cx="7839886" cy="4565650"/>
          </a:xfrm>
          <a:prstGeom prst="rect">
            <a:avLst/>
          </a:prstGeom>
        </p:spPr>
        <p:txBody>
          <a:bodyPr anchor="t" rtlCol="false" tIns="0" lIns="0" bIns="0" rIns="0">
            <a:spAutoFit/>
          </a:bodyPr>
          <a:lstStyle/>
          <a:p>
            <a:pPr algn="l">
              <a:lnSpc>
                <a:spcPts val="3499"/>
              </a:lnSpc>
            </a:pPr>
            <a:r>
              <a:rPr lang="en-US" sz="2499">
                <a:solidFill>
                  <a:srgbClr val="65503D"/>
                </a:solidFill>
                <a:latin typeface="Jella"/>
                <a:ea typeface="Jella"/>
                <a:cs typeface="Jella"/>
                <a:sym typeface="Jella"/>
              </a:rPr>
              <a:t>Lorem ipsum dolor sit amet, consectetur adipiscing elit. Praesent rutrum maximus mauris sed sodales. Ut rhoncus lacinia nisi eu tempus. Proin justo eros, mollis laoreet massa non, tincidunt pharetra leo. Cras facilisis leo non nibh congue volutpat. Fusce vitae sagittis dolor. Sed magna dolor, molestie vel libero id, tempus malesuada tortor. Duis ullamcorper lacus sed est ultricies, at imperdiet orci scelerisque. Nunc interdum sem id nulla efficitur consectetur.</a:t>
            </a:r>
            <a:r>
              <a:rPr lang="en-US" sz="2499">
                <a:solidFill>
                  <a:srgbClr val="65503D"/>
                </a:solidFill>
                <a:latin typeface="Jella"/>
                <a:ea typeface="Jella"/>
                <a:cs typeface="Jella"/>
                <a:sym typeface="Jella"/>
              </a:rPr>
              <a:t> </a:t>
            </a:r>
          </a:p>
        </p:txBody>
      </p:sp>
      <p:pic>
        <p:nvPicPr>
          <p:cNvPr name="Picture 16" id="16"/>
          <p:cNvPicPr>
            <a:picLocks noChangeAspect="true"/>
          </p:cNvPicPr>
          <p:nvPr/>
        </p:nvPicPr>
        <p:blipFill>
          <a:blip r:embed="rId7"/>
          <a:stretch>
            <a:fillRect/>
          </a:stretch>
        </p:blipFill>
        <p:spPr>
          <a:xfrm rot="0">
            <a:off x="10539558" y="2840912"/>
            <a:ext cx="5914842" cy="5430207"/>
          </a:xfrm>
          <a:prstGeom prst="rect">
            <a:avLst/>
          </a:prstGeom>
        </p:spPr>
      </p:pic>
      <p:sp>
        <p:nvSpPr>
          <p:cNvPr name="Freeform 17" id="17"/>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020850" y="1771950"/>
            <a:ext cx="12246300" cy="6271126"/>
          </a:xfrm>
          <a:custGeom>
            <a:avLst/>
            <a:gdLst/>
            <a:ahLst/>
            <a:cxnLst/>
            <a:rect r="r" b="b" t="t" l="l"/>
            <a:pathLst>
              <a:path h="6271126" w="12246300">
                <a:moveTo>
                  <a:pt x="0" y="0"/>
                </a:moveTo>
                <a:lnTo>
                  <a:pt x="12246300" y="0"/>
                </a:lnTo>
                <a:lnTo>
                  <a:pt x="12246300" y="6271127"/>
                </a:lnTo>
                <a:lnTo>
                  <a:pt x="0" y="62711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17919"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true" flipV="false" rot="0">
            <a:off x="14309402"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8" id="8"/>
          <p:cNvSpPr txBox="true"/>
          <p:nvPr/>
        </p:nvSpPr>
        <p:spPr>
          <a:xfrm rot="0">
            <a:off x="4276960" y="4392963"/>
            <a:ext cx="9734081" cy="1580712"/>
          </a:xfrm>
          <a:prstGeom prst="rect">
            <a:avLst/>
          </a:prstGeom>
        </p:spPr>
        <p:txBody>
          <a:bodyPr anchor="t" rtlCol="false" tIns="0" lIns="0" bIns="0" rIns="0">
            <a:spAutoFit/>
          </a:bodyPr>
          <a:lstStyle/>
          <a:p>
            <a:pPr algn="ctr" marL="0" indent="0" lvl="0">
              <a:lnSpc>
                <a:spcPts val="12527"/>
              </a:lnSpc>
              <a:spcBef>
                <a:spcPct val="0"/>
              </a:spcBef>
            </a:pPr>
            <a:r>
              <a:rPr lang="en-US" sz="10616" spc="594">
                <a:solidFill>
                  <a:srgbClr val="65503D"/>
                </a:solidFill>
                <a:latin typeface="Wedges"/>
                <a:ea typeface="Wedges"/>
                <a:cs typeface="Wedges"/>
                <a:sym typeface="Wedges"/>
              </a:rPr>
              <a:t>THANK YOU</a:t>
            </a:r>
          </a:p>
        </p:txBody>
      </p:sp>
      <p:sp>
        <p:nvSpPr>
          <p:cNvPr name="Freeform 9" id="9"/>
          <p:cNvSpPr/>
          <p:nvPr/>
        </p:nvSpPr>
        <p:spPr>
          <a:xfrm flipH="true" flipV="false" rot="0">
            <a:off x="12717123" y="5460741"/>
            <a:ext cx="1339023" cy="1025868"/>
          </a:xfrm>
          <a:custGeom>
            <a:avLst/>
            <a:gdLst/>
            <a:ahLst/>
            <a:cxnLst/>
            <a:rect r="r" b="b" t="t" l="l"/>
            <a:pathLst>
              <a:path h="1025868" w="1339023">
                <a:moveTo>
                  <a:pt x="1339024" y="0"/>
                </a:moveTo>
                <a:lnTo>
                  <a:pt x="0" y="0"/>
                </a:lnTo>
                <a:lnTo>
                  <a:pt x="0" y="1025868"/>
                </a:lnTo>
                <a:lnTo>
                  <a:pt x="1339024" y="1025868"/>
                </a:lnTo>
                <a:lnTo>
                  <a:pt x="1339024"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5704622">
            <a:off x="3714588" y="3808059"/>
            <a:ext cx="1124744" cy="990889"/>
          </a:xfrm>
          <a:custGeom>
            <a:avLst/>
            <a:gdLst/>
            <a:ahLst/>
            <a:cxnLst/>
            <a:rect r="r" b="b" t="t" l="l"/>
            <a:pathLst>
              <a:path h="990889" w="1124744">
                <a:moveTo>
                  <a:pt x="0" y="0"/>
                </a:moveTo>
                <a:lnTo>
                  <a:pt x="1124743" y="0"/>
                </a:lnTo>
                <a:lnTo>
                  <a:pt x="1124743" y="990889"/>
                </a:lnTo>
                <a:lnTo>
                  <a:pt x="0" y="9908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3741330" y="1448642"/>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目錄</a:t>
            </a:r>
          </a:p>
        </p:txBody>
      </p:sp>
      <p:sp>
        <p:nvSpPr>
          <p:cNvPr name="TextBox 17" id="17"/>
          <p:cNvSpPr txBox="true"/>
          <p:nvPr/>
        </p:nvSpPr>
        <p:spPr>
          <a:xfrm rot="0">
            <a:off x="2835746" y="4724400"/>
            <a:ext cx="4989272" cy="1055371"/>
          </a:xfrm>
          <a:prstGeom prst="rect">
            <a:avLst/>
          </a:prstGeom>
        </p:spPr>
        <p:txBody>
          <a:bodyPr anchor="t" rtlCol="false" tIns="0" lIns="0" bIns="0" rIns="0">
            <a:spAutoFit/>
          </a:bodyPr>
          <a:lstStyle/>
          <a:p>
            <a:pPr algn="l">
              <a:lnSpc>
                <a:spcPts val="5879"/>
              </a:lnSpc>
            </a:pPr>
            <a:r>
              <a:rPr lang="en-US" sz="4199">
                <a:solidFill>
                  <a:srgbClr val="65503D"/>
                </a:solidFill>
                <a:latin typeface="Jella"/>
                <a:ea typeface="Jella"/>
                <a:cs typeface="Jella"/>
                <a:sym typeface="Jella"/>
              </a:rPr>
              <a:t>二、系統特色</a:t>
            </a:r>
          </a:p>
        </p:txBody>
      </p:sp>
      <p:sp>
        <p:nvSpPr>
          <p:cNvPr name="TextBox 18" id="18"/>
          <p:cNvSpPr txBox="true"/>
          <p:nvPr/>
        </p:nvSpPr>
        <p:spPr>
          <a:xfrm rot="0">
            <a:off x="2835746" y="2753567"/>
            <a:ext cx="5869346" cy="1798321"/>
          </a:xfrm>
          <a:prstGeom prst="rect">
            <a:avLst/>
          </a:prstGeom>
        </p:spPr>
        <p:txBody>
          <a:bodyPr anchor="t" rtlCol="false" tIns="0" lIns="0" bIns="0" rIns="0">
            <a:spAutoFit/>
          </a:bodyPr>
          <a:lstStyle/>
          <a:p>
            <a:pPr algn="l" marL="0" indent="0" lvl="0">
              <a:lnSpc>
                <a:spcPts val="5879"/>
              </a:lnSpc>
              <a:spcBef>
                <a:spcPct val="0"/>
              </a:spcBef>
            </a:pPr>
            <a:r>
              <a:rPr lang="en-US" sz="4199">
                <a:solidFill>
                  <a:srgbClr val="65503D"/>
                </a:solidFill>
                <a:latin typeface="Jella"/>
                <a:ea typeface="Jella"/>
                <a:cs typeface="Jella"/>
                <a:sym typeface="Jella"/>
              </a:rPr>
              <a:t>一、</a:t>
            </a:r>
            <a:r>
              <a:rPr lang="en-US" sz="4199" strike="noStrike" u="none">
                <a:solidFill>
                  <a:srgbClr val="65503D"/>
                </a:solidFill>
                <a:latin typeface="Jella"/>
                <a:ea typeface="Jella"/>
                <a:cs typeface="Jella"/>
                <a:sym typeface="Jella"/>
              </a:rPr>
              <a:t>系統背景與動機</a:t>
            </a:r>
          </a:p>
          <a:p>
            <a:pPr algn="l" marL="0" indent="0" lvl="0">
              <a:lnSpc>
                <a:spcPts val="5879"/>
              </a:lnSpc>
              <a:spcBef>
                <a:spcPct val="0"/>
              </a:spcBef>
            </a:pPr>
          </a:p>
        </p:txBody>
      </p:sp>
      <p:sp>
        <p:nvSpPr>
          <p:cNvPr name="TextBox 19" id="19"/>
          <p:cNvSpPr txBox="true"/>
          <p:nvPr/>
        </p:nvSpPr>
        <p:spPr>
          <a:xfrm rot="0">
            <a:off x="9787957" y="2753567"/>
            <a:ext cx="4785294" cy="2541271"/>
          </a:xfrm>
          <a:prstGeom prst="rect">
            <a:avLst/>
          </a:prstGeom>
        </p:spPr>
        <p:txBody>
          <a:bodyPr anchor="t" rtlCol="false" tIns="0" lIns="0" bIns="0" rIns="0">
            <a:spAutoFit/>
          </a:bodyPr>
          <a:lstStyle/>
          <a:p>
            <a:pPr algn="l">
              <a:lnSpc>
                <a:spcPts val="5879"/>
              </a:lnSpc>
            </a:pPr>
            <a:r>
              <a:rPr lang="en-US" sz="4199">
                <a:solidFill>
                  <a:srgbClr val="65503D"/>
                </a:solidFill>
                <a:latin typeface="Jella"/>
                <a:ea typeface="Jella"/>
                <a:cs typeface="Jella"/>
                <a:sym typeface="Jella"/>
              </a:rPr>
              <a:t>四、商業模式</a:t>
            </a:r>
          </a:p>
          <a:p>
            <a:pPr algn="l" marL="0" indent="0" lvl="0">
              <a:lnSpc>
                <a:spcPts val="5879"/>
              </a:lnSpc>
              <a:spcBef>
                <a:spcPct val="0"/>
              </a:spcBef>
            </a:pPr>
          </a:p>
          <a:p>
            <a:pPr algn="l" marL="0" indent="0" lvl="0">
              <a:lnSpc>
                <a:spcPts val="5879"/>
              </a:lnSpc>
              <a:spcBef>
                <a:spcPct val="0"/>
              </a:spcBef>
            </a:pPr>
          </a:p>
        </p:txBody>
      </p:sp>
      <p:sp>
        <p:nvSpPr>
          <p:cNvPr name="TextBox 20" id="20"/>
          <p:cNvSpPr txBox="true"/>
          <p:nvPr/>
        </p:nvSpPr>
        <p:spPr>
          <a:xfrm rot="0">
            <a:off x="9787957" y="4724400"/>
            <a:ext cx="4502636" cy="1055371"/>
          </a:xfrm>
          <a:prstGeom prst="rect">
            <a:avLst/>
          </a:prstGeom>
        </p:spPr>
        <p:txBody>
          <a:bodyPr anchor="t" rtlCol="false" tIns="0" lIns="0" bIns="0" rIns="0">
            <a:spAutoFit/>
          </a:bodyPr>
          <a:lstStyle/>
          <a:p>
            <a:pPr algn="l" marL="0" indent="0" lvl="0">
              <a:lnSpc>
                <a:spcPts val="5879"/>
              </a:lnSpc>
              <a:spcBef>
                <a:spcPct val="0"/>
              </a:spcBef>
            </a:pPr>
            <a:r>
              <a:rPr lang="en-US" sz="4199">
                <a:solidFill>
                  <a:srgbClr val="65503D"/>
                </a:solidFill>
                <a:latin typeface="Jella"/>
                <a:ea typeface="Jella"/>
                <a:cs typeface="Jella"/>
                <a:sym typeface="Jella"/>
              </a:rPr>
              <a:t>五、系統展示</a:t>
            </a:r>
          </a:p>
        </p:txBody>
      </p:sp>
      <p:sp>
        <p:nvSpPr>
          <p:cNvPr name="TextBox 21" id="21"/>
          <p:cNvSpPr txBox="true"/>
          <p:nvPr/>
        </p:nvSpPr>
        <p:spPr>
          <a:xfrm rot="0">
            <a:off x="2835746" y="6586000"/>
            <a:ext cx="4197828" cy="1055371"/>
          </a:xfrm>
          <a:prstGeom prst="rect">
            <a:avLst/>
          </a:prstGeom>
        </p:spPr>
        <p:txBody>
          <a:bodyPr anchor="t" rtlCol="false" tIns="0" lIns="0" bIns="0" rIns="0">
            <a:spAutoFit/>
          </a:bodyPr>
          <a:lstStyle/>
          <a:p>
            <a:pPr algn="l">
              <a:lnSpc>
                <a:spcPts val="5879"/>
              </a:lnSpc>
            </a:pPr>
            <a:r>
              <a:rPr lang="en-US" sz="4199">
                <a:solidFill>
                  <a:srgbClr val="65503D"/>
                </a:solidFill>
                <a:latin typeface="Jella"/>
                <a:ea typeface="Jella"/>
                <a:cs typeface="Jella"/>
                <a:sym typeface="Jella"/>
              </a:rPr>
              <a:t>三、系統分析</a:t>
            </a:r>
          </a:p>
        </p:txBody>
      </p:sp>
      <p:sp>
        <p:nvSpPr>
          <p:cNvPr name="TextBox 22" id="22"/>
          <p:cNvSpPr txBox="true"/>
          <p:nvPr/>
        </p:nvSpPr>
        <p:spPr>
          <a:xfrm rot="0">
            <a:off x="9929286" y="6586000"/>
            <a:ext cx="4502636" cy="1798321"/>
          </a:xfrm>
          <a:prstGeom prst="rect">
            <a:avLst/>
          </a:prstGeom>
        </p:spPr>
        <p:txBody>
          <a:bodyPr anchor="t" rtlCol="false" tIns="0" lIns="0" bIns="0" rIns="0">
            <a:spAutoFit/>
          </a:bodyPr>
          <a:lstStyle/>
          <a:p>
            <a:pPr algn="l" marL="0" indent="0" lvl="0">
              <a:lnSpc>
                <a:spcPts val="5879"/>
              </a:lnSpc>
              <a:spcBef>
                <a:spcPct val="0"/>
              </a:spcBef>
            </a:pPr>
            <a:r>
              <a:rPr lang="en-US" sz="4199">
                <a:solidFill>
                  <a:srgbClr val="65503D"/>
                </a:solidFill>
                <a:latin typeface="Jella"/>
                <a:ea typeface="Jella"/>
                <a:cs typeface="Jella"/>
                <a:sym typeface="Jella"/>
              </a:rPr>
              <a:t>六、專案時程與組織分工</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369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4180238" y="4466424"/>
            <a:ext cx="9927524" cy="225742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系統背景與動機</a:t>
            </a:r>
          </a:p>
          <a:p>
            <a:pPr algn="ctr">
              <a:lnSpc>
                <a:spcPts val="885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395709" y="2148511"/>
            <a:ext cx="2966982" cy="909824"/>
          </a:xfrm>
          <a:prstGeom prst="rect">
            <a:avLst/>
          </a:prstGeom>
        </p:spPr>
        <p:txBody>
          <a:bodyPr anchor="t" rtlCol="false" tIns="0" lIns="0" bIns="0" rIns="0">
            <a:spAutoFit/>
          </a:bodyPr>
          <a:lstStyle/>
          <a:p>
            <a:pPr algn="ctr">
              <a:lnSpc>
                <a:spcPts val="5140"/>
              </a:lnSpc>
            </a:pPr>
            <a:r>
              <a:rPr lang="en-US" sz="3671">
                <a:solidFill>
                  <a:srgbClr val="65503D"/>
                </a:solidFill>
                <a:latin typeface="Jella"/>
                <a:ea typeface="Jella"/>
                <a:cs typeface="Jella"/>
                <a:sym typeface="Jella"/>
              </a:rPr>
              <a:t>社團交易形式</a:t>
            </a:r>
          </a:p>
        </p:txBody>
      </p:sp>
      <p:sp>
        <p:nvSpPr>
          <p:cNvPr name="Freeform 14" id="14"/>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5" id="15"/>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7" id="17"/>
          <p:cNvSpPr/>
          <p:nvPr/>
        </p:nvSpPr>
        <p:spPr>
          <a:xfrm flipH="false" flipV="false" rot="0">
            <a:off x="3037975" y="3126122"/>
            <a:ext cx="4649431" cy="5261026"/>
          </a:xfrm>
          <a:custGeom>
            <a:avLst/>
            <a:gdLst/>
            <a:ahLst/>
            <a:cxnLst/>
            <a:rect r="r" b="b" t="t" l="l"/>
            <a:pathLst>
              <a:path h="5261026" w="4649431">
                <a:moveTo>
                  <a:pt x="0" y="0"/>
                </a:moveTo>
                <a:lnTo>
                  <a:pt x="4649431" y="0"/>
                </a:lnTo>
                <a:lnTo>
                  <a:pt x="4649431" y="5261026"/>
                </a:lnTo>
                <a:lnTo>
                  <a:pt x="0" y="5261026"/>
                </a:lnTo>
                <a:lnTo>
                  <a:pt x="0" y="0"/>
                </a:lnTo>
                <a:close/>
              </a:path>
            </a:pathLst>
          </a:custGeom>
          <a:blipFill>
            <a:blip r:embed="rId9"/>
            <a:stretch>
              <a:fillRect l="0" t="0" r="0" b="0"/>
            </a:stretch>
          </a:blipFill>
        </p:spPr>
      </p:sp>
      <p:sp>
        <p:nvSpPr>
          <p:cNvPr name="Freeform 18" id="18"/>
          <p:cNvSpPr/>
          <p:nvPr/>
        </p:nvSpPr>
        <p:spPr>
          <a:xfrm flipH="false" flipV="false" rot="0">
            <a:off x="9727768" y="3058335"/>
            <a:ext cx="3945134" cy="5508041"/>
          </a:xfrm>
          <a:custGeom>
            <a:avLst/>
            <a:gdLst/>
            <a:ahLst/>
            <a:cxnLst/>
            <a:rect r="r" b="b" t="t" l="l"/>
            <a:pathLst>
              <a:path h="5508041" w="3945134">
                <a:moveTo>
                  <a:pt x="0" y="0"/>
                </a:moveTo>
                <a:lnTo>
                  <a:pt x="3945134" y="0"/>
                </a:lnTo>
                <a:lnTo>
                  <a:pt x="3945134" y="5508041"/>
                </a:lnTo>
                <a:lnTo>
                  <a:pt x="0" y="5508041"/>
                </a:lnTo>
                <a:lnTo>
                  <a:pt x="0" y="0"/>
                </a:lnTo>
                <a:close/>
              </a:path>
            </a:pathLst>
          </a:custGeom>
          <a:blipFill>
            <a:blip r:embed="rId10"/>
            <a:stretch>
              <a:fillRect l="0" t="0" r="0" b="0"/>
            </a:stretch>
          </a:blipFill>
        </p:spPr>
      </p:sp>
      <p:sp>
        <p:nvSpPr>
          <p:cNvPr name="TextBox 19" id="19"/>
          <p:cNvSpPr txBox="true"/>
          <p:nvPr/>
        </p:nvSpPr>
        <p:spPr>
          <a:xfrm rot="0">
            <a:off x="12338284" y="1769229"/>
            <a:ext cx="3804984" cy="1289106"/>
          </a:xfrm>
          <a:prstGeom prst="rect">
            <a:avLst/>
          </a:prstGeom>
        </p:spPr>
        <p:txBody>
          <a:bodyPr anchor="t" rtlCol="false" tIns="0" lIns="0" bIns="0" rIns="0">
            <a:spAutoFit/>
          </a:bodyPr>
          <a:lstStyle/>
          <a:p>
            <a:pPr algn="ctr">
              <a:lnSpc>
                <a:spcPts val="4255"/>
              </a:lnSpc>
            </a:pPr>
            <a:r>
              <a:rPr lang="en-US" sz="3039">
                <a:solidFill>
                  <a:srgbClr val="65503D"/>
                </a:solidFill>
                <a:latin typeface="Jella"/>
                <a:ea typeface="Jella"/>
                <a:cs typeface="Jella"/>
                <a:sym typeface="Jella"/>
              </a:rPr>
              <a:t>留言區喊單</a:t>
            </a:r>
          </a:p>
          <a:p>
            <a:pPr algn="ctr">
              <a:lnSpc>
                <a:spcPts val="4255"/>
              </a:lnSpc>
            </a:pPr>
            <a:r>
              <a:rPr lang="en-US" sz="3039">
                <a:solidFill>
                  <a:srgbClr val="65503D"/>
                </a:solidFill>
                <a:latin typeface="Jella"/>
                <a:ea typeface="Jella"/>
                <a:cs typeface="Jella"/>
                <a:sym typeface="Jella"/>
              </a:rPr>
              <a:t>統計不便容易遺漏</a:t>
            </a:r>
          </a:p>
        </p:txBody>
      </p:sp>
      <p:sp>
        <p:nvSpPr>
          <p:cNvPr name="TextBox 20" id="20"/>
          <p:cNvSpPr txBox="true"/>
          <p:nvPr/>
        </p:nvSpPr>
        <p:spPr>
          <a:xfrm rot="0">
            <a:off x="1362947" y="1457105"/>
            <a:ext cx="4637013" cy="762587"/>
          </a:xfrm>
          <a:prstGeom prst="rect">
            <a:avLst/>
          </a:prstGeom>
        </p:spPr>
        <p:txBody>
          <a:bodyPr anchor="t" rtlCol="false" tIns="0" lIns="0" bIns="0" rIns="0">
            <a:spAutoFit/>
          </a:bodyPr>
          <a:lstStyle/>
          <a:p>
            <a:pPr algn="ctr">
              <a:lnSpc>
                <a:spcPts val="6052"/>
              </a:lnSpc>
            </a:pPr>
            <a:r>
              <a:rPr lang="en-US" sz="5128" spc="287">
                <a:solidFill>
                  <a:srgbClr val="65503D"/>
                </a:solidFill>
                <a:latin typeface="Wedges"/>
                <a:ea typeface="Wedges"/>
                <a:cs typeface="Wedges"/>
                <a:sym typeface="Wedges"/>
              </a:rPr>
              <a:t>系統背景:</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2325788" y="1438055"/>
            <a:ext cx="5593514" cy="7153828"/>
          </a:xfrm>
          <a:custGeom>
            <a:avLst/>
            <a:gdLst/>
            <a:ahLst/>
            <a:cxnLst/>
            <a:rect r="r" b="b" t="t" l="l"/>
            <a:pathLst>
              <a:path h="7153828" w="5593514">
                <a:moveTo>
                  <a:pt x="0" y="0"/>
                </a:moveTo>
                <a:lnTo>
                  <a:pt x="5593514" y="0"/>
                </a:lnTo>
                <a:lnTo>
                  <a:pt x="5593514" y="7153828"/>
                </a:lnTo>
                <a:lnTo>
                  <a:pt x="0" y="7153828"/>
                </a:lnTo>
                <a:lnTo>
                  <a:pt x="0" y="0"/>
                </a:lnTo>
                <a:close/>
              </a:path>
            </a:pathLst>
          </a:custGeom>
          <a:blipFill>
            <a:blip r:embed="rId9"/>
            <a:stretch>
              <a:fillRect l="0" t="0" r="-19381" b="-50554"/>
            </a:stretch>
          </a:blipFill>
        </p:spPr>
      </p:sp>
      <p:grpSp>
        <p:nvGrpSpPr>
          <p:cNvPr name="Group 17" id="17"/>
          <p:cNvGrpSpPr/>
          <p:nvPr/>
        </p:nvGrpSpPr>
        <p:grpSpPr>
          <a:xfrm rot="0">
            <a:off x="3116580" y="5545256"/>
            <a:ext cx="1090612" cy="336431"/>
            <a:chOff x="0" y="0"/>
            <a:chExt cx="1454150" cy="448575"/>
          </a:xfrm>
        </p:grpSpPr>
        <p:sp>
          <p:nvSpPr>
            <p:cNvPr name="Freeform 18" id="18"/>
            <p:cNvSpPr/>
            <p:nvPr/>
          </p:nvSpPr>
          <p:spPr>
            <a:xfrm flipH="false" flipV="false" rot="0">
              <a:off x="22860" y="-44450"/>
              <a:ext cx="1442720" cy="495565"/>
            </a:xfrm>
            <a:custGeom>
              <a:avLst/>
              <a:gdLst/>
              <a:ahLst/>
              <a:cxnLst/>
              <a:rect r="r" b="b" t="t" l="l"/>
              <a:pathLst>
                <a:path h="495565" w="1442720">
                  <a:moveTo>
                    <a:pt x="27940" y="142124"/>
                  </a:moveTo>
                  <a:cubicBezTo>
                    <a:pt x="887730" y="86655"/>
                    <a:pt x="1282700" y="0"/>
                    <a:pt x="1379220" y="92684"/>
                  </a:cubicBezTo>
                  <a:cubicBezTo>
                    <a:pt x="1442720" y="152976"/>
                    <a:pt x="1442720" y="333853"/>
                    <a:pt x="1379220" y="394145"/>
                  </a:cubicBezTo>
                  <a:cubicBezTo>
                    <a:pt x="1283970" y="484584"/>
                    <a:pt x="836930" y="392939"/>
                    <a:pt x="664210" y="396557"/>
                  </a:cubicBezTo>
                  <a:cubicBezTo>
                    <a:pt x="566420" y="398969"/>
                    <a:pt x="520700" y="398969"/>
                    <a:pt x="435610" y="404998"/>
                  </a:cubicBezTo>
                  <a:cubicBezTo>
                    <a:pt x="325120" y="413439"/>
                    <a:pt x="127000" y="495565"/>
                    <a:pt x="60960" y="444791"/>
                  </a:cubicBezTo>
                  <a:cubicBezTo>
                    <a:pt x="0" y="397763"/>
                    <a:pt x="27940" y="142124"/>
                    <a:pt x="27940" y="142124"/>
                  </a:cubicBezTo>
                </a:path>
              </a:pathLst>
            </a:custGeom>
            <a:solidFill>
              <a:srgbClr val="FFF234">
                <a:alpha val="24706"/>
              </a:srgbClr>
            </a:solidFill>
            <a:ln cap="sq">
              <a:noFill/>
              <a:prstDash val="solid"/>
              <a:miter/>
            </a:ln>
          </p:spPr>
        </p:sp>
      </p:grpSp>
      <p:grpSp>
        <p:nvGrpSpPr>
          <p:cNvPr name="Group 19" id="19"/>
          <p:cNvGrpSpPr/>
          <p:nvPr/>
        </p:nvGrpSpPr>
        <p:grpSpPr>
          <a:xfrm rot="0">
            <a:off x="5431155" y="3690938"/>
            <a:ext cx="596265" cy="317182"/>
            <a:chOff x="0" y="0"/>
            <a:chExt cx="795020" cy="422910"/>
          </a:xfrm>
        </p:grpSpPr>
        <p:sp>
          <p:nvSpPr>
            <p:cNvPr name="Freeform 20" id="20"/>
            <p:cNvSpPr/>
            <p:nvPr/>
          </p:nvSpPr>
          <p:spPr>
            <a:xfrm flipH="false" flipV="false" rot="0">
              <a:off x="-10160" y="46990"/>
              <a:ext cx="773430" cy="405130"/>
            </a:xfrm>
            <a:custGeom>
              <a:avLst/>
              <a:gdLst/>
              <a:ahLst/>
              <a:cxnLst/>
              <a:rect r="r" b="b" t="t" l="l"/>
              <a:pathLst>
                <a:path h="405130" w="773430">
                  <a:moveTo>
                    <a:pt x="60960" y="3810"/>
                  </a:moveTo>
                  <a:cubicBezTo>
                    <a:pt x="622300" y="3810"/>
                    <a:pt x="599440" y="0"/>
                    <a:pt x="596900" y="5080"/>
                  </a:cubicBezTo>
                  <a:cubicBezTo>
                    <a:pt x="584200" y="27940"/>
                    <a:pt x="773430" y="232410"/>
                    <a:pt x="754380" y="280670"/>
                  </a:cubicBezTo>
                  <a:cubicBezTo>
                    <a:pt x="741680" y="313690"/>
                    <a:pt x="681990" y="312420"/>
                    <a:pt x="622300" y="321310"/>
                  </a:cubicBezTo>
                  <a:cubicBezTo>
                    <a:pt x="501650" y="340360"/>
                    <a:pt x="142240" y="405130"/>
                    <a:pt x="60960" y="325120"/>
                  </a:cubicBezTo>
                  <a:cubicBezTo>
                    <a:pt x="0" y="264160"/>
                    <a:pt x="60960" y="3810"/>
                    <a:pt x="60960" y="3810"/>
                  </a:cubicBezTo>
                </a:path>
              </a:pathLst>
            </a:custGeom>
            <a:solidFill>
              <a:srgbClr val="FFF234">
                <a:alpha val="24706"/>
              </a:srgbClr>
            </a:solidFill>
            <a:ln cap="sq">
              <a:noFill/>
              <a:prstDash val="solid"/>
              <a:miter/>
            </a:ln>
          </p:spPr>
        </p:sp>
      </p:grpSp>
      <p:grpSp>
        <p:nvGrpSpPr>
          <p:cNvPr name="Group 21" id="21"/>
          <p:cNvGrpSpPr/>
          <p:nvPr/>
        </p:nvGrpSpPr>
        <p:grpSpPr>
          <a:xfrm rot="0">
            <a:off x="2528888" y="6955155"/>
            <a:ext cx="2593658" cy="336232"/>
            <a:chOff x="0" y="0"/>
            <a:chExt cx="3458210" cy="448310"/>
          </a:xfrm>
        </p:grpSpPr>
        <p:sp>
          <p:nvSpPr>
            <p:cNvPr name="Freeform 22" id="22"/>
            <p:cNvSpPr/>
            <p:nvPr/>
          </p:nvSpPr>
          <p:spPr>
            <a:xfrm flipH="false" flipV="false" rot="0">
              <a:off x="-10160" y="29210"/>
              <a:ext cx="3421380" cy="435610"/>
            </a:xfrm>
            <a:custGeom>
              <a:avLst/>
              <a:gdLst/>
              <a:ahLst/>
              <a:cxnLst/>
              <a:rect r="r" b="b" t="t" l="l"/>
              <a:pathLst>
                <a:path h="435610" w="3421380">
                  <a:moveTo>
                    <a:pt x="60960" y="36830"/>
                  </a:moveTo>
                  <a:cubicBezTo>
                    <a:pt x="2457450" y="27940"/>
                    <a:pt x="2631440" y="46990"/>
                    <a:pt x="2816860" y="50800"/>
                  </a:cubicBezTo>
                  <a:cubicBezTo>
                    <a:pt x="2962910" y="53340"/>
                    <a:pt x="3106420" y="0"/>
                    <a:pt x="3208020" y="46990"/>
                  </a:cubicBezTo>
                  <a:cubicBezTo>
                    <a:pt x="3300730" y="88900"/>
                    <a:pt x="3421380" y="236220"/>
                    <a:pt x="3416300" y="287020"/>
                  </a:cubicBezTo>
                  <a:cubicBezTo>
                    <a:pt x="3413760" y="312420"/>
                    <a:pt x="3379470" y="327660"/>
                    <a:pt x="3347720" y="340360"/>
                  </a:cubicBezTo>
                  <a:cubicBezTo>
                    <a:pt x="3298190" y="361950"/>
                    <a:pt x="3213100" y="363220"/>
                    <a:pt x="3129280" y="368300"/>
                  </a:cubicBezTo>
                  <a:cubicBezTo>
                    <a:pt x="3017520" y="374650"/>
                    <a:pt x="2879090" y="370840"/>
                    <a:pt x="2738120" y="367030"/>
                  </a:cubicBezTo>
                  <a:cubicBezTo>
                    <a:pt x="2569210" y="361950"/>
                    <a:pt x="2415540" y="345440"/>
                    <a:pt x="2184400" y="339090"/>
                  </a:cubicBezTo>
                  <a:cubicBezTo>
                    <a:pt x="1794510" y="330200"/>
                    <a:pt x="1009650" y="335280"/>
                    <a:pt x="619760" y="340360"/>
                  </a:cubicBezTo>
                  <a:cubicBezTo>
                    <a:pt x="386080" y="344170"/>
                    <a:pt x="140970" y="435610"/>
                    <a:pt x="60960" y="356870"/>
                  </a:cubicBezTo>
                  <a:cubicBezTo>
                    <a:pt x="0" y="298450"/>
                    <a:pt x="60960" y="36830"/>
                    <a:pt x="60960" y="36830"/>
                  </a:cubicBezTo>
                </a:path>
              </a:pathLst>
            </a:custGeom>
            <a:solidFill>
              <a:srgbClr val="FFF234">
                <a:alpha val="24706"/>
              </a:srgbClr>
            </a:solidFill>
            <a:ln cap="sq">
              <a:noFill/>
              <a:prstDash val="solid"/>
              <a:miter/>
            </a:ln>
          </p:spPr>
        </p:sp>
      </p:grpSp>
      <p:grpSp>
        <p:nvGrpSpPr>
          <p:cNvPr name="Group 23" id="23"/>
          <p:cNvGrpSpPr/>
          <p:nvPr/>
        </p:nvGrpSpPr>
        <p:grpSpPr>
          <a:xfrm rot="0">
            <a:off x="2559367" y="7402830"/>
            <a:ext cx="830580" cy="372428"/>
            <a:chOff x="0" y="0"/>
            <a:chExt cx="1107440" cy="496570"/>
          </a:xfrm>
        </p:grpSpPr>
        <p:sp>
          <p:nvSpPr>
            <p:cNvPr name="Freeform 24" id="24"/>
            <p:cNvSpPr/>
            <p:nvPr/>
          </p:nvSpPr>
          <p:spPr>
            <a:xfrm flipH="false" flipV="false" rot="0">
              <a:off x="24130" y="29210"/>
              <a:ext cx="1065530" cy="448310"/>
            </a:xfrm>
            <a:custGeom>
              <a:avLst/>
              <a:gdLst/>
              <a:ahLst/>
              <a:cxnLst/>
              <a:rect r="r" b="b" t="t" l="l"/>
              <a:pathLst>
                <a:path h="448310" w="1065530">
                  <a:moveTo>
                    <a:pt x="26670" y="95250"/>
                  </a:moveTo>
                  <a:cubicBezTo>
                    <a:pt x="707390" y="19050"/>
                    <a:pt x="754380" y="19050"/>
                    <a:pt x="821690" y="21590"/>
                  </a:cubicBezTo>
                  <a:cubicBezTo>
                    <a:pt x="890270" y="24130"/>
                    <a:pt x="1004570" y="0"/>
                    <a:pt x="1032510" y="39370"/>
                  </a:cubicBezTo>
                  <a:cubicBezTo>
                    <a:pt x="1065530" y="90170"/>
                    <a:pt x="1016000" y="288290"/>
                    <a:pt x="942340" y="344170"/>
                  </a:cubicBezTo>
                  <a:cubicBezTo>
                    <a:pt x="855980" y="410210"/>
                    <a:pt x="626110" y="339090"/>
                    <a:pt x="499110" y="351790"/>
                  </a:cubicBezTo>
                  <a:cubicBezTo>
                    <a:pt x="401320" y="361950"/>
                    <a:pt x="321310" y="387350"/>
                    <a:pt x="241300" y="397510"/>
                  </a:cubicBezTo>
                  <a:cubicBezTo>
                    <a:pt x="172720" y="407670"/>
                    <a:pt x="88900" y="448310"/>
                    <a:pt x="50800" y="415290"/>
                  </a:cubicBezTo>
                  <a:cubicBezTo>
                    <a:pt x="0" y="373380"/>
                    <a:pt x="26670" y="95250"/>
                    <a:pt x="26670" y="95250"/>
                  </a:cubicBezTo>
                </a:path>
              </a:pathLst>
            </a:custGeom>
            <a:solidFill>
              <a:srgbClr val="FFF234">
                <a:alpha val="24706"/>
              </a:srgbClr>
            </a:solidFill>
            <a:ln cap="sq">
              <a:noFill/>
              <a:prstDash val="solid"/>
              <a:miter/>
            </a:ln>
          </p:spPr>
        </p:sp>
      </p:grpSp>
      <p:grpSp>
        <p:nvGrpSpPr>
          <p:cNvPr name="Group 25" id="25"/>
          <p:cNvGrpSpPr/>
          <p:nvPr/>
        </p:nvGrpSpPr>
        <p:grpSpPr>
          <a:xfrm rot="0">
            <a:off x="2480310" y="7615238"/>
            <a:ext cx="5100638" cy="436245"/>
            <a:chOff x="0" y="0"/>
            <a:chExt cx="6800850" cy="581660"/>
          </a:xfrm>
        </p:grpSpPr>
        <p:sp>
          <p:nvSpPr>
            <p:cNvPr name="Freeform 26" id="26"/>
            <p:cNvSpPr/>
            <p:nvPr/>
          </p:nvSpPr>
          <p:spPr>
            <a:xfrm flipH="false" flipV="false" rot="0">
              <a:off x="25400" y="40640"/>
              <a:ext cx="6725920" cy="546100"/>
            </a:xfrm>
            <a:custGeom>
              <a:avLst/>
              <a:gdLst/>
              <a:ahLst/>
              <a:cxnLst/>
              <a:rect r="r" b="b" t="t" l="l"/>
              <a:pathLst>
                <a:path h="546100" w="6725920">
                  <a:moveTo>
                    <a:pt x="25400" y="171450"/>
                  </a:moveTo>
                  <a:cubicBezTo>
                    <a:pt x="736600" y="124460"/>
                    <a:pt x="1239520" y="143510"/>
                    <a:pt x="1579880" y="133350"/>
                  </a:cubicBezTo>
                  <a:cubicBezTo>
                    <a:pt x="1860550" y="124460"/>
                    <a:pt x="2091690" y="97790"/>
                    <a:pt x="2349500" y="87630"/>
                  </a:cubicBezTo>
                  <a:cubicBezTo>
                    <a:pt x="2607310" y="77470"/>
                    <a:pt x="2872740" y="74930"/>
                    <a:pt x="3125470" y="72390"/>
                  </a:cubicBezTo>
                  <a:cubicBezTo>
                    <a:pt x="3365500" y="69850"/>
                    <a:pt x="3576320" y="63500"/>
                    <a:pt x="3830320" y="71120"/>
                  </a:cubicBezTo>
                  <a:cubicBezTo>
                    <a:pt x="4131310" y="80010"/>
                    <a:pt x="4533900" y="121920"/>
                    <a:pt x="4817110" y="130810"/>
                  </a:cubicBezTo>
                  <a:cubicBezTo>
                    <a:pt x="5030470" y="137160"/>
                    <a:pt x="5176520" y="140970"/>
                    <a:pt x="5378450" y="133350"/>
                  </a:cubicBezTo>
                  <a:cubicBezTo>
                    <a:pt x="5615940" y="123190"/>
                    <a:pt x="5937250" y="91440"/>
                    <a:pt x="6154420" y="66040"/>
                  </a:cubicBezTo>
                  <a:cubicBezTo>
                    <a:pt x="6313170" y="48260"/>
                    <a:pt x="6473190" y="0"/>
                    <a:pt x="6564630" y="10160"/>
                  </a:cubicBezTo>
                  <a:cubicBezTo>
                    <a:pt x="6611620" y="15240"/>
                    <a:pt x="6644640" y="29210"/>
                    <a:pt x="6670040" y="49530"/>
                  </a:cubicBezTo>
                  <a:cubicBezTo>
                    <a:pt x="6690360" y="64770"/>
                    <a:pt x="6705600" y="86360"/>
                    <a:pt x="6713220" y="111760"/>
                  </a:cubicBezTo>
                  <a:cubicBezTo>
                    <a:pt x="6723380" y="142240"/>
                    <a:pt x="6723380" y="193040"/>
                    <a:pt x="6714490" y="223520"/>
                  </a:cubicBezTo>
                  <a:cubicBezTo>
                    <a:pt x="6706870" y="248920"/>
                    <a:pt x="6692900" y="270510"/>
                    <a:pt x="6671310" y="287020"/>
                  </a:cubicBezTo>
                  <a:cubicBezTo>
                    <a:pt x="6645910" y="307340"/>
                    <a:pt x="6604000" y="334010"/>
                    <a:pt x="6567170" y="327660"/>
                  </a:cubicBezTo>
                  <a:cubicBezTo>
                    <a:pt x="6516370" y="318770"/>
                    <a:pt x="6398260" y="232410"/>
                    <a:pt x="6403340" y="193040"/>
                  </a:cubicBezTo>
                  <a:cubicBezTo>
                    <a:pt x="6410960" y="144780"/>
                    <a:pt x="6695440" y="104140"/>
                    <a:pt x="6696710" y="69850"/>
                  </a:cubicBezTo>
                  <a:cubicBezTo>
                    <a:pt x="6696710" y="46990"/>
                    <a:pt x="6563360" y="11430"/>
                    <a:pt x="6564630" y="10160"/>
                  </a:cubicBezTo>
                  <a:cubicBezTo>
                    <a:pt x="6564630" y="8890"/>
                    <a:pt x="6644640" y="29210"/>
                    <a:pt x="6670040" y="49530"/>
                  </a:cubicBezTo>
                  <a:cubicBezTo>
                    <a:pt x="6690360" y="64770"/>
                    <a:pt x="6704330" y="88900"/>
                    <a:pt x="6713220" y="111760"/>
                  </a:cubicBezTo>
                  <a:cubicBezTo>
                    <a:pt x="6722110" y="134620"/>
                    <a:pt x="6725920" y="162560"/>
                    <a:pt x="6723380" y="186690"/>
                  </a:cubicBezTo>
                  <a:cubicBezTo>
                    <a:pt x="6720840" y="210820"/>
                    <a:pt x="6713220" y="236220"/>
                    <a:pt x="6696710" y="257810"/>
                  </a:cubicBezTo>
                  <a:cubicBezTo>
                    <a:pt x="6677660" y="283210"/>
                    <a:pt x="6629400" y="312420"/>
                    <a:pt x="6605270" y="322580"/>
                  </a:cubicBezTo>
                  <a:cubicBezTo>
                    <a:pt x="6590030" y="327660"/>
                    <a:pt x="6570980" y="331470"/>
                    <a:pt x="6567170" y="327660"/>
                  </a:cubicBezTo>
                  <a:cubicBezTo>
                    <a:pt x="6564630" y="325120"/>
                    <a:pt x="6572250" y="316230"/>
                    <a:pt x="6568440" y="312420"/>
                  </a:cubicBezTo>
                  <a:cubicBezTo>
                    <a:pt x="6551930" y="295910"/>
                    <a:pt x="6367780" y="359410"/>
                    <a:pt x="6233160" y="378460"/>
                  </a:cubicBezTo>
                  <a:cubicBezTo>
                    <a:pt x="6031230" y="407670"/>
                    <a:pt x="5717540" y="431800"/>
                    <a:pt x="5471160" y="443230"/>
                  </a:cubicBezTo>
                  <a:cubicBezTo>
                    <a:pt x="5241290" y="453390"/>
                    <a:pt x="5046980" y="454660"/>
                    <a:pt x="4803140" y="448310"/>
                  </a:cubicBezTo>
                  <a:cubicBezTo>
                    <a:pt x="4509770" y="439420"/>
                    <a:pt x="4154170" y="398780"/>
                    <a:pt x="3830320" y="388620"/>
                  </a:cubicBezTo>
                  <a:cubicBezTo>
                    <a:pt x="3510280" y="379730"/>
                    <a:pt x="3140710" y="387350"/>
                    <a:pt x="2871470" y="391160"/>
                  </a:cubicBezTo>
                  <a:cubicBezTo>
                    <a:pt x="2674620" y="393700"/>
                    <a:pt x="2548890" y="396240"/>
                    <a:pt x="2360930" y="405130"/>
                  </a:cubicBezTo>
                  <a:cubicBezTo>
                    <a:pt x="2127250" y="414020"/>
                    <a:pt x="1863090" y="441960"/>
                    <a:pt x="1579880" y="450850"/>
                  </a:cubicBezTo>
                  <a:cubicBezTo>
                    <a:pt x="1239520" y="461010"/>
                    <a:pt x="739140" y="440690"/>
                    <a:pt x="461010" y="453390"/>
                  </a:cubicBezTo>
                  <a:cubicBezTo>
                    <a:pt x="294640" y="461010"/>
                    <a:pt x="133350" y="546100"/>
                    <a:pt x="63500" y="490220"/>
                  </a:cubicBezTo>
                  <a:cubicBezTo>
                    <a:pt x="0" y="439420"/>
                    <a:pt x="25400" y="171450"/>
                    <a:pt x="25400" y="171450"/>
                  </a:cubicBezTo>
                </a:path>
              </a:pathLst>
            </a:custGeom>
            <a:solidFill>
              <a:srgbClr val="FFF234">
                <a:alpha val="24706"/>
              </a:srgbClr>
            </a:solidFill>
            <a:ln cap="sq">
              <a:noFill/>
              <a:prstDash val="solid"/>
              <a:miter/>
            </a:ln>
          </p:spPr>
        </p:sp>
      </p:grpSp>
      <p:sp>
        <p:nvSpPr>
          <p:cNvPr name="TextBox 27" id="27"/>
          <p:cNvSpPr txBox="true"/>
          <p:nvPr/>
        </p:nvSpPr>
        <p:spPr>
          <a:xfrm rot="0">
            <a:off x="7447596" y="947080"/>
            <a:ext cx="4434698" cy="909824"/>
          </a:xfrm>
          <a:prstGeom prst="rect">
            <a:avLst/>
          </a:prstGeom>
        </p:spPr>
        <p:txBody>
          <a:bodyPr anchor="t" rtlCol="false" tIns="0" lIns="0" bIns="0" rIns="0">
            <a:spAutoFit/>
          </a:bodyPr>
          <a:lstStyle/>
          <a:p>
            <a:pPr algn="ctr">
              <a:lnSpc>
                <a:spcPts val="5140"/>
              </a:lnSpc>
            </a:pPr>
            <a:r>
              <a:rPr lang="en-US" sz="3671">
                <a:solidFill>
                  <a:srgbClr val="65503D"/>
                </a:solidFill>
                <a:latin typeface="Jella"/>
                <a:ea typeface="Jella"/>
                <a:cs typeface="Jella"/>
                <a:sym typeface="Jella"/>
              </a:rPr>
              <a:t>社團交易規則繁多</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3816960" y="3025409"/>
            <a:ext cx="10654080" cy="6090829"/>
          </a:xfrm>
          <a:prstGeom prst="rect">
            <a:avLst/>
          </a:prstGeom>
        </p:spPr>
        <p:txBody>
          <a:bodyPr anchor="t" rtlCol="false" tIns="0" lIns="0" bIns="0" rIns="0">
            <a:spAutoFit/>
          </a:bodyPr>
          <a:lstStyle/>
          <a:p>
            <a:pPr algn="l">
              <a:lnSpc>
                <a:spcPts val="5771"/>
              </a:lnSpc>
            </a:pPr>
            <a:r>
              <a:rPr lang="en-US" sz="4122">
                <a:solidFill>
                  <a:srgbClr val="65503D"/>
                </a:solidFill>
                <a:latin typeface="Jella"/>
                <a:ea typeface="Jella"/>
                <a:cs typeface="Jella"/>
                <a:sym typeface="Jella"/>
              </a:rPr>
              <a:t>方便統計的交易環境</a:t>
            </a:r>
          </a:p>
          <a:p>
            <a:pPr algn="l">
              <a:lnSpc>
                <a:spcPts val="5771"/>
              </a:lnSpc>
            </a:pPr>
          </a:p>
          <a:p>
            <a:pPr algn="l">
              <a:lnSpc>
                <a:spcPts val="5771"/>
              </a:lnSpc>
            </a:pPr>
            <a:r>
              <a:rPr lang="en-US" sz="4122">
                <a:solidFill>
                  <a:srgbClr val="65503D"/>
                </a:solidFill>
                <a:latin typeface="Jella"/>
                <a:ea typeface="Jella"/>
                <a:cs typeface="Jella"/>
                <a:sym typeface="Jella"/>
              </a:rPr>
              <a:t>用標籤分類商品</a:t>
            </a:r>
          </a:p>
          <a:p>
            <a:pPr algn="l">
              <a:lnSpc>
                <a:spcPts val="5771"/>
              </a:lnSpc>
            </a:pPr>
          </a:p>
          <a:p>
            <a:pPr algn="l">
              <a:lnSpc>
                <a:spcPts val="5771"/>
              </a:lnSpc>
            </a:pPr>
            <a:r>
              <a:rPr lang="en-US" sz="4122">
                <a:solidFill>
                  <a:srgbClr val="65503D"/>
                </a:solidFill>
                <a:latin typeface="Jella"/>
                <a:ea typeface="Jella"/>
                <a:cs typeface="Jella"/>
                <a:sym typeface="Jella"/>
              </a:rPr>
              <a:t>商品新增容易</a:t>
            </a:r>
          </a:p>
          <a:p>
            <a:pPr algn="l">
              <a:lnSpc>
                <a:spcPts val="5771"/>
              </a:lnSpc>
            </a:pPr>
          </a:p>
          <a:p>
            <a:pPr algn="l">
              <a:lnSpc>
                <a:spcPts val="5771"/>
              </a:lnSpc>
            </a:pPr>
          </a:p>
          <a:p>
            <a:pPr algn="l">
              <a:lnSpc>
                <a:spcPts val="5771"/>
              </a:lnSpc>
            </a:pPr>
          </a:p>
        </p:txBody>
      </p:sp>
      <p:sp>
        <p:nvSpPr>
          <p:cNvPr name="Freeform 15" id="15"/>
          <p:cNvSpPr/>
          <p:nvPr/>
        </p:nvSpPr>
        <p:spPr>
          <a:xfrm flipH="false" flipV="false" rot="0">
            <a:off x="1866873" y="3281274"/>
            <a:ext cx="1137622" cy="1063203"/>
          </a:xfrm>
          <a:custGeom>
            <a:avLst/>
            <a:gdLst/>
            <a:ahLst/>
            <a:cxnLst/>
            <a:rect r="r" b="b" t="t" l="l"/>
            <a:pathLst>
              <a:path h="1063203" w="1137622">
                <a:moveTo>
                  <a:pt x="0" y="0"/>
                </a:moveTo>
                <a:lnTo>
                  <a:pt x="1137622" y="0"/>
                </a:lnTo>
                <a:lnTo>
                  <a:pt x="1137622" y="1063203"/>
                </a:lnTo>
                <a:lnTo>
                  <a:pt x="0" y="10632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866873" y="5058547"/>
            <a:ext cx="1137622" cy="1063203"/>
          </a:xfrm>
          <a:custGeom>
            <a:avLst/>
            <a:gdLst/>
            <a:ahLst/>
            <a:cxnLst/>
            <a:rect r="r" b="b" t="t" l="l"/>
            <a:pathLst>
              <a:path h="1063203" w="1137622">
                <a:moveTo>
                  <a:pt x="0" y="0"/>
                </a:moveTo>
                <a:lnTo>
                  <a:pt x="1137622" y="0"/>
                </a:lnTo>
                <a:lnTo>
                  <a:pt x="1137622" y="1063202"/>
                </a:lnTo>
                <a:lnTo>
                  <a:pt x="0" y="10632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866873" y="6835819"/>
            <a:ext cx="1137622" cy="1063203"/>
          </a:xfrm>
          <a:custGeom>
            <a:avLst/>
            <a:gdLst/>
            <a:ahLst/>
            <a:cxnLst/>
            <a:rect r="r" b="b" t="t" l="l"/>
            <a:pathLst>
              <a:path h="1063203" w="1137622">
                <a:moveTo>
                  <a:pt x="0" y="0"/>
                </a:moveTo>
                <a:lnTo>
                  <a:pt x="1137622" y="0"/>
                </a:lnTo>
                <a:lnTo>
                  <a:pt x="1137622" y="1063203"/>
                </a:lnTo>
                <a:lnTo>
                  <a:pt x="0" y="10632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0" id="20"/>
          <p:cNvSpPr txBox="true"/>
          <p:nvPr/>
        </p:nvSpPr>
        <p:spPr>
          <a:xfrm rot="0">
            <a:off x="1866873" y="1513166"/>
            <a:ext cx="2929979" cy="762587"/>
          </a:xfrm>
          <a:prstGeom prst="rect">
            <a:avLst/>
          </a:prstGeom>
        </p:spPr>
        <p:txBody>
          <a:bodyPr anchor="t" rtlCol="false" tIns="0" lIns="0" bIns="0" rIns="0">
            <a:spAutoFit/>
          </a:bodyPr>
          <a:lstStyle/>
          <a:p>
            <a:pPr algn="ctr">
              <a:lnSpc>
                <a:spcPts val="6052"/>
              </a:lnSpc>
            </a:pPr>
            <a:r>
              <a:rPr lang="en-US" sz="5128" spc="287">
                <a:solidFill>
                  <a:srgbClr val="65503D"/>
                </a:solidFill>
                <a:latin typeface="Wedges"/>
                <a:ea typeface="Wedges"/>
                <a:cs typeface="Wedges"/>
                <a:sym typeface="Wedges"/>
              </a:rPr>
              <a:t>動機:</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4180238" y="4581525"/>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系統特色</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604797" y="1438055"/>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6277875" y="1781475"/>
            <a:ext cx="4329340"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特色</a:t>
            </a:r>
          </a:p>
        </p:txBody>
      </p:sp>
      <p:sp>
        <p:nvSpPr>
          <p:cNvPr name="TextBox 17" id="17"/>
          <p:cNvSpPr txBox="true"/>
          <p:nvPr/>
        </p:nvSpPr>
        <p:spPr>
          <a:xfrm rot="0">
            <a:off x="3691357" y="3012648"/>
            <a:ext cx="1462720" cy="1221107"/>
          </a:xfrm>
          <a:prstGeom prst="rect">
            <a:avLst/>
          </a:prstGeom>
        </p:spPr>
        <p:txBody>
          <a:bodyPr anchor="t" rtlCol="false" tIns="0" lIns="0" bIns="0" rIns="0">
            <a:spAutoFit/>
          </a:bodyPr>
          <a:lstStyle/>
          <a:p>
            <a:pPr algn="l">
              <a:lnSpc>
                <a:spcPts val="6719"/>
              </a:lnSpc>
            </a:pPr>
            <a:r>
              <a:rPr lang="en-US" sz="4799">
                <a:solidFill>
                  <a:srgbClr val="65503D"/>
                </a:solidFill>
                <a:latin typeface="Jella"/>
                <a:ea typeface="Jella"/>
                <a:cs typeface="Jella"/>
                <a:sym typeface="Jella"/>
              </a:rPr>
              <a:t>記帳</a:t>
            </a:r>
          </a:p>
        </p:txBody>
      </p:sp>
      <p:sp>
        <p:nvSpPr>
          <p:cNvPr name="Freeform 18" id="18"/>
          <p:cNvSpPr/>
          <p:nvPr/>
        </p:nvSpPr>
        <p:spPr>
          <a:xfrm flipH="false" flipV="false" rot="0">
            <a:off x="2079579" y="3323371"/>
            <a:ext cx="1065117" cy="1065117"/>
          </a:xfrm>
          <a:custGeom>
            <a:avLst/>
            <a:gdLst/>
            <a:ahLst/>
            <a:cxnLst/>
            <a:rect r="r" b="b" t="t" l="l"/>
            <a:pathLst>
              <a:path h="1065117" w="1065117">
                <a:moveTo>
                  <a:pt x="0" y="0"/>
                </a:moveTo>
                <a:lnTo>
                  <a:pt x="1065117" y="0"/>
                </a:lnTo>
                <a:lnTo>
                  <a:pt x="1065117" y="1065116"/>
                </a:lnTo>
                <a:lnTo>
                  <a:pt x="0" y="106511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9" id="19"/>
          <p:cNvSpPr txBox="true"/>
          <p:nvPr/>
        </p:nvSpPr>
        <p:spPr>
          <a:xfrm rot="0">
            <a:off x="2017634" y="3478104"/>
            <a:ext cx="1189008" cy="755650"/>
          </a:xfrm>
          <a:prstGeom prst="rect">
            <a:avLst/>
          </a:prstGeom>
        </p:spPr>
        <p:txBody>
          <a:bodyPr anchor="t" rtlCol="false" tIns="0" lIns="0" bIns="0" rIns="0">
            <a:spAutoFit/>
          </a:bodyPr>
          <a:lstStyle/>
          <a:p>
            <a:pPr algn="ctr">
              <a:lnSpc>
                <a:spcPts val="5900"/>
              </a:lnSpc>
            </a:pPr>
            <a:r>
              <a:rPr lang="en-US" sz="5000" spc="280">
                <a:solidFill>
                  <a:srgbClr val="65503D"/>
                </a:solidFill>
                <a:latin typeface="Wedges"/>
                <a:ea typeface="Wedges"/>
                <a:cs typeface="Wedges"/>
                <a:sym typeface="Wedges"/>
              </a:rPr>
              <a:t>1</a:t>
            </a:r>
          </a:p>
        </p:txBody>
      </p:sp>
      <p:sp>
        <p:nvSpPr>
          <p:cNvPr name="Freeform 20" id="20"/>
          <p:cNvSpPr/>
          <p:nvPr/>
        </p:nvSpPr>
        <p:spPr>
          <a:xfrm flipH="false" flipV="false" rot="0">
            <a:off x="2141525" y="5143500"/>
            <a:ext cx="1065117" cy="1065117"/>
          </a:xfrm>
          <a:custGeom>
            <a:avLst/>
            <a:gdLst/>
            <a:ahLst/>
            <a:cxnLst/>
            <a:rect r="r" b="b" t="t" l="l"/>
            <a:pathLst>
              <a:path h="1065117" w="1065117">
                <a:moveTo>
                  <a:pt x="0" y="0"/>
                </a:moveTo>
                <a:lnTo>
                  <a:pt x="1065117" y="0"/>
                </a:lnTo>
                <a:lnTo>
                  <a:pt x="1065117" y="1065117"/>
                </a:lnTo>
                <a:lnTo>
                  <a:pt x="0" y="10651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1" id="21"/>
          <p:cNvSpPr txBox="true"/>
          <p:nvPr/>
        </p:nvSpPr>
        <p:spPr>
          <a:xfrm rot="0">
            <a:off x="2079579" y="5298233"/>
            <a:ext cx="1189008" cy="755650"/>
          </a:xfrm>
          <a:prstGeom prst="rect">
            <a:avLst/>
          </a:prstGeom>
        </p:spPr>
        <p:txBody>
          <a:bodyPr anchor="t" rtlCol="false" tIns="0" lIns="0" bIns="0" rIns="0">
            <a:spAutoFit/>
          </a:bodyPr>
          <a:lstStyle/>
          <a:p>
            <a:pPr algn="ctr">
              <a:lnSpc>
                <a:spcPts val="5900"/>
              </a:lnSpc>
            </a:pPr>
            <a:r>
              <a:rPr lang="en-US" sz="5000" spc="280">
                <a:solidFill>
                  <a:srgbClr val="65503D"/>
                </a:solidFill>
                <a:latin typeface="Wedges"/>
                <a:ea typeface="Wedges"/>
                <a:cs typeface="Wedges"/>
                <a:sym typeface="Wedges"/>
              </a:rPr>
              <a:t>2</a:t>
            </a:r>
          </a:p>
        </p:txBody>
      </p:sp>
      <p:sp>
        <p:nvSpPr>
          <p:cNvPr name="Freeform 22" id="22"/>
          <p:cNvSpPr/>
          <p:nvPr/>
        </p:nvSpPr>
        <p:spPr>
          <a:xfrm flipH="false" flipV="false" rot="0">
            <a:off x="2206678" y="7123017"/>
            <a:ext cx="1065117" cy="1065117"/>
          </a:xfrm>
          <a:custGeom>
            <a:avLst/>
            <a:gdLst/>
            <a:ahLst/>
            <a:cxnLst/>
            <a:rect r="r" b="b" t="t" l="l"/>
            <a:pathLst>
              <a:path h="1065117" w="1065117">
                <a:moveTo>
                  <a:pt x="0" y="0"/>
                </a:moveTo>
                <a:lnTo>
                  <a:pt x="1065117" y="0"/>
                </a:lnTo>
                <a:lnTo>
                  <a:pt x="1065117" y="1065117"/>
                </a:lnTo>
                <a:lnTo>
                  <a:pt x="0" y="10651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3" id="23"/>
          <p:cNvSpPr txBox="true"/>
          <p:nvPr/>
        </p:nvSpPr>
        <p:spPr>
          <a:xfrm rot="0">
            <a:off x="2144732" y="7277750"/>
            <a:ext cx="1189008" cy="755650"/>
          </a:xfrm>
          <a:prstGeom prst="rect">
            <a:avLst/>
          </a:prstGeom>
        </p:spPr>
        <p:txBody>
          <a:bodyPr anchor="t" rtlCol="false" tIns="0" lIns="0" bIns="0" rIns="0">
            <a:spAutoFit/>
          </a:bodyPr>
          <a:lstStyle/>
          <a:p>
            <a:pPr algn="ctr">
              <a:lnSpc>
                <a:spcPts val="5900"/>
              </a:lnSpc>
            </a:pPr>
            <a:r>
              <a:rPr lang="en-US" sz="5000" spc="280">
                <a:solidFill>
                  <a:srgbClr val="65503D"/>
                </a:solidFill>
                <a:latin typeface="Wedges"/>
                <a:ea typeface="Wedges"/>
                <a:cs typeface="Wedges"/>
                <a:sym typeface="Wedges"/>
              </a:rPr>
              <a:t>3</a:t>
            </a:r>
          </a:p>
        </p:txBody>
      </p:sp>
      <p:sp>
        <p:nvSpPr>
          <p:cNvPr name="Freeform 24" id="24"/>
          <p:cNvSpPr/>
          <p:nvPr/>
        </p:nvSpPr>
        <p:spPr>
          <a:xfrm flipH="false" flipV="false" rot="0">
            <a:off x="10343120" y="3842939"/>
            <a:ext cx="1065117" cy="1065117"/>
          </a:xfrm>
          <a:custGeom>
            <a:avLst/>
            <a:gdLst/>
            <a:ahLst/>
            <a:cxnLst/>
            <a:rect r="r" b="b" t="t" l="l"/>
            <a:pathLst>
              <a:path h="1065117" w="1065117">
                <a:moveTo>
                  <a:pt x="0" y="0"/>
                </a:moveTo>
                <a:lnTo>
                  <a:pt x="1065117" y="0"/>
                </a:lnTo>
                <a:lnTo>
                  <a:pt x="1065117" y="1065117"/>
                </a:lnTo>
                <a:lnTo>
                  <a:pt x="0" y="10651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5" id="25"/>
          <p:cNvSpPr txBox="true"/>
          <p:nvPr/>
        </p:nvSpPr>
        <p:spPr>
          <a:xfrm rot="0">
            <a:off x="10281174" y="3997672"/>
            <a:ext cx="1189008" cy="755650"/>
          </a:xfrm>
          <a:prstGeom prst="rect">
            <a:avLst/>
          </a:prstGeom>
        </p:spPr>
        <p:txBody>
          <a:bodyPr anchor="t" rtlCol="false" tIns="0" lIns="0" bIns="0" rIns="0">
            <a:spAutoFit/>
          </a:bodyPr>
          <a:lstStyle/>
          <a:p>
            <a:pPr algn="ctr">
              <a:lnSpc>
                <a:spcPts val="5900"/>
              </a:lnSpc>
            </a:pPr>
            <a:r>
              <a:rPr lang="en-US" sz="5000" spc="280">
                <a:solidFill>
                  <a:srgbClr val="65503D"/>
                </a:solidFill>
                <a:latin typeface="Wedges"/>
                <a:ea typeface="Wedges"/>
                <a:cs typeface="Wedges"/>
                <a:sym typeface="Wedges"/>
              </a:rPr>
              <a:t>4</a:t>
            </a:r>
          </a:p>
        </p:txBody>
      </p:sp>
      <p:sp>
        <p:nvSpPr>
          <p:cNvPr name="Freeform 26" id="26"/>
          <p:cNvSpPr/>
          <p:nvPr/>
        </p:nvSpPr>
        <p:spPr>
          <a:xfrm flipH="false" flipV="false" rot="0">
            <a:off x="10405066" y="5663068"/>
            <a:ext cx="1065117" cy="1065117"/>
          </a:xfrm>
          <a:custGeom>
            <a:avLst/>
            <a:gdLst/>
            <a:ahLst/>
            <a:cxnLst/>
            <a:rect r="r" b="b" t="t" l="l"/>
            <a:pathLst>
              <a:path h="1065117" w="1065117">
                <a:moveTo>
                  <a:pt x="0" y="0"/>
                </a:moveTo>
                <a:lnTo>
                  <a:pt x="1065116" y="0"/>
                </a:lnTo>
                <a:lnTo>
                  <a:pt x="1065116" y="1065117"/>
                </a:lnTo>
                <a:lnTo>
                  <a:pt x="0" y="10651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7" id="27"/>
          <p:cNvSpPr txBox="true"/>
          <p:nvPr/>
        </p:nvSpPr>
        <p:spPr>
          <a:xfrm rot="0">
            <a:off x="10343120" y="5817802"/>
            <a:ext cx="1189008" cy="755650"/>
          </a:xfrm>
          <a:prstGeom prst="rect">
            <a:avLst/>
          </a:prstGeom>
        </p:spPr>
        <p:txBody>
          <a:bodyPr anchor="t" rtlCol="false" tIns="0" lIns="0" bIns="0" rIns="0">
            <a:spAutoFit/>
          </a:bodyPr>
          <a:lstStyle/>
          <a:p>
            <a:pPr algn="ctr">
              <a:lnSpc>
                <a:spcPts val="5900"/>
              </a:lnSpc>
            </a:pPr>
            <a:r>
              <a:rPr lang="en-US" sz="5000" spc="280">
                <a:solidFill>
                  <a:srgbClr val="65503D"/>
                </a:solidFill>
                <a:latin typeface="Wedges"/>
                <a:ea typeface="Wedges"/>
                <a:cs typeface="Wedges"/>
                <a:sym typeface="Wedges"/>
              </a:rPr>
              <a:t>5</a:t>
            </a:r>
          </a:p>
        </p:txBody>
      </p:sp>
      <p:sp>
        <p:nvSpPr>
          <p:cNvPr name="TextBox 28" id="28"/>
          <p:cNvSpPr txBox="true"/>
          <p:nvPr/>
        </p:nvSpPr>
        <p:spPr>
          <a:xfrm rot="0">
            <a:off x="3691357" y="4802933"/>
            <a:ext cx="1642408" cy="1221107"/>
          </a:xfrm>
          <a:prstGeom prst="rect">
            <a:avLst/>
          </a:prstGeom>
        </p:spPr>
        <p:txBody>
          <a:bodyPr anchor="t" rtlCol="false" tIns="0" lIns="0" bIns="0" rIns="0">
            <a:spAutoFit/>
          </a:bodyPr>
          <a:lstStyle/>
          <a:p>
            <a:pPr algn="l">
              <a:lnSpc>
                <a:spcPts val="6719"/>
              </a:lnSpc>
            </a:pPr>
            <a:r>
              <a:rPr lang="en-US" sz="4799">
                <a:solidFill>
                  <a:srgbClr val="65503D"/>
                </a:solidFill>
                <a:latin typeface="Jella"/>
                <a:ea typeface="Jella"/>
                <a:cs typeface="Jella"/>
                <a:sym typeface="Jella"/>
              </a:rPr>
              <a:t>標籤</a:t>
            </a:r>
          </a:p>
        </p:txBody>
      </p:sp>
      <p:sp>
        <p:nvSpPr>
          <p:cNvPr name="TextBox 29" id="29"/>
          <p:cNvSpPr txBox="true"/>
          <p:nvPr/>
        </p:nvSpPr>
        <p:spPr>
          <a:xfrm rot="0">
            <a:off x="3691357" y="6812294"/>
            <a:ext cx="3843583" cy="1221107"/>
          </a:xfrm>
          <a:prstGeom prst="rect">
            <a:avLst/>
          </a:prstGeom>
        </p:spPr>
        <p:txBody>
          <a:bodyPr anchor="t" rtlCol="false" tIns="0" lIns="0" bIns="0" rIns="0">
            <a:spAutoFit/>
          </a:bodyPr>
          <a:lstStyle/>
          <a:p>
            <a:pPr algn="l">
              <a:lnSpc>
                <a:spcPts val="6719"/>
              </a:lnSpc>
            </a:pPr>
            <a:r>
              <a:rPr lang="en-US" sz="4799">
                <a:solidFill>
                  <a:srgbClr val="65503D"/>
                </a:solidFill>
                <a:latin typeface="Jella"/>
                <a:ea typeface="Jella"/>
                <a:cs typeface="Jella"/>
                <a:sym typeface="Jella"/>
              </a:rPr>
              <a:t>社團帶多制度</a:t>
            </a:r>
          </a:p>
        </p:txBody>
      </p:sp>
      <p:sp>
        <p:nvSpPr>
          <p:cNvPr name="TextBox 30" id="30"/>
          <p:cNvSpPr txBox="true"/>
          <p:nvPr/>
        </p:nvSpPr>
        <p:spPr>
          <a:xfrm rot="0">
            <a:off x="11955957" y="3502372"/>
            <a:ext cx="2585768" cy="1221107"/>
          </a:xfrm>
          <a:prstGeom prst="rect">
            <a:avLst/>
          </a:prstGeom>
        </p:spPr>
        <p:txBody>
          <a:bodyPr anchor="t" rtlCol="false" tIns="0" lIns="0" bIns="0" rIns="0">
            <a:spAutoFit/>
          </a:bodyPr>
          <a:lstStyle/>
          <a:p>
            <a:pPr algn="l">
              <a:lnSpc>
                <a:spcPts val="6719"/>
              </a:lnSpc>
            </a:pPr>
            <a:r>
              <a:rPr lang="en-US" sz="4799">
                <a:solidFill>
                  <a:srgbClr val="65503D"/>
                </a:solidFill>
                <a:latin typeface="Jella"/>
                <a:ea typeface="Jella"/>
                <a:cs typeface="Jella"/>
                <a:sym typeface="Jella"/>
              </a:rPr>
              <a:t>訂金尾款</a:t>
            </a:r>
          </a:p>
        </p:txBody>
      </p:sp>
      <p:sp>
        <p:nvSpPr>
          <p:cNvPr name="TextBox 31" id="31"/>
          <p:cNvSpPr txBox="true"/>
          <p:nvPr/>
        </p:nvSpPr>
        <p:spPr>
          <a:xfrm rot="0">
            <a:off x="12017903" y="5309831"/>
            <a:ext cx="2585768" cy="1221107"/>
          </a:xfrm>
          <a:prstGeom prst="rect">
            <a:avLst/>
          </a:prstGeom>
        </p:spPr>
        <p:txBody>
          <a:bodyPr anchor="t" rtlCol="false" tIns="0" lIns="0" bIns="0" rIns="0">
            <a:spAutoFit/>
          </a:bodyPr>
          <a:lstStyle/>
          <a:p>
            <a:pPr algn="l">
              <a:lnSpc>
                <a:spcPts val="6719"/>
              </a:lnSpc>
            </a:pPr>
            <a:r>
              <a:rPr lang="en-US" sz="4799">
                <a:solidFill>
                  <a:srgbClr val="65503D"/>
                </a:solidFill>
                <a:latin typeface="Jella"/>
                <a:ea typeface="Jella"/>
                <a:cs typeface="Jella"/>
                <a:sym typeface="Jella"/>
              </a:rPr>
              <a:t>圖片分割</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4180238" y="1781475"/>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METHODOLOGY</a:t>
            </a:r>
          </a:p>
        </p:txBody>
      </p:sp>
      <p:sp>
        <p:nvSpPr>
          <p:cNvPr name="Freeform 15" id="15"/>
          <p:cNvSpPr/>
          <p:nvPr/>
        </p:nvSpPr>
        <p:spPr>
          <a:xfrm flipH="false" flipV="false" rot="0">
            <a:off x="2048999" y="3366228"/>
            <a:ext cx="6734051" cy="4716642"/>
          </a:xfrm>
          <a:custGeom>
            <a:avLst/>
            <a:gdLst/>
            <a:ahLst/>
            <a:cxnLst/>
            <a:rect r="r" b="b" t="t" l="l"/>
            <a:pathLst>
              <a:path h="4716642" w="6734051">
                <a:moveTo>
                  <a:pt x="0" y="0"/>
                </a:moveTo>
                <a:lnTo>
                  <a:pt x="6734051" y="0"/>
                </a:lnTo>
                <a:lnTo>
                  <a:pt x="6734051" y="4716641"/>
                </a:lnTo>
                <a:lnTo>
                  <a:pt x="0" y="47166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2615424" y="3666965"/>
            <a:ext cx="5601201" cy="4073565"/>
          </a:xfrm>
          <a:prstGeom prst="rect">
            <a:avLst/>
          </a:prstGeom>
        </p:spPr>
        <p:txBody>
          <a:bodyPr anchor="t" rtlCol="false" tIns="0" lIns="0" bIns="0" rIns="0">
            <a:spAutoFit/>
          </a:bodyPr>
          <a:lstStyle/>
          <a:p>
            <a:pPr algn="ctr">
              <a:lnSpc>
                <a:spcPts val="3116"/>
              </a:lnSpc>
            </a:pPr>
            <a:r>
              <a:rPr lang="en-US" sz="2226">
                <a:solidFill>
                  <a:srgbClr val="65503D"/>
                </a:solidFill>
                <a:latin typeface="Jella"/>
                <a:ea typeface="Jella"/>
                <a:cs typeface="Jella"/>
                <a:sym typeface="Jella"/>
              </a:rPr>
              <a:t>Lorem ipsum dolor sit amet, consectetur adipiscing elit. Praesent rutrum maximus mauris sed sodales. Ut rhoncus lacinia nisi eu tempus. Proin justo eros, mollis laoreet massa non, tincidunt pharetra leo. Cras facilisis leo non nibh congue volutpat. Fusce vitae sagittis dolor. Sed magna dolor, molestie vel libero id, tempus malesuada tortor. </a:t>
            </a:r>
          </a:p>
        </p:txBody>
      </p:sp>
      <p:sp>
        <p:nvSpPr>
          <p:cNvPr name="Freeform 17" id="17"/>
          <p:cNvSpPr/>
          <p:nvPr/>
        </p:nvSpPr>
        <p:spPr>
          <a:xfrm flipH="false" flipV="false" rot="0">
            <a:off x="9504950" y="3366228"/>
            <a:ext cx="6734051" cy="4716642"/>
          </a:xfrm>
          <a:custGeom>
            <a:avLst/>
            <a:gdLst/>
            <a:ahLst/>
            <a:cxnLst/>
            <a:rect r="r" b="b" t="t" l="l"/>
            <a:pathLst>
              <a:path h="4716642" w="6734051">
                <a:moveTo>
                  <a:pt x="0" y="0"/>
                </a:moveTo>
                <a:lnTo>
                  <a:pt x="6734051" y="0"/>
                </a:lnTo>
                <a:lnTo>
                  <a:pt x="6734051" y="4716641"/>
                </a:lnTo>
                <a:lnTo>
                  <a:pt x="0" y="47166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10071375" y="3666965"/>
            <a:ext cx="5601201" cy="4073565"/>
          </a:xfrm>
          <a:prstGeom prst="rect">
            <a:avLst/>
          </a:prstGeom>
        </p:spPr>
        <p:txBody>
          <a:bodyPr anchor="t" rtlCol="false" tIns="0" lIns="0" bIns="0" rIns="0">
            <a:spAutoFit/>
          </a:bodyPr>
          <a:lstStyle/>
          <a:p>
            <a:pPr algn="ctr">
              <a:lnSpc>
                <a:spcPts val="3116"/>
              </a:lnSpc>
            </a:pPr>
            <a:r>
              <a:rPr lang="en-US" sz="2226">
                <a:solidFill>
                  <a:srgbClr val="65503D"/>
                </a:solidFill>
                <a:latin typeface="Jella"/>
                <a:ea typeface="Jella"/>
                <a:cs typeface="Jella"/>
                <a:sym typeface="Jella"/>
              </a:rPr>
              <a:t>Lorem ipsum dolor sit amet, consectetur adipiscing elit. Praesent rutrum maximus mauris sed sodales. Ut rhoncus lacinia nisi eu tempus. Proin justo eros, mollis laoreet massa non, tincidunt pharetra leo. Cras facilisis leo non nibh congue volutpat. Fusce vitae sagittis dolor. Sed magna dolor, molestie vel libero id, tempus malesuada tortor. </a:t>
            </a:r>
          </a:p>
        </p:txBody>
      </p:sp>
      <p:sp>
        <p:nvSpPr>
          <p:cNvPr name="Freeform 19" id="19"/>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DAGnVroBkOA</dc:identifier>
  <dcterms:modified xsi:type="dcterms:W3CDTF">2011-08-01T06:04:30Z</dcterms:modified>
  <cp:revision>1</cp:revision>
  <dc:title>Cream Colorful Pastel Cute Illustration Project Presentation </dc:title>
</cp:coreProperties>
</file>