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Wedges" charset="1" panose="02000500000000000000"/>
      <p:regular r:id="rId30"/>
    </p:embeddedFont>
    <p:embeddedFont>
      <p:font typeface="Jella" charset="1" panose="00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jpe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582791" y="1260869"/>
            <a:ext cx="13122418" cy="6719771"/>
          </a:xfrm>
          <a:custGeom>
            <a:avLst/>
            <a:gdLst/>
            <a:ahLst/>
            <a:cxnLst/>
            <a:rect r="r" b="b" t="t" l="l"/>
            <a:pathLst>
              <a:path h="6719771" w="13122418">
                <a:moveTo>
                  <a:pt x="0" y="0"/>
                </a:moveTo>
                <a:lnTo>
                  <a:pt x="13122418" y="0"/>
                </a:lnTo>
                <a:lnTo>
                  <a:pt x="13122418" y="6719772"/>
                </a:lnTo>
                <a:lnTo>
                  <a:pt x="0" y="67197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17919"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false" rot="0">
            <a:off x="14309402"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true" flipV="false" rot="0">
            <a:off x="13519204" y="5719693"/>
            <a:ext cx="1177117" cy="901826"/>
          </a:xfrm>
          <a:custGeom>
            <a:avLst/>
            <a:gdLst/>
            <a:ahLst/>
            <a:cxnLst/>
            <a:rect r="r" b="b" t="t" l="l"/>
            <a:pathLst>
              <a:path h="901826" w="1177117">
                <a:moveTo>
                  <a:pt x="1177116" y="0"/>
                </a:moveTo>
                <a:lnTo>
                  <a:pt x="0" y="0"/>
                </a:lnTo>
                <a:lnTo>
                  <a:pt x="0" y="901826"/>
                </a:lnTo>
                <a:lnTo>
                  <a:pt x="1177116" y="901826"/>
                </a:lnTo>
                <a:lnTo>
                  <a:pt x="117711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4180238" y="3440163"/>
            <a:ext cx="9927524" cy="1269365"/>
          </a:xfrm>
          <a:prstGeom prst="rect">
            <a:avLst/>
          </a:prstGeom>
        </p:spPr>
        <p:txBody>
          <a:bodyPr anchor="t" rtlCol="false" tIns="0" lIns="0" bIns="0" rIns="0">
            <a:spAutoFit/>
          </a:bodyPr>
          <a:lstStyle/>
          <a:p>
            <a:pPr algn="ctr" marL="0" indent="0" lvl="0">
              <a:lnSpc>
                <a:spcPts val="10029"/>
              </a:lnSpc>
              <a:spcBef>
                <a:spcPct val="0"/>
              </a:spcBef>
            </a:pPr>
            <a:r>
              <a:rPr lang="en-US" sz="8499" spc="475" strike="noStrike" u="none">
                <a:solidFill>
                  <a:srgbClr val="65503D"/>
                </a:solidFill>
                <a:latin typeface="Wedges"/>
                <a:ea typeface="Wedges"/>
                <a:cs typeface="Wedges"/>
                <a:sym typeface="Wedges"/>
              </a:rPr>
              <a:t>GOODBUY</a:t>
            </a:r>
          </a:p>
        </p:txBody>
      </p:sp>
      <p:sp>
        <p:nvSpPr>
          <p:cNvPr name="Freeform 10" id="10"/>
          <p:cNvSpPr/>
          <p:nvPr/>
        </p:nvSpPr>
        <p:spPr>
          <a:xfrm flipH="false" flipV="false" rot="-840127">
            <a:off x="4416100" y="3123239"/>
            <a:ext cx="1199384" cy="1172589"/>
          </a:xfrm>
          <a:custGeom>
            <a:avLst/>
            <a:gdLst/>
            <a:ahLst/>
            <a:cxnLst/>
            <a:rect r="r" b="b" t="t" l="l"/>
            <a:pathLst>
              <a:path h="1172589" w="1199384">
                <a:moveTo>
                  <a:pt x="0" y="0"/>
                </a:moveTo>
                <a:lnTo>
                  <a:pt x="1199384" y="0"/>
                </a:lnTo>
                <a:lnTo>
                  <a:pt x="1199384" y="1172589"/>
                </a:lnTo>
                <a:lnTo>
                  <a:pt x="0" y="11725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5015792" y="5019987"/>
            <a:ext cx="8256417" cy="1150619"/>
          </a:xfrm>
          <a:prstGeom prst="rect">
            <a:avLst/>
          </a:prstGeom>
        </p:spPr>
        <p:txBody>
          <a:bodyPr anchor="t" rtlCol="false" tIns="0" lIns="0" bIns="0" rIns="0">
            <a:spAutoFit/>
          </a:bodyPr>
          <a:lstStyle/>
          <a:p>
            <a:pPr algn="ctr">
              <a:lnSpc>
                <a:spcPts val="3780"/>
              </a:lnSpc>
            </a:pPr>
            <a:r>
              <a:rPr lang="en-US" sz="2700">
                <a:solidFill>
                  <a:srgbClr val="65503D"/>
                </a:solidFill>
                <a:latin typeface="Jella"/>
                <a:ea typeface="Jella"/>
                <a:cs typeface="Jella"/>
                <a:sym typeface="Jella"/>
              </a:rPr>
              <a:t>組員: 11056012吳佳耘 11056015許有騫 </a:t>
            </a:r>
          </a:p>
          <a:p>
            <a:pPr algn="ctr">
              <a:lnSpc>
                <a:spcPts val="3780"/>
              </a:lnSpc>
            </a:pPr>
            <a:r>
              <a:rPr lang="en-US" sz="2700">
                <a:solidFill>
                  <a:srgbClr val="65503D"/>
                </a:solidFill>
                <a:latin typeface="Jella"/>
                <a:ea typeface="Jella"/>
                <a:cs typeface="Jella"/>
                <a:sym typeface="Jella"/>
              </a:rPr>
              <a:t>11056036徐湘婷 11056039吳怡萱 111056051梁詔恩</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6561895" y="1447580"/>
            <a:ext cx="4329340"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記帳</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3791704" y="2581055"/>
            <a:ext cx="8649878" cy="6116334"/>
          </a:xfrm>
          <a:custGeom>
            <a:avLst/>
            <a:gdLst/>
            <a:ahLst/>
            <a:cxnLst/>
            <a:rect r="r" b="b" t="t" l="l"/>
            <a:pathLst>
              <a:path h="6116334" w="8649878">
                <a:moveTo>
                  <a:pt x="0" y="0"/>
                </a:moveTo>
                <a:lnTo>
                  <a:pt x="8649878" y="0"/>
                </a:lnTo>
                <a:lnTo>
                  <a:pt x="8649878" y="6116334"/>
                </a:lnTo>
                <a:lnTo>
                  <a:pt x="0" y="6116334"/>
                </a:lnTo>
                <a:lnTo>
                  <a:pt x="0" y="0"/>
                </a:lnTo>
                <a:close/>
              </a:path>
            </a:pathLst>
          </a:custGeom>
          <a:blipFill>
            <a:blip r:embed="rId9"/>
            <a:stretch>
              <a:fillRect l="0" t="0" r="0" b="0"/>
            </a:stretch>
          </a:blipFill>
        </p:spPr>
      </p:sp>
      <p:sp>
        <p:nvSpPr>
          <p:cNvPr name="TextBox 17" id="17"/>
          <p:cNvSpPr txBox="true"/>
          <p:nvPr/>
        </p:nvSpPr>
        <p:spPr>
          <a:xfrm rot="0">
            <a:off x="6422725" y="1447580"/>
            <a:ext cx="4329340"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標籤</a:t>
            </a:r>
          </a:p>
        </p:txBody>
      </p:sp>
      <p:grpSp>
        <p:nvGrpSpPr>
          <p:cNvPr name="Group 18" id="18"/>
          <p:cNvGrpSpPr/>
          <p:nvPr/>
        </p:nvGrpSpPr>
        <p:grpSpPr>
          <a:xfrm rot="0">
            <a:off x="7959880" y="4481855"/>
            <a:ext cx="1184120" cy="488274"/>
            <a:chOff x="0" y="0"/>
            <a:chExt cx="311867" cy="128599"/>
          </a:xfrm>
        </p:grpSpPr>
        <p:sp>
          <p:nvSpPr>
            <p:cNvPr name="Freeform 19" id="19"/>
            <p:cNvSpPr/>
            <p:nvPr/>
          </p:nvSpPr>
          <p:spPr>
            <a:xfrm flipH="false" flipV="false" rot="0">
              <a:off x="0" y="0"/>
              <a:ext cx="311867" cy="128599"/>
            </a:xfrm>
            <a:custGeom>
              <a:avLst/>
              <a:gdLst/>
              <a:ahLst/>
              <a:cxnLst/>
              <a:rect r="r" b="b" t="t" l="l"/>
              <a:pathLst>
                <a:path h="128599" w="311867">
                  <a:moveTo>
                    <a:pt x="64299" y="0"/>
                  </a:moveTo>
                  <a:lnTo>
                    <a:pt x="247568" y="0"/>
                  </a:lnTo>
                  <a:cubicBezTo>
                    <a:pt x="283079" y="0"/>
                    <a:pt x="311867" y="28788"/>
                    <a:pt x="311867" y="64299"/>
                  </a:cubicBezTo>
                  <a:lnTo>
                    <a:pt x="311867" y="64299"/>
                  </a:lnTo>
                  <a:cubicBezTo>
                    <a:pt x="311867" y="81353"/>
                    <a:pt x="305093" y="97708"/>
                    <a:pt x="293034" y="109766"/>
                  </a:cubicBezTo>
                  <a:cubicBezTo>
                    <a:pt x="280976" y="121825"/>
                    <a:pt x="264621" y="128599"/>
                    <a:pt x="247568" y="128599"/>
                  </a:cubicBezTo>
                  <a:lnTo>
                    <a:pt x="64299" y="128599"/>
                  </a:lnTo>
                  <a:cubicBezTo>
                    <a:pt x="47246" y="128599"/>
                    <a:pt x="30891" y="121825"/>
                    <a:pt x="18833" y="109766"/>
                  </a:cubicBezTo>
                  <a:cubicBezTo>
                    <a:pt x="6774" y="97708"/>
                    <a:pt x="0" y="81353"/>
                    <a:pt x="0" y="64299"/>
                  </a:cubicBezTo>
                  <a:lnTo>
                    <a:pt x="0" y="64299"/>
                  </a:lnTo>
                  <a:cubicBezTo>
                    <a:pt x="0" y="47246"/>
                    <a:pt x="6774" y="30891"/>
                    <a:pt x="18833" y="18833"/>
                  </a:cubicBezTo>
                  <a:cubicBezTo>
                    <a:pt x="30891" y="6774"/>
                    <a:pt x="47246" y="0"/>
                    <a:pt x="64299" y="0"/>
                  </a:cubicBezTo>
                  <a:close/>
                </a:path>
              </a:pathLst>
            </a:custGeom>
            <a:solidFill>
              <a:srgbClr val="000000">
                <a:alpha val="0"/>
              </a:srgbClr>
            </a:solidFill>
            <a:ln w="47625" cap="sq">
              <a:solidFill>
                <a:srgbClr val="FF7D7D"/>
              </a:solidFill>
              <a:prstDash val="solid"/>
              <a:miter/>
            </a:ln>
          </p:spPr>
        </p:sp>
        <p:sp>
          <p:nvSpPr>
            <p:cNvPr name="TextBox 20" id="20"/>
            <p:cNvSpPr txBox="true"/>
            <p:nvPr/>
          </p:nvSpPr>
          <p:spPr>
            <a:xfrm>
              <a:off x="0" y="-38100"/>
              <a:ext cx="311867" cy="166699"/>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4737848" y="2487667"/>
            <a:ext cx="7866690" cy="6628570"/>
          </a:xfrm>
          <a:custGeom>
            <a:avLst/>
            <a:gdLst/>
            <a:ahLst/>
            <a:cxnLst/>
            <a:rect r="r" b="b" t="t" l="l"/>
            <a:pathLst>
              <a:path h="6628570" w="7866690">
                <a:moveTo>
                  <a:pt x="0" y="0"/>
                </a:moveTo>
                <a:lnTo>
                  <a:pt x="7866689" y="0"/>
                </a:lnTo>
                <a:lnTo>
                  <a:pt x="7866689" y="6628571"/>
                </a:lnTo>
                <a:lnTo>
                  <a:pt x="0" y="6628571"/>
                </a:lnTo>
                <a:lnTo>
                  <a:pt x="0" y="0"/>
                </a:lnTo>
                <a:close/>
              </a:path>
            </a:pathLst>
          </a:custGeom>
          <a:blipFill>
            <a:blip r:embed="rId9"/>
            <a:stretch>
              <a:fillRect l="-1988" t="-6097" r="0" b="-5257"/>
            </a:stretch>
          </a:blipFill>
        </p:spPr>
      </p:sp>
      <p:sp>
        <p:nvSpPr>
          <p:cNvPr name="TextBox 17" id="17"/>
          <p:cNvSpPr txBox="true"/>
          <p:nvPr/>
        </p:nvSpPr>
        <p:spPr>
          <a:xfrm rot="0">
            <a:off x="5514827" y="1354192"/>
            <a:ext cx="6718412"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社團制度結合</a:t>
            </a:r>
          </a:p>
        </p:txBody>
      </p:sp>
      <p:grpSp>
        <p:nvGrpSpPr>
          <p:cNvPr name="Group 18" id="18"/>
          <p:cNvGrpSpPr/>
          <p:nvPr/>
        </p:nvGrpSpPr>
        <p:grpSpPr>
          <a:xfrm rot="0">
            <a:off x="9329559" y="5966327"/>
            <a:ext cx="1390150" cy="963178"/>
            <a:chOff x="0" y="0"/>
            <a:chExt cx="366130" cy="253677"/>
          </a:xfrm>
        </p:grpSpPr>
        <p:sp>
          <p:nvSpPr>
            <p:cNvPr name="Freeform 19" id="19"/>
            <p:cNvSpPr/>
            <p:nvPr/>
          </p:nvSpPr>
          <p:spPr>
            <a:xfrm flipH="false" flipV="false" rot="0">
              <a:off x="0" y="0"/>
              <a:ext cx="366130" cy="253677"/>
            </a:xfrm>
            <a:custGeom>
              <a:avLst/>
              <a:gdLst/>
              <a:ahLst/>
              <a:cxnLst/>
              <a:rect r="r" b="b" t="t" l="l"/>
              <a:pathLst>
                <a:path h="253677" w="366130">
                  <a:moveTo>
                    <a:pt x="94675" y="0"/>
                  </a:moveTo>
                  <a:lnTo>
                    <a:pt x="271455" y="0"/>
                  </a:lnTo>
                  <a:cubicBezTo>
                    <a:pt x="296564" y="0"/>
                    <a:pt x="320645" y="9975"/>
                    <a:pt x="338400" y="27730"/>
                  </a:cubicBezTo>
                  <a:cubicBezTo>
                    <a:pt x="356155" y="45485"/>
                    <a:pt x="366130" y="69566"/>
                    <a:pt x="366130" y="94675"/>
                  </a:cubicBezTo>
                  <a:lnTo>
                    <a:pt x="366130" y="159001"/>
                  </a:lnTo>
                  <a:cubicBezTo>
                    <a:pt x="366130" y="184111"/>
                    <a:pt x="356155" y="208192"/>
                    <a:pt x="338400" y="225947"/>
                  </a:cubicBezTo>
                  <a:cubicBezTo>
                    <a:pt x="320645" y="243702"/>
                    <a:pt x="296564" y="253677"/>
                    <a:pt x="271455" y="253677"/>
                  </a:cubicBezTo>
                  <a:lnTo>
                    <a:pt x="94675" y="253677"/>
                  </a:lnTo>
                  <a:cubicBezTo>
                    <a:pt x="69566" y="253677"/>
                    <a:pt x="45485" y="243702"/>
                    <a:pt x="27730" y="225947"/>
                  </a:cubicBezTo>
                  <a:cubicBezTo>
                    <a:pt x="9975" y="208192"/>
                    <a:pt x="0" y="184111"/>
                    <a:pt x="0" y="159001"/>
                  </a:cubicBezTo>
                  <a:lnTo>
                    <a:pt x="0" y="94675"/>
                  </a:lnTo>
                  <a:cubicBezTo>
                    <a:pt x="0" y="69566"/>
                    <a:pt x="9975" y="45485"/>
                    <a:pt x="27730" y="27730"/>
                  </a:cubicBezTo>
                  <a:cubicBezTo>
                    <a:pt x="45485" y="9975"/>
                    <a:pt x="69566" y="0"/>
                    <a:pt x="94675" y="0"/>
                  </a:cubicBezTo>
                  <a:close/>
                </a:path>
              </a:pathLst>
            </a:custGeom>
            <a:solidFill>
              <a:srgbClr val="000000">
                <a:alpha val="0"/>
              </a:srgbClr>
            </a:solidFill>
            <a:ln w="38100" cap="sq">
              <a:solidFill>
                <a:srgbClr val="FF7D7D"/>
              </a:solidFill>
              <a:prstDash val="solid"/>
              <a:miter/>
            </a:ln>
          </p:spPr>
        </p:sp>
        <p:sp>
          <p:nvSpPr>
            <p:cNvPr name="TextBox 20" id="20"/>
            <p:cNvSpPr txBox="true"/>
            <p:nvPr/>
          </p:nvSpPr>
          <p:spPr>
            <a:xfrm>
              <a:off x="0" y="-38100"/>
              <a:ext cx="366130" cy="291777"/>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4150386" y="2811963"/>
            <a:ext cx="9447292" cy="5885427"/>
          </a:xfrm>
          <a:custGeom>
            <a:avLst/>
            <a:gdLst/>
            <a:ahLst/>
            <a:cxnLst/>
            <a:rect r="r" b="b" t="t" l="l"/>
            <a:pathLst>
              <a:path h="5885427" w="9447292">
                <a:moveTo>
                  <a:pt x="0" y="0"/>
                </a:moveTo>
                <a:lnTo>
                  <a:pt x="9447293" y="0"/>
                </a:lnTo>
                <a:lnTo>
                  <a:pt x="9447293" y="5885426"/>
                </a:lnTo>
                <a:lnTo>
                  <a:pt x="0" y="5885426"/>
                </a:lnTo>
                <a:lnTo>
                  <a:pt x="0" y="0"/>
                </a:lnTo>
                <a:close/>
              </a:path>
            </a:pathLst>
          </a:custGeom>
          <a:blipFill>
            <a:blip r:embed="rId9"/>
            <a:stretch>
              <a:fillRect l="0" t="0" r="0" b="0"/>
            </a:stretch>
          </a:blipFill>
        </p:spPr>
      </p:sp>
      <p:sp>
        <p:nvSpPr>
          <p:cNvPr name="TextBox 17" id="17"/>
          <p:cNvSpPr txBox="true"/>
          <p:nvPr/>
        </p:nvSpPr>
        <p:spPr>
          <a:xfrm rot="0">
            <a:off x="5514827" y="1354192"/>
            <a:ext cx="6718412"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社團制度結合</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1370561" y="3072216"/>
            <a:ext cx="15546878" cy="5052735"/>
          </a:xfrm>
          <a:custGeom>
            <a:avLst/>
            <a:gdLst/>
            <a:ahLst/>
            <a:cxnLst/>
            <a:rect r="r" b="b" t="t" l="l"/>
            <a:pathLst>
              <a:path h="5052735" w="15546878">
                <a:moveTo>
                  <a:pt x="0" y="0"/>
                </a:moveTo>
                <a:lnTo>
                  <a:pt x="15546878" y="0"/>
                </a:lnTo>
                <a:lnTo>
                  <a:pt x="15546878" y="5052736"/>
                </a:lnTo>
                <a:lnTo>
                  <a:pt x="0" y="5052736"/>
                </a:lnTo>
                <a:lnTo>
                  <a:pt x="0" y="0"/>
                </a:lnTo>
                <a:close/>
              </a:path>
            </a:pathLst>
          </a:custGeom>
          <a:blipFill>
            <a:blip r:embed="rId9"/>
            <a:stretch>
              <a:fillRect l="0" t="0" r="0" b="0"/>
            </a:stretch>
          </a:blipFill>
        </p:spPr>
      </p:sp>
      <p:sp>
        <p:nvSpPr>
          <p:cNvPr name="TextBox 17" id="17"/>
          <p:cNvSpPr txBox="true"/>
          <p:nvPr/>
        </p:nvSpPr>
        <p:spPr>
          <a:xfrm rot="0">
            <a:off x="5514827" y="1294929"/>
            <a:ext cx="6718412"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訂金尾款</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5332566" y="1447580"/>
            <a:ext cx="6718412"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圖片分割</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4180238" y="1660448"/>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TIMELINE</a:t>
            </a:r>
          </a:p>
        </p:txBody>
      </p:sp>
      <p:sp>
        <p:nvSpPr>
          <p:cNvPr name="TextBox 15" id="15"/>
          <p:cNvSpPr txBox="true"/>
          <p:nvPr/>
        </p:nvSpPr>
        <p:spPr>
          <a:xfrm rot="0">
            <a:off x="1699093" y="4643599"/>
            <a:ext cx="4341206" cy="3330575"/>
          </a:xfrm>
          <a:prstGeom prst="rect">
            <a:avLst/>
          </a:prstGeom>
        </p:spPr>
        <p:txBody>
          <a:bodyPr anchor="t" rtlCol="false" tIns="0" lIns="0" bIns="0" rIns="0">
            <a:spAutoFit/>
          </a:bodyPr>
          <a:lstStyle/>
          <a:p>
            <a:pPr algn="ctr">
              <a:lnSpc>
                <a:spcPts val="2800"/>
              </a:lnSpc>
            </a:pPr>
            <a:r>
              <a:rPr lang="en-US" sz="2000">
                <a:solidFill>
                  <a:srgbClr val="65503D"/>
                </a:solidFill>
                <a:latin typeface="Jella"/>
                <a:ea typeface="Jella"/>
                <a:cs typeface="Jella"/>
                <a:sym typeface="Jella"/>
              </a:rPr>
              <a:t>Lorem ipsum dolor sit amet, consectetur adipiscing elit. Praesent rutrum maximus mauris sed sodales. Ut rhoncus lacinia nisi eu tempus. Proin justo eros, mollis laoreet massa non, tincidunt pharetra leo. Cras facilisis leo non nibh congue volutpat. </a:t>
            </a:r>
          </a:p>
        </p:txBody>
      </p:sp>
      <p:sp>
        <p:nvSpPr>
          <p:cNvPr name="AutoShape 16" id="16"/>
          <p:cNvSpPr/>
          <p:nvPr/>
        </p:nvSpPr>
        <p:spPr>
          <a:xfrm>
            <a:off x="3869696" y="3873863"/>
            <a:ext cx="10548608" cy="19050"/>
          </a:xfrm>
          <a:prstGeom prst="line">
            <a:avLst/>
          </a:prstGeom>
          <a:ln cap="flat" w="38100">
            <a:solidFill>
              <a:srgbClr val="65503D"/>
            </a:solidFill>
            <a:prstDash val="solid"/>
            <a:headEnd type="none" len="sm" w="sm"/>
            <a:tailEnd type="none" len="sm" w="sm"/>
          </a:ln>
        </p:spPr>
      </p:sp>
      <p:sp>
        <p:nvSpPr>
          <p:cNvPr name="Freeform 17" id="17"/>
          <p:cNvSpPr/>
          <p:nvPr/>
        </p:nvSpPr>
        <p:spPr>
          <a:xfrm flipH="false" flipV="false" rot="0">
            <a:off x="3206058" y="3266052"/>
            <a:ext cx="1327275" cy="1253722"/>
          </a:xfrm>
          <a:custGeom>
            <a:avLst/>
            <a:gdLst/>
            <a:ahLst/>
            <a:cxnLst/>
            <a:rect r="r" b="b" t="t" l="l"/>
            <a:pathLst>
              <a:path h="1253722" w="1327275">
                <a:moveTo>
                  <a:pt x="0" y="0"/>
                </a:moveTo>
                <a:lnTo>
                  <a:pt x="1327276" y="0"/>
                </a:lnTo>
                <a:lnTo>
                  <a:pt x="1327276" y="1253722"/>
                </a:lnTo>
                <a:lnTo>
                  <a:pt x="0" y="12537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6973397" y="4643599"/>
            <a:ext cx="4341206" cy="3330575"/>
          </a:xfrm>
          <a:prstGeom prst="rect">
            <a:avLst/>
          </a:prstGeom>
        </p:spPr>
        <p:txBody>
          <a:bodyPr anchor="t" rtlCol="false" tIns="0" lIns="0" bIns="0" rIns="0">
            <a:spAutoFit/>
          </a:bodyPr>
          <a:lstStyle/>
          <a:p>
            <a:pPr algn="ctr">
              <a:lnSpc>
                <a:spcPts val="2800"/>
              </a:lnSpc>
            </a:pPr>
            <a:r>
              <a:rPr lang="en-US" sz="2000">
                <a:solidFill>
                  <a:srgbClr val="65503D"/>
                </a:solidFill>
                <a:latin typeface="Jella"/>
                <a:ea typeface="Jella"/>
                <a:cs typeface="Jella"/>
                <a:sym typeface="Jella"/>
              </a:rPr>
              <a:t>Lorem ipsum dolor sit amet, consectetur adipiscing elit. Praesent rutrum maximus mauris sed sodales. Ut rhoncus lacinia nisi eu tempus. Proin justo eros, mollis laoreet massa non, tincidunt pharetra leo. Cras facilisis leo non nibh congue volutpat. </a:t>
            </a:r>
          </a:p>
        </p:txBody>
      </p:sp>
      <p:sp>
        <p:nvSpPr>
          <p:cNvPr name="Freeform 19" id="19"/>
          <p:cNvSpPr/>
          <p:nvPr/>
        </p:nvSpPr>
        <p:spPr>
          <a:xfrm flipH="false" flipV="false" rot="0">
            <a:off x="8480362" y="3266052"/>
            <a:ext cx="1327275" cy="1253722"/>
          </a:xfrm>
          <a:custGeom>
            <a:avLst/>
            <a:gdLst/>
            <a:ahLst/>
            <a:cxnLst/>
            <a:rect r="r" b="b" t="t" l="l"/>
            <a:pathLst>
              <a:path h="1253722" w="1327275">
                <a:moveTo>
                  <a:pt x="0" y="0"/>
                </a:moveTo>
                <a:lnTo>
                  <a:pt x="1327276" y="0"/>
                </a:lnTo>
                <a:lnTo>
                  <a:pt x="1327276" y="1253722"/>
                </a:lnTo>
                <a:lnTo>
                  <a:pt x="0" y="12537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2247701" y="4643599"/>
            <a:ext cx="4341206" cy="3330575"/>
          </a:xfrm>
          <a:prstGeom prst="rect">
            <a:avLst/>
          </a:prstGeom>
        </p:spPr>
        <p:txBody>
          <a:bodyPr anchor="t" rtlCol="false" tIns="0" lIns="0" bIns="0" rIns="0">
            <a:spAutoFit/>
          </a:bodyPr>
          <a:lstStyle/>
          <a:p>
            <a:pPr algn="ctr">
              <a:lnSpc>
                <a:spcPts val="2800"/>
              </a:lnSpc>
            </a:pPr>
            <a:r>
              <a:rPr lang="en-US" sz="2000">
                <a:solidFill>
                  <a:srgbClr val="65503D"/>
                </a:solidFill>
                <a:latin typeface="Jella"/>
                <a:ea typeface="Jella"/>
                <a:cs typeface="Jella"/>
                <a:sym typeface="Jella"/>
              </a:rPr>
              <a:t>Lorem ipsum dolor sit amet, consectetur adipiscing elit. Praesent rutrum maximus mauris sed sodales. Ut rhoncus lacinia nisi eu tempus. Proin justo eros, mollis laoreet massa non, tincidunt pharetra leo. Cras facilisis leo non nibh congue volutpat. </a:t>
            </a:r>
          </a:p>
        </p:txBody>
      </p:sp>
      <p:sp>
        <p:nvSpPr>
          <p:cNvPr name="Freeform 21" id="21"/>
          <p:cNvSpPr/>
          <p:nvPr/>
        </p:nvSpPr>
        <p:spPr>
          <a:xfrm flipH="false" flipV="false" rot="0">
            <a:off x="13754666" y="3266052"/>
            <a:ext cx="1327275" cy="1253722"/>
          </a:xfrm>
          <a:custGeom>
            <a:avLst/>
            <a:gdLst/>
            <a:ahLst/>
            <a:cxnLst/>
            <a:rect r="r" b="b" t="t" l="l"/>
            <a:pathLst>
              <a:path h="1253722" w="1327275">
                <a:moveTo>
                  <a:pt x="0" y="0"/>
                </a:moveTo>
                <a:lnTo>
                  <a:pt x="1327276" y="0"/>
                </a:lnTo>
                <a:lnTo>
                  <a:pt x="1327276" y="1253722"/>
                </a:lnTo>
                <a:lnTo>
                  <a:pt x="0" y="12537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4180238" y="4581525"/>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三、系統分析</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4180238" y="4581525"/>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四、商業模式</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3741330" y="1448642"/>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目錄</a:t>
            </a:r>
          </a:p>
        </p:txBody>
      </p:sp>
      <p:sp>
        <p:nvSpPr>
          <p:cNvPr name="TextBox 17" id="17"/>
          <p:cNvSpPr txBox="true"/>
          <p:nvPr/>
        </p:nvSpPr>
        <p:spPr>
          <a:xfrm rot="0">
            <a:off x="2835746" y="4724400"/>
            <a:ext cx="4989272" cy="1055371"/>
          </a:xfrm>
          <a:prstGeom prst="rect">
            <a:avLst/>
          </a:prstGeom>
        </p:spPr>
        <p:txBody>
          <a:bodyPr anchor="t" rtlCol="false" tIns="0" lIns="0" bIns="0" rIns="0">
            <a:spAutoFit/>
          </a:bodyPr>
          <a:lstStyle/>
          <a:p>
            <a:pPr algn="l">
              <a:lnSpc>
                <a:spcPts val="5879"/>
              </a:lnSpc>
            </a:pPr>
            <a:r>
              <a:rPr lang="en-US" sz="4199">
                <a:solidFill>
                  <a:srgbClr val="65503D"/>
                </a:solidFill>
                <a:latin typeface="Jella"/>
                <a:ea typeface="Jella"/>
                <a:cs typeface="Jella"/>
                <a:sym typeface="Jella"/>
              </a:rPr>
              <a:t>二、系統特色</a:t>
            </a:r>
          </a:p>
        </p:txBody>
      </p:sp>
      <p:sp>
        <p:nvSpPr>
          <p:cNvPr name="TextBox 18" id="18"/>
          <p:cNvSpPr txBox="true"/>
          <p:nvPr/>
        </p:nvSpPr>
        <p:spPr>
          <a:xfrm rot="0">
            <a:off x="2835746" y="2753567"/>
            <a:ext cx="5869346" cy="1798321"/>
          </a:xfrm>
          <a:prstGeom prst="rect">
            <a:avLst/>
          </a:prstGeom>
        </p:spPr>
        <p:txBody>
          <a:bodyPr anchor="t" rtlCol="false" tIns="0" lIns="0" bIns="0" rIns="0">
            <a:spAutoFit/>
          </a:bodyPr>
          <a:lstStyle/>
          <a:p>
            <a:pPr algn="l" marL="0" indent="0" lvl="0">
              <a:lnSpc>
                <a:spcPts val="5879"/>
              </a:lnSpc>
              <a:spcBef>
                <a:spcPct val="0"/>
              </a:spcBef>
            </a:pPr>
            <a:r>
              <a:rPr lang="en-US" sz="4199">
                <a:solidFill>
                  <a:srgbClr val="65503D"/>
                </a:solidFill>
                <a:latin typeface="Jella"/>
                <a:ea typeface="Jella"/>
                <a:cs typeface="Jella"/>
                <a:sym typeface="Jella"/>
              </a:rPr>
              <a:t>一、</a:t>
            </a:r>
            <a:r>
              <a:rPr lang="en-US" sz="4199" strike="noStrike" u="none">
                <a:solidFill>
                  <a:srgbClr val="65503D"/>
                </a:solidFill>
                <a:latin typeface="Jella"/>
                <a:ea typeface="Jella"/>
                <a:cs typeface="Jella"/>
                <a:sym typeface="Jella"/>
              </a:rPr>
              <a:t>系統背景與動機</a:t>
            </a:r>
          </a:p>
          <a:p>
            <a:pPr algn="l" marL="0" indent="0" lvl="0">
              <a:lnSpc>
                <a:spcPts val="5879"/>
              </a:lnSpc>
              <a:spcBef>
                <a:spcPct val="0"/>
              </a:spcBef>
            </a:pPr>
          </a:p>
        </p:txBody>
      </p:sp>
      <p:sp>
        <p:nvSpPr>
          <p:cNvPr name="TextBox 19" id="19"/>
          <p:cNvSpPr txBox="true"/>
          <p:nvPr/>
        </p:nvSpPr>
        <p:spPr>
          <a:xfrm rot="0">
            <a:off x="9787957" y="2753567"/>
            <a:ext cx="4785294" cy="2541271"/>
          </a:xfrm>
          <a:prstGeom prst="rect">
            <a:avLst/>
          </a:prstGeom>
        </p:spPr>
        <p:txBody>
          <a:bodyPr anchor="t" rtlCol="false" tIns="0" lIns="0" bIns="0" rIns="0">
            <a:spAutoFit/>
          </a:bodyPr>
          <a:lstStyle/>
          <a:p>
            <a:pPr algn="l">
              <a:lnSpc>
                <a:spcPts val="5879"/>
              </a:lnSpc>
            </a:pPr>
            <a:r>
              <a:rPr lang="en-US" sz="4199">
                <a:solidFill>
                  <a:srgbClr val="65503D"/>
                </a:solidFill>
                <a:latin typeface="Jella"/>
                <a:ea typeface="Jella"/>
                <a:cs typeface="Jella"/>
                <a:sym typeface="Jella"/>
              </a:rPr>
              <a:t>四、商業模式</a:t>
            </a:r>
          </a:p>
          <a:p>
            <a:pPr algn="l" marL="0" indent="0" lvl="0">
              <a:lnSpc>
                <a:spcPts val="5879"/>
              </a:lnSpc>
              <a:spcBef>
                <a:spcPct val="0"/>
              </a:spcBef>
            </a:pPr>
          </a:p>
          <a:p>
            <a:pPr algn="l" marL="0" indent="0" lvl="0">
              <a:lnSpc>
                <a:spcPts val="5879"/>
              </a:lnSpc>
              <a:spcBef>
                <a:spcPct val="0"/>
              </a:spcBef>
            </a:pPr>
          </a:p>
        </p:txBody>
      </p:sp>
      <p:sp>
        <p:nvSpPr>
          <p:cNvPr name="TextBox 20" id="20"/>
          <p:cNvSpPr txBox="true"/>
          <p:nvPr/>
        </p:nvSpPr>
        <p:spPr>
          <a:xfrm rot="0">
            <a:off x="9787957" y="4724400"/>
            <a:ext cx="4502636" cy="1055371"/>
          </a:xfrm>
          <a:prstGeom prst="rect">
            <a:avLst/>
          </a:prstGeom>
        </p:spPr>
        <p:txBody>
          <a:bodyPr anchor="t" rtlCol="false" tIns="0" lIns="0" bIns="0" rIns="0">
            <a:spAutoFit/>
          </a:bodyPr>
          <a:lstStyle/>
          <a:p>
            <a:pPr algn="l" marL="0" indent="0" lvl="0">
              <a:lnSpc>
                <a:spcPts val="5879"/>
              </a:lnSpc>
              <a:spcBef>
                <a:spcPct val="0"/>
              </a:spcBef>
            </a:pPr>
            <a:r>
              <a:rPr lang="en-US" sz="4199">
                <a:solidFill>
                  <a:srgbClr val="65503D"/>
                </a:solidFill>
                <a:latin typeface="Jella"/>
                <a:ea typeface="Jella"/>
                <a:cs typeface="Jella"/>
                <a:sym typeface="Jella"/>
              </a:rPr>
              <a:t>五、系統展示</a:t>
            </a:r>
          </a:p>
        </p:txBody>
      </p:sp>
      <p:sp>
        <p:nvSpPr>
          <p:cNvPr name="TextBox 21" id="21"/>
          <p:cNvSpPr txBox="true"/>
          <p:nvPr/>
        </p:nvSpPr>
        <p:spPr>
          <a:xfrm rot="0">
            <a:off x="2835746" y="6586000"/>
            <a:ext cx="4197828" cy="1055371"/>
          </a:xfrm>
          <a:prstGeom prst="rect">
            <a:avLst/>
          </a:prstGeom>
        </p:spPr>
        <p:txBody>
          <a:bodyPr anchor="t" rtlCol="false" tIns="0" lIns="0" bIns="0" rIns="0">
            <a:spAutoFit/>
          </a:bodyPr>
          <a:lstStyle/>
          <a:p>
            <a:pPr algn="l">
              <a:lnSpc>
                <a:spcPts val="5879"/>
              </a:lnSpc>
            </a:pPr>
            <a:r>
              <a:rPr lang="en-US" sz="4199">
                <a:solidFill>
                  <a:srgbClr val="65503D"/>
                </a:solidFill>
                <a:latin typeface="Jella"/>
                <a:ea typeface="Jella"/>
                <a:cs typeface="Jella"/>
                <a:sym typeface="Jella"/>
              </a:rPr>
              <a:t>三、系統分析</a:t>
            </a:r>
          </a:p>
        </p:txBody>
      </p:sp>
      <p:sp>
        <p:nvSpPr>
          <p:cNvPr name="TextBox 22" id="22"/>
          <p:cNvSpPr txBox="true"/>
          <p:nvPr/>
        </p:nvSpPr>
        <p:spPr>
          <a:xfrm rot="0">
            <a:off x="9929286" y="6586000"/>
            <a:ext cx="6213981" cy="1055371"/>
          </a:xfrm>
          <a:prstGeom prst="rect">
            <a:avLst/>
          </a:prstGeom>
        </p:spPr>
        <p:txBody>
          <a:bodyPr anchor="t" rtlCol="false" tIns="0" lIns="0" bIns="0" rIns="0">
            <a:spAutoFit/>
          </a:bodyPr>
          <a:lstStyle/>
          <a:p>
            <a:pPr algn="l" marL="0" indent="0" lvl="0">
              <a:lnSpc>
                <a:spcPts val="5879"/>
              </a:lnSpc>
              <a:spcBef>
                <a:spcPct val="0"/>
              </a:spcBef>
            </a:pPr>
            <a:r>
              <a:rPr lang="en-US" sz="4199">
                <a:solidFill>
                  <a:srgbClr val="65503D"/>
                </a:solidFill>
                <a:latin typeface="Jella"/>
                <a:ea typeface="Jella"/>
                <a:cs typeface="Jella"/>
                <a:sym typeface="Jella"/>
              </a:rPr>
              <a:t>六、專案時程與組織分工</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4180238" y="4581525"/>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五、系統展示</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4180238" y="4581525"/>
            <a:ext cx="11401673" cy="1133475"/>
          </a:xfrm>
          <a:prstGeom prst="rect">
            <a:avLst/>
          </a:prstGeom>
        </p:spPr>
        <p:txBody>
          <a:bodyPr anchor="t" rtlCol="false" tIns="0" lIns="0" bIns="0" rIns="0">
            <a:spAutoFit/>
          </a:bodyPr>
          <a:lstStyle/>
          <a:p>
            <a:pPr algn="l">
              <a:lnSpc>
                <a:spcPts val="8850"/>
              </a:lnSpc>
            </a:pPr>
            <a:r>
              <a:rPr lang="en-US" sz="7500" spc="420">
                <a:solidFill>
                  <a:srgbClr val="65503D"/>
                </a:solidFill>
                <a:latin typeface="Wedges"/>
                <a:ea typeface="Wedges"/>
                <a:cs typeface="Wedges"/>
                <a:sym typeface="Wedges"/>
              </a:rPr>
              <a:t>六、專案時程與組織分工</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020850" y="1771950"/>
            <a:ext cx="12246300" cy="6271126"/>
          </a:xfrm>
          <a:custGeom>
            <a:avLst/>
            <a:gdLst/>
            <a:ahLst/>
            <a:cxnLst/>
            <a:rect r="r" b="b" t="t" l="l"/>
            <a:pathLst>
              <a:path h="6271126" w="12246300">
                <a:moveTo>
                  <a:pt x="0" y="0"/>
                </a:moveTo>
                <a:lnTo>
                  <a:pt x="12246300" y="0"/>
                </a:lnTo>
                <a:lnTo>
                  <a:pt x="12246300" y="6271127"/>
                </a:lnTo>
                <a:lnTo>
                  <a:pt x="0" y="62711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17919"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false" rot="0">
            <a:off x="14309402"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8" id="8"/>
          <p:cNvSpPr txBox="true"/>
          <p:nvPr/>
        </p:nvSpPr>
        <p:spPr>
          <a:xfrm rot="0">
            <a:off x="4276960" y="4392963"/>
            <a:ext cx="9734081" cy="1580712"/>
          </a:xfrm>
          <a:prstGeom prst="rect">
            <a:avLst/>
          </a:prstGeom>
        </p:spPr>
        <p:txBody>
          <a:bodyPr anchor="t" rtlCol="false" tIns="0" lIns="0" bIns="0" rIns="0">
            <a:spAutoFit/>
          </a:bodyPr>
          <a:lstStyle/>
          <a:p>
            <a:pPr algn="ctr" marL="0" indent="0" lvl="0">
              <a:lnSpc>
                <a:spcPts val="12527"/>
              </a:lnSpc>
              <a:spcBef>
                <a:spcPct val="0"/>
              </a:spcBef>
            </a:pPr>
            <a:r>
              <a:rPr lang="en-US" sz="10616" spc="594">
                <a:solidFill>
                  <a:srgbClr val="65503D"/>
                </a:solidFill>
                <a:latin typeface="Wedges"/>
                <a:ea typeface="Wedges"/>
                <a:cs typeface="Wedges"/>
                <a:sym typeface="Wedges"/>
              </a:rPr>
              <a:t>THANK YOU</a:t>
            </a:r>
          </a:p>
        </p:txBody>
      </p:sp>
      <p:sp>
        <p:nvSpPr>
          <p:cNvPr name="Freeform 9" id="9"/>
          <p:cNvSpPr/>
          <p:nvPr/>
        </p:nvSpPr>
        <p:spPr>
          <a:xfrm flipH="true" flipV="false" rot="0">
            <a:off x="12717123" y="5460741"/>
            <a:ext cx="1339023" cy="1025868"/>
          </a:xfrm>
          <a:custGeom>
            <a:avLst/>
            <a:gdLst/>
            <a:ahLst/>
            <a:cxnLst/>
            <a:rect r="r" b="b" t="t" l="l"/>
            <a:pathLst>
              <a:path h="1025868" w="1339023">
                <a:moveTo>
                  <a:pt x="1339024" y="0"/>
                </a:moveTo>
                <a:lnTo>
                  <a:pt x="0" y="0"/>
                </a:lnTo>
                <a:lnTo>
                  <a:pt x="0" y="1025868"/>
                </a:lnTo>
                <a:lnTo>
                  <a:pt x="1339024" y="1025868"/>
                </a:lnTo>
                <a:lnTo>
                  <a:pt x="1339024"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5704622">
            <a:off x="3714588" y="3808059"/>
            <a:ext cx="1124744" cy="990889"/>
          </a:xfrm>
          <a:custGeom>
            <a:avLst/>
            <a:gdLst/>
            <a:ahLst/>
            <a:cxnLst/>
            <a:rect r="r" b="b" t="t" l="l"/>
            <a:pathLst>
              <a:path h="990889" w="1124744">
                <a:moveTo>
                  <a:pt x="0" y="0"/>
                </a:moveTo>
                <a:lnTo>
                  <a:pt x="1124743" y="0"/>
                </a:lnTo>
                <a:lnTo>
                  <a:pt x="1124743" y="990889"/>
                </a:lnTo>
                <a:lnTo>
                  <a:pt x="0" y="9908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369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4180238" y="4466424"/>
            <a:ext cx="9927524" cy="225742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系統背景與動機</a:t>
            </a:r>
          </a:p>
          <a:p>
            <a:pPr algn="ctr">
              <a:lnSpc>
                <a:spcPts val="885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82740" y="1028700"/>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348958" y="7341076"/>
            <a:ext cx="5496517" cy="2970409"/>
          </a:xfrm>
          <a:custGeom>
            <a:avLst/>
            <a:gdLst/>
            <a:ahLst/>
            <a:cxnLst/>
            <a:rect r="r" b="b" t="t" l="l"/>
            <a:pathLst>
              <a:path h="2970409" w="5496517">
                <a:moveTo>
                  <a:pt x="5496516" y="0"/>
                </a:moveTo>
                <a:lnTo>
                  <a:pt x="0" y="0"/>
                </a:lnTo>
                <a:lnTo>
                  <a:pt x="0" y="2970410"/>
                </a:lnTo>
                <a:lnTo>
                  <a:pt x="5496516" y="2970410"/>
                </a:lnTo>
                <a:lnTo>
                  <a:pt x="5496516"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3453420" y="3072879"/>
            <a:ext cx="4509758" cy="5102979"/>
          </a:xfrm>
          <a:custGeom>
            <a:avLst/>
            <a:gdLst/>
            <a:ahLst/>
            <a:cxnLst/>
            <a:rect r="r" b="b" t="t" l="l"/>
            <a:pathLst>
              <a:path h="5102979" w="4509758">
                <a:moveTo>
                  <a:pt x="0" y="0"/>
                </a:moveTo>
                <a:lnTo>
                  <a:pt x="4509758" y="0"/>
                </a:lnTo>
                <a:lnTo>
                  <a:pt x="4509758" y="5102979"/>
                </a:lnTo>
                <a:lnTo>
                  <a:pt x="0" y="5102979"/>
                </a:lnTo>
                <a:lnTo>
                  <a:pt x="0" y="0"/>
                </a:lnTo>
                <a:close/>
              </a:path>
            </a:pathLst>
          </a:custGeom>
          <a:blipFill>
            <a:blip r:embed="rId9"/>
            <a:stretch>
              <a:fillRect l="0" t="0" r="0" b="0"/>
            </a:stretch>
          </a:blipFill>
        </p:spPr>
      </p:sp>
      <p:sp>
        <p:nvSpPr>
          <p:cNvPr name="Freeform 17" id="17"/>
          <p:cNvSpPr/>
          <p:nvPr/>
        </p:nvSpPr>
        <p:spPr>
          <a:xfrm flipH="false" flipV="false" rot="0">
            <a:off x="9933880" y="3072879"/>
            <a:ext cx="3973902" cy="5548206"/>
          </a:xfrm>
          <a:custGeom>
            <a:avLst/>
            <a:gdLst/>
            <a:ahLst/>
            <a:cxnLst/>
            <a:rect r="r" b="b" t="t" l="l"/>
            <a:pathLst>
              <a:path h="5548206" w="3973902">
                <a:moveTo>
                  <a:pt x="0" y="0"/>
                </a:moveTo>
                <a:lnTo>
                  <a:pt x="3973903" y="0"/>
                </a:lnTo>
                <a:lnTo>
                  <a:pt x="3973903" y="5548206"/>
                </a:lnTo>
                <a:lnTo>
                  <a:pt x="0" y="5548206"/>
                </a:lnTo>
                <a:lnTo>
                  <a:pt x="0" y="0"/>
                </a:lnTo>
                <a:close/>
              </a:path>
            </a:pathLst>
          </a:custGeom>
          <a:blipFill>
            <a:blip r:embed="rId10"/>
            <a:stretch>
              <a:fillRect l="0" t="0" r="0" b="0"/>
            </a:stretch>
          </a:blipFill>
        </p:spPr>
      </p:sp>
      <p:sp>
        <p:nvSpPr>
          <p:cNvPr name="TextBox 18" id="18"/>
          <p:cNvSpPr txBox="true"/>
          <p:nvPr/>
        </p:nvSpPr>
        <p:spPr>
          <a:xfrm rot="0">
            <a:off x="10335230" y="2216097"/>
            <a:ext cx="5159489" cy="762000"/>
          </a:xfrm>
          <a:prstGeom prst="rect">
            <a:avLst/>
          </a:prstGeom>
        </p:spPr>
        <p:txBody>
          <a:bodyPr anchor="t" rtlCol="false" tIns="0" lIns="0" bIns="0" rIns="0">
            <a:spAutoFit/>
          </a:bodyPr>
          <a:lstStyle/>
          <a:p>
            <a:pPr algn="ctr">
              <a:lnSpc>
                <a:spcPts val="4200"/>
              </a:lnSpc>
            </a:pPr>
            <a:r>
              <a:rPr lang="en-US" sz="3000">
                <a:solidFill>
                  <a:srgbClr val="65503D"/>
                </a:solidFill>
                <a:latin typeface="Jella"/>
                <a:ea typeface="Jella"/>
                <a:cs typeface="Jella"/>
                <a:sym typeface="Jella"/>
              </a:rPr>
              <a:t>留言區喊單 統計不便容易遺漏</a:t>
            </a:r>
          </a:p>
        </p:txBody>
      </p:sp>
      <p:sp>
        <p:nvSpPr>
          <p:cNvPr name="TextBox 19" id="19"/>
          <p:cNvSpPr txBox="true"/>
          <p:nvPr/>
        </p:nvSpPr>
        <p:spPr>
          <a:xfrm rot="0">
            <a:off x="1789780" y="1457105"/>
            <a:ext cx="10352968" cy="969010"/>
          </a:xfrm>
          <a:prstGeom prst="rect">
            <a:avLst/>
          </a:prstGeom>
        </p:spPr>
        <p:txBody>
          <a:bodyPr anchor="t" rtlCol="false" tIns="0" lIns="0" bIns="0" rIns="0">
            <a:spAutoFit/>
          </a:bodyPr>
          <a:lstStyle/>
          <a:p>
            <a:pPr algn="ctr">
              <a:lnSpc>
                <a:spcPts val="7670"/>
              </a:lnSpc>
            </a:pPr>
            <a:r>
              <a:rPr lang="en-US" sz="6500" spc="364">
                <a:solidFill>
                  <a:srgbClr val="65503D"/>
                </a:solidFill>
                <a:latin typeface="Wedges"/>
                <a:ea typeface="Wedges"/>
                <a:cs typeface="Wedges"/>
                <a:sym typeface="Wedges"/>
              </a:rPr>
              <a:t>社團交易形式 BELIKE: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4780734" y="2415777"/>
            <a:ext cx="7106336" cy="6700460"/>
          </a:xfrm>
          <a:custGeom>
            <a:avLst/>
            <a:gdLst/>
            <a:ahLst/>
            <a:cxnLst/>
            <a:rect r="r" b="b" t="t" l="l"/>
            <a:pathLst>
              <a:path h="6700460" w="7106336">
                <a:moveTo>
                  <a:pt x="0" y="0"/>
                </a:moveTo>
                <a:lnTo>
                  <a:pt x="7106336" y="0"/>
                </a:lnTo>
                <a:lnTo>
                  <a:pt x="7106336" y="6700461"/>
                </a:lnTo>
                <a:lnTo>
                  <a:pt x="0" y="6700461"/>
                </a:lnTo>
                <a:lnTo>
                  <a:pt x="0" y="0"/>
                </a:lnTo>
                <a:close/>
              </a:path>
            </a:pathLst>
          </a:custGeom>
          <a:blipFill>
            <a:blip r:embed="rId9"/>
            <a:stretch>
              <a:fillRect l="0" t="-20975" r="-8280" b="-64249"/>
            </a:stretch>
          </a:blipFill>
        </p:spPr>
      </p:sp>
      <p:sp>
        <p:nvSpPr>
          <p:cNvPr name="TextBox 17" id="17"/>
          <p:cNvSpPr txBox="true"/>
          <p:nvPr/>
        </p:nvSpPr>
        <p:spPr>
          <a:xfrm rot="0">
            <a:off x="508860" y="1446767"/>
            <a:ext cx="10352968" cy="969010"/>
          </a:xfrm>
          <a:prstGeom prst="rect">
            <a:avLst/>
          </a:prstGeom>
        </p:spPr>
        <p:txBody>
          <a:bodyPr anchor="t" rtlCol="false" tIns="0" lIns="0" bIns="0" rIns="0">
            <a:spAutoFit/>
          </a:bodyPr>
          <a:lstStyle/>
          <a:p>
            <a:pPr algn="ctr">
              <a:lnSpc>
                <a:spcPts val="7670"/>
              </a:lnSpc>
            </a:pPr>
            <a:r>
              <a:rPr lang="en-US" sz="6500" spc="364">
                <a:solidFill>
                  <a:srgbClr val="65503D"/>
                </a:solidFill>
                <a:latin typeface="Wedges"/>
                <a:ea typeface="Wedges"/>
                <a:cs typeface="Wedges"/>
                <a:sym typeface="Wedges"/>
              </a:rPr>
              <a:t>社團交易規則繁多</a:t>
            </a:r>
          </a:p>
        </p:txBody>
      </p:sp>
      <p:grpSp>
        <p:nvGrpSpPr>
          <p:cNvPr name="Group 18" id="18"/>
          <p:cNvGrpSpPr/>
          <p:nvPr/>
        </p:nvGrpSpPr>
        <p:grpSpPr>
          <a:xfrm rot="0">
            <a:off x="6157912" y="3589972"/>
            <a:ext cx="1277302" cy="458153"/>
            <a:chOff x="0" y="0"/>
            <a:chExt cx="1703070" cy="610870"/>
          </a:xfrm>
        </p:grpSpPr>
        <p:sp>
          <p:nvSpPr>
            <p:cNvPr name="Freeform 19" id="19"/>
            <p:cNvSpPr/>
            <p:nvPr/>
          </p:nvSpPr>
          <p:spPr>
            <a:xfrm flipH="false" flipV="false" rot="0">
              <a:off x="-21590" y="-54610"/>
              <a:ext cx="1758950" cy="679450"/>
            </a:xfrm>
            <a:custGeom>
              <a:avLst/>
              <a:gdLst/>
              <a:ahLst/>
              <a:cxnLst/>
              <a:rect r="r" b="b" t="t" l="l"/>
              <a:pathLst>
                <a:path h="679450" w="1758950">
                  <a:moveTo>
                    <a:pt x="72390" y="152400"/>
                  </a:moveTo>
                  <a:cubicBezTo>
                    <a:pt x="608330" y="144780"/>
                    <a:pt x="775970" y="115570"/>
                    <a:pt x="960120" y="106680"/>
                  </a:cubicBezTo>
                  <a:cubicBezTo>
                    <a:pt x="1177290" y="97790"/>
                    <a:pt x="1567180" y="0"/>
                    <a:pt x="1672590" y="105410"/>
                  </a:cubicBezTo>
                  <a:cubicBezTo>
                    <a:pt x="1757680" y="189230"/>
                    <a:pt x="1758950" y="476250"/>
                    <a:pt x="1672590" y="562610"/>
                  </a:cubicBezTo>
                  <a:cubicBezTo>
                    <a:pt x="1563370" y="671830"/>
                    <a:pt x="1103630" y="558800"/>
                    <a:pt x="923290" y="563880"/>
                  </a:cubicBezTo>
                  <a:cubicBezTo>
                    <a:pt x="820420" y="566420"/>
                    <a:pt x="760730" y="568960"/>
                    <a:pt x="680720" y="576580"/>
                  </a:cubicBezTo>
                  <a:cubicBezTo>
                    <a:pt x="603250" y="584200"/>
                    <a:pt x="538480" y="603250"/>
                    <a:pt x="452120" y="609600"/>
                  </a:cubicBezTo>
                  <a:cubicBezTo>
                    <a:pt x="341630" y="618490"/>
                    <a:pt x="138430" y="679450"/>
                    <a:pt x="72390" y="613410"/>
                  </a:cubicBezTo>
                  <a:cubicBezTo>
                    <a:pt x="0" y="542290"/>
                    <a:pt x="72390" y="152400"/>
                    <a:pt x="72390" y="152400"/>
                  </a:cubicBezTo>
                </a:path>
              </a:pathLst>
            </a:custGeom>
            <a:solidFill>
              <a:srgbClr val="FFF234">
                <a:alpha val="24706"/>
              </a:srgbClr>
            </a:solidFill>
            <a:ln cap="sq">
              <a:noFill/>
              <a:prstDash val="solid"/>
              <a:miter/>
            </a:ln>
          </p:spPr>
        </p:sp>
      </p:grpSp>
      <p:grpSp>
        <p:nvGrpSpPr>
          <p:cNvPr name="Group 20" id="20"/>
          <p:cNvGrpSpPr/>
          <p:nvPr/>
        </p:nvGrpSpPr>
        <p:grpSpPr>
          <a:xfrm rot="0">
            <a:off x="5683568" y="5654992"/>
            <a:ext cx="1390650" cy="472440"/>
            <a:chOff x="0" y="0"/>
            <a:chExt cx="1854200" cy="629920"/>
          </a:xfrm>
        </p:grpSpPr>
        <p:sp>
          <p:nvSpPr>
            <p:cNvPr name="Freeform 21" id="21"/>
            <p:cNvSpPr/>
            <p:nvPr/>
          </p:nvSpPr>
          <p:spPr>
            <a:xfrm flipH="false" flipV="false" rot="0">
              <a:off x="50800" y="40640"/>
              <a:ext cx="1780540" cy="593090"/>
            </a:xfrm>
            <a:custGeom>
              <a:avLst/>
              <a:gdLst/>
              <a:ahLst/>
              <a:cxnLst/>
              <a:rect r="r" b="b" t="t" l="l"/>
              <a:pathLst>
                <a:path h="593090" w="1780540">
                  <a:moveTo>
                    <a:pt x="0" y="85090"/>
                  </a:moveTo>
                  <a:cubicBezTo>
                    <a:pt x="486410" y="7620"/>
                    <a:pt x="533400" y="11430"/>
                    <a:pt x="633730" y="10160"/>
                  </a:cubicBezTo>
                  <a:cubicBezTo>
                    <a:pt x="805180" y="7620"/>
                    <a:pt x="1158240" y="0"/>
                    <a:pt x="1334770" y="10160"/>
                  </a:cubicBezTo>
                  <a:cubicBezTo>
                    <a:pt x="1441450" y="16510"/>
                    <a:pt x="1516380" y="26670"/>
                    <a:pt x="1592580" y="41910"/>
                  </a:cubicBezTo>
                  <a:cubicBezTo>
                    <a:pt x="1652270" y="53340"/>
                    <a:pt x="1734820" y="44450"/>
                    <a:pt x="1752600" y="83820"/>
                  </a:cubicBezTo>
                  <a:cubicBezTo>
                    <a:pt x="1780540" y="149860"/>
                    <a:pt x="1600200" y="461010"/>
                    <a:pt x="1537970" y="487680"/>
                  </a:cubicBezTo>
                  <a:cubicBezTo>
                    <a:pt x="1511300" y="497840"/>
                    <a:pt x="1503680" y="471170"/>
                    <a:pt x="1464310" y="466090"/>
                  </a:cubicBezTo>
                  <a:cubicBezTo>
                    <a:pt x="1324610" y="445770"/>
                    <a:pt x="730250" y="445770"/>
                    <a:pt x="477520" y="468630"/>
                  </a:cubicBezTo>
                  <a:cubicBezTo>
                    <a:pt x="318770" y="482600"/>
                    <a:pt x="170180" y="593090"/>
                    <a:pt x="90170" y="538480"/>
                  </a:cubicBezTo>
                  <a:cubicBezTo>
                    <a:pt x="2540" y="478790"/>
                    <a:pt x="0" y="85090"/>
                    <a:pt x="0" y="85090"/>
                  </a:cubicBezTo>
                </a:path>
              </a:pathLst>
            </a:custGeom>
            <a:solidFill>
              <a:srgbClr val="FFF234">
                <a:alpha val="24706"/>
              </a:srgbClr>
            </a:solidFill>
            <a:ln cap="sq">
              <a:noFill/>
              <a:prstDash val="solid"/>
              <a:miter/>
            </a:ln>
          </p:spPr>
        </p:sp>
      </p:grpSp>
      <p:grpSp>
        <p:nvGrpSpPr>
          <p:cNvPr name="Group 22" id="22"/>
          <p:cNvGrpSpPr/>
          <p:nvPr/>
        </p:nvGrpSpPr>
        <p:grpSpPr>
          <a:xfrm rot="0">
            <a:off x="5088255" y="7314247"/>
            <a:ext cx="2682240" cy="456247"/>
            <a:chOff x="0" y="0"/>
            <a:chExt cx="3576320" cy="608330"/>
          </a:xfrm>
        </p:grpSpPr>
        <p:sp>
          <p:nvSpPr>
            <p:cNvPr name="Freeform 23" id="23"/>
            <p:cNvSpPr/>
            <p:nvPr/>
          </p:nvSpPr>
          <p:spPr>
            <a:xfrm flipH="false" flipV="false" rot="0">
              <a:off x="50800" y="-231140"/>
              <a:ext cx="3583940" cy="1018540"/>
            </a:xfrm>
            <a:custGeom>
              <a:avLst/>
              <a:gdLst/>
              <a:ahLst/>
              <a:cxnLst/>
              <a:rect r="r" b="b" t="t" l="l"/>
              <a:pathLst>
                <a:path h="1018540" w="3583940">
                  <a:moveTo>
                    <a:pt x="0" y="331470"/>
                  </a:moveTo>
                  <a:cubicBezTo>
                    <a:pt x="1005840" y="252730"/>
                    <a:pt x="3191510" y="0"/>
                    <a:pt x="3474720" y="281940"/>
                  </a:cubicBezTo>
                  <a:cubicBezTo>
                    <a:pt x="3583940" y="391160"/>
                    <a:pt x="3583940" y="629920"/>
                    <a:pt x="3474720" y="739140"/>
                  </a:cubicBezTo>
                  <a:cubicBezTo>
                    <a:pt x="3195320" y="1018540"/>
                    <a:pt x="958850" y="725170"/>
                    <a:pt x="502920" y="739140"/>
                  </a:cubicBezTo>
                  <a:cubicBezTo>
                    <a:pt x="367030" y="744220"/>
                    <a:pt x="314960" y="745490"/>
                    <a:pt x="237490" y="755650"/>
                  </a:cubicBezTo>
                  <a:cubicBezTo>
                    <a:pt x="177800" y="763270"/>
                    <a:pt x="115570" y="815340"/>
                    <a:pt x="76200" y="787400"/>
                  </a:cubicBezTo>
                  <a:cubicBezTo>
                    <a:pt x="10160" y="741680"/>
                    <a:pt x="0" y="331470"/>
                    <a:pt x="0" y="331470"/>
                  </a:cubicBezTo>
                </a:path>
              </a:pathLst>
            </a:custGeom>
            <a:solidFill>
              <a:srgbClr val="FFF234">
                <a:alpha val="24706"/>
              </a:srgbClr>
            </a:solidFill>
            <a:ln cap="sq">
              <a:noFill/>
              <a:prstDash val="solid"/>
              <a:miter/>
            </a:ln>
          </p:spPr>
        </p:sp>
      </p:grpSp>
      <p:grpSp>
        <p:nvGrpSpPr>
          <p:cNvPr name="Group 24" id="24"/>
          <p:cNvGrpSpPr/>
          <p:nvPr/>
        </p:nvGrpSpPr>
        <p:grpSpPr>
          <a:xfrm rot="0">
            <a:off x="4928235" y="8073390"/>
            <a:ext cx="5701665" cy="437197"/>
            <a:chOff x="0" y="0"/>
            <a:chExt cx="7602220" cy="582930"/>
          </a:xfrm>
        </p:grpSpPr>
        <p:sp>
          <p:nvSpPr>
            <p:cNvPr name="Freeform 25" id="25"/>
            <p:cNvSpPr/>
            <p:nvPr/>
          </p:nvSpPr>
          <p:spPr>
            <a:xfrm flipH="false" flipV="false" rot="0">
              <a:off x="-30480" y="-397510"/>
              <a:ext cx="7702550" cy="1391920"/>
            </a:xfrm>
            <a:custGeom>
              <a:avLst/>
              <a:gdLst/>
              <a:ahLst/>
              <a:cxnLst/>
              <a:rect r="r" b="b" t="t" l="l"/>
              <a:pathLst>
                <a:path h="1391920" w="7702550">
                  <a:moveTo>
                    <a:pt x="113030" y="448310"/>
                  </a:moveTo>
                  <a:cubicBezTo>
                    <a:pt x="1657350" y="491490"/>
                    <a:pt x="7109460" y="0"/>
                    <a:pt x="7581900" y="471170"/>
                  </a:cubicBezTo>
                  <a:cubicBezTo>
                    <a:pt x="7702550" y="593090"/>
                    <a:pt x="7702550" y="807720"/>
                    <a:pt x="7581900" y="928370"/>
                  </a:cubicBezTo>
                  <a:cubicBezTo>
                    <a:pt x="7118350" y="1391920"/>
                    <a:pt x="2019300" y="942340"/>
                    <a:pt x="875030" y="928370"/>
                  </a:cubicBezTo>
                  <a:cubicBezTo>
                    <a:pt x="481330" y="923290"/>
                    <a:pt x="189230" y="1026160"/>
                    <a:pt x="81280" y="909320"/>
                  </a:cubicBezTo>
                  <a:cubicBezTo>
                    <a:pt x="0" y="820420"/>
                    <a:pt x="113030" y="448310"/>
                    <a:pt x="113030" y="448310"/>
                  </a:cubicBezTo>
                </a:path>
              </a:pathLst>
            </a:custGeom>
            <a:solidFill>
              <a:srgbClr val="FFF234">
                <a:alpha val="24706"/>
              </a:srgbClr>
            </a:solidFill>
            <a:ln cap="sq">
              <a:noFill/>
              <a:prstDash val="solid"/>
              <a:miter/>
            </a:ln>
          </p:spPr>
        </p:sp>
      </p:grpSp>
      <p:grpSp>
        <p:nvGrpSpPr>
          <p:cNvPr name="Group 26" id="26"/>
          <p:cNvGrpSpPr/>
          <p:nvPr/>
        </p:nvGrpSpPr>
        <p:grpSpPr>
          <a:xfrm rot="0">
            <a:off x="4957762" y="3289935"/>
            <a:ext cx="1383030" cy="441007"/>
            <a:chOff x="0" y="0"/>
            <a:chExt cx="1844040" cy="588010"/>
          </a:xfrm>
        </p:grpSpPr>
        <p:sp>
          <p:nvSpPr>
            <p:cNvPr name="Freeform 27" id="27"/>
            <p:cNvSpPr/>
            <p:nvPr/>
          </p:nvSpPr>
          <p:spPr>
            <a:xfrm flipH="false" flipV="false" rot="0">
              <a:off x="-46990" y="-31750"/>
              <a:ext cx="1917700" cy="740410"/>
            </a:xfrm>
            <a:custGeom>
              <a:avLst/>
              <a:gdLst/>
              <a:ahLst/>
              <a:cxnLst/>
              <a:rect r="r" b="b" t="t" l="l"/>
              <a:pathLst>
                <a:path h="740410" w="1917700">
                  <a:moveTo>
                    <a:pt x="97790" y="105410"/>
                  </a:moveTo>
                  <a:cubicBezTo>
                    <a:pt x="1517650" y="101600"/>
                    <a:pt x="1752600" y="0"/>
                    <a:pt x="1838960" y="82550"/>
                  </a:cubicBezTo>
                  <a:cubicBezTo>
                    <a:pt x="1917700" y="157480"/>
                    <a:pt x="1908810" y="466090"/>
                    <a:pt x="1840230" y="539750"/>
                  </a:cubicBezTo>
                  <a:cubicBezTo>
                    <a:pt x="1784350" y="599440"/>
                    <a:pt x="1676400" y="557530"/>
                    <a:pt x="1537970" y="562610"/>
                  </a:cubicBezTo>
                  <a:cubicBezTo>
                    <a:pt x="1235710" y="574040"/>
                    <a:pt x="271780" y="740410"/>
                    <a:pt x="97790" y="567690"/>
                  </a:cubicBezTo>
                  <a:cubicBezTo>
                    <a:pt x="0" y="469900"/>
                    <a:pt x="97790" y="105410"/>
                    <a:pt x="97790" y="105410"/>
                  </a:cubicBezTo>
                </a:path>
              </a:pathLst>
            </a:custGeom>
            <a:solidFill>
              <a:srgbClr val="FFF234">
                <a:alpha val="24706"/>
              </a:srgbClr>
            </a:solidFill>
            <a:ln cap="sq">
              <a:noFill/>
              <a:prstDash val="solid"/>
              <a:miter/>
            </a:ln>
          </p:spPr>
        </p:sp>
      </p:grpSp>
      <p:grpSp>
        <p:nvGrpSpPr>
          <p:cNvPr name="Group 28" id="28"/>
          <p:cNvGrpSpPr/>
          <p:nvPr/>
        </p:nvGrpSpPr>
        <p:grpSpPr>
          <a:xfrm rot="0">
            <a:off x="7676197" y="3536633"/>
            <a:ext cx="1294448" cy="476250"/>
            <a:chOff x="0" y="0"/>
            <a:chExt cx="1725930" cy="635000"/>
          </a:xfrm>
        </p:grpSpPr>
        <p:sp>
          <p:nvSpPr>
            <p:cNvPr name="Freeform 29" id="29"/>
            <p:cNvSpPr/>
            <p:nvPr/>
          </p:nvSpPr>
          <p:spPr>
            <a:xfrm flipH="false" flipV="false" rot="0">
              <a:off x="-36830" y="-3810"/>
              <a:ext cx="1779270" cy="699770"/>
            </a:xfrm>
            <a:custGeom>
              <a:avLst/>
              <a:gdLst/>
              <a:ahLst/>
              <a:cxnLst/>
              <a:rect r="r" b="b" t="t" l="l"/>
              <a:pathLst>
                <a:path h="699770" w="1779270">
                  <a:moveTo>
                    <a:pt x="87630" y="125730"/>
                  </a:moveTo>
                  <a:cubicBezTo>
                    <a:pt x="985520" y="120650"/>
                    <a:pt x="1059180" y="116840"/>
                    <a:pt x="1151890" y="104140"/>
                  </a:cubicBezTo>
                  <a:cubicBezTo>
                    <a:pt x="1240790" y="92710"/>
                    <a:pt x="1323340" y="63500"/>
                    <a:pt x="1413510" y="55880"/>
                  </a:cubicBezTo>
                  <a:cubicBezTo>
                    <a:pt x="1510030" y="46990"/>
                    <a:pt x="1656080" y="0"/>
                    <a:pt x="1711960" y="54610"/>
                  </a:cubicBezTo>
                  <a:cubicBezTo>
                    <a:pt x="1779270" y="123190"/>
                    <a:pt x="1753870" y="469900"/>
                    <a:pt x="1711960" y="511810"/>
                  </a:cubicBezTo>
                  <a:cubicBezTo>
                    <a:pt x="1695450" y="528320"/>
                    <a:pt x="1672590" y="514350"/>
                    <a:pt x="1643380" y="511810"/>
                  </a:cubicBezTo>
                  <a:cubicBezTo>
                    <a:pt x="1587500" y="506730"/>
                    <a:pt x="1482090" y="458470"/>
                    <a:pt x="1402080" y="466090"/>
                  </a:cubicBezTo>
                  <a:cubicBezTo>
                    <a:pt x="1316990" y="472440"/>
                    <a:pt x="1235710" y="543560"/>
                    <a:pt x="1146810" y="562610"/>
                  </a:cubicBezTo>
                  <a:cubicBezTo>
                    <a:pt x="1057910" y="582930"/>
                    <a:pt x="984250" y="577850"/>
                    <a:pt x="867410" y="582930"/>
                  </a:cubicBezTo>
                  <a:cubicBezTo>
                    <a:pt x="673100" y="590550"/>
                    <a:pt x="200660" y="699770"/>
                    <a:pt x="87630" y="586740"/>
                  </a:cubicBezTo>
                  <a:cubicBezTo>
                    <a:pt x="0" y="500380"/>
                    <a:pt x="87630" y="125730"/>
                    <a:pt x="87630" y="125730"/>
                  </a:cubicBezTo>
                </a:path>
              </a:pathLst>
            </a:custGeom>
            <a:solidFill>
              <a:srgbClr val="FFF234">
                <a:alpha val="24706"/>
              </a:srgbClr>
            </a:solidFill>
            <a:ln cap="sq">
              <a:noFill/>
              <a:prstDash val="solid"/>
              <a:miter/>
            </a:ln>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6" id="16"/>
          <p:cNvSpPr/>
          <p:nvPr/>
        </p:nvSpPr>
        <p:spPr>
          <a:xfrm flipH="false" flipV="false" rot="0">
            <a:off x="2395709" y="2609890"/>
            <a:ext cx="6382918" cy="6229318"/>
          </a:xfrm>
          <a:custGeom>
            <a:avLst/>
            <a:gdLst/>
            <a:ahLst/>
            <a:cxnLst/>
            <a:rect r="r" b="b" t="t" l="l"/>
            <a:pathLst>
              <a:path h="6229318" w="6382918">
                <a:moveTo>
                  <a:pt x="0" y="0"/>
                </a:moveTo>
                <a:lnTo>
                  <a:pt x="6382917" y="0"/>
                </a:lnTo>
                <a:lnTo>
                  <a:pt x="6382917" y="6229317"/>
                </a:lnTo>
                <a:lnTo>
                  <a:pt x="0" y="6229317"/>
                </a:lnTo>
                <a:lnTo>
                  <a:pt x="0" y="0"/>
                </a:lnTo>
                <a:close/>
              </a:path>
            </a:pathLst>
          </a:custGeom>
          <a:blipFill>
            <a:blip r:embed="rId9"/>
            <a:stretch>
              <a:fillRect l="0" t="0" r="0" b="0"/>
            </a:stretch>
          </a:blipFill>
        </p:spPr>
      </p:sp>
      <p:sp>
        <p:nvSpPr>
          <p:cNvPr name="Freeform 17" id="17"/>
          <p:cNvSpPr/>
          <p:nvPr/>
        </p:nvSpPr>
        <p:spPr>
          <a:xfrm flipH="false" flipV="false" rot="0">
            <a:off x="10335230" y="2801703"/>
            <a:ext cx="4693122" cy="5895686"/>
          </a:xfrm>
          <a:custGeom>
            <a:avLst/>
            <a:gdLst/>
            <a:ahLst/>
            <a:cxnLst/>
            <a:rect r="r" b="b" t="t" l="l"/>
            <a:pathLst>
              <a:path h="5895686" w="4693122">
                <a:moveTo>
                  <a:pt x="0" y="0"/>
                </a:moveTo>
                <a:lnTo>
                  <a:pt x="4693122" y="0"/>
                </a:lnTo>
                <a:lnTo>
                  <a:pt x="4693122" y="5895686"/>
                </a:lnTo>
                <a:lnTo>
                  <a:pt x="0" y="5895686"/>
                </a:lnTo>
                <a:lnTo>
                  <a:pt x="0" y="0"/>
                </a:lnTo>
                <a:close/>
              </a:path>
            </a:pathLst>
          </a:custGeom>
          <a:blipFill>
            <a:blip r:embed="rId10"/>
            <a:stretch>
              <a:fillRect l="0" t="0" r="0" b="0"/>
            </a:stretch>
          </a:blipFill>
        </p:spPr>
      </p:sp>
      <p:sp>
        <p:nvSpPr>
          <p:cNvPr name="TextBox 18" id="18"/>
          <p:cNvSpPr txBox="true"/>
          <p:nvPr/>
        </p:nvSpPr>
        <p:spPr>
          <a:xfrm rot="0">
            <a:off x="508860" y="1446767"/>
            <a:ext cx="10352968" cy="969010"/>
          </a:xfrm>
          <a:prstGeom prst="rect">
            <a:avLst/>
          </a:prstGeom>
        </p:spPr>
        <p:txBody>
          <a:bodyPr anchor="t" rtlCol="false" tIns="0" lIns="0" bIns="0" rIns="0">
            <a:spAutoFit/>
          </a:bodyPr>
          <a:lstStyle/>
          <a:p>
            <a:pPr algn="ctr">
              <a:lnSpc>
                <a:spcPts val="7670"/>
              </a:lnSpc>
            </a:pPr>
            <a:r>
              <a:rPr lang="en-US" sz="6500" spc="364">
                <a:solidFill>
                  <a:srgbClr val="65503D"/>
                </a:solidFill>
                <a:latin typeface="Wedges"/>
                <a:ea typeface="Wedges"/>
                <a:cs typeface="Wedges"/>
                <a:sym typeface="Wedges"/>
              </a:rPr>
              <a:t>販賣商品較為麻煩</a:t>
            </a:r>
          </a:p>
        </p:txBody>
      </p:sp>
      <p:sp>
        <p:nvSpPr>
          <p:cNvPr name="TextBox 19" id="19"/>
          <p:cNvSpPr txBox="true"/>
          <p:nvPr/>
        </p:nvSpPr>
        <p:spPr>
          <a:xfrm rot="0">
            <a:off x="9868863" y="1970952"/>
            <a:ext cx="5159489" cy="762000"/>
          </a:xfrm>
          <a:prstGeom prst="rect">
            <a:avLst/>
          </a:prstGeom>
        </p:spPr>
        <p:txBody>
          <a:bodyPr anchor="t" rtlCol="false" tIns="0" lIns="0" bIns="0" rIns="0">
            <a:spAutoFit/>
          </a:bodyPr>
          <a:lstStyle/>
          <a:p>
            <a:pPr algn="ctr">
              <a:lnSpc>
                <a:spcPts val="4200"/>
              </a:lnSpc>
            </a:pPr>
            <a:r>
              <a:rPr lang="en-US" sz="3000">
                <a:solidFill>
                  <a:srgbClr val="65503D"/>
                </a:solidFill>
                <a:latin typeface="Jella"/>
                <a:ea typeface="Jella"/>
                <a:cs typeface="Jella"/>
                <a:sym typeface="Jella"/>
              </a:rPr>
              <a:t>商品圖對不上價格</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5742221" y="2662032"/>
            <a:ext cx="9192106" cy="5462920"/>
          </a:xfrm>
          <a:prstGeom prst="rect">
            <a:avLst/>
          </a:prstGeom>
        </p:spPr>
        <p:txBody>
          <a:bodyPr anchor="t" rtlCol="false" tIns="0" lIns="0" bIns="0" rIns="0">
            <a:spAutoFit/>
          </a:bodyPr>
          <a:lstStyle/>
          <a:p>
            <a:pPr algn="l">
              <a:lnSpc>
                <a:spcPts val="6796"/>
              </a:lnSpc>
            </a:pPr>
            <a:r>
              <a:rPr lang="en-US" sz="4854">
                <a:solidFill>
                  <a:srgbClr val="65503D"/>
                </a:solidFill>
                <a:latin typeface="Jella"/>
                <a:ea typeface="Jella"/>
                <a:cs typeface="Jella"/>
                <a:sym typeface="Jella"/>
              </a:rPr>
              <a:t>方便統計的交易環境</a:t>
            </a:r>
          </a:p>
          <a:p>
            <a:pPr algn="l">
              <a:lnSpc>
                <a:spcPts val="6796"/>
              </a:lnSpc>
            </a:pPr>
          </a:p>
          <a:p>
            <a:pPr algn="l">
              <a:lnSpc>
                <a:spcPts val="6796"/>
              </a:lnSpc>
            </a:pPr>
            <a:r>
              <a:rPr lang="en-US" sz="4854">
                <a:solidFill>
                  <a:srgbClr val="65503D"/>
                </a:solidFill>
                <a:latin typeface="Jella"/>
                <a:ea typeface="Jella"/>
                <a:cs typeface="Jella"/>
                <a:sym typeface="Jella"/>
              </a:rPr>
              <a:t>用標籤分類商品</a:t>
            </a:r>
          </a:p>
          <a:p>
            <a:pPr algn="l">
              <a:lnSpc>
                <a:spcPts val="6796"/>
              </a:lnSpc>
            </a:pPr>
          </a:p>
          <a:p>
            <a:pPr algn="l">
              <a:lnSpc>
                <a:spcPts val="6796"/>
              </a:lnSpc>
            </a:pPr>
            <a:r>
              <a:rPr lang="en-US" sz="4854">
                <a:solidFill>
                  <a:srgbClr val="65503D"/>
                </a:solidFill>
                <a:latin typeface="Jella"/>
                <a:ea typeface="Jella"/>
                <a:cs typeface="Jella"/>
                <a:sym typeface="Jella"/>
              </a:rPr>
              <a:t>商品新增容易</a:t>
            </a:r>
          </a:p>
          <a:p>
            <a:pPr algn="l">
              <a:lnSpc>
                <a:spcPts val="6796"/>
              </a:lnSpc>
            </a:pPr>
          </a:p>
        </p:txBody>
      </p:sp>
      <p:sp>
        <p:nvSpPr>
          <p:cNvPr name="Freeform 15" id="15"/>
          <p:cNvSpPr/>
          <p:nvPr/>
        </p:nvSpPr>
        <p:spPr>
          <a:xfrm flipH="false" flipV="false" rot="0">
            <a:off x="3792133" y="2984573"/>
            <a:ext cx="1137622" cy="1063203"/>
          </a:xfrm>
          <a:custGeom>
            <a:avLst/>
            <a:gdLst/>
            <a:ahLst/>
            <a:cxnLst/>
            <a:rect r="r" b="b" t="t" l="l"/>
            <a:pathLst>
              <a:path h="1063203" w="1137622">
                <a:moveTo>
                  <a:pt x="0" y="0"/>
                </a:moveTo>
                <a:lnTo>
                  <a:pt x="1137622" y="0"/>
                </a:lnTo>
                <a:lnTo>
                  <a:pt x="1137622" y="1063202"/>
                </a:lnTo>
                <a:lnTo>
                  <a:pt x="0" y="10632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3792133" y="4761845"/>
            <a:ext cx="1137622" cy="1063203"/>
          </a:xfrm>
          <a:custGeom>
            <a:avLst/>
            <a:gdLst/>
            <a:ahLst/>
            <a:cxnLst/>
            <a:rect r="r" b="b" t="t" l="l"/>
            <a:pathLst>
              <a:path h="1063203" w="1137622">
                <a:moveTo>
                  <a:pt x="0" y="0"/>
                </a:moveTo>
                <a:lnTo>
                  <a:pt x="1137622" y="0"/>
                </a:lnTo>
                <a:lnTo>
                  <a:pt x="1137622" y="1063203"/>
                </a:lnTo>
                <a:lnTo>
                  <a:pt x="0" y="10632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3792133" y="6539117"/>
            <a:ext cx="1137622" cy="1063203"/>
          </a:xfrm>
          <a:custGeom>
            <a:avLst/>
            <a:gdLst/>
            <a:ahLst/>
            <a:cxnLst/>
            <a:rect r="r" b="b" t="t" l="l"/>
            <a:pathLst>
              <a:path h="1063203" w="1137622">
                <a:moveTo>
                  <a:pt x="0" y="0"/>
                </a:moveTo>
                <a:lnTo>
                  <a:pt x="1137622" y="0"/>
                </a:lnTo>
                <a:lnTo>
                  <a:pt x="1137622" y="1063203"/>
                </a:lnTo>
                <a:lnTo>
                  <a:pt x="0" y="10632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0" id="20"/>
          <p:cNvSpPr txBox="true"/>
          <p:nvPr/>
        </p:nvSpPr>
        <p:spPr>
          <a:xfrm rot="0">
            <a:off x="2327144" y="1457105"/>
            <a:ext cx="2929979" cy="969010"/>
          </a:xfrm>
          <a:prstGeom prst="rect">
            <a:avLst/>
          </a:prstGeom>
        </p:spPr>
        <p:txBody>
          <a:bodyPr anchor="t" rtlCol="false" tIns="0" lIns="0" bIns="0" rIns="0">
            <a:spAutoFit/>
          </a:bodyPr>
          <a:lstStyle/>
          <a:p>
            <a:pPr algn="ctr">
              <a:lnSpc>
                <a:spcPts val="7670"/>
              </a:lnSpc>
            </a:pPr>
            <a:r>
              <a:rPr lang="en-US" sz="6500" spc="364">
                <a:solidFill>
                  <a:srgbClr val="65503D"/>
                </a:solidFill>
                <a:latin typeface="Wedges"/>
                <a:ea typeface="Wedges"/>
                <a:cs typeface="Wedges"/>
                <a:sym typeface="Wedges"/>
              </a:rPr>
              <a:t>動機</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05720" y="1170762"/>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4180238" y="4581525"/>
            <a:ext cx="9927524"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系統特色</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04797" y="1438055"/>
            <a:ext cx="15876560" cy="7945476"/>
            <a:chOff x="0" y="0"/>
            <a:chExt cx="4181481" cy="2092636"/>
          </a:xfrm>
        </p:grpSpPr>
        <p:sp>
          <p:nvSpPr>
            <p:cNvPr name="Freeform 7" id="7"/>
            <p:cNvSpPr/>
            <p:nvPr/>
          </p:nvSpPr>
          <p:spPr>
            <a:xfrm flipH="false" flipV="false" rot="0">
              <a:off x="0" y="0"/>
              <a:ext cx="4181481" cy="2092636"/>
            </a:xfrm>
            <a:custGeom>
              <a:avLst/>
              <a:gdLst/>
              <a:ahLst/>
              <a:cxnLst/>
              <a:rect r="r" b="b" t="t" l="l"/>
              <a:pathLst>
                <a:path h="2092636" w="4181481">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name="TextBox 8" id="8"/>
            <p:cNvSpPr txBox="true"/>
            <p:nvPr/>
          </p:nvSpPr>
          <p:spPr>
            <a:xfrm>
              <a:off x="0" y="-38100"/>
              <a:ext cx="4181481" cy="213073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false" rot="0">
            <a:off x="16143268" y="-3984217"/>
            <a:ext cx="10801253" cy="5756168"/>
          </a:xfrm>
          <a:custGeom>
            <a:avLst/>
            <a:gdLst/>
            <a:ahLst/>
            <a:cxnLst/>
            <a:rect r="r" b="b" t="t" l="l"/>
            <a:pathLst>
              <a:path h="5756168" w="10801253">
                <a:moveTo>
                  <a:pt x="10801252" y="0"/>
                </a:moveTo>
                <a:lnTo>
                  <a:pt x="0" y="0"/>
                </a:lnTo>
                <a:lnTo>
                  <a:pt x="0" y="5756167"/>
                </a:lnTo>
                <a:lnTo>
                  <a:pt x="10801252" y="5756167"/>
                </a:lnTo>
                <a:lnTo>
                  <a:pt x="108012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292166" y="1438055"/>
            <a:ext cx="1312631" cy="837697"/>
          </a:xfrm>
          <a:custGeom>
            <a:avLst/>
            <a:gdLst/>
            <a:ahLst/>
            <a:cxnLst/>
            <a:rect r="r" b="b" t="t" l="l"/>
            <a:pathLst>
              <a:path h="837697" w="1312631">
                <a:moveTo>
                  <a:pt x="1312631" y="0"/>
                </a:moveTo>
                <a:lnTo>
                  <a:pt x="0" y="0"/>
                </a:lnTo>
                <a:lnTo>
                  <a:pt x="0" y="837697"/>
                </a:lnTo>
                <a:lnTo>
                  <a:pt x="1312631" y="837697"/>
                </a:lnTo>
                <a:lnTo>
                  <a:pt x="1312631"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604797" y="308481"/>
            <a:ext cx="1581824" cy="1009491"/>
          </a:xfrm>
          <a:custGeom>
            <a:avLst/>
            <a:gdLst/>
            <a:ahLst/>
            <a:cxnLst/>
            <a:rect r="r" b="b" t="t" l="l"/>
            <a:pathLst>
              <a:path h="1009491" w="1581824">
                <a:moveTo>
                  <a:pt x="0" y="0"/>
                </a:moveTo>
                <a:lnTo>
                  <a:pt x="1581824" y="0"/>
                </a:lnTo>
                <a:lnTo>
                  <a:pt x="1581824" y="1009491"/>
                </a:lnTo>
                <a:lnTo>
                  <a:pt x="0" y="1009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16143268" y="7552514"/>
            <a:ext cx="1793964" cy="1144875"/>
          </a:xfrm>
          <a:custGeom>
            <a:avLst/>
            <a:gdLst/>
            <a:ahLst/>
            <a:cxnLst/>
            <a:rect r="r" b="b" t="t" l="l"/>
            <a:pathLst>
              <a:path h="1144875" w="1793964">
                <a:moveTo>
                  <a:pt x="0" y="0"/>
                </a:moveTo>
                <a:lnTo>
                  <a:pt x="1793964" y="0"/>
                </a:lnTo>
                <a:lnTo>
                  <a:pt x="1793964" y="1144875"/>
                </a:lnTo>
                <a:lnTo>
                  <a:pt x="0" y="1144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8656520" y="-3984217"/>
            <a:ext cx="10801253" cy="5756168"/>
          </a:xfrm>
          <a:custGeom>
            <a:avLst/>
            <a:gdLst/>
            <a:ahLst/>
            <a:cxnLst/>
            <a:rect r="r" b="b" t="t" l="l"/>
            <a:pathLst>
              <a:path h="5756168" w="10801253">
                <a:moveTo>
                  <a:pt x="0" y="0"/>
                </a:moveTo>
                <a:lnTo>
                  <a:pt x="10801252" y="0"/>
                </a:lnTo>
                <a:lnTo>
                  <a:pt x="10801252" y="5756167"/>
                </a:lnTo>
                <a:lnTo>
                  <a:pt x="0" y="57561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469220" y="7641371"/>
            <a:ext cx="5496517" cy="2970409"/>
          </a:xfrm>
          <a:custGeom>
            <a:avLst/>
            <a:gdLst/>
            <a:ahLst/>
            <a:cxnLst/>
            <a:rect r="r" b="b" t="t" l="l"/>
            <a:pathLst>
              <a:path h="2970409" w="5496517">
                <a:moveTo>
                  <a:pt x="0" y="0"/>
                </a:moveTo>
                <a:lnTo>
                  <a:pt x="5496517" y="0"/>
                </a:lnTo>
                <a:lnTo>
                  <a:pt x="5496517" y="2970409"/>
                </a:lnTo>
                <a:lnTo>
                  <a:pt x="0" y="29704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true" flipV="false" rot="0">
            <a:off x="15260703" y="7641371"/>
            <a:ext cx="5496517" cy="2970409"/>
          </a:xfrm>
          <a:custGeom>
            <a:avLst/>
            <a:gdLst/>
            <a:ahLst/>
            <a:cxnLst/>
            <a:rect r="r" b="b" t="t" l="l"/>
            <a:pathLst>
              <a:path h="2970409" w="5496517">
                <a:moveTo>
                  <a:pt x="5496517" y="0"/>
                </a:moveTo>
                <a:lnTo>
                  <a:pt x="0" y="0"/>
                </a:lnTo>
                <a:lnTo>
                  <a:pt x="0" y="2970409"/>
                </a:lnTo>
                <a:lnTo>
                  <a:pt x="5496517" y="2970409"/>
                </a:lnTo>
                <a:lnTo>
                  <a:pt x="5496517"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6" id="16"/>
          <p:cNvSpPr txBox="true"/>
          <p:nvPr/>
        </p:nvSpPr>
        <p:spPr>
          <a:xfrm rot="0">
            <a:off x="6608284" y="1642664"/>
            <a:ext cx="4329340" cy="1133475"/>
          </a:xfrm>
          <a:prstGeom prst="rect">
            <a:avLst/>
          </a:prstGeom>
        </p:spPr>
        <p:txBody>
          <a:bodyPr anchor="t" rtlCol="false" tIns="0" lIns="0" bIns="0" rIns="0">
            <a:spAutoFit/>
          </a:bodyPr>
          <a:lstStyle/>
          <a:p>
            <a:pPr algn="ctr">
              <a:lnSpc>
                <a:spcPts val="8850"/>
              </a:lnSpc>
            </a:pPr>
            <a:r>
              <a:rPr lang="en-US" sz="7500" spc="420">
                <a:solidFill>
                  <a:srgbClr val="65503D"/>
                </a:solidFill>
                <a:latin typeface="Wedges"/>
                <a:ea typeface="Wedges"/>
                <a:cs typeface="Wedges"/>
                <a:sym typeface="Wedges"/>
              </a:rPr>
              <a:t>特色</a:t>
            </a:r>
          </a:p>
        </p:txBody>
      </p:sp>
      <p:sp>
        <p:nvSpPr>
          <p:cNvPr name="TextBox 17" id="17"/>
          <p:cNvSpPr txBox="true"/>
          <p:nvPr/>
        </p:nvSpPr>
        <p:spPr>
          <a:xfrm rot="0">
            <a:off x="3691357" y="3012648"/>
            <a:ext cx="1462720"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記帳</a:t>
            </a:r>
          </a:p>
        </p:txBody>
      </p:sp>
      <p:sp>
        <p:nvSpPr>
          <p:cNvPr name="Freeform 18" id="18"/>
          <p:cNvSpPr/>
          <p:nvPr/>
        </p:nvSpPr>
        <p:spPr>
          <a:xfrm flipH="false" flipV="false" rot="0">
            <a:off x="2079579" y="3323371"/>
            <a:ext cx="1065117" cy="1065117"/>
          </a:xfrm>
          <a:custGeom>
            <a:avLst/>
            <a:gdLst/>
            <a:ahLst/>
            <a:cxnLst/>
            <a:rect r="r" b="b" t="t" l="l"/>
            <a:pathLst>
              <a:path h="1065117" w="1065117">
                <a:moveTo>
                  <a:pt x="0" y="0"/>
                </a:moveTo>
                <a:lnTo>
                  <a:pt x="1065117" y="0"/>
                </a:lnTo>
                <a:lnTo>
                  <a:pt x="1065117" y="1065116"/>
                </a:lnTo>
                <a:lnTo>
                  <a:pt x="0" y="10651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2017634" y="3478104"/>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1</a:t>
            </a:r>
          </a:p>
        </p:txBody>
      </p:sp>
      <p:sp>
        <p:nvSpPr>
          <p:cNvPr name="Freeform 20" id="20"/>
          <p:cNvSpPr/>
          <p:nvPr/>
        </p:nvSpPr>
        <p:spPr>
          <a:xfrm flipH="false" flipV="false" rot="0">
            <a:off x="2141525" y="5143500"/>
            <a:ext cx="1065117" cy="1065117"/>
          </a:xfrm>
          <a:custGeom>
            <a:avLst/>
            <a:gdLst/>
            <a:ahLst/>
            <a:cxnLst/>
            <a:rect r="r" b="b" t="t" l="l"/>
            <a:pathLst>
              <a:path h="1065117" w="1065117">
                <a:moveTo>
                  <a:pt x="0" y="0"/>
                </a:moveTo>
                <a:lnTo>
                  <a:pt x="1065117" y="0"/>
                </a:lnTo>
                <a:lnTo>
                  <a:pt x="1065117" y="1065117"/>
                </a:lnTo>
                <a:lnTo>
                  <a:pt x="0" y="10651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2079579" y="5298233"/>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2</a:t>
            </a:r>
          </a:p>
        </p:txBody>
      </p:sp>
      <p:sp>
        <p:nvSpPr>
          <p:cNvPr name="Freeform 22" id="22"/>
          <p:cNvSpPr/>
          <p:nvPr/>
        </p:nvSpPr>
        <p:spPr>
          <a:xfrm flipH="false" flipV="false" rot="0">
            <a:off x="2079579" y="7123017"/>
            <a:ext cx="1065117" cy="1065117"/>
          </a:xfrm>
          <a:custGeom>
            <a:avLst/>
            <a:gdLst/>
            <a:ahLst/>
            <a:cxnLst/>
            <a:rect r="r" b="b" t="t" l="l"/>
            <a:pathLst>
              <a:path h="1065117" w="1065117">
                <a:moveTo>
                  <a:pt x="0" y="0"/>
                </a:moveTo>
                <a:lnTo>
                  <a:pt x="1065117" y="0"/>
                </a:lnTo>
                <a:lnTo>
                  <a:pt x="1065117" y="1065117"/>
                </a:lnTo>
                <a:lnTo>
                  <a:pt x="0" y="10651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3" id="23"/>
          <p:cNvSpPr txBox="true"/>
          <p:nvPr/>
        </p:nvSpPr>
        <p:spPr>
          <a:xfrm rot="0">
            <a:off x="2017634" y="7277750"/>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3</a:t>
            </a:r>
          </a:p>
        </p:txBody>
      </p:sp>
      <p:sp>
        <p:nvSpPr>
          <p:cNvPr name="Freeform 24" id="24"/>
          <p:cNvSpPr/>
          <p:nvPr/>
        </p:nvSpPr>
        <p:spPr>
          <a:xfrm flipH="false" flipV="false" rot="0">
            <a:off x="10343120" y="3842939"/>
            <a:ext cx="1065117" cy="1065117"/>
          </a:xfrm>
          <a:custGeom>
            <a:avLst/>
            <a:gdLst/>
            <a:ahLst/>
            <a:cxnLst/>
            <a:rect r="r" b="b" t="t" l="l"/>
            <a:pathLst>
              <a:path h="1065117" w="1065117">
                <a:moveTo>
                  <a:pt x="0" y="0"/>
                </a:moveTo>
                <a:lnTo>
                  <a:pt x="1065117" y="0"/>
                </a:lnTo>
                <a:lnTo>
                  <a:pt x="1065117" y="1065117"/>
                </a:lnTo>
                <a:lnTo>
                  <a:pt x="0" y="10651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5" id="25"/>
          <p:cNvSpPr txBox="true"/>
          <p:nvPr/>
        </p:nvSpPr>
        <p:spPr>
          <a:xfrm rot="0">
            <a:off x="10281174" y="3997672"/>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4</a:t>
            </a:r>
          </a:p>
        </p:txBody>
      </p:sp>
      <p:sp>
        <p:nvSpPr>
          <p:cNvPr name="Freeform 26" id="26"/>
          <p:cNvSpPr/>
          <p:nvPr/>
        </p:nvSpPr>
        <p:spPr>
          <a:xfrm flipH="false" flipV="false" rot="0">
            <a:off x="10405066" y="5663068"/>
            <a:ext cx="1065117" cy="1065117"/>
          </a:xfrm>
          <a:custGeom>
            <a:avLst/>
            <a:gdLst/>
            <a:ahLst/>
            <a:cxnLst/>
            <a:rect r="r" b="b" t="t" l="l"/>
            <a:pathLst>
              <a:path h="1065117" w="1065117">
                <a:moveTo>
                  <a:pt x="0" y="0"/>
                </a:moveTo>
                <a:lnTo>
                  <a:pt x="1065116" y="0"/>
                </a:lnTo>
                <a:lnTo>
                  <a:pt x="1065116" y="1065117"/>
                </a:lnTo>
                <a:lnTo>
                  <a:pt x="0" y="10651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7" id="27"/>
          <p:cNvSpPr txBox="true"/>
          <p:nvPr/>
        </p:nvSpPr>
        <p:spPr>
          <a:xfrm rot="0">
            <a:off x="10343120" y="5817802"/>
            <a:ext cx="1189008" cy="755650"/>
          </a:xfrm>
          <a:prstGeom prst="rect">
            <a:avLst/>
          </a:prstGeom>
        </p:spPr>
        <p:txBody>
          <a:bodyPr anchor="t" rtlCol="false" tIns="0" lIns="0" bIns="0" rIns="0">
            <a:spAutoFit/>
          </a:bodyPr>
          <a:lstStyle/>
          <a:p>
            <a:pPr algn="ctr">
              <a:lnSpc>
                <a:spcPts val="5900"/>
              </a:lnSpc>
            </a:pPr>
            <a:r>
              <a:rPr lang="en-US" sz="5000" spc="280">
                <a:solidFill>
                  <a:srgbClr val="65503D"/>
                </a:solidFill>
                <a:latin typeface="Wedges"/>
                <a:ea typeface="Wedges"/>
                <a:cs typeface="Wedges"/>
                <a:sym typeface="Wedges"/>
              </a:rPr>
              <a:t>5</a:t>
            </a:r>
          </a:p>
        </p:txBody>
      </p:sp>
      <p:sp>
        <p:nvSpPr>
          <p:cNvPr name="TextBox 28" id="28"/>
          <p:cNvSpPr txBox="true"/>
          <p:nvPr/>
        </p:nvSpPr>
        <p:spPr>
          <a:xfrm rot="0">
            <a:off x="3691357" y="4802933"/>
            <a:ext cx="1642408"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標籤</a:t>
            </a:r>
          </a:p>
        </p:txBody>
      </p:sp>
      <p:sp>
        <p:nvSpPr>
          <p:cNvPr name="TextBox 29" id="29"/>
          <p:cNvSpPr txBox="true"/>
          <p:nvPr/>
        </p:nvSpPr>
        <p:spPr>
          <a:xfrm rot="0">
            <a:off x="3691357" y="6812294"/>
            <a:ext cx="3843583"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社團帶多制度</a:t>
            </a:r>
          </a:p>
        </p:txBody>
      </p:sp>
      <p:sp>
        <p:nvSpPr>
          <p:cNvPr name="TextBox 30" id="30"/>
          <p:cNvSpPr txBox="true"/>
          <p:nvPr/>
        </p:nvSpPr>
        <p:spPr>
          <a:xfrm rot="0">
            <a:off x="11955957" y="3502372"/>
            <a:ext cx="2585768"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訂金尾款</a:t>
            </a:r>
          </a:p>
        </p:txBody>
      </p:sp>
      <p:sp>
        <p:nvSpPr>
          <p:cNvPr name="TextBox 31" id="31"/>
          <p:cNvSpPr txBox="true"/>
          <p:nvPr/>
        </p:nvSpPr>
        <p:spPr>
          <a:xfrm rot="0">
            <a:off x="12017903" y="5309831"/>
            <a:ext cx="2585768" cy="1221107"/>
          </a:xfrm>
          <a:prstGeom prst="rect">
            <a:avLst/>
          </a:prstGeom>
        </p:spPr>
        <p:txBody>
          <a:bodyPr anchor="t" rtlCol="false" tIns="0" lIns="0" bIns="0" rIns="0">
            <a:spAutoFit/>
          </a:bodyPr>
          <a:lstStyle/>
          <a:p>
            <a:pPr algn="l">
              <a:lnSpc>
                <a:spcPts val="6719"/>
              </a:lnSpc>
            </a:pPr>
            <a:r>
              <a:rPr lang="en-US" sz="4799">
                <a:solidFill>
                  <a:srgbClr val="65503D"/>
                </a:solidFill>
                <a:latin typeface="Jella"/>
                <a:ea typeface="Jella"/>
                <a:cs typeface="Jella"/>
                <a:sym typeface="Jella"/>
              </a:rPr>
              <a:t>圖片分割</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DAGnVroBkOA</dc:identifier>
  <dcterms:modified xsi:type="dcterms:W3CDTF">2011-08-01T06:04:30Z</dcterms:modified>
  <cp:revision>1</cp:revision>
  <dc:title>Cream Colorful Pastel Cute Illustration Project Presentation </dc:title>
</cp:coreProperties>
</file>