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83" r:id="rId3"/>
    <p:sldId id="285" r:id="rId4"/>
    <p:sldId id="284" r:id="rId5"/>
    <p:sldId id="286" r:id="rId6"/>
    <p:sldId id="287" r:id="rId7"/>
    <p:sldId id="288" r:id="rId8"/>
    <p:sldId id="289" r:id="rId9"/>
    <p:sldId id="291" r:id="rId10"/>
    <p:sldId id="292" r:id="rId11"/>
    <p:sldId id="293" r:id="rId12"/>
    <p:sldId id="294" r:id="rId13"/>
  </p:sldIdLst>
  <p:sldSz cx="9144000" cy="5143500" type="screen16x9"/>
  <p:notesSz cx="6858000" cy="9144000"/>
  <p:embeddedFontLst>
    <p:embeddedFont>
      <p:font typeface="Titillium Web" pitchFamily="2" charset="77"/>
      <p:regular r:id="rId15"/>
      <p:bold r:id="rId16"/>
      <p:italic r:id="rId17"/>
      <p:boldItalic r:id="rId18"/>
    </p:embeddedFont>
    <p:embeddedFont>
      <p:font typeface="Titillium Web ExtraLight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E46944-C6B1-4382-B259-5F5964FB126E}">
  <a:tblStyle styleId="{19E46944-C6B1-4382-B259-5F5964FB12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137" d="100"/>
          <a:sy n="137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249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645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99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11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00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69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272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574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062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558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94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425938" y="108164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Economy simulation:</a:t>
            </a:r>
            <a:br>
              <a:rPr lang="en" dirty="0"/>
            </a:br>
            <a:r>
              <a:rPr lang="en" b="1" dirty="0"/>
              <a:t>PRODUCER EXTERNALITY</a:t>
            </a:r>
            <a:endParaRPr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D717BF1-2240-4746-ACCC-0E09E0B437E0}"/>
              </a:ext>
            </a:extLst>
          </p:cNvPr>
          <p:cNvSpPr txBox="1"/>
          <p:nvPr/>
        </p:nvSpPr>
        <p:spPr>
          <a:xfrm>
            <a:off x="6363477" y="3275045"/>
            <a:ext cx="2350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Advanced Public Finance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7310BC-1432-4540-9569-B97653A06D78}"/>
              </a:ext>
            </a:extLst>
          </p:cNvPr>
          <p:cNvSpPr txBox="1"/>
          <p:nvPr/>
        </p:nvSpPr>
        <p:spPr>
          <a:xfrm>
            <a:off x="6482098" y="3713896"/>
            <a:ext cx="21130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</a:rPr>
              <a:t>Jason Kong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n-GB" i="1" dirty="0">
                <a:solidFill>
                  <a:schemeClr val="bg1"/>
                </a:solidFill>
              </a:rPr>
              <a:t>Frank CY Liu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n-GB" i="1" dirty="0" err="1">
                <a:solidFill>
                  <a:schemeClr val="bg1"/>
                </a:solidFill>
              </a:rPr>
              <a:t>Mercè</a:t>
            </a:r>
            <a:r>
              <a:rPr lang="en-GB" i="1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Figueras</a:t>
            </a:r>
            <a:r>
              <a:rPr lang="en-GB" i="1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Verdera</a:t>
            </a:r>
            <a:endParaRPr lang="es-ES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1"/>
          <p:cNvSpPr txBox="1">
            <a:spLocks noGrp="1"/>
          </p:cNvSpPr>
          <p:nvPr>
            <p:ph type="title"/>
          </p:nvPr>
        </p:nvSpPr>
        <p:spPr>
          <a:xfrm>
            <a:off x="323952" y="0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PROCESS</a:t>
            </a:r>
            <a:endParaRPr b="1" dirty="0"/>
          </a:p>
        </p:txBody>
      </p:sp>
      <p:sp>
        <p:nvSpPr>
          <p:cNvPr id="946" name="Google Shape;946;p3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48" name="Google Shape;948;p31"/>
          <p:cNvSpPr/>
          <p:nvPr/>
        </p:nvSpPr>
        <p:spPr>
          <a:xfrm>
            <a:off x="5401636" y="2295496"/>
            <a:ext cx="3175786" cy="642708"/>
          </a:xfrm>
          <a:prstGeom prst="chevron">
            <a:avLst>
              <a:gd name="adj" fmla="val 50000"/>
            </a:avLst>
          </a:prstGeom>
          <a:solidFill>
            <a:srgbClr val="FFFFFF">
              <a:alpha val="5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ECONOMY CLASS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51" name="Google Shape;951;p31"/>
          <p:cNvSpPr/>
          <p:nvPr/>
        </p:nvSpPr>
        <p:spPr>
          <a:xfrm>
            <a:off x="0" y="2295702"/>
            <a:ext cx="3407507" cy="642708"/>
          </a:xfrm>
          <a:prstGeom prst="homePlate">
            <a:avLst>
              <a:gd name="adj" fmla="val 50000"/>
            </a:avLst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PRODUCER CLASS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54" name="Google Shape;954;p31"/>
          <p:cNvSpPr/>
          <p:nvPr/>
        </p:nvSpPr>
        <p:spPr>
          <a:xfrm>
            <a:off x="2828497" y="2295496"/>
            <a:ext cx="3175786" cy="642708"/>
          </a:xfrm>
          <a:prstGeom prst="chevron">
            <a:avLst>
              <a:gd name="adj" fmla="val 50000"/>
            </a:avLst>
          </a:pr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CONSUMER CLASS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38500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</a:t>
            </a:r>
            <a:endParaRPr b="1"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dirty="0">
                <a:solidFill>
                  <a:srgbClr val="6E86B6"/>
                </a:solidFill>
                <a:latin typeface="Titillium Web"/>
              </a:rPr>
              <a:t>4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03648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5"/>
          <p:cNvSpPr txBox="1">
            <a:spLocks noGrp="1"/>
          </p:cNvSpPr>
          <p:nvPr>
            <p:ph type="title" idx="4294967295"/>
          </p:nvPr>
        </p:nvSpPr>
        <p:spPr>
          <a:xfrm>
            <a:off x="450740" y="3043632"/>
            <a:ext cx="3371400" cy="1656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THANKS FOR LISTENING!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66" name="Google Shape;866;p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6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6"/>
          <p:cNvSpPr txBox="1">
            <a:spLocks noGrp="1"/>
          </p:cNvSpPr>
          <p:nvPr>
            <p:ph type="title"/>
          </p:nvPr>
        </p:nvSpPr>
        <p:spPr>
          <a:xfrm>
            <a:off x="403773" y="30227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OUTLINE</a:t>
            </a:r>
            <a:endParaRPr b="1" dirty="0"/>
          </a:p>
        </p:txBody>
      </p:sp>
      <p:sp>
        <p:nvSpPr>
          <p:cNvPr id="872" name="Google Shape;872;p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73" name="Google Shape;873;p26"/>
          <p:cNvSpPr/>
          <p:nvPr/>
        </p:nvSpPr>
        <p:spPr>
          <a:xfrm rot="-711057">
            <a:off x="6976677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4" name="Google Shape;874;p26"/>
          <p:cNvSpPr/>
          <p:nvPr/>
        </p:nvSpPr>
        <p:spPr>
          <a:xfrm rot="711057" flipH="1">
            <a:off x="5435971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75" name="Google Shape;875;p26"/>
          <p:cNvGrpSpPr/>
          <p:nvPr/>
        </p:nvGrpSpPr>
        <p:grpSpPr>
          <a:xfrm>
            <a:off x="5921968" y="3074718"/>
            <a:ext cx="2053870" cy="1440767"/>
            <a:chOff x="5921968" y="3074718"/>
            <a:chExt cx="2053870" cy="1440767"/>
          </a:xfrm>
        </p:grpSpPr>
        <p:sp>
          <p:nvSpPr>
            <p:cNvPr id="876" name="Google Shape;876;p26"/>
            <p:cNvSpPr/>
            <p:nvPr/>
          </p:nvSpPr>
          <p:spPr>
            <a:xfrm rot="-1789476">
              <a:off x="6852687" y="3074718"/>
              <a:ext cx="192413" cy="192413"/>
            </a:xfrm>
            <a:prstGeom prst="ellipse">
              <a:avLst/>
            </a:prstGeom>
            <a:solidFill>
              <a:srgbClr val="6E86B6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77" name="Google Shape;877;p26"/>
            <p:cNvSpPr txBox="1"/>
            <p:nvPr/>
          </p:nvSpPr>
          <p:spPr>
            <a:xfrm>
              <a:off x="6521554" y="3272001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10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5921968" y="3671848"/>
              <a:ext cx="2053870" cy="843637"/>
            </a:xfrm>
            <a:prstGeom prst="roundRect">
              <a:avLst>
                <a:gd name="adj" fmla="val 448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79" name="Google Shape;879;p26"/>
            <p:cNvSpPr txBox="1"/>
            <p:nvPr/>
          </p:nvSpPr>
          <p:spPr>
            <a:xfrm>
              <a:off x="5975032" y="3753782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500" dirty="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Conclusion</a:t>
              </a:r>
              <a:endParaRPr sz="2500" dirty="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6894939" y="3594321"/>
              <a:ext cx="107928" cy="8094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881" name="Google Shape;881;p26"/>
          <p:cNvSpPr/>
          <p:nvPr/>
        </p:nvSpPr>
        <p:spPr>
          <a:xfrm rot="-711057">
            <a:off x="3899789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82" name="Google Shape;882;p26"/>
          <p:cNvGrpSpPr/>
          <p:nvPr/>
        </p:nvGrpSpPr>
        <p:grpSpPr>
          <a:xfrm>
            <a:off x="4419278" y="1479246"/>
            <a:ext cx="2053870" cy="1460001"/>
            <a:chOff x="4419278" y="1479246"/>
            <a:chExt cx="2053870" cy="1460001"/>
          </a:xfrm>
        </p:grpSpPr>
        <p:sp>
          <p:nvSpPr>
            <p:cNvPr id="883" name="Google Shape;883;p26"/>
            <p:cNvSpPr/>
            <p:nvPr/>
          </p:nvSpPr>
          <p:spPr>
            <a:xfrm rot="-1789476">
              <a:off x="5349997" y="2746834"/>
              <a:ext cx="192413" cy="192413"/>
            </a:xfrm>
            <a:prstGeom prst="ellipse">
              <a:avLst/>
            </a:prstGeom>
            <a:solidFill>
              <a:srgbClr val="6E86B6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4" name="Google Shape;884;p26"/>
            <p:cNvSpPr txBox="1"/>
            <p:nvPr/>
          </p:nvSpPr>
          <p:spPr>
            <a:xfrm>
              <a:off x="5033785" y="2397059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10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4419278" y="1479246"/>
              <a:ext cx="2053870" cy="843637"/>
            </a:xfrm>
            <a:prstGeom prst="roundRect">
              <a:avLst>
                <a:gd name="adj" fmla="val 448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6" name="Google Shape;886;p26"/>
            <p:cNvSpPr/>
            <p:nvPr/>
          </p:nvSpPr>
          <p:spPr>
            <a:xfrm rot="10800000">
              <a:off x="5392219" y="2317599"/>
              <a:ext cx="107928" cy="8094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7" name="Google Shape;887;p26"/>
            <p:cNvSpPr txBox="1"/>
            <p:nvPr/>
          </p:nvSpPr>
          <p:spPr>
            <a:xfrm>
              <a:off x="4472278" y="1553813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500" dirty="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Code</a:t>
              </a:r>
              <a:endParaRPr sz="2500" dirty="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888" name="Google Shape;888;p26"/>
          <p:cNvSpPr/>
          <p:nvPr/>
        </p:nvSpPr>
        <p:spPr>
          <a:xfrm rot="711057" flipH="1">
            <a:off x="2350760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89" name="Google Shape;889;p26"/>
          <p:cNvGrpSpPr/>
          <p:nvPr/>
        </p:nvGrpSpPr>
        <p:grpSpPr>
          <a:xfrm>
            <a:off x="2912587" y="3074718"/>
            <a:ext cx="2053870" cy="1440767"/>
            <a:chOff x="2912587" y="3074718"/>
            <a:chExt cx="2053870" cy="1440767"/>
          </a:xfrm>
        </p:grpSpPr>
        <p:sp>
          <p:nvSpPr>
            <p:cNvPr id="890" name="Google Shape;890;p26"/>
            <p:cNvSpPr txBox="1"/>
            <p:nvPr/>
          </p:nvSpPr>
          <p:spPr>
            <a:xfrm>
              <a:off x="3521663" y="3272001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1000" dirty="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1" name="Google Shape;891;p26"/>
            <p:cNvSpPr/>
            <p:nvPr/>
          </p:nvSpPr>
          <p:spPr>
            <a:xfrm rot="-1789476">
              <a:off x="3843305" y="3074718"/>
              <a:ext cx="192413" cy="192413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6E86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2912587" y="3671848"/>
              <a:ext cx="2053870" cy="843637"/>
            </a:xfrm>
            <a:prstGeom prst="roundRect">
              <a:avLst>
                <a:gd name="adj" fmla="val 4485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3" name="Google Shape;893;p26"/>
            <p:cNvSpPr txBox="1"/>
            <p:nvPr/>
          </p:nvSpPr>
          <p:spPr>
            <a:xfrm>
              <a:off x="2965651" y="3585827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4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Economic Model</a:t>
              </a:r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3885558" y="3594321"/>
              <a:ext cx="107928" cy="80946"/>
            </a:xfrm>
            <a:prstGeom prst="triangle">
              <a:avLst>
                <a:gd name="adj" fmla="val 50000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895" name="Google Shape;895;p26"/>
          <p:cNvSpPr/>
          <p:nvPr/>
        </p:nvSpPr>
        <p:spPr>
          <a:xfrm rot="-711057">
            <a:off x="822911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96" name="Google Shape;896;p26"/>
          <p:cNvGrpSpPr/>
          <p:nvPr/>
        </p:nvGrpSpPr>
        <p:grpSpPr>
          <a:xfrm>
            <a:off x="1369440" y="1479246"/>
            <a:ext cx="2053870" cy="1460001"/>
            <a:chOff x="1369440" y="1479246"/>
            <a:chExt cx="2053870" cy="1460001"/>
          </a:xfrm>
        </p:grpSpPr>
        <p:sp>
          <p:nvSpPr>
            <p:cNvPr id="897" name="Google Shape;897;p26"/>
            <p:cNvSpPr/>
            <p:nvPr/>
          </p:nvSpPr>
          <p:spPr>
            <a:xfrm>
              <a:off x="1369440" y="1479246"/>
              <a:ext cx="2053870" cy="843637"/>
            </a:xfrm>
            <a:prstGeom prst="roundRect">
              <a:avLst>
                <a:gd name="adj" fmla="val 4485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8" name="Google Shape;898;p26"/>
            <p:cNvSpPr txBox="1"/>
            <p:nvPr/>
          </p:nvSpPr>
          <p:spPr>
            <a:xfrm>
              <a:off x="1977517" y="2397059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1000" dirty="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9" name="Google Shape;899;p26"/>
            <p:cNvSpPr/>
            <p:nvPr/>
          </p:nvSpPr>
          <p:spPr>
            <a:xfrm rot="10800000">
              <a:off x="2342381" y="2317599"/>
              <a:ext cx="107928" cy="80946"/>
            </a:xfrm>
            <a:prstGeom prst="triangle">
              <a:avLst>
                <a:gd name="adj" fmla="val 50000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00" name="Google Shape;900;p26"/>
            <p:cNvSpPr txBox="1"/>
            <p:nvPr/>
          </p:nvSpPr>
          <p:spPr>
            <a:xfrm>
              <a:off x="1419104" y="1559631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5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Introduction</a:t>
              </a:r>
              <a:endParaRPr sz="25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01" name="Google Shape;901;p26"/>
            <p:cNvSpPr/>
            <p:nvPr/>
          </p:nvSpPr>
          <p:spPr>
            <a:xfrm rot="-1789476">
              <a:off x="2296769" y="2746834"/>
              <a:ext cx="192413" cy="192413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6E86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35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3848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The purpose of the project</a:t>
            </a:r>
            <a:endParaRPr b="1"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460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1669800" y="1325155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“</a:t>
            </a:r>
            <a:r>
              <a:rPr lang="en-GB" dirty="0"/>
              <a:t>The purpose of this project is intended to find the optimal tax to reduce the negative production externality; and at the same, time we want to maximize producers’ profit and consumers’ utility.”</a:t>
            </a:r>
            <a:endParaRPr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695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80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REAL CASE</a:t>
            </a:r>
            <a:endParaRPr b="1"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factories</a:t>
            </a:r>
            <a:r>
              <a:rPr lang="es-ES" dirty="0"/>
              <a:t>: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à"/>
            </a:pPr>
            <a:r>
              <a:rPr lang="es-ES" dirty="0" err="1">
                <a:sym typeface="Wingdings" pitchFamily="2" charset="2"/>
              </a:rPr>
              <a:t>Paper</a:t>
            </a:r>
            <a:r>
              <a:rPr lang="es-ES" dirty="0">
                <a:sym typeface="Wingdings" pitchFamily="2" charset="2"/>
              </a:rPr>
              <a:t> boxes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à"/>
            </a:pPr>
            <a:r>
              <a:rPr lang="es-ES" dirty="0">
                <a:sym typeface="Wingdings" pitchFamily="2" charset="2"/>
              </a:rPr>
              <a:t>Reusable </a:t>
            </a:r>
            <a:r>
              <a:rPr lang="es-ES" dirty="0" err="1">
                <a:sym typeface="Wingdings" pitchFamily="2" charset="2"/>
              </a:rPr>
              <a:t>plastic</a:t>
            </a:r>
            <a:r>
              <a:rPr lang="es-ES" dirty="0">
                <a:sym typeface="Wingdings" pitchFamily="2" charset="2"/>
              </a:rPr>
              <a:t> boxes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consumer</a:t>
            </a:r>
            <a:endParaRPr lang="es-E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s-ES" dirty="0" err="1"/>
              <a:t>Negative</a:t>
            </a:r>
            <a:r>
              <a:rPr lang="es-ES" dirty="0"/>
              <a:t> </a:t>
            </a:r>
            <a:r>
              <a:rPr lang="es-ES" dirty="0" err="1"/>
              <a:t>producer</a:t>
            </a:r>
            <a:r>
              <a:rPr lang="es-ES" dirty="0"/>
              <a:t> </a:t>
            </a:r>
            <a:r>
              <a:rPr lang="es-ES" dirty="0" err="1"/>
              <a:t>externality</a:t>
            </a:r>
            <a:endParaRPr lang="es-E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s-ES" dirty="0" err="1"/>
              <a:t>Tax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contamination</a:t>
            </a:r>
            <a:endParaRPr lang="es-ES"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31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ECONOMIC MODEL</a:t>
            </a:r>
            <a:endParaRPr b="1"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3848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The externality &amp; the agents of the model</a:t>
            </a:r>
            <a:endParaRPr b="1"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dirty="0">
                <a:solidFill>
                  <a:srgbClr val="6E86B6"/>
                </a:solidFill>
                <a:latin typeface="Titillium Web"/>
              </a:rPr>
              <a:t>2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03564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4"/>
          <p:cNvSpPr txBox="1">
            <a:spLocks noGrp="1"/>
          </p:cNvSpPr>
          <p:nvPr>
            <p:ph type="title"/>
          </p:nvPr>
        </p:nvSpPr>
        <p:spPr>
          <a:xfrm>
            <a:off x="373753" y="283855"/>
            <a:ext cx="4352541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PRODUCER EXTERNALITY</a:t>
            </a:r>
            <a:endParaRPr dirty="0"/>
          </a:p>
        </p:txBody>
      </p:sp>
      <p:sp>
        <p:nvSpPr>
          <p:cNvPr id="858" name="Google Shape;858;p24"/>
          <p:cNvSpPr txBox="1">
            <a:spLocks noGrp="1"/>
          </p:cNvSpPr>
          <p:nvPr>
            <p:ph type="body" idx="1"/>
          </p:nvPr>
        </p:nvSpPr>
        <p:spPr>
          <a:xfrm>
            <a:off x="557424" y="1424180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Externalities are defined as </a:t>
            </a:r>
            <a:r>
              <a:rPr lang="en-GB" b="1" dirty="0"/>
              <a:t>production</a:t>
            </a:r>
            <a:r>
              <a:rPr lang="en-GB" dirty="0"/>
              <a:t>, consumption and investment decisions made by individuals or companies that affect third parties that don’t participate directly in those transactions.</a:t>
            </a:r>
            <a:endParaRPr dirty="0"/>
          </a:p>
        </p:txBody>
      </p:sp>
      <p:sp>
        <p:nvSpPr>
          <p:cNvPr id="859" name="Google Shape;859;p2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B2C37E-A4F4-274B-BF75-416C81DAC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77" y="1478320"/>
            <a:ext cx="3175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3"/>
          <p:cNvSpPr txBox="1">
            <a:spLocks noGrp="1"/>
          </p:cNvSpPr>
          <p:nvPr>
            <p:ph type="title"/>
          </p:nvPr>
        </p:nvSpPr>
        <p:spPr>
          <a:xfrm>
            <a:off x="319261" y="2849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AGENTS OF THE MODEL</a:t>
            </a:r>
            <a:endParaRPr dirty="0"/>
          </a:p>
        </p:txBody>
      </p:sp>
      <p:sp>
        <p:nvSpPr>
          <p:cNvPr id="849" name="Google Shape;849;p23"/>
          <p:cNvSpPr txBox="1">
            <a:spLocks noGrp="1"/>
          </p:cNvSpPr>
          <p:nvPr>
            <p:ph type="body" idx="1"/>
          </p:nvPr>
        </p:nvSpPr>
        <p:spPr>
          <a:xfrm>
            <a:off x="653712" y="1235873"/>
            <a:ext cx="2604236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Producers</a:t>
            </a:r>
            <a:endParaRPr b="1" dirty="0"/>
          </a:p>
          <a:p>
            <a:pPr marL="114300" indent="0">
              <a:buNone/>
            </a:pPr>
            <a:r>
              <a:rPr lang="en-GB" dirty="0"/>
              <a:t>The goal in the part of the producer is to maximize the profit considering the technology used and the negative externality that appears when producing</a:t>
            </a:r>
            <a:endParaRPr lang="es-ES" dirty="0"/>
          </a:p>
        </p:txBody>
      </p:sp>
      <p:sp>
        <p:nvSpPr>
          <p:cNvPr id="850" name="Google Shape;850;p23"/>
          <p:cNvSpPr txBox="1">
            <a:spLocks noGrp="1"/>
          </p:cNvSpPr>
          <p:nvPr>
            <p:ph type="body" idx="2"/>
          </p:nvPr>
        </p:nvSpPr>
        <p:spPr>
          <a:xfrm>
            <a:off x="338607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Consumer</a:t>
            </a:r>
            <a:endParaRPr b="1" dirty="0"/>
          </a:p>
          <a:p>
            <a:pPr marL="0" lvl="0" indent="0">
              <a:buNone/>
            </a:pPr>
            <a:r>
              <a:rPr lang="en-GB" dirty="0"/>
              <a:t>Considering the prices of the factors and the goods and the money that the constraints, we want to maximize his utility</a:t>
            </a:r>
            <a:endParaRPr dirty="0"/>
          </a:p>
        </p:txBody>
      </p:sp>
      <p:sp>
        <p:nvSpPr>
          <p:cNvPr id="851" name="Google Shape;851;p23"/>
          <p:cNvSpPr txBox="1">
            <a:spLocks noGrp="1"/>
          </p:cNvSpPr>
          <p:nvPr>
            <p:ph type="body" idx="3"/>
          </p:nvPr>
        </p:nvSpPr>
        <p:spPr>
          <a:xfrm>
            <a:off x="5948401" y="1235873"/>
            <a:ext cx="2848757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Economy</a:t>
            </a:r>
            <a:endParaRPr b="1" dirty="0"/>
          </a:p>
          <a:p>
            <a:pPr marL="0" lvl="0" indent="0">
              <a:buNone/>
            </a:pPr>
            <a:r>
              <a:rPr lang="en-GB" dirty="0"/>
              <a:t>In the economy will the price (same for wage and tax rate) iterate itself until find the proper value to make</a:t>
            </a:r>
            <a:r>
              <a:rPr lang="es-ES" dirty="0"/>
              <a:t> </a:t>
            </a:r>
            <a:r>
              <a:rPr lang="en-GB" dirty="0"/>
              <a:t> </a:t>
            </a:r>
          </a:p>
          <a:p>
            <a:pPr marL="0" lvl="0" indent="0">
              <a:buNone/>
            </a:pPr>
            <a:r>
              <a:rPr lang="en-GB" sz="1200" dirty="0"/>
              <a:t>Q1 supplied = Q1 demanded</a:t>
            </a:r>
          </a:p>
          <a:p>
            <a:pPr marL="0" lvl="0" indent="0">
              <a:buNone/>
            </a:pPr>
            <a:r>
              <a:rPr lang="en-GB" sz="1200" dirty="0"/>
              <a:t>Q2 supplied = Q2 demanded</a:t>
            </a:r>
          </a:p>
          <a:p>
            <a:pPr marL="0" lvl="0" indent="0">
              <a:buNone/>
            </a:pPr>
            <a:r>
              <a:rPr lang="en-GB" sz="1200" dirty="0"/>
              <a:t>Labour demanded = Labour supplied</a:t>
            </a:r>
          </a:p>
          <a:p>
            <a:pPr marL="0" lvl="0" indent="0">
              <a:buNone/>
            </a:pPr>
            <a:r>
              <a:rPr lang="en-GB" sz="1200" dirty="0"/>
              <a:t> </a:t>
            </a:r>
            <a:endParaRPr dirty="0"/>
          </a:p>
        </p:txBody>
      </p:sp>
      <p:sp>
        <p:nvSpPr>
          <p:cNvPr id="852" name="Google Shape;852;p2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22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CODE</a:t>
            </a:r>
            <a:endParaRPr b="1"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627227808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241</Words>
  <Application>Microsoft Macintosh PowerPoint</Application>
  <PresentationFormat>Presentación en pantalla (16:9)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Titillium Web ExtraLight</vt:lpstr>
      <vt:lpstr>Arial</vt:lpstr>
      <vt:lpstr>Wingdings</vt:lpstr>
      <vt:lpstr>Titillium Web</vt:lpstr>
      <vt:lpstr>Thaliard template</vt:lpstr>
      <vt:lpstr>Economy simulation: PRODUCER EXTERNALITY</vt:lpstr>
      <vt:lpstr>OUTLINE</vt:lpstr>
      <vt:lpstr>INTRODUCTION</vt:lpstr>
      <vt:lpstr>Presentación de PowerPoint</vt:lpstr>
      <vt:lpstr>REAL CASE</vt:lpstr>
      <vt:lpstr>ECONOMIC MODEL</vt:lpstr>
      <vt:lpstr>PRODUCER EXTERNALITY</vt:lpstr>
      <vt:lpstr>AGENTS OF THE MODEL</vt:lpstr>
      <vt:lpstr>CODE</vt:lpstr>
      <vt:lpstr>PROCESS</vt:lpstr>
      <vt:lpstr>CONCLUSION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Economy simulation: PRODUCER EXTERNALITY</dc:title>
  <cp:lastModifiedBy>MERCÈ FIGUERAS VERDERA</cp:lastModifiedBy>
  <cp:revision>6</cp:revision>
  <dcterms:modified xsi:type="dcterms:W3CDTF">2019-06-10T05:14:00Z</dcterms:modified>
</cp:coreProperties>
</file>