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21"/>
  </p:notesMasterIdLst>
  <p:handoutMasterIdLst>
    <p:handoutMasterId r:id="rId22"/>
  </p:handoutMasterIdLst>
  <p:sldIdLst>
    <p:sldId id="256" r:id="rId4"/>
    <p:sldId id="332" r:id="rId5"/>
    <p:sldId id="335" r:id="rId6"/>
    <p:sldId id="336" r:id="rId7"/>
    <p:sldId id="338" r:id="rId8"/>
    <p:sldId id="339" r:id="rId9"/>
    <p:sldId id="342" r:id="rId10"/>
    <p:sldId id="343" r:id="rId11"/>
    <p:sldId id="344" r:id="rId12"/>
    <p:sldId id="345" r:id="rId13"/>
    <p:sldId id="347" r:id="rId14"/>
    <p:sldId id="346" r:id="rId15"/>
    <p:sldId id="350" r:id="rId16"/>
    <p:sldId id="354" r:id="rId17"/>
    <p:sldId id="353" r:id="rId18"/>
    <p:sldId id="355" r:id="rId19"/>
    <p:sldId id="341" r:id="rId20"/>
  </p:sldIdLst>
  <p:sldSz cx="12192000" cy="6858000"/>
  <p:notesSz cx="6858000" cy="104775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AC8F"/>
    <a:srgbClr val="5EC41A"/>
    <a:srgbClr val="474747"/>
    <a:srgbClr val="2E2E2E"/>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281EF-E385-4241-A91F-639C2C559969}" v="6" dt="2019-05-06T05:09:03.242"/>
    <p1510:client id="{C0E1BB68-F339-475C-AB74-DB33B4665F94}" v="3" dt="2019-05-04T17:30:31.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81"/>
    <p:restoredTop sz="94660"/>
  </p:normalViewPr>
  <p:slideViewPr>
    <p:cSldViewPr snapToGrid="0">
      <p:cViewPr varScale="1">
        <p:scale>
          <a:sx n="88" d="100"/>
          <a:sy n="88" d="100"/>
        </p:scale>
        <p:origin x="176" y="344"/>
      </p:cViewPr>
      <p:guideLst/>
    </p:cSldViewPr>
  </p:slid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‹Nº›</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9A197671-BA92-4DA9-956D-40AC48397475}"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r>
              <a:rPr lang="es-PY" altLang="en-US"/>
              <a:t>Hello everybody we are group number 3, and we are going to give a brief introduction about inequality. </a:t>
            </a:r>
            <a:br>
              <a:rPr lang="es-PY" altLang="en-US"/>
            </a:br>
            <a:r>
              <a:rPr lang="es-PY" altLang="en-US"/>
              <a:t>In our model we consider the inequality of utility, although until now we have only focused on the income inequality, as it is the easiest to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r>
              <a:rPr lang="es-PY" altLang="en-US"/>
              <a:t>Like almost everything in economics, there are not straight forward answers to these questions. I will explain why.</a:t>
            </a:r>
            <a:br>
              <a:rPr lang="es-PY" altLang="en-US"/>
            </a:br>
            <a:r>
              <a:rPr lang="es-PY" altLang="en-US"/>
              <a:t>For this, let's look at this map. Now, w</a:t>
            </a:r>
            <a:r>
              <a:rPr lang="en-US"/>
              <a:t>e will talk about the different </a:t>
            </a:r>
            <a:r>
              <a:rPr lang="es-PY" altLang="en-US"/>
              <a:t>ways of </a:t>
            </a:r>
            <a:r>
              <a:rPr lang="en-US"/>
              <a:t>measur</a:t>
            </a:r>
            <a:r>
              <a:rPr lang="es-PY" altLang="en-US"/>
              <a:t>ing inequality</a:t>
            </a:r>
            <a:r>
              <a:rPr lang="en-US"/>
              <a:t> later, but </a:t>
            </a:r>
            <a:r>
              <a:rPr lang="es-PY" altLang="en-US"/>
              <a:t>this takes the</a:t>
            </a:r>
            <a:r>
              <a:rPr lang="en-US"/>
              <a:t> </a:t>
            </a:r>
            <a:r>
              <a:rPr lang="es-PY" altLang="en-US"/>
              <a:t>most famous one, GINI coefficient and applies it to the income inequality of the different countries. </a:t>
            </a:r>
            <a:br>
              <a:rPr lang="es-PY" altLang="en-US"/>
            </a:br>
            <a:r>
              <a:rPr lang="es-PY" altLang="en-US"/>
              <a:t>Now I am from Paraguay... should I be worried that it's marked in dark green? Depends on who you ask.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r>
              <a:rPr lang="en-US">
                <a:sym typeface="+mn-ea"/>
              </a:rPr>
              <a:t>Maybe it just reflects the state of the country, that it is growing and there are still very poor people. If you think about a family of 5 kids, there are years where their heights are more unequal, but when they are all grown up, the girls and boys of the family tend to have similar heights. </a:t>
            </a:r>
            <a:r>
              <a:rPr lang="es-PY" altLang="en-US">
                <a:sym typeface="+mn-ea"/>
              </a:rPr>
              <a:t>In this view, trying to adress inequality per se, just how it would be very detrimental to the health of that family, would be very detrimental to the health of an economy.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r>
              <a:rPr lang="es-PY" altLang="en-US"/>
              <a:t>In the other hand, people like Richard G. Wilkinson and Kate Pickett, from the </a:t>
            </a:r>
            <a:r>
              <a:rPr lang="en-US"/>
              <a:t>some people have argued, that inequality is highly correlated with other measures that try to capture the wellbeing of the society. In this view high inequality is associated with a number of societie's illnesses. </a:t>
            </a:r>
            <a:r>
              <a:rPr lang="es-PY" altLang="en-US"/>
              <a:t>The book they have presented has been criticised becauso data is provided on the estimated equations, or on relevant statistical tests, but we show this to show the intuition behidn these arguments. They go as far as to say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r>
              <a:rPr lang="es-PY" altLang="en-US"/>
              <a:t>Now we do not seek to resolve this debate, but we want to bring about a tool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r>
              <a:rPr lang="es-PY" altLang="en-US">
                <a:sym typeface="+mn-ea"/>
              </a:rPr>
              <a:t>Now we do not seek to resolve this debate, but we want to bring about a tool that will in the first instance be able to measure inequality in a society. For this we have build a Working Economy Simulation and Michelle will be talking about our progress in this aspect in a short while. Then, we want to demonstrate how the different measurements might produce different results, and Ricky is going to talk about it.</a:t>
            </a:r>
            <a:br>
              <a:rPr lang="es-PY" altLang="en-US">
                <a:sym typeface="+mn-ea"/>
              </a:rPr>
            </a:br>
            <a:r>
              <a:rPr lang="es-PY" altLang="en-US">
                <a:sym typeface="+mn-ea"/>
              </a:rPr>
              <a:t>Lastly, we are entertaining the idea of providing a dinamic in the code that demonstrates different outcomes with utility transfers. We will go in deep about that later.</a:t>
            </a:r>
            <a:endParaRPr lang="es-PY" alt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endParaRPr lang="en-US"/>
          </a:p>
        </p:txBody>
      </p:sp>
    </p:spTree>
    <p:extLst>
      <p:ext uri="{BB962C8B-B14F-4D97-AF65-F5344CB8AC3E}">
        <p14:creationId xmlns:p14="http://schemas.microsoft.com/office/powerpoint/2010/main" val="400905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69925" y="779463"/>
            <a:ext cx="574675" cy="592138"/>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6148" name="组合 8"/>
          <p:cNvGrpSpPr/>
          <p:nvPr userDrawn="1"/>
        </p:nvGrpSpPr>
        <p:grpSpPr>
          <a:xfrm>
            <a:off x="0" y="0"/>
            <a:ext cx="931863" cy="965200"/>
            <a:chOff x="0" y="0"/>
            <a:chExt cx="1251559" cy="1244626"/>
          </a:xfrm>
        </p:grpSpPr>
        <p:sp>
          <p:nvSpPr>
            <p:cNvPr id="10" name="矩形 9"/>
            <p:cNvSpPr/>
            <p:nvPr/>
          </p:nvSpPr>
          <p:spPr>
            <a:xfrm>
              <a:off x="0" y="0"/>
              <a:ext cx="941212" cy="969175"/>
            </a:xfrm>
            <a:prstGeom prst="rect">
              <a:avLst/>
            </a:prstGeom>
            <a:solidFill>
              <a:srgbClr val="47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93501" y="1"/>
              <a:ext cx="447711" cy="652918"/>
            </a:xfrm>
            <a:prstGeom prst="rect">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0" y="489689"/>
              <a:ext cx="625779" cy="479487"/>
            </a:xfrm>
            <a:prstGeom prst="rect">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625779" y="652919"/>
              <a:ext cx="625780" cy="591707"/>
            </a:xfrm>
            <a:prstGeom prst="rect">
              <a:avLst/>
            </a:prstGeom>
            <a:solidFill>
              <a:srgbClr val="47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625779" y="652919"/>
              <a:ext cx="315434" cy="316257"/>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15" name="直接连接符 14"/>
          <p:cNvCxnSpPr/>
          <p:nvPr/>
        </p:nvCxnSpPr>
        <p:spPr>
          <a:xfrm>
            <a:off x="931863" y="750888"/>
            <a:ext cx="3086100" cy="0"/>
          </a:xfrm>
          <a:prstGeom prst="line">
            <a:avLst/>
          </a:prstGeom>
          <a:ln w="19050">
            <a:solidFill>
              <a:srgbClr val="5EC41A"/>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B8E2FAF-1D12-448D-8E9E-0BFF55647D7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‹Nº›</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2051" name="文本占位符 2"/>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advTm="3000">
    <p:wip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标题占位符 1"/>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dirty="0"/>
              <a:t>单击此处编辑母版标题样式</a:t>
            </a:r>
          </a:p>
        </p:txBody>
      </p:sp>
      <p:sp>
        <p:nvSpPr>
          <p:cNvPr id="5123" name="文本占位符 2"/>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mn-lt"/>
                <a:ea typeface="+mn-ea"/>
                <a:cs typeface="+mn-cs"/>
              </a:rPr>
              <a:t>‹Nº›</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advClick="0" advTm="3000">
    <p:wip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483" name="组合 12"/>
          <p:cNvGrpSpPr/>
          <p:nvPr/>
        </p:nvGrpSpPr>
        <p:grpSpPr>
          <a:xfrm>
            <a:off x="719138" y="1206500"/>
            <a:ext cx="4133850" cy="4122738"/>
            <a:chOff x="154546" y="154545"/>
            <a:chExt cx="4945488" cy="4932610"/>
          </a:xfrm>
        </p:grpSpPr>
        <p:sp>
          <p:nvSpPr>
            <p:cNvPr id="6" name="矩形 5"/>
            <p:cNvSpPr/>
            <p:nvPr/>
          </p:nvSpPr>
          <p:spPr>
            <a:xfrm>
              <a:off x="154546" y="154545"/>
              <a:ext cx="3026537" cy="3026537"/>
            </a:xfrm>
            <a:prstGeom prst="rect">
              <a:avLst/>
            </a:prstGeom>
            <a:solidFill>
              <a:srgbClr val="47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270455" y="257577"/>
              <a:ext cx="1455313" cy="1493950"/>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931832" y="1944710"/>
              <a:ext cx="1249252" cy="1236372"/>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3181083" y="1944710"/>
              <a:ext cx="1133339" cy="1648496"/>
            </a:xfrm>
            <a:prstGeom prst="rect">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1931832" y="3181082"/>
              <a:ext cx="1584100" cy="1210614"/>
            </a:xfrm>
            <a:prstGeom prst="rect">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515932" y="3593206"/>
              <a:ext cx="1584102" cy="1493949"/>
            </a:xfrm>
            <a:prstGeom prst="rect">
              <a:avLst/>
            </a:prstGeom>
            <a:solidFill>
              <a:srgbClr val="47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3515932" y="3593206"/>
              <a:ext cx="798490" cy="798490"/>
            </a:xfrm>
            <a:prstGeom prst="rect">
              <a:avLst/>
            </a:prstGeom>
            <a:solidFill>
              <a:srgbClr val="2E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0484" name="文本框 13"/>
          <p:cNvSpPr txBox="1"/>
          <p:nvPr/>
        </p:nvSpPr>
        <p:spPr>
          <a:xfrm>
            <a:off x="5527675" y="2293303"/>
            <a:ext cx="6451600" cy="1106805"/>
          </a:xfrm>
          <a:prstGeom prst="rect">
            <a:avLst/>
          </a:prstGeom>
          <a:noFill/>
          <a:ln w="9525">
            <a:noFill/>
          </a:ln>
        </p:spPr>
        <p:txBody>
          <a:bodyPr>
            <a:spAutoFit/>
          </a:bodyPr>
          <a:lstStyle/>
          <a:p>
            <a:pPr eaLnBrk="1" hangingPunct="1"/>
            <a:r>
              <a:rPr lang="en-US" altLang="zh-CN" sz="6600" b="1" dirty="0">
                <a:solidFill>
                  <a:schemeClr val="bg1"/>
                </a:solidFill>
                <a:latin typeface="Microsoft YaHei" panose="020B0503020204020204" pitchFamily="34" charset="-122"/>
                <a:ea typeface="Microsoft YaHei" panose="020B0503020204020204" pitchFamily="34" charset="-122"/>
              </a:rPr>
              <a:t>IN</a:t>
            </a:r>
            <a:r>
              <a:rPr lang="en-US" altLang="zh-CN" sz="6600" b="1" dirty="0">
                <a:solidFill>
                  <a:srgbClr val="5EC41A"/>
                </a:solidFill>
                <a:latin typeface="Microsoft YaHei" panose="020B0503020204020204" pitchFamily="34" charset="-122"/>
                <a:ea typeface="Microsoft YaHei" panose="020B0503020204020204" pitchFamily="34" charset="-122"/>
              </a:rPr>
              <a:t>EQUALITY</a:t>
            </a:r>
            <a:endParaRPr lang="zh-CN" altLang="en-US" sz="6600" b="1" dirty="0">
              <a:solidFill>
                <a:srgbClr val="5EC41A"/>
              </a:solidFill>
              <a:latin typeface="Microsoft YaHei" panose="020B0503020204020204" pitchFamily="34" charset="-122"/>
              <a:ea typeface="Microsoft YaHei" panose="020B0503020204020204" pitchFamily="34" charset="-122"/>
            </a:endParaRPr>
          </a:p>
        </p:txBody>
      </p:sp>
      <p:sp>
        <p:nvSpPr>
          <p:cNvPr id="20485" name="文本框 14"/>
          <p:cNvSpPr txBox="1"/>
          <p:nvPr/>
        </p:nvSpPr>
        <p:spPr>
          <a:xfrm>
            <a:off x="5527675" y="3278188"/>
            <a:ext cx="6042025" cy="460375"/>
          </a:xfrm>
          <a:prstGeom prst="rect">
            <a:avLst/>
          </a:prstGeom>
          <a:noFill/>
          <a:ln w="9525">
            <a:noFill/>
          </a:ln>
        </p:spPr>
        <p:txBody>
          <a:bodyPr>
            <a:spAutoFit/>
          </a:bodyPr>
          <a:lstStyle/>
          <a:p>
            <a:pPr eaLnBrk="1" hangingPunct="1"/>
            <a:r>
              <a:rPr lang="en-US" altLang="zh-CN" sz="2400" dirty="0">
                <a:solidFill>
                  <a:srgbClr val="5EC41A"/>
                </a:solidFill>
                <a:latin typeface="Microsoft YaHei" panose="020B0503020204020204" pitchFamily="34" charset="-122"/>
                <a:ea typeface="Microsoft YaHei" panose="020B0503020204020204" pitchFamily="34" charset="-122"/>
              </a:rPr>
              <a:t>GROUP 3</a:t>
            </a:r>
          </a:p>
        </p:txBody>
      </p:sp>
    </p:spTree>
  </p:cSld>
  <p:clrMapOvr>
    <a:masterClrMapping/>
  </p:clrMapOvr>
  <p:transition spd="slow" advClick="0" advTm="300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5ABF4A-A9C3-4651-BB92-6272EBD1F580}"/>
              </a:ext>
            </a:extLst>
          </p:cNvPr>
          <p:cNvSpPr txBox="1"/>
          <p:nvPr/>
        </p:nvSpPr>
        <p:spPr>
          <a:xfrm>
            <a:off x="1047629" y="160236"/>
            <a:ext cx="103631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3600" dirty="0">
                <a:solidFill>
                  <a:schemeClr val="bg1"/>
                </a:solidFill>
                <a:latin typeface="Calibri"/>
                <a:ea typeface="SimSun"/>
                <a:cs typeface="Calibri"/>
              </a:rPr>
              <a:t>Gini coefficient</a:t>
            </a:r>
            <a:endParaRPr lang="en-GB" sz="3600" b="1" dirty="0">
              <a:solidFill>
                <a:schemeClr val="bg1"/>
              </a:solidFill>
              <a:latin typeface="Calibri"/>
              <a:ea typeface="SimSun"/>
              <a:cs typeface="Calibri"/>
            </a:endParaRPr>
          </a:p>
        </p:txBody>
      </p:sp>
      <p:sp>
        <p:nvSpPr>
          <p:cNvPr id="4" name="TextBox 3">
            <a:extLst>
              <a:ext uri="{FF2B5EF4-FFF2-40B4-BE49-F238E27FC236}">
                <a16:creationId xmlns:a16="http://schemas.microsoft.com/office/drawing/2014/main" id="{F1306164-2C07-4542-AC42-AEC08DBC5ACD}"/>
              </a:ext>
            </a:extLst>
          </p:cNvPr>
          <p:cNvSpPr txBox="1"/>
          <p:nvPr/>
        </p:nvSpPr>
        <p:spPr>
          <a:xfrm>
            <a:off x="727964" y="614066"/>
            <a:ext cx="910927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 sz="2400" u="sng" dirty="0">
              <a:solidFill>
                <a:schemeClr val="bg1"/>
              </a:solidFill>
              <a:latin typeface="Consolas"/>
              <a:ea typeface="SimSun"/>
              <a:cs typeface="Calibri"/>
            </a:endParaRPr>
          </a:p>
          <a:p>
            <a:r>
              <a:rPr lang="en" sz="3600" u="sng">
                <a:solidFill>
                  <a:schemeClr val="bg1"/>
                </a:solidFill>
                <a:latin typeface="Consolas"/>
                <a:ea typeface="SimSun"/>
                <a:cs typeface="Calibri"/>
              </a:rPr>
              <a:t>How do we calculate it?</a:t>
            </a:r>
            <a:endParaRPr lang="en" sz="3600" u="sng">
              <a:solidFill>
                <a:schemeClr val="bg1"/>
              </a:solidFill>
              <a:ea typeface="SimSun"/>
            </a:endParaRPr>
          </a:p>
          <a:p>
            <a:endParaRPr lang="en" sz="2400" dirty="0">
              <a:solidFill>
                <a:schemeClr val="bg1"/>
              </a:solidFill>
              <a:latin typeface="Consolas"/>
              <a:cs typeface="Calibri"/>
            </a:endParaRPr>
          </a:p>
        </p:txBody>
      </p:sp>
      <p:pic>
        <p:nvPicPr>
          <p:cNvPr id="2" name="Picture 4">
            <a:extLst>
              <a:ext uri="{FF2B5EF4-FFF2-40B4-BE49-F238E27FC236}">
                <a16:creationId xmlns:a16="http://schemas.microsoft.com/office/drawing/2014/main" id="{AA0EC703-4519-426C-B1C9-BCC4F1ACA27F}"/>
              </a:ext>
            </a:extLst>
          </p:cNvPr>
          <p:cNvPicPr>
            <a:picLocks noChangeAspect="1"/>
          </p:cNvPicPr>
          <p:nvPr/>
        </p:nvPicPr>
        <p:blipFill>
          <a:blip r:embed="rId2"/>
          <a:stretch>
            <a:fillRect/>
          </a:stretch>
        </p:blipFill>
        <p:spPr>
          <a:xfrm>
            <a:off x="731266" y="1668872"/>
            <a:ext cx="5906021" cy="1456502"/>
          </a:xfrm>
          <a:prstGeom prst="rect">
            <a:avLst/>
          </a:prstGeom>
        </p:spPr>
      </p:pic>
      <p:pic>
        <p:nvPicPr>
          <p:cNvPr id="6" name="Picture 6">
            <a:extLst>
              <a:ext uri="{FF2B5EF4-FFF2-40B4-BE49-F238E27FC236}">
                <a16:creationId xmlns:a16="http://schemas.microsoft.com/office/drawing/2014/main" id="{E46F4A3F-54EB-45BA-8EB2-14A97744806B}"/>
              </a:ext>
            </a:extLst>
          </p:cNvPr>
          <p:cNvPicPr>
            <a:picLocks noChangeAspect="1"/>
          </p:cNvPicPr>
          <p:nvPr/>
        </p:nvPicPr>
        <p:blipFill>
          <a:blip r:embed="rId3"/>
          <a:stretch>
            <a:fillRect/>
          </a:stretch>
        </p:blipFill>
        <p:spPr>
          <a:xfrm>
            <a:off x="7471406" y="3579186"/>
            <a:ext cx="4215007" cy="2147223"/>
          </a:xfrm>
          <a:prstGeom prst="rect">
            <a:avLst/>
          </a:prstGeom>
        </p:spPr>
      </p:pic>
      <p:sp>
        <p:nvSpPr>
          <p:cNvPr id="8" name="TextBox 7">
            <a:extLst>
              <a:ext uri="{FF2B5EF4-FFF2-40B4-BE49-F238E27FC236}">
                <a16:creationId xmlns:a16="http://schemas.microsoft.com/office/drawing/2014/main" id="{EEBCACDF-4F9E-4FF0-A655-BC598712B9AF}"/>
              </a:ext>
            </a:extLst>
          </p:cNvPr>
          <p:cNvSpPr txBox="1"/>
          <p:nvPr/>
        </p:nvSpPr>
        <p:spPr>
          <a:xfrm>
            <a:off x="7808340" y="1925203"/>
            <a:ext cx="45565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400">
                <a:solidFill>
                  <a:schemeClr val="bg1"/>
                </a:solidFill>
                <a:latin typeface="Calibri"/>
                <a:ea typeface="SimSun"/>
                <a:cs typeface="Calibri"/>
              </a:rPr>
              <a:t>X= People </a:t>
            </a:r>
            <a:endParaRPr lang="es-ES" sz="2400">
              <a:solidFill>
                <a:schemeClr val="bg1"/>
              </a:solidFill>
              <a:cs typeface="Calibri"/>
            </a:endParaRPr>
          </a:p>
          <a:p>
            <a:pPr marL="342900" indent="-342900">
              <a:buFont typeface="Arial"/>
              <a:buChar char="•"/>
            </a:pPr>
            <a:r>
              <a:rPr lang="es-ES" sz="2400">
                <a:solidFill>
                  <a:schemeClr val="bg1"/>
                </a:solidFill>
                <a:latin typeface="Calibri"/>
                <a:ea typeface="SimSun"/>
                <a:cs typeface="Calibri"/>
              </a:rPr>
              <a:t>Y= Income accumulation ratio</a:t>
            </a:r>
            <a:endParaRPr lang="es-ES" sz="2400" dirty="0">
              <a:solidFill>
                <a:schemeClr val="bg1"/>
              </a:solidFill>
              <a:latin typeface="Calibri"/>
              <a:ea typeface="SimSun"/>
              <a:cs typeface="Calibri"/>
            </a:endParaRPr>
          </a:p>
          <a:p>
            <a:endParaRPr lang="es-ES" sz="2400" dirty="0">
              <a:solidFill>
                <a:schemeClr val="bg1"/>
              </a:solidFill>
              <a:latin typeface="Calibri"/>
              <a:ea typeface="SimSun"/>
              <a:cs typeface="Calibri"/>
            </a:endParaRPr>
          </a:p>
        </p:txBody>
      </p:sp>
      <p:cxnSp>
        <p:nvCxnSpPr>
          <p:cNvPr id="9" name="Straight Arrow Connector 8">
            <a:extLst>
              <a:ext uri="{FF2B5EF4-FFF2-40B4-BE49-F238E27FC236}">
                <a16:creationId xmlns:a16="http://schemas.microsoft.com/office/drawing/2014/main" id="{44ECA428-5A47-490A-8517-CE7DE0D2FBAD}"/>
              </a:ext>
            </a:extLst>
          </p:cNvPr>
          <p:cNvCxnSpPr/>
          <p:nvPr/>
        </p:nvCxnSpPr>
        <p:spPr>
          <a:xfrm flipV="1">
            <a:off x="6736588" y="2292870"/>
            <a:ext cx="895107" cy="1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426DF2C-F54C-4D47-821A-4D1347A10760}"/>
              </a:ext>
            </a:extLst>
          </p:cNvPr>
          <p:cNvSpPr txBox="1"/>
          <p:nvPr/>
        </p:nvSpPr>
        <p:spPr>
          <a:xfrm>
            <a:off x="2077897" y="4045593"/>
            <a:ext cx="619631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s-ES" sz="2400">
                <a:solidFill>
                  <a:schemeClr val="bg1"/>
                </a:solidFill>
                <a:latin typeface="Calibri"/>
                <a:ea typeface="SimSun"/>
                <a:cs typeface="Calibri"/>
              </a:rPr>
              <a:t>P= % accumulation of people</a:t>
            </a:r>
          </a:p>
          <a:p>
            <a:pPr marL="342900" indent="-342900">
              <a:buFont typeface="Arial"/>
              <a:buChar char="•"/>
            </a:pPr>
            <a:r>
              <a:rPr lang="es-ES" sz="2400">
                <a:solidFill>
                  <a:schemeClr val="bg1"/>
                </a:solidFill>
                <a:latin typeface="Calibri"/>
                <a:ea typeface="SimSun"/>
                <a:cs typeface="Calibri"/>
              </a:rPr>
              <a:t>Q= % Income accumulation ratio</a:t>
            </a:r>
            <a:endParaRPr lang="es-ES" sz="2400" dirty="0">
              <a:solidFill>
                <a:schemeClr val="bg1"/>
              </a:solidFill>
              <a:latin typeface="Calibri"/>
              <a:ea typeface="SimSun"/>
              <a:cs typeface="Calibri"/>
            </a:endParaRPr>
          </a:p>
        </p:txBody>
      </p:sp>
    </p:spTree>
    <p:extLst>
      <p:ext uri="{BB962C8B-B14F-4D97-AF65-F5344CB8AC3E}">
        <p14:creationId xmlns:p14="http://schemas.microsoft.com/office/powerpoint/2010/main" val="3713982898"/>
      </p:ext>
    </p:extLst>
  </p:cSld>
  <p:clrMapOvr>
    <a:masterClrMapping/>
  </p:clrMapOvr>
  <p:transition spd="slow" advClick="0" advTm="30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D3DB3-C558-491D-B23B-CCFCD8A61F4C}"/>
              </a:ext>
            </a:extLst>
          </p:cNvPr>
          <p:cNvSpPr txBox="1"/>
          <p:nvPr/>
        </p:nvSpPr>
        <p:spPr>
          <a:xfrm>
            <a:off x="1047629" y="160236"/>
            <a:ext cx="103631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3600" dirty="0">
                <a:solidFill>
                  <a:schemeClr val="bg1"/>
                </a:solidFill>
                <a:latin typeface="Calibri"/>
                <a:ea typeface="SimSun"/>
                <a:cs typeface="Calibri"/>
              </a:rPr>
              <a:t>Gini coefficient</a:t>
            </a:r>
            <a:endParaRPr lang="en-GB" sz="3600" b="1" dirty="0">
              <a:solidFill>
                <a:schemeClr val="bg1"/>
              </a:solidFill>
              <a:latin typeface="Calibri"/>
              <a:ea typeface="SimSun"/>
              <a:cs typeface="Calibri"/>
            </a:endParaRPr>
          </a:p>
        </p:txBody>
      </p:sp>
      <p:sp>
        <p:nvSpPr>
          <p:cNvPr id="4" name="TextBox 3">
            <a:extLst>
              <a:ext uri="{FF2B5EF4-FFF2-40B4-BE49-F238E27FC236}">
                <a16:creationId xmlns:a16="http://schemas.microsoft.com/office/drawing/2014/main" id="{15CA24AA-CCF8-46A5-8AE8-6F4A1FAB27E7}"/>
              </a:ext>
            </a:extLst>
          </p:cNvPr>
          <p:cNvSpPr txBox="1"/>
          <p:nvPr/>
        </p:nvSpPr>
        <p:spPr>
          <a:xfrm>
            <a:off x="1049439" y="1097665"/>
            <a:ext cx="47687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u="sng">
                <a:solidFill>
                  <a:schemeClr val="bg1"/>
                </a:solidFill>
                <a:latin typeface="Calibri"/>
                <a:ea typeface="SimSun"/>
                <a:cs typeface="Calibri"/>
              </a:rPr>
              <a:t>Representartion</a:t>
            </a:r>
            <a:endParaRPr lang="es-ES" sz="3200" u="sng" dirty="0">
              <a:solidFill>
                <a:schemeClr val="bg1"/>
              </a:solidFill>
              <a:cs typeface="Calibri"/>
            </a:endParaRPr>
          </a:p>
        </p:txBody>
      </p:sp>
      <p:pic>
        <p:nvPicPr>
          <p:cNvPr id="5" name="Picture 5" descr="Imagen que contiene mapa, texto&#10;&#10;Descripción generada con confianza muy alta">
            <a:extLst>
              <a:ext uri="{FF2B5EF4-FFF2-40B4-BE49-F238E27FC236}">
                <a16:creationId xmlns:a16="http://schemas.microsoft.com/office/drawing/2014/main" id="{A967E5F7-2E31-47D0-9302-AD24569410DE}"/>
              </a:ext>
            </a:extLst>
          </p:cNvPr>
          <p:cNvPicPr>
            <a:picLocks noChangeAspect="1"/>
          </p:cNvPicPr>
          <p:nvPr/>
        </p:nvPicPr>
        <p:blipFill>
          <a:blip r:embed="rId2"/>
          <a:stretch>
            <a:fillRect/>
          </a:stretch>
        </p:blipFill>
        <p:spPr>
          <a:xfrm>
            <a:off x="6229109" y="1671893"/>
            <a:ext cx="5077427" cy="4690973"/>
          </a:xfrm>
          <a:prstGeom prst="rect">
            <a:avLst/>
          </a:prstGeom>
        </p:spPr>
      </p:pic>
      <p:sp>
        <p:nvSpPr>
          <p:cNvPr id="7" name="TextBox 6">
            <a:extLst>
              <a:ext uri="{FF2B5EF4-FFF2-40B4-BE49-F238E27FC236}">
                <a16:creationId xmlns:a16="http://schemas.microsoft.com/office/drawing/2014/main" id="{D44E3DB9-457D-4D6A-A8CD-E0CE0966E72D}"/>
              </a:ext>
            </a:extLst>
          </p:cNvPr>
          <p:cNvSpPr txBox="1"/>
          <p:nvPr/>
        </p:nvSpPr>
        <p:spPr>
          <a:xfrm>
            <a:off x="2060414" y="1992894"/>
            <a:ext cx="316760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s-ES" sz="3200" b="1">
                <a:solidFill>
                  <a:schemeClr val="bg1"/>
                </a:solidFill>
                <a:latin typeface="Calibri"/>
                <a:ea typeface="SimSun"/>
                <a:cs typeface="Calibri"/>
              </a:rPr>
              <a:t>Lorenz curve</a:t>
            </a:r>
            <a:endParaRPr lang="es-ES" sz="3200">
              <a:solidFill>
                <a:schemeClr val="bg1"/>
              </a:solidFill>
              <a:latin typeface="Calibri"/>
              <a:ea typeface="SimSun"/>
              <a:cs typeface="Calibri"/>
            </a:endParaRPr>
          </a:p>
        </p:txBody>
      </p:sp>
    </p:spTree>
    <p:extLst>
      <p:ext uri="{BB962C8B-B14F-4D97-AF65-F5344CB8AC3E}">
        <p14:creationId xmlns:p14="http://schemas.microsoft.com/office/powerpoint/2010/main" val="2231784361"/>
      </p:ext>
    </p:extLst>
  </p:cSld>
  <p:clrMapOvr>
    <a:masterClrMapping/>
  </p:clrMapOvr>
  <p:transition spd="slow" advClick="0" advTm="3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B18CA7-6356-4C8C-A4DA-677052BA3207}"/>
              </a:ext>
            </a:extLst>
          </p:cNvPr>
          <p:cNvSpPr txBox="1"/>
          <p:nvPr/>
        </p:nvSpPr>
        <p:spPr>
          <a:xfrm>
            <a:off x="1047629" y="160236"/>
            <a:ext cx="103631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3600" dirty="0">
                <a:solidFill>
                  <a:schemeClr val="bg1"/>
                </a:solidFill>
                <a:latin typeface="Calibri"/>
                <a:ea typeface="SimSun"/>
                <a:cs typeface="Calibri"/>
              </a:rPr>
              <a:t>Gini coefficient</a:t>
            </a:r>
            <a:endParaRPr lang="en-GB" sz="3600" b="1" dirty="0">
              <a:solidFill>
                <a:schemeClr val="bg1"/>
              </a:solidFill>
              <a:latin typeface="Calibri"/>
              <a:ea typeface="SimSun"/>
              <a:cs typeface="Calibri"/>
            </a:endParaRPr>
          </a:p>
        </p:txBody>
      </p:sp>
      <p:sp>
        <p:nvSpPr>
          <p:cNvPr id="4" name="TextBox 3">
            <a:extLst>
              <a:ext uri="{FF2B5EF4-FFF2-40B4-BE49-F238E27FC236}">
                <a16:creationId xmlns:a16="http://schemas.microsoft.com/office/drawing/2014/main" id="{C2F0AF0D-C59E-4FA2-BC4D-FEBB9BE93736}"/>
              </a:ext>
            </a:extLst>
          </p:cNvPr>
          <p:cNvSpPr txBox="1"/>
          <p:nvPr/>
        </p:nvSpPr>
        <p:spPr>
          <a:xfrm>
            <a:off x="2293716" y="1329159"/>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u="sng">
                <a:solidFill>
                  <a:schemeClr val="bg1"/>
                </a:solidFill>
                <a:latin typeface="Calibri"/>
                <a:ea typeface="SimSun"/>
                <a:cs typeface="Calibri"/>
              </a:rPr>
              <a:t>Pros</a:t>
            </a:r>
            <a:endParaRPr lang="es-ES" sz="3200" u="sng" dirty="0">
              <a:solidFill>
                <a:schemeClr val="bg1"/>
              </a:solidFill>
              <a:cs typeface="Calibri"/>
            </a:endParaRPr>
          </a:p>
        </p:txBody>
      </p:sp>
      <p:sp>
        <p:nvSpPr>
          <p:cNvPr id="5" name="TextBox 4">
            <a:extLst>
              <a:ext uri="{FF2B5EF4-FFF2-40B4-BE49-F238E27FC236}">
                <a16:creationId xmlns:a16="http://schemas.microsoft.com/office/drawing/2014/main" id="{F6CD5AC7-078E-4F63-8177-E50774BE536F}"/>
              </a:ext>
            </a:extLst>
          </p:cNvPr>
          <p:cNvSpPr txBox="1"/>
          <p:nvPr/>
        </p:nvSpPr>
        <p:spPr>
          <a:xfrm>
            <a:off x="441768" y="2023640"/>
            <a:ext cx="5791198"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a:solidFill>
                  <a:schemeClr val="bg1"/>
                </a:solidFill>
                <a:latin typeface="Calibri"/>
                <a:ea typeface="SimSun"/>
                <a:cs typeface="Calibri"/>
              </a:rPr>
              <a:t>•</a:t>
            </a:r>
            <a:r>
              <a:rPr lang="es-ES" sz="3200" b="1">
                <a:solidFill>
                  <a:schemeClr val="bg1"/>
                </a:solidFill>
                <a:latin typeface="Calibri"/>
                <a:ea typeface="SimSun"/>
                <a:cs typeface="Calibri"/>
              </a:rPr>
              <a:t>Generally regarded as gold standard in economic work</a:t>
            </a:r>
            <a:endParaRPr lang="es-ES" sz="3200">
              <a:solidFill>
                <a:schemeClr val="bg1"/>
              </a:solidFill>
              <a:ea typeface="SimSun"/>
              <a:cs typeface="Calibri"/>
            </a:endParaRPr>
          </a:p>
          <a:p>
            <a:r>
              <a:rPr lang="es-ES" sz="3200">
                <a:solidFill>
                  <a:schemeClr val="bg1"/>
                </a:solidFill>
                <a:latin typeface="Calibri"/>
                <a:ea typeface="SimSun"/>
                <a:cs typeface="Calibri"/>
              </a:rPr>
              <a:t>•</a:t>
            </a:r>
            <a:r>
              <a:rPr lang="es-ES" sz="3200" b="1">
                <a:solidFill>
                  <a:schemeClr val="bg1"/>
                </a:solidFill>
                <a:latin typeface="Calibri"/>
                <a:ea typeface="SimSun"/>
                <a:cs typeface="Calibri"/>
              </a:rPr>
              <a:t>Incorporates all data</a:t>
            </a:r>
            <a:endParaRPr lang="es-ES" sz="3200">
              <a:solidFill>
                <a:schemeClr val="bg1"/>
              </a:solidFill>
              <a:ea typeface="SimSun"/>
              <a:cs typeface="Calibri"/>
            </a:endParaRPr>
          </a:p>
          <a:p>
            <a:r>
              <a:rPr lang="es-ES" sz="3200">
                <a:solidFill>
                  <a:schemeClr val="bg1"/>
                </a:solidFill>
                <a:latin typeface="Calibri"/>
                <a:ea typeface="SimSun"/>
                <a:cs typeface="Calibri"/>
              </a:rPr>
              <a:t>•</a:t>
            </a:r>
            <a:r>
              <a:rPr lang="es-ES" sz="3200" b="1">
                <a:solidFill>
                  <a:schemeClr val="bg1"/>
                </a:solidFill>
                <a:latin typeface="Calibri"/>
                <a:ea typeface="SimSun"/>
                <a:cs typeface="Calibri"/>
              </a:rPr>
              <a:t>Allows direct comparison between units with different size populations</a:t>
            </a:r>
            <a:endParaRPr lang="es-ES" sz="3200">
              <a:solidFill>
                <a:schemeClr val="bg1"/>
              </a:solidFill>
              <a:ea typeface="SimSun"/>
              <a:cs typeface="Calibri"/>
            </a:endParaRPr>
          </a:p>
          <a:p>
            <a:r>
              <a:rPr lang="es-ES" sz="3200">
                <a:solidFill>
                  <a:schemeClr val="bg1"/>
                </a:solidFill>
                <a:latin typeface="Calibri"/>
                <a:ea typeface="SimSun"/>
                <a:cs typeface="Calibri"/>
              </a:rPr>
              <a:t>•</a:t>
            </a:r>
            <a:r>
              <a:rPr lang="es-ES" sz="3200" b="1">
                <a:solidFill>
                  <a:schemeClr val="bg1"/>
                </a:solidFill>
                <a:latin typeface="Calibri"/>
                <a:ea typeface="SimSun"/>
                <a:cs typeface="Calibri"/>
              </a:rPr>
              <a:t>Attractive intuitive interpretation</a:t>
            </a:r>
            <a:endParaRPr lang="es-ES" sz="3200">
              <a:solidFill>
                <a:schemeClr val="bg1"/>
              </a:solidFill>
              <a:ea typeface="SimSun"/>
              <a:cs typeface="Calibri" panose="020F0502020204030204" pitchFamily="34" charset="0"/>
            </a:endParaRPr>
          </a:p>
          <a:p>
            <a:pPr algn="l"/>
            <a:endParaRPr lang="es-ES" dirty="0">
              <a:cs typeface="Calibri"/>
            </a:endParaRPr>
          </a:p>
        </p:txBody>
      </p:sp>
      <p:sp>
        <p:nvSpPr>
          <p:cNvPr id="6" name="TextBox 5">
            <a:extLst>
              <a:ext uri="{FF2B5EF4-FFF2-40B4-BE49-F238E27FC236}">
                <a16:creationId xmlns:a16="http://schemas.microsoft.com/office/drawing/2014/main" id="{8DC41D3C-F54A-4790-8396-D88C47694425}"/>
              </a:ext>
            </a:extLst>
          </p:cNvPr>
          <p:cNvSpPr txBox="1"/>
          <p:nvPr/>
        </p:nvSpPr>
        <p:spPr>
          <a:xfrm>
            <a:off x="7297959" y="1394869"/>
            <a:ext cx="4247907"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u="sng">
                <a:solidFill>
                  <a:schemeClr val="bg1"/>
                </a:solidFill>
                <a:latin typeface="Calibri"/>
                <a:ea typeface="SimSun"/>
                <a:cs typeface="Calibri"/>
              </a:rPr>
              <a:t>Cons</a:t>
            </a:r>
            <a:endParaRPr lang="es-ES" sz="3200" u="sng">
              <a:solidFill>
                <a:schemeClr val="bg1"/>
              </a:solidFill>
              <a:latin typeface="Calibri"/>
              <a:ea typeface="SimSun"/>
              <a:cs typeface="Calibri"/>
            </a:endParaRPr>
          </a:p>
          <a:p>
            <a:r>
              <a:rPr lang="es-ES" sz="3200">
                <a:solidFill>
                  <a:schemeClr val="bg1"/>
                </a:solidFill>
                <a:latin typeface="Calibri"/>
                <a:ea typeface="SimSun"/>
                <a:cs typeface="Calibri"/>
              </a:rPr>
              <a:t>•</a:t>
            </a:r>
            <a:r>
              <a:rPr lang="es-ES" sz="3200" b="1">
                <a:solidFill>
                  <a:schemeClr val="bg1"/>
                </a:solidFill>
                <a:latin typeface="Calibri"/>
                <a:ea typeface="SimSun"/>
                <a:cs typeface="Calibri"/>
              </a:rPr>
              <a:t>Requires comprehensive individual level data</a:t>
            </a:r>
            <a:endParaRPr lang="es-ES" sz="3200">
              <a:solidFill>
                <a:schemeClr val="bg1"/>
              </a:solidFill>
              <a:latin typeface="Calibri"/>
              <a:ea typeface="SimSun"/>
              <a:cs typeface="Calibri"/>
            </a:endParaRPr>
          </a:p>
          <a:p>
            <a:r>
              <a:rPr lang="es-ES" sz="3200">
                <a:solidFill>
                  <a:schemeClr val="bg1"/>
                </a:solidFill>
                <a:latin typeface="Calibri"/>
                <a:ea typeface="SimSun"/>
                <a:cs typeface="Calibri"/>
              </a:rPr>
              <a:t>•</a:t>
            </a:r>
            <a:r>
              <a:rPr lang="es-ES" sz="3200" b="1">
                <a:solidFill>
                  <a:schemeClr val="bg1"/>
                </a:solidFill>
                <a:latin typeface="Calibri"/>
                <a:ea typeface="SimSun"/>
                <a:cs typeface="Calibri"/>
              </a:rPr>
              <a:t>Requires more sophisticated computations</a:t>
            </a:r>
            <a:endParaRPr lang="es-ES" sz="3200">
              <a:solidFill>
                <a:schemeClr val="bg1"/>
              </a:solidFill>
              <a:latin typeface="Calibri"/>
              <a:ea typeface="SimSun"/>
            </a:endParaRPr>
          </a:p>
          <a:p>
            <a:pPr algn="l"/>
            <a:endParaRPr lang="es-ES" dirty="0">
              <a:cs typeface="Calibri"/>
            </a:endParaRPr>
          </a:p>
        </p:txBody>
      </p:sp>
    </p:spTree>
    <p:extLst>
      <p:ext uri="{BB962C8B-B14F-4D97-AF65-F5344CB8AC3E}">
        <p14:creationId xmlns:p14="http://schemas.microsoft.com/office/powerpoint/2010/main" val="2132258460"/>
      </p:ext>
    </p:extLst>
  </p:cSld>
  <p:clrMapOvr>
    <a:masterClrMapping/>
  </p:clrMapOvr>
  <p:transition spd="slow" advClick="0" advTm="300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27032A-0A7B-4A2A-B8AE-8FD0FE3C7EB8}"/>
              </a:ext>
            </a:extLst>
          </p:cNvPr>
          <p:cNvSpPr txBox="1"/>
          <p:nvPr/>
        </p:nvSpPr>
        <p:spPr>
          <a:xfrm>
            <a:off x="203932" y="1449663"/>
            <a:ext cx="640851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dirty="0" err="1">
                <a:solidFill>
                  <a:schemeClr val="bg1"/>
                </a:solidFill>
                <a:latin typeface="Calibri"/>
                <a:ea typeface="SimSun"/>
                <a:cs typeface="Calibri"/>
              </a:rPr>
              <a:t>The</a:t>
            </a:r>
            <a:r>
              <a:rPr lang="es-ES" sz="3200" dirty="0">
                <a:solidFill>
                  <a:schemeClr val="bg1"/>
                </a:solidFill>
                <a:latin typeface="Calibri"/>
                <a:ea typeface="SimSun"/>
                <a:cs typeface="Calibri"/>
              </a:rPr>
              <a:t> S80/S20 ratio </a:t>
            </a:r>
            <a:r>
              <a:rPr lang="es-ES" sz="3200" dirty="0" err="1">
                <a:solidFill>
                  <a:schemeClr val="bg1"/>
                </a:solidFill>
                <a:latin typeface="Calibri"/>
                <a:ea typeface="SimSun"/>
                <a:cs typeface="Calibri"/>
              </a:rPr>
              <a:t>is</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calculated</a:t>
            </a:r>
            <a:r>
              <a:rPr lang="es-ES" sz="3200" dirty="0">
                <a:solidFill>
                  <a:schemeClr val="bg1"/>
                </a:solidFill>
                <a:latin typeface="Calibri"/>
                <a:ea typeface="SimSun"/>
                <a:cs typeface="Calibri"/>
              </a:rPr>
              <a:t> as </a:t>
            </a:r>
            <a:r>
              <a:rPr lang="es-ES" sz="3200" dirty="0" err="1">
                <a:solidFill>
                  <a:schemeClr val="bg1"/>
                </a:solidFill>
                <a:latin typeface="Calibri"/>
                <a:ea typeface="SimSun"/>
                <a:cs typeface="Calibri"/>
              </a:rPr>
              <a:t>the</a:t>
            </a:r>
            <a:r>
              <a:rPr lang="es-ES" sz="3200" dirty="0">
                <a:solidFill>
                  <a:schemeClr val="bg1"/>
                </a:solidFill>
                <a:latin typeface="Calibri"/>
                <a:ea typeface="SimSun"/>
                <a:cs typeface="Calibri"/>
              </a:rPr>
              <a:t> ratio </a:t>
            </a:r>
            <a:r>
              <a:rPr lang="es-ES" sz="3200" dirty="0" err="1">
                <a:solidFill>
                  <a:schemeClr val="bg1"/>
                </a:solidFill>
                <a:latin typeface="Calibri"/>
                <a:ea typeface="SimSun"/>
                <a:cs typeface="Calibri"/>
              </a:rPr>
              <a:t>of</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the</a:t>
            </a:r>
            <a:r>
              <a:rPr lang="es-ES" sz="3200" dirty="0">
                <a:solidFill>
                  <a:schemeClr val="bg1"/>
                </a:solidFill>
                <a:latin typeface="Calibri"/>
                <a:ea typeface="SimSun"/>
                <a:cs typeface="Calibri"/>
              </a:rPr>
              <a:t> mean </a:t>
            </a:r>
            <a:r>
              <a:rPr lang="es-ES" sz="3200" dirty="0" err="1">
                <a:solidFill>
                  <a:schemeClr val="bg1"/>
                </a:solidFill>
                <a:latin typeface="Calibri"/>
                <a:ea typeface="SimSun"/>
                <a:cs typeface="Calibri"/>
              </a:rPr>
              <a:t>income</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received</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by</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the</a:t>
            </a:r>
            <a:r>
              <a:rPr lang="es-ES" sz="3200" dirty="0">
                <a:solidFill>
                  <a:schemeClr val="bg1"/>
                </a:solidFill>
                <a:latin typeface="Calibri"/>
                <a:ea typeface="SimSun"/>
                <a:cs typeface="Calibri"/>
              </a:rPr>
              <a:t> </a:t>
            </a:r>
            <a:r>
              <a:rPr lang="es-ES" sz="3200" b="1" dirty="0">
                <a:solidFill>
                  <a:schemeClr val="bg1"/>
                </a:solidFill>
                <a:latin typeface="Calibri"/>
                <a:ea typeface="SimSun"/>
                <a:cs typeface="Calibri"/>
              </a:rPr>
              <a:t>20%</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of</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the</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population</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with</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the</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highest</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income</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to</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that</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received</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by</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the</a:t>
            </a:r>
            <a:r>
              <a:rPr lang="es-ES" sz="3200" dirty="0">
                <a:solidFill>
                  <a:schemeClr val="bg1"/>
                </a:solidFill>
                <a:latin typeface="Calibri"/>
                <a:ea typeface="SimSun"/>
                <a:cs typeface="Calibri"/>
              </a:rPr>
              <a:t> </a:t>
            </a:r>
            <a:r>
              <a:rPr lang="es-ES" sz="3200" b="1" dirty="0">
                <a:solidFill>
                  <a:schemeClr val="bg1"/>
                </a:solidFill>
                <a:latin typeface="Calibri"/>
                <a:ea typeface="SimSun"/>
                <a:cs typeface="Calibri"/>
              </a:rPr>
              <a:t>20%</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of</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the</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population</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with</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the</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lowest</a:t>
            </a:r>
            <a:r>
              <a:rPr lang="es-ES" sz="3200" dirty="0">
                <a:solidFill>
                  <a:schemeClr val="bg1"/>
                </a:solidFill>
                <a:latin typeface="Calibri"/>
                <a:ea typeface="SimSun"/>
                <a:cs typeface="Calibri"/>
              </a:rPr>
              <a:t> </a:t>
            </a:r>
            <a:r>
              <a:rPr lang="es-ES" sz="3200" dirty="0" err="1">
                <a:solidFill>
                  <a:schemeClr val="bg1"/>
                </a:solidFill>
                <a:latin typeface="Calibri"/>
                <a:ea typeface="SimSun"/>
                <a:cs typeface="Calibri"/>
              </a:rPr>
              <a:t>income</a:t>
            </a:r>
            <a:r>
              <a:rPr lang="es-ES" sz="3200" dirty="0">
                <a:solidFill>
                  <a:schemeClr val="bg1"/>
                </a:solidFill>
                <a:latin typeface="Calibri"/>
                <a:ea typeface="SimSun"/>
                <a:cs typeface="Calibri"/>
              </a:rPr>
              <a:t>.</a:t>
            </a:r>
            <a:endParaRPr lang="es-ES" sz="3200" dirty="0">
              <a:solidFill>
                <a:schemeClr val="bg1"/>
              </a:solidFill>
            </a:endParaRPr>
          </a:p>
        </p:txBody>
      </p:sp>
      <p:pic>
        <p:nvPicPr>
          <p:cNvPr id="3" name="Picture 3">
            <a:extLst>
              <a:ext uri="{FF2B5EF4-FFF2-40B4-BE49-F238E27FC236}">
                <a16:creationId xmlns:a16="http://schemas.microsoft.com/office/drawing/2014/main" id="{FF91CD98-73A5-4FA2-8EDC-D1A0D3AE4461}"/>
              </a:ext>
            </a:extLst>
          </p:cNvPr>
          <p:cNvPicPr>
            <a:picLocks noChangeAspect="1"/>
          </p:cNvPicPr>
          <p:nvPr/>
        </p:nvPicPr>
        <p:blipFill>
          <a:blip r:embed="rId2"/>
          <a:stretch>
            <a:fillRect/>
          </a:stretch>
        </p:blipFill>
        <p:spPr>
          <a:xfrm>
            <a:off x="6692097" y="1509250"/>
            <a:ext cx="5029199" cy="3405450"/>
          </a:xfrm>
          <a:prstGeom prst="rect">
            <a:avLst/>
          </a:prstGeom>
        </p:spPr>
      </p:pic>
      <p:sp>
        <p:nvSpPr>
          <p:cNvPr id="5" name="TextBox 4">
            <a:extLst>
              <a:ext uri="{FF2B5EF4-FFF2-40B4-BE49-F238E27FC236}">
                <a16:creationId xmlns:a16="http://schemas.microsoft.com/office/drawing/2014/main" id="{E48BFE38-4F98-4C90-B1ED-57753287BCAE}"/>
              </a:ext>
            </a:extLst>
          </p:cNvPr>
          <p:cNvSpPr txBox="1"/>
          <p:nvPr/>
        </p:nvSpPr>
        <p:spPr>
          <a:xfrm>
            <a:off x="1819275" y="237401"/>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a:solidFill>
                  <a:schemeClr val="bg1"/>
                </a:solidFill>
                <a:latin typeface="Calibri"/>
                <a:ea typeface="SimSun"/>
                <a:cs typeface="Calibri"/>
              </a:rPr>
              <a:t>S80/S20</a:t>
            </a:r>
            <a:endParaRPr lang="es-ES" sz="3200">
              <a:solidFill>
                <a:schemeClr val="bg1"/>
              </a:solidFill>
              <a:cs typeface="Calibri"/>
            </a:endParaRPr>
          </a:p>
        </p:txBody>
      </p:sp>
    </p:spTree>
    <p:extLst>
      <p:ext uri="{BB962C8B-B14F-4D97-AF65-F5344CB8AC3E}">
        <p14:creationId xmlns:p14="http://schemas.microsoft.com/office/powerpoint/2010/main" val="695475302"/>
      </p:ext>
    </p:extLst>
  </p:cSld>
  <p:clrMapOvr>
    <a:masterClrMapping/>
  </p:clrMapOvr>
  <p:transition spd="slow" advClick="0" advTm="300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n que contiene captura de pantalla&#10;&#10;Descripción generada con confianza muy alta">
            <a:extLst>
              <a:ext uri="{FF2B5EF4-FFF2-40B4-BE49-F238E27FC236}">
                <a16:creationId xmlns:a16="http://schemas.microsoft.com/office/drawing/2014/main" id="{81FBB052-6F3A-4D70-A856-DE8E8BBBBB91}"/>
              </a:ext>
            </a:extLst>
          </p:cNvPr>
          <p:cNvPicPr>
            <a:picLocks noChangeAspect="1"/>
          </p:cNvPicPr>
          <p:nvPr/>
        </p:nvPicPr>
        <p:blipFill>
          <a:blip r:embed="rId2"/>
          <a:stretch>
            <a:fillRect/>
          </a:stretch>
        </p:blipFill>
        <p:spPr>
          <a:xfrm>
            <a:off x="1513912" y="1015697"/>
            <a:ext cx="8894883" cy="5331868"/>
          </a:xfrm>
          <a:prstGeom prst="rect">
            <a:avLst/>
          </a:prstGeom>
        </p:spPr>
      </p:pic>
    </p:spTree>
    <p:extLst>
      <p:ext uri="{BB962C8B-B14F-4D97-AF65-F5344CB8AC3E}">
        <p14:creationId xmlns:p14="http://schemas.microsoft.com/office/powerpoint/2010/main" val="1899895066"/>
      </p:ext>
    </p:extLst>
  </p:cSld>
  <p:clrMapOvr>
    <a:masterClrMapping/>
  </p:clrMapOvr>
  <p:transition spd="slow" advClick="0" advTm="300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E7EC3-4FCA-45B2-85EB-4635E6559598}"/>
              </a:ext>
            </a:extLst>
          </p:cNvPr>
          <p:cNvSpPr txBox="1"/>
          <p:nvPr/>
        </p:nvSpPr>
        <p:spPr>
          <a:xfrm>
            <a:off x="1579944" y="1792146"/>
            <a:ext cx="930218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800" dirty="0" err="1">
                <a:solidFill>
                  <a:schemeClr val="bg1"/>
                </a:solidFill>
                <a:latin typeface="Calibri"/>
                <a:ea typeface="SimSun"/>
                <a:cs typeface="Calibri"/>
              </a:rPr>
              <a:t>The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problem</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with</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these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approaches</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is</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that</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they</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only</a:t>
            </a:r>
            <a:r>
              <a:rPr lang="es-ES" sz="2800" dirty="0">
                <a:solidFill>
                  <a:schemeClr val="bg1"/>
                </a:solidFill>
                <a:latin typeface="Calibri"/>
                <a:ea typeface="SimSun"/>
                <a:cs typeface="Calibri"/>
              </a:rPr>
              <a:t> </a:t>
            </a:r>
            <a:r>
              <a:rPr lang="es-ES" sz="2800">
                <a:solidFill>
                  <a:schemeClr val="bg1"/>
                </a:solidFill>
                <a:latin typeface="Calibri"/>
                <a:ea typeface="SimSun"/>
                <a:cs typeface="Calibri"/>
              </a:rPr>
              <a:t>measure </a:t>
            </a:r>
            <a:r>
              <a:rPr lang="es-ES" sz="2800" i="1">
                <a:solidFill>
                  <a:schemeClr val="bg1"/>
                </a:solidFill>
                <a:latin typeface="Calibri"/>
                <a:ea typeface="SimSun"/>
                <a:cs typeface="Calibri"/>
              </a:rPr>
              <a:t>relative</a:t>
            </a:r>
            <a:r>
              <a:rPr lang="es-ES" sz="2800">
                <a:solidFill>
                  <a:schemeClr val="bg1"/>
                </a:solidFill>
                <a:latin typeface="Calibri"/>
                <a:ea typeface="SimSun"/>
                <a:cs typeface="Calibri"/>
              </a:rPr>
              <a:t> inequality.</a:t>
            </a:r>
          </a:p>
          <a:p>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If</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the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incomes</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of</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the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poor</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grow</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asfast</a:t>
            </a:r>
            <a:r>
              <a:rPr lang="es-ES" sz="2800" dirty="0">
                <a:solidFill>
                  <a:schemeClr val="bg1"/>
                </a:solidFill>
                <a:latin typeface="Calibri"/>
                <a:ea typeface="SimSun"/>
                <a:cs typeface="Calibri"/>
              </a:rPr>
              <a:t> as </a:t>
            </a:r>
            <a:r>
              <a:rPr lang="es-ES" sz="2800" dirty="0" err="1">
                <a:solidFill>
                  <a:schemeClr val="bg1"/>
                </a:solidFill>
                <a:latin typeface="Calibri"/>
                <a:ea typeface="SimSun"/>
                <a:cs typeface="Calibri"/>
              </a:rPr>
              <a:t>those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of</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the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rich</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these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measures</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will</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stay</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the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same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over</a:t>
            </a:r>
            <a:r>
              <a:rPr lang="es-ES" sz="2800" dirty="0">
                <a:solidFill>
                  <a:schemeClr val="bg1"/>
                </a:solidFill>
                <a:latin typeface="Calibri"/>
                <a:ea typeface="SimSun"/>
                <a:cs typeface="Calibri"/>
              </a:rPr>
              <a:t> time, </a:t>
            </a:r>
            <a:r>
              <a:rPr lang="es-ES" sz="2800" dirty="0" err="1">
                <a:solidFill>
                  <a:schemeClr val="bg1"/>
                </a:solidFill>
                <a:latin typeface="Calibri"/>
                <a:ea typeface="SimSun"/>
                <a:cs typeface="Calibri"/>
              </a:rPr>
              <a:t>but</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the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difference</a:t>
            </a:r>
            <a:r>
              <a:rPr lang="es-ES" sz="2800" dirty="0">
                <a:solidFill>
                  <a:schemeClr val="bg1"/>
                </a:solidFill>
                <a:latin typeface="Calibri"/>
                <a:ea typeface="SimSun"/>
                <a:cs typeface="Calibri"/>
              </a:rPr>
              <a:t> in </a:t>
            </a:r>
            <a:r>
              <a:rPr lang="es-ES" sz="2800" dirty="0" err="1">
                <a:solidFill>
                  <a:schemeClr val="bg1"/>
                </a:solidFill>
                <a:latin typeface="Calibri"/>
                <a:ea typeface="SimSun"/>
                <a:cs typeface="Calibri"/>
              </a:rPr>
              <a:t>income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from</a:t>
            </a:r>
            <a:r>
              <a:rPr lang="es-ES" sz="2800" dirty="0">
                <a:solidFill>
                  <a:schemeClr val="bg1"/>
                </a:solidFill>
                <a:latin typeface="Calibri"/>
                <a:ea typeface="SimSun"/>
                <a:cs typeface="Calibri"/>
              </a:rPr>
              <a:t> a </a:t>
            </a:r>
            <a:r>
              <a:rPr lang="es-ES" sz="2800" dirty="0" err="1">
                <a:solidFill>
                  <a:schemeClr val="bg1"/>
                </a:solidFill>
                <a:latin typeface="Calibri"/>
                <a:ea typeface="SimSun"/>
                <a:cs typeface="Calibri"/>
              </a:rPr>
              <a:t>one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percent</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growth</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for</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the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poor</a:t>
            </a:r>
            <a:r>
              <a:rPr lang="es-ES" sz="2800" dirty="0">
                <a:solidFill>
                  <a:schemeClr val="bg1"/>
                </a:solidFill>
                <a:latin typeface="Calibri"/>
                <a:ea typeface="SimSun"/>
                <a:cs typeface="Calibri"/>
              </a:rPr>
              <a:t> versus a </a:t>
            </a:r>
            <a:r>
              <a:rPr lang="es-ES" sz="2800" dirty="0" err="1">
                <a:solidFill>
                  <a:schemeClr val="bg1"/>
                </a:solidFill>
                <a:latin typeface="Calibri"/>
                <a:ea typeface="SimSun"/>
                <a:cs typeface="Calibri"/>
              </a:rPr>
              <a:t>one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percent</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growth</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for</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someone</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already</a:t>
            </a:r>
            <a:r>
              <a:rPr lang="es-ES" sz="2800" dirty="0">
                <a:solidFill>
                  <a:schemeClr val="bg1"/>
                </a:solidFill>
                <a:latin typeface="Calibri"/>
                <a:ea typeface="SimSun"/>
                <a:cs typeface="Calibri"/>
              </a:rPr>
              <a:t> </a:t>
            </a:r>
            <a:r>
              <a:rPr lang="es-ES" sz="2800" dirty="0" err="1">
                <a:solidFill>
                  <a:schemeClr val="bg1"/>
                </a:solidFill>
                <a:latin typeface="Calibri"/>
                <a:ea typeface="SimSun"/>
                <a:cs typeface="Calibri"/>
              </a:rPr>
              <a:t>rich</a:t>
            </a:r>
            <a:r>
              <a:rPr lang="es-ES" sz="2800" dirty="0">
                <a:solidFill>
                  <a:schemeClr val="bg1"/>
                </a:solidFill>
                <a:latin typeface="Calibri"/>
                <a:ea typeface="SimSun"/>
                <a:cs typeface="Calibri"/>
              </a:rPr>
              <a:t> can be </a:t>
            </a:r>
            <a:r>
              <a:rPr lang="es-ES" sz="2800" dirty="0" err="1">
                <a:solidFill>
                  <a:schemeClr val="bg1"/>
                </a:solidFill>
                <a:latin typeface="Calibri"/>
                <a:ea typeface="SimSun"/>
                <a:cs typeface="Calibri"/>
              </a:rPr>
              <a:t>significant</a:t>
            </a:r>
          </a:p>
        </p:txBody>
      </p:sp>
    </p:spTree>
    <p:extLst>
      <p:ext uri="{BB962C8B-B14F-4D97-AF65-F5344CB8AC3E}">
        <p14:creationId xmlns:p14="http://schemas.microsoft.com/office/powerpoint/2010/main" val="3384061746"/>
      </p:ext>
    </p:extLst>
  </p:cSld>
  <p:clrMapOvr>
    <a:masterClrMapping/>
  </p:clrMapOvr>
  <p:transition spd="slow" advClick="0" advTm="300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12"/>
          <p:cNvSpPr txBox="1"/>
          <p:nvPr/>
        </p:nvSpPr>
        <p:spPr>
          <a:xfrm>
            <a:off x="1017905" y="269875"/>
            <a:ext cx="8498828" cy="400110"/>
          </a:xfrm>
          <a:prstGeom prst="rect">
            <a:avLst/>
          </a:prstGeom>
          <a:noFill/>
          <a:ln w="9525">
            <a:noFill/>
          </a:ln>
        </p:spPr>
        <p:txBody>
          <a:bodyPr wrap="square" anchor="t">
            <a:spAutoFit/>
          </a:bodyPr>
          <a:lstStyle/>
          <a:p>
            <a:pPr eaLnBrk="1" hangingPunct="1"/>
            <a:r>
              <a:rPr lang="es-PY" altLang="zh-CN" sz="2000" b="1" dirty="0" err="1">
                <a:solidFill>
                  <a:schemeClr val="bg1"/>
                </a:solidFill>
                <a:latin typeface="Microsoft YaHei"/>
                <a:ea typeface="Microsoft YaHei"/>
              </a:rPr>
              <a:t>Roadmap</a:t>
            </a:r>
            <a:r>
              <a:rPr lang="es-PY" altLang="zh-CN" sz="2000" b="1" dirty="0">
                <a:solidFill>
                  <a:schemeClr val="bg1"/>
                </a:solidFill>
                <a:latin typeface="Microsoft YaHei"/>
                <a:ea typeface="Microsoft YaHei"/>
              </a:rPr>
              <a:t>: </a:t>
            </a:r>
            <a:r>
              <a:rPr lang="es-PY" altLang="zh-CN" sz="2000" b="1" dirty="0" err="1">
                <a:solidFill>
                  <a:schemeClr val="bg1"/>
                </a:solidFill>
                <a:latin typeface="Microsoft YaHei"/>
                <a:ea typeface="Microsoft YaHei"/>
              </a:rPr>
              <a:t>changes</a:t>
            </a:r>
          </a:p>
        </p:txBody>
      </p:sp>
      <p:grpSp>
        <p:nvGrpSpPr>
          <p:cNvPr id="27652" name="组合 7"/>
          <p:cNvGrpSpPr/>
          <p:nvPr/>
        </p:nvGrpSpPr>
        <p:grpSpPr>
          <a:xfrm>
            <a:off x="1128534" y="1978594"/>
            <a:ext cx="4159250" cy="760412"/>
            <a:chOff x="886496" y="2221606"/>
            <a:chExt cx="4159875" cy="759853"/>
          </a:xfrm>
        </p:grpSpPr>
        <p:grpSp>
          <p:nvGrpSpPr>
            <p:cNvPr id="27671" name="组合 8"/>
            <p:cNvGrpSpPr/>
            <p:nvPr/>
          </p:nvGrpSpPr>
          <p:grpSpPr>
            <a:xfrm>
              <a:off x="886496" y="2221606"/>
              <a:ext cx="4159875" cy="759853"/>
              <a:chOff x="4404575" y="862885"/>
              <a:chExt cx="4159875" cy="759853"/>
            </a:xfrm>
          </p:grpSpPr>
          <p:sp>
            <p:nvSpPr>
              <p:cNvPr id="11" name="圆角矩形 10"/>
              <p:cNvSpPr/>
              <p:nvPr/>
            </p:nvSpPr>
            <p:spPr>
              <a:xfrm>
                <a:off x="4893971" y="976222"/>
                <a:ext cx="3670479" cy="53317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椭圆 11"/>
              <p:cNvSpPr/>
              <p:nvPr/>
            </p:nvSpPr>
            <p:spPr>
              <a:xfrm>
                <a:off x="4404575" y="862885"/>
                <a:ext cx="759853" cy="759853"/>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pic>
          <p:nvPicPr>
            <p:cNvPr id="27672" name="图片 9"/>
            <p:cNvPicPr>
              <a:picLocks noChangeAspect="1"/>
            </p:cNvPicPr>
            <p:nvPr/>
          </p:nvPicPr>
          <p:blipFill>
            <a:blip r:embed="rId3"/>
            <a:stretch>
              <a:fillRect/>
            </a:stretch>
          </p:blipFill>
          <p:spPr>
            <a:xfrm>
              <a:off x="1032666" y="2371008"/>
              <a:ext cx="471354" cy="471354"/>
            </a:xfrm>
            <a:prstGeom prst="rect">
              <a:avLst/>
            </a:prstGeom>
            <a:noFill/>
            <a:ln w="9525">
              <a:noFill/>
            </a:ln>
          </p:spPr>
        </p:pic>
      </p:grpSp>
      <p:sp>
        <p:nvSpPr>
          <p:cNvPr id="27655" name="文本框 23"/>
          <p:cNvSpPr txBox="1"/>
          <p:nvPr/>
        </p:nvSpPr>
        <p:spPr>
          <a:xfrm>
            <a:off x="2034996" y="2145281"/>
            <a:ext cx="4204335" cy="368300"/>
          </a:xfrm>
          <a:prstGeom prst="rect">
            <a:avLst/>
          </a:prstGeom>
          <a:noFill/>
          <a:ln w="9525">
            <a:noFill/>
          </a:ln>
        </p:spPr>
        <p:txBody>
          <a:bodyPr wrap="square" anchor="t">
            <a:spAutoFit/>
          </a:bodyPr>
          <a:lstStyle/>
          <a:p>
            <a:r>
              <a:rPr lang="es-PY" altLang="zh-CN" b="1" dirty="0" err="1">
                <a:solidFill>
                  <a:srgbClr val="FFFFFF"/>
                </a:solidFill>
                <a:latin typeface="Microsoft YaHei"/>
                <a:ea typeface="Microsoft YaHei"/>
              </a:rPr>
              <a:t>User</a:t>
            </a:r>
            <a:r>
              <a:rPr lang="es-PY" altLang="zh-CN" b="1" dirty="0">
                <a:solidFill>
                  <a:srgbClr val="FFFFFF"/>
                </a:solidFill>
                <a:latin typeface="Microsoft YaHei"/>
                <a:ea typeface="Microsoft YaHei"/>
              </a:rPr>
              <a:t> Input</a:t>
            </a:r>
            <a:endParaRPr lang="en-US" dirty="0"/>
          </a:p>
        </p:txBody>
      </p:sp>
      <p:sp>
        <p:nvSpPr>
          <p:cNvPr id="27659" name="文本框 27"/>
          <p:cNvSpPr txBox="1"/>
          <p:nvPr/>
        </p:nvSpPr>
        <p:spPr>
          <a:xfrm>
            <a:off x="1820684" y="2866096"/>
            <a:ext cx="2411412" cy="1477328"/>
          </a:xfrm>
          <a:prstGeom prst="rect">
            <a:avLst/>
          </a:prstGeom>
          <a:noFill/>
          <a:ln w="9525">
            <a:noFill/>
          </a:ln>
        </p:spPr>
        <p:txBody>
          <a:bodyPr anchor="t">
            <a:spAutoFit/>
          </a:bodyPr>
          <a:lstStyle/>
          <a:p>
            <a:pPr eaLnBrk="1" hangingPunct="1"/>
            <a:r>
              <a:rPr lang="es-PY" dirty="0" err="1">
                <a:solidFill>
                  <a:schemeClr val="bg1"/>
                </a:solidFill>
                <a:latin typeface="Microsoft YaHei"/>
                <a:ea typeface="Microsoft YaHei"/>
              </a:rPr>
              <a:t>Inform</a:t>
            </a:r>
            <a:r>
              <a:rPr lang="es-PY" dirty="0">
                <a:solidFill>
                  <a:schemeClr val="bg1"/>
                </a:solidFill>
                <a:latin typeface="Microsoft YaHei"/>
                <a:ea typeface="Microsoft YaHei"/>
              </a:rPr>
              <a:t> </a:t>
            </a:r>
            <a:r>
              <a:rPr lang="es-PY" dirty="0" err="1">
                <a:solidFill>
                  <a:schemeClr val="bg1"/>
                </a:solidFill>
                <a:latin typeface="Microsoft YaHei"/>
                <a:ea typeface="Microsoft YaHei"/>
              </a:rPr>
              <a:t>the</a:t>
            </a:r>
            <a:r>
              <a:rPr lang="es-PY" dirty="0">
                <a:solidFill>
                  <a:schemeClr val="bg1"/>
                </a:solidFill>
                <a:latin typeface="Microsoft YaHei"/>
                <a:ea typeface="Microsoft YaHei"/>
              </a:rPr>
              <a:t> </a:t>
            </a:r>
            <a:r>
              <a:rPr lang="es-PY" dirty="0" err="1">
                <a:solidFill>
                  <a:schemeClr val="bg1"/>
                </a:solidFill>
                <a:latin typeface="Microsoft YaHei"/>
                <a:ea typeface="Microsoft YaHei"/>
              </a:rPr>
              <a:t>user</a:t>
            </a:r>
            <a:r>
              <a:rPr lang="es-PY" dirty="0">
                <a:solidFill>
                  <a:schemeClr val="bg1"/>
                </a:solidFill>
                <a:latin typeface="Microsoft YaHei"/>
                <a:ea typeface="Microsoft YaHei"/>
              </a:rPr>
              <a:t> </a:t>
            </a:r>
            <a:r>
              <a:rPr lang="es-PY" dirty="0" err="1">
                <a:solidFill>
                  <a:schemeClr val="bg1"/>
                </a:solidFill>
                <a:latin typeface="Microsoft YaHei"/>
                <a:ea typeface="Microsoft YaHei"/>
              </a:rPr>
              <a:t>of</a:t>
            </a:r>
            <a:r>
              <a:rPr lang="es-PY" dirty="0">
                <a:solidFill>
                  <a:schemeClr val="bg1"/>
                </a:solidFill>
                <a:latin typeface="Microsoft YaHei"/>
                <a:ea typeface="Microsoft YaHei"/>
              </a:rPr>
              <a:t> </a:t>
            </a:r>
            <a:r>
              <a:rPr lang="es-PY" dirty="0" err="1">
                <a:solidFill>
                  <a:schemeClr val="bg1"/>
                </a:solidFill>
                <a:latin typeface="Microsoft YaHei"/>
                <a:ea typeface="Microsoft YaHei"/>
              </a:rPr>
              <a:t>the</a:t>
            </a:r>
            <a:r>
              <a:rPr lang="es-PY" dirty="0">
                <a:solidFill>
                  <a:schemeClr val="bg1"/>
                </a:solidFill>
                <a:latin typeface="Microsoft YaHei"/>
                <a:ea typeface="Microsoft YaHei"/>
              </a:rPr>
              <a:t> </a:t>
            </a:r>
            <a:r>
              <a:rPr lang="es-PY" dirty="0" err="1">
                <a:solidFill>
                  <a:schemeClr val="bg1"/>
                </a:solidFill>
                <a:latin typeface="Microsoft YaHei"/>
                <a:ea typeface="Microsoft YaHei"/>
              </a:rPr>
              <a:t>right</a:t>
            </a:r>
            <a:r>
              <a:rPr lang="es-PY" dirty="0">
                <a:solidFill>
                  <a:schemeClr val="bg1"/>
                </a:solidFill>
                <a:latin typeface="Microsoft YaHei"/>
                <a:ea typeface="Microsoft YaHei"/>
              </a:rPr>
              <a:t> </a:t>
            </a:r>
            <a:r>
              <a:rPr lang="es-PY" dirty="0" err="1">
                <a:solidFill>
                  <a:schemeClr val="bg1"/>
                </a:solidFill>
                <a:latin typeface="Microsoft YaHei"/>
                <a:ea typeface="Microsoft YaHei"/>
              </a:rPr>
              <a:t>numbers</a:t>
            </a:r>
            <a:r>
              <a:rPr lang="es-PY" dirty="0">
                <a:solidFill>
                  <a:schemeClr val="bg1"/>
                </a:solidFill>
                <a:latin typeface="Microsoft YaHei"/>
                <a:ea typeface="Microsoft YaHei"/>
              </a:rPr>
              <a:t>, and </a:t>
            </a:r>
            <a:r>
              <a:rPr lang="es-PY" dirty="0" err="1">
                <a:solidFill>
                  <a:schemeClr val="bg1"/>
                </a:solidFill>
                <a:latin typeface="Microsoft YaHei"/>
                <a:ea typeface="Microsoft YaHei"/>
              </a:rPr>
              <a:t>give</a:t>
            </a:r>
            <a:r>
              <a:rPr lang="es-PY" dirty="0">
                <a:solidFill>
                  <a:schemeClr val="bg1"/>
                </a:solidFill>
                <a:latin typeface="Microsoft YaHei"/>
                <a:ea typeface="Microsoft YaHei"/>
              </a:rPr>
              <a:t> </a:t>
            </a:r>
            <a:r>
              <a:rPr lang="es-PY" dirty="0" err="1">
                <a:solidFill>
                  <a:schemeClr val="bg1"/>
                </a:solidFill>
                <a:latin typeface="Microsoft YaHei"/>
                <a:ea typeface="Microsoft YaHei"/>
              </a:rPr>
              <a:t>out</a:t>
            </a:r>
            <a:r>
              <a:rPr lang="es-PY" dirty="0">
                <a:solidFill>
                  <a:schemeClr val="bg1"/>
                </a:solidFill>
                <a:latin typeface="Microsoft YaHei"/>
                <a:ea typeface="Microsoft YaHei"/>
              </a:rPr>
              <a:t> </a:t>
            </a:r>
            <a:r>
              <a:rPr lang="es-PY" dirty="0" err="1">
                <a:solidFill>
                  <a:schemeClr val="bg1"/>
                </a:solidFill>
                <a:latin typeface="Microsoft YaHei"/>
                <a:ea typeface="Microsoft YaHei"/>
              </a:rPr>
              <a:t>errors</a:t>
            </a:r>
            <a:r>
              <a:rPr lang="es-PY" dirty="0">
                <a:solidFill>
                  <a:schemeClr val="bg1"/>
                </a:solidFill>
                <a:latin typeface="Microsoft YaHei"/>
                <a:ea typeface="Microsoft YaHei"/>
              </a:rPr>
              <a:t> </a:t>
            </a:r>
            <a:r>
              <a:rPr lang="es-PY" dirty="0" err="1">
                <a:solidFill>
                  <a:schemeClr val="bg1"/>
                </a:solidFill>
                <a:latin typeface="Microsoft YaHei"/>
                <a:ea typeface="Microsoft YaHei"/>
              </a:rPr>
              <a:t>if</a:t>
            </a:r>
            <a:r>
              <a:rPr lang="es-PY" dirty="0">
                <a:solidFill>
                  <a:schemeClr val="bg1"/>
                </a:solidFill>
                <a:latin typeface="Microsoft YaHei"/>
                <a:ea typeface="Microsoft YaHei"/>
              </a:rPr>
              <a:t> </a:t>
            </a:r>
            <a:r>
              <a:rPr lang="es-PY" dirty="0" err="1">
                <a:solidFill>
                  <a:schemeClr val="bg1"/>
                </a:solidFill>
                <a:latin typeface="Microsoft YaHei"/>
                <a:ea typeface="Microsoft YaHei"/>
              </a:rPr>
              <a:t>it</a:t>
            </a:r>
            <a:r>
              <a:rPr lang="es-PY" dirty="0">
                <a:solidFill>
                  <a:schemeClr val="bg1"/>
                </a:solidFill>
                <a:latin typeface="Microsoft YaHei"/>
                <a:ea typeface="Microsoft YaHei"/>
              </a:rPr>
              <a:t> </a:t>
            </a:r>
            <a:r>
              <a:rPr lang="es-PY" dirty="0" err="1">
                <a:solidFill>
                  <a:schemeClr val="bg1"/>
                </a:solidFill>
                <a:latin typeface="Microsoft YaHei"/>
                <a:ea typeface="Microsoft YaHei"/>
              </a:rPr>
              <a:t>wrong</a:t>
            </a:r>
            <a:r>
              <a:rPr lang="es-PY" dirty="0">
                <a:solidFill>
                  <a:schemeClr val="bg1"/>
                </a:solidFill>
                <a:latin typeface="Microsoft YaHei"/>
                <a:ea typeface="Microsoft YaHei"/>
              </a:rPr>
              <a:t> </a:t>
            </a:r>
            <a:r>
              <a:rPr lang="es-PY" dirty="0" err="1">
                <a:solidFill>
                  <a:schemeClr val="bg1"/>
                </a:solidFill>
                <a:latin typeface="Microsoft YaHei"/>
                <a:ea typeface="Microsoft YaHei"/>
              </a:rPr>
              <a:t>numbers</a:t>
            </a:r>
            <a:r>
              <a:rPr lang="es-PY" dirty="0">
                <a:solidFill>
                  <a:schemeClr val="bg1"/>
                </a:solidFill>
                <a:latin typeface="Microsoft YaHei"/>
                <a:ea typeface="Microsoft YaHei"/>
              </a:rPr>
              <a:t> are </a:t>
            </a:r>
            <a:r>
              <a:rPr lang="es-PY" dirty="0" err="1">
                <a:solidFill>
                  <a:schemeClr val="bg1"/>
                </a:solidFill>
                <a:latin typeface="Microsoft YaHei"/>
                <a:ea typeface="Microsoft YaHei"/>
              </a:rPr>
              <a:t>inputted</a:t>
            </a:r>
            <a:r>
              <a:rPr lang="es-PY" dirty="0">
                <a:solidFill>
                  <a:schemeClr val="bg1"/>
                </a:solidFill>
                <a:latin typeface="Microsoft YaHei"/>
                <a:ea typeface="Microsoft YaHei"/>
              </a:rPr>
              <a:t> .</a:t>
            </a:r>
            <a:endParaRPr lang="es-PY" dirty="0">
              <a:solidFill>
                <a:schemeClr val="bg1"/>
              </a:solidFill>
              <a:latin typeface="Microsoft YaHei" panose="020B0503020204020204" pitchFamily="34" charset="-122"/>
              <a:ea typeface="Microsoft YaHei" panose="020B0503020204020204" pitchFamily="34" charset="-122"/>
            </a:endParaRPr>
          </a:p>
        </p:txBody>
      </p:sp>
      <p:sp>
        <p:nvSpPr>
          <p:cNvPr id="2" name="Oval 1"/>
          <p:cNvSpPr/>
          <p:nvPr/>
        </p:nvSpPr>
        <p:spPr>
          <a:xfrm>
            <a:off x="1128851" y="1993288"/>
            <a:ext cx="772795" cy="724535"/>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009937"/>
      </p:ext>
    </p:extLst>
  </p:cSld>
  <p:clrMapOvr>
    <a:masterClrMapping/>
  </p:clrMapOvr>
  <p:transition spd="slow" advClick="0" advTm="300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12"/>
          <p:cNvSpPr txBox="1"/>
          <p:nvPr/>
        </p:nvSpPr>
        <p:spPr>
          <a:xfrm>
            <a:off x="1017905" y="269875"/>
            <a:ext cx="8498828" cy="400110"/>
          </a:xfrm>
          <a:prstGeom prst="rect">
            <a:avLst/>
          </a:prstGeom>
          <a:noFill/>
          <a:ln w="9525">
            <a:noFill/>
          </a:ln>
        </p:spPr>
        <p:txBody>
          <a:bodyPr wrap="square" anchor="t">
            <a:spAutoFit/>
          </a:bodyPr>
          <a:lstStyle/>
          <a:p>
            <a:pPr eaLnBrk="1" hangingPunct="1"/>
            <a:r>
              <a:rPr lang="es-PY" altLang="zh-CN" sz="2000" b="1" dirty="0">
                <a:solidFill>
                  <a:schemeClr val="bg1"/>
                </a:solidFill>
                <a:latin typeface="Microsoft YaHei"/>
                <a:ea typeface="Microsoft YaHei"/>
              </a:rPr>
              <a:t> </a:t>
            </a:r>
            <a:r>
              <a:rPr lang="es-PY" altLang="zh-CN" sz="2000" b="1" err="1">
                <a:solidFill>
                  <a:schemeClr val="bg1"/>
                </a:solidFill>
                <a:latin typeface="Microsoft YaHei"/>
                <a:ea typeface="Microsoft YaHei"/>
              </a:rPr>
              <a:t>If</a:t>
            </a:r>
            <a:r>
              <a:rPr lang="es-PY" altLang="zh-CN" sz="2000" b="1" dirty="0">
                <a:solidFill>
                  <a:schemeClr val="bg1"/>
                </a:solidFill>
                <a:latin typeface="Microsoft YaHei"/>
                <a:ea typeface="Microsoft YaHei"/>
              </a:rPr>
              <a:t> </a:t>
            </a:r>
            <a:r>
              <a:rPr lang="es-PY" altLang="zh-CN" sz="2000" b="1" err="1">
                <a:solidFill>
                  <a:schemeClr val="bg1"/>
                </a:solidFill>
                <a:latin typeface="Microsoft YaHei"/>
                <a:ea typeface="Microsoft YaHei"/>
              </a:rPr>
              <a:t>we</a:t>
            </a:r>
            <a:r>
              <a:rPr lang="es-PY" altLang="zh-CN" sz="2000" b="1" dirty="0">
                <a:solidFill>
                  <a:schemeClr val="bg1"/>
                </a:solidFill>
                <a:latin typeface="Microsoft YaHei"/>
                <a:ea typeface="Microsoft YaHei"/>
              </a:rPr>
              <a:t> </a:t>
            </a:r>
            <a:r>
              <a:rPr lang="es-PY" altLang="zh-CN" sz="2000" b="1" err="1">
                <a:solidFill>
                  <a:schemeClr val="bg1"/>
                </a:solidFill>
                <a:latin typeface="Microsoft YaHei"/>
                <a:ea typeface="Microsoft YaHei"/>
              </a:rPr>
              <a:t>were</a:t>
            </a:r>
            <a:r>
              <a:rPr lang="es-PY" altLang="zh-CN" sz="2000" b="1" dirty="0">
                <a:solidFill>
                  <a:schemeClr val="bg1"/>
                </a:solidFill>
                <a:latin typeface="Microsoft YaHei"/>
                <a:ea typeface="Microsoft YaHei"/>
              </a:rPr>
              <a:t> </a:t>
            </a:r>
            <a:r>
              <a:rPr lang="es-PY" altLang="zh-CN" sz="2000" b="1" err="1">
                <a:solidFill>
                  <a:schemeClr val="bg1"/>
                </a:solidFill>
                <a:latin typeface="Microsoft YaHei"/>
                <a:ea typeface="Microsoft YaHei"/>
              </a:rPr>
              <a:t>to</a:t>
            </a:r>
            <a:r>
              <a:rPr lang="es-PY" altLang="zh-CN" sz="2000" b="1" dirty="0">
                <a:solidFill>
                  <a:schemeClr val="bg1"/>
                </a:solidFill>
                <a:latin typeface="Microsoft YaHei"/>
                <a:ea typeface="Microsoft YaHei"/>
              </a:rPr>
              <a:t> </a:t>
            </a:r>
            <a:r>
              <a:rPr lang="es-PY" altLang="zh-CN" sz="2000" b="1" err="1">
                <a:solidFill>
                  <a:schemeClr val="bg1"/>
                </a:solidFill>
                <a:latin typeface="Microsoft YaHei"/>
                <a:ea typeface="Microsoft YaHei"/>
              </a:rPr>
              <a:t>adress</a:t>
            </a:r>
            <a:r>
              <a:rPr lang="es-PY" altLang="zh-CN" sz="2000" b="1" dirty="0">
                <a:solidFill>
                  <a:schemeClr val="bg1"/>
                </a:solidFill>
                <a:latin typeface="Microsoft YaHei"/>
                <a:ea typeface="Microsoft YaHei"/>
              </a:rPr>
              <a:t> </a:t>
            </a:r>
            <a:r>
              <a:rPr lang="es-PY" altLang="zh-CN" sz="2000" b="1" err="1">
                <a:solidFill>
                  <a:schemeClr val="bg1"/>
                </a:solidFill>
                <a:latin typeface="Microsoft YaHei"/>
                <a:ea typeface="Microsoft YaHei"/>
              </a:rPr>
              <a:t>inequality</a:t>
            </a:r>
            <a:r>
              <a:rPr lang="es-PY" altLang="zh-CN" sz="2000" b="1" dirty="0">
                <a:solidFill>
                  <a:schemeClr val="bg1"/>
                </a:solidFill>
                <a:latin typeface="Microsoft YaHei"/>
                <a:ea typeface="Microsoft YaHei"/>
              </a:rPr>
              <a:t> per se</a:t>
            </a:r>
          </a:p>
        </p:txBody>
      </p:sp>
      <p:grpSp>
        <p:nvGrpSpPr>
          <p:cNvPr id="27651" name="组合 2"/>
          <p:cNvGrpSpPr/>
          <p:nvPr/>
        </p:nvGrpSpPr>
        <p:grpSpPr>
          <a:xfrm>
            <a:off x="6716713" y="1631950"/>
            <a:ext cx="4159250" cy="760413"/>
            <a:chOff x="6484512" y="2226113"/>
            <a:chExt cx="4159875" cy="759853"/>
          </a:xfrm>
        </p:grpSpPr>
        <p:grpSp>
          <p:nvGrpSpPr>
            <p:cNvPr id="27675" name="组合 3"/>
            <p:cNvGrpSpPr/>
            <p:nvPr/>
          </p:nvGrpSpPr>
          <p:grpSpPr>
            <a:xfrm>
              <a:off x="6484512" y="2226113"/>
              <a:ext cx="4159875" cy="759853"/>
              <a:chOff x="4404575" y="862885"/>
              <a:chExt cx="4159875" cy="759853"/>
            </a:xfrm>
          </p:grpSpPr>
          <p:sp>
            <p:nvSpPr>
              <p:cNvPr id="6" name="圆角矩形 5"/>
              <p:cNvSpPr/>
              <p:nvPr/>
            </p:nvSpPr>
            <p:spPr>
              <a:xfrm>
                <a:off x="4893971" y="976222"/>
                <a:ext cx="3670479" cy="53317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4404575" y="862885"/>
                <a:ext cx="759853" cy="759853"/>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pic>
          <p:nvPicPr>
            <p:cNvPr id="27676" name="图片 4"/>
            <p:cNvPicPr>
              <a:picLocks noChangeAspect="1"/>
            </p:cNvPicPr>
            <p:nvPr/>
          </p:nvPicPr>
          <p:blipFill>
            <a:blip r:embed="rId3"/>
            <a:stretch>
              <a:fillRect/>
            </a:stretch>
          </p:blipFill>
          <p:spPr>
            <a:xfrm>
              <a:off x="6642588" y="2407930"/>
              <a:ext cx="434432" cy="434432"/>
            </a:xfrm>
            <a:prstGeom prst="rect">
              <a:avLst/>
            </a:prstGeom>
            <a:noFill/>
            <a:ln w="9525">
              <a:noFill/>
            </a:ln>
          </p:spPr>
        </p:pic>
      </p:grpSp>
      <p:grpSp>
        <p:nvGrpSpPr>
          <p:cNvPr id="27652" name="组合 7"/>
          <p:cNvGrpSpPr/>
          <p:nvPr/>
        </p:nvGrpSpPr>
        <p:grpSpPr>
          <a:xfrm>
            <a:off x="1157288" y="1633538"/>
            <a:ext cx="4159250" cy="760412"/>
            <a:chOff x="886496" y="2221606"/>
            <a:chExt cx="4159875" cy="759853"/>
          </a:xfrm>
        </p:grpSpPr>
        <p:grpSp>
          <p:nvGrpSpPr>
            <p:cNvPr id="27671" name="组合 8"/>
            <p:cNvGrpSpPr/>
            <p:nvPr/>
          </p:nvGrpSpPr>
          <p:grpSpPr>
            <a:xfrm>
              <a:off x="886496" y="2221606"/>
              <a:ext cx="4159875" cy="759853"/>
              <a:chOff x="4404575" y="862885"/>
              <a:chExt cx="4159875" cy="759853"/>
            </a:xfrm>
          </p:grpSpPr>
          <p:sp>
            <p:nvSpPr>
              <p:cNvPr id="11" name="圆角矩形 10"/>
              <p:cNvSpPr/>
              <p:nvPr/>
            </p:nvSpPr>
            <p:spPr>
              <a:xfrm>
                <a:off x="4893971" y="976222"/>
                <a:ext cx="3670479" cy="53317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椭圆 11"/>
              <p:cNvSpPr/>
              <p:nvPr/>
            </p:nvSpPr>
            <p:spPr>
              <a:xfrm>
                <a:off x="4404575" y="862885"/>
                <a:ext cx="759853" cy="759853"/>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pic>
          <p:nvPicPr>
            <p:cNvPr id="27672" name="图片 9"/>
            <p:cNvPicPr>
              <a:picLocks noChangeAspect="1"/>
            </p:cNvPicPr>
            <p:nvPr/>
          </p:nvPicPr>
          <p:blipFill>
            <a:blip r:embed="rId4"/>
            <a:stretch>
              <a:fillRect/>
            </a:stretch>
          </p:blipFill>
          <p:spPr>
            <a:xfrm>
              <a:off x="1032666" y="2371008"/>
              <a:ext cx="471354" cy="471354"/>
            </a:xfrm>
            <a:prstGeom prst="rect">
              <a:avLst/>
            </a:prstGeom>
            <a:noFill/>
            <a:ln w="9525">
              <a:noFill/>
            </a:ln>
          </p:spPr>
        </p:pic>
      </p:grpSp>
      <p:grpSp>
        <p:nvGrpSpPr>
          <p:cNvPr id="27653" name="组合 13"/>
          <p:cNvGrpSpPr/>
          <p:nvPr/>
        </p:nvGrpSpPr>
        <p:grpSpPr>
          <a:xfrm>
            <a:off x="6687958" y="3944459"/>
            <a:ext cx="4159250" cy="758825"/>
            <a:chOff x="6484512" y="3840473"/>
            <a:chExt cx="4159875" cy="759853"/>
          </a:xfrm>
        </p:grpSpPr>
        <p:grpSp>
          <p:nvGrpSpPr>
            <p:cNvPr id="27667" name="组合 14"/>
            <p:cNvGrpSpPr/>
            <p:nvPr/>
          </p:nvGrpSpPr>
          <p:grpSpPr>
            <a:xfrm>
              <a:off x="6484512" y="3840473"/>
              <a:ext cx="4159875" cy="759853"/>
              <a:chOff x="4404575" y="862885"/>
              <a:chExt cx="4159875" cy="759853"/>
            </a:xfrm>
          </p:grpSpPr>
          <p:sp>
            <p:nvSpPr>
              <p:cNvPr id="17" name="圆角矩形 16"/>
              <p:cNvSpPr/>
              <p:nvPr/>
            </p:nvSpPr>
            <p:spPr>
              <a:xfrm>
                <a:off x="4893971" y="976222"/>
                <a:ext cx="3670479" cy="53317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 name="椭圆 17"/>
              <p:cNvSpPr/>
              <p:nvPr/>
            </p:nvSpPr>
            <p:spPr>
              <a:xfrm>
                <a:off x="4404575" y="862885"/>
                <a:ext cx="759853" cy="759853"/>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pic>
          <p:nvPicPr>
            <p:cNvPr id="27668" name="图片 15"/>
            <p:cNvPicPr>
              <a:picLocks noChangeAspect="1"/>
            </p:cNvPicPr>
            <p:nvPr/>
          </p:nvPicPr>
          <p:blipFill>
            <a:blip r:embed="rId5"/>
            <a:stretch>
              <a:fillRect/>
            </a:stretch>
          </p:blipFill>
          <p:spPr>
            <a:xfrm>
              <a:off x="6643705" y="4022634"/>
              <a:ext cx="408410" cy="408410"/>
            </a:xfrm>
            <a:prstGeom prst="rect">
              <a:avLst/>
            </a:prstGeom>
            <a:noFill/>
            <a:ln w="9525">
              <a:noFill/>
            </a:ln>
          </p:spPr>
        </p:pic>
      </p:grpSp>
      <p:grpSp>
        <p:nvGrpSpPr>
          <p:cNvPr id="27654" name="组合 18"/>
          <p:cNvGrpSpPr/>
          <p:nvPr/>
        </p:nvGrpSpPr>
        <p:grpSpPr>
          <a:xfrm>
            <a:off x="1177745" y="3934934"/>
            <a:ext cx="4159250" cy="760412"/>
            <a:chOff x="886496" y="3846914"/>
            <a:chExt cx="4159875" cy="759853"/>
          </a:xfrm>
        </p:grpSpPr>
        <p:grpSp>
          <p:nvGrpSpPr>
            <p:cNvPr id="27663" name="组合 19"/>
            <p:cNvGrpSpPr/>
            <p:nvPr/>
          </p:nvGrpSpPr>
          <p:grpSpPr>
            <a:xfrm>
              <a:off x="886496" y="3846914"/>
              <a:ext cx="4159875" cy="759853"/>
              <a:chOff x="4404575" y="862885"/>
              <a:chExt cx="4159875" cy="759853"/>
            </a:xfrm>
          </p:grpSpPr>
          <p:sp>
            <p:nvSpPr>
              <p:cNvPr id="22" name="圆角矩形 21"/>
              <p:cNvSpPr/>
              <p:nvPr/>
            </p:nvSpPr>
            <p:spPr>
              <a:xfrm>
                <a:off x="4893971" y="976222"/>
                <a:ext cx="3670479" cy="53317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椭圆 22"/>
              <p:cNvSpPr/>
              <p:nvPr/>
            </p:nvSpPr>
            <p:spPr>
              <a:xfrm>
                <a:off x="4404575" y="862885"/>
                <a:ext cx="759853" cy="759853"/>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pic>
          <p:nvPicPr>
            <p:cNvPr id="27664" name="图片 20"/>
            <p:cNvPicPr>
              <a:picLocks noChangeAspect="1"/>
            </p:cNvPicPr>
            <p:nvPr/>
          </p:nvPicPr>
          <p:blipFill>
            <a:blip r:embed="rId6"/>
            <a:stretch>
              <a:fillRect/>
            </a:stretch>
          </p:blipFill>
          <p:spPr>
            <a:xfrm>
              <a:off x="977757" y="3960251"/>
              <a:ext cx="552021" cy="552021"/>
            </a:xfrm>
            <a:prstGeom prst="rect">
              <a:avLst/>
            </a:prstGeom>
            <a:noFill/>
            <a:ln w="9525">
              <a:noFill/>
            </a:ln>
          </p:spPr>
        </p:pic>
      </p:grpSp>
      <p:sp>
        <p:nvSpPr>
          <p:cNvPr id="27655" name="文本框 23"/>
          <p:cNvSpPr txBox="1"/>
          <p:nvPr/>
        </p:nvSpPr>
        <p:spPr>
          <a:xfrm>
            <a:off x="2063750" y="1800225"/>
            <a:ext cx="4204335" cy="368300"/>
          </a:xfrm>
          <a:prstGeom prst="rect">
            <a:avLst/>
          </a:prstGeom>
          <a:noFill/>
          <a:ln w="9525">
            <a:noFill/>
          </a:ln>
        </p:spPr>
        <p:txBody>
          <a:bodyPr wrap="square">
            <a:spAutoFit/>
          </a:bodyPr>
          <a:lstStyle/>
          <a:p>
            <a:pPr eaLnBrk="1" hangingPunct="1"/>
            <a:r>
              <a:rPr lang="es-PY" altLang="zh-CN" sz="1800" b="1" dirty="0">
                <a:solidFill>
                  <a:srgbClr val="FFFFFF"/>
                </a:solidFill>
                <a:latin typeface="Microsoft YaHei" panose="020B0503020204020204" pitchFamily="34" charset="-122"/>
                <a:ea typeface="Microsoft YaHei" panose="020B0503020204020204" pitchFamily="34" charset="-122"/>
              </a:rPr>
              <a:t>Change to share approach </a:t>
            </a:r>
          </a:p>
        </p:txBody>
      </p:sp>
      <p:sp>
        <p:nvSpPr>
          <p:cNvPr id="27656" name="文本框 24"/>
          <p:cNvSpPr txBox="1"/>
          <p:nvPr/>
        </p:nvSpPr>
        <p:spPr>
          <a:xfrm>
            <a:off x="7594421" y="1799411"/>
            <a:ext cx="3272729" cy="368300"/>
          </a:xfrm>
          <a:prstGeom prst="rect">
            <a:avLst/>
          </a:prstGeom>
          <a:noFill/>
          <a:ln w="9525">
            <a:noFill/>
          </a:ln>
        </p:spPr>
        <p:txBody>
          <a:bodyPr wrap="square">
            <a:spAutoFit/>
          </a:bodyPr>
          <a:lstStyle/>
          <a:p>
            <a:pPr eaLnBrk="1" hangingPunct="1"/>
            <a:r>
              <a:rPr lang="es-PY" altLang="zh-CN" sz="1800" b="1" dirty="0">
                <a:solidFill>
                  <a:srgbClr val="FFFFFF"/>
                </a:solidFill>
                <a:latin typeface="Microsoft YaHei" panose="020B0503020204020204" pitchFamily="34" charset="-122"/>
                <a:ea typeface="Microsoft YaHei" panose="020B0503020204020204" pitchFamily="34" charset="-122"/>
              </a:rPr>
              <a:t>Independent of opinions</a:t>
            </a:r>
          </a:p>
        </p:txBody>
      </p:sp>
      <p:sp>
        <p:nvSpPr>
          <p:cNvPr id="27657" name="文本框 25"/>
          <p:cNvSpPr txBox="1"/>
          <p:nvPr/>
        </p:nvSpPr>
        <p:spPr>
          <a:xfrm>
            <a:off x="2034995" y="4032406"/>
            <a:ext cx="4003040" cy="583565"/>
          </a:xfrm>
          <a:prstGeom prst="rect">
            <a:avLst/>
          </a:prstGeom>
          <a:noFill/>
          <a:ln w="9525">
            <a:noFill/>
          </a:ln>
        </p:spPr>
        <p:txBody>
          <a:bodyPr wrap="square">
            <a:spAutoFit/>
          </a:bodyPr>
          <a:lstStyle/>
          <a:p>
            <a:pPr eaLnBrk="1" hangingPunct="1"/>
            <a:r>
              <a:rPr lang="es-PY" altLang="zh-CN" sz="1600" b="1" dirty="0">
                <a:solidFill>
                  <a:srgbClr val="FFFFFF"/>
                </a:solidFill>
                <a:latin typeface="Microsoft YaHei" panose="020B0503020204020204" pitchFamily="34" charset="-122"/>
                <a:ea typeface="Microsoft YaHei" panose="020B0503020204020204" pitchFamily="34" charset="-122"/>
              </a:rPr>
              <a:t>Change our consumer utility function</a:t>
            </a:r>
          </a:p>
        </p:txBody>
      </p:sp>
      <p:sp>
        <p:nvSpPr>
          <p:cNvPr id="27658" name="文本框 26"/>
          <p:cNvSpPr txBox="1"/>
          <p:nvPr/>
        </p:nvSpPr>
        <p:spPr>
          <a:xfrm>
            <a:off x="7594420" y="4094001"/>
            <a:ext cx="3028950" cy="521970"/>
          </a:xfrm>
          <a:prstGeom prst="rect">
            <a:avLst/>
          </a:prstGeom>
          <a:noFill/>
          <a:ln w="9525">
            <a:noFill/>
          </a:ln>
        </p:spPr>
        <p:txBody>
          <a:bodyPr wrap="square">
            <a:spAutoFit/>
          </a:bodyPr>
          <a:lstStyle/>
          <a:p>
            <a:pPr eaLnBrk="1" hangingPunct="1"/>
            <a:r>
              <a:rPr lang="es-PY" altLang="zh-CN" sz="1400" b="1" dirty="0">
                <a:solidFill>
                  <a:srgbClr val="FFFFFF"/>
                </a:solidFill>
                <a:latin typeface="Microsoft YaHei" panose="020B0503020204020204" pitchFamily="34" charset="-122"/>
                <a:ea typeface="Microsoft YaHei" panose="020B0503020204020204" pitchFamily="34" charset="-122"/>
              </a:rPr>
              <a:t>Adress collective action problem? </a:t>
            </a:r>
          </a:p>
        </p:txBody>
      </p:sp>
      <p:sp>
        <p:nvSpPr>
          <p:cNvPr id="27659" name="文本框 27"/>
          <p:cNvSpPr txBox="1"/>
          <p:nvPr/>
        </p:nvSpPr>
        <p:spPr>
          <a:xfrm>
            <a:off x="1849438" y="2506663"/>
            <a:ext cx="2411412" cy="583565"/>
          </a:xfrm>
          <a:prstGeom prst="rect">
            <a:avLst/>
          </a:prstGeom>
          <a:noFill/>
          <a:ln w="9525">
            <a:noFill/>
          </a:ln>
        </p:spPr>
        <p:txBody>
          <a:bodyPr>
            <a:spAutoFit/>
          </a:bodyPr>
          <a:lstStyle/>
          <a:p>
            <a:pPr eaLnBrk="1" hangingPunct="1"/>
            <a:r>
              <a:rPr lang="es-PY" sz="1600" dirty="0">
                <a:solidFill>
                  <a:schemeClr val="bg1"/>
                </a:solidFill>
                <a:latin typeface="Microsoft YaHei" panose="020B0503020204020204" pitchFamily="34" charset="-122"/>
                <a:ea typeface="Microsoft YaHei" panose="020B0503020204020204" pitchFamily="34" charset="-122"/>
              </a:rPr>
              <a:t>Now only 100 percent share holders.</a:t>
            </a:r>
          </a:p>
        </p:txBody>
      </p:sp>
      <p:sp>
        <p:nvSpPr>
          <p:cNvPr id="27660" name="文本框 28"/>
          <p:cNvSpPr txBox="1"/>
          <p:nvPr/>
        </p:nvSpPr>
        <p:spPr>
          <a:xfrm>
            <a:off x="7397750" y="2505075"/>
            <a:ext cx="2411413" cy="1076325"/>
          </a:xfrm>
          <a:prstGeom prst="rect">
            <a:avLst/>
          </a:prstGeom>
          <a:noFill/>
          <a:ln w="9525">
            <a:noFill/>
          </a:ln>
        </p:spPr>
        <p:txBody>
          <a:bodyPr>
            <a:spAutoFit/>
          </a:bodyPr>
          <a:lstStyle/>
          <a:p>
            <a:pPr eaLnBrk="1" hangingPunct="1"/>
            <a:r>
              <a:rPr lang="es-PY" altLang="en-US" sz="1600" dirty="0">
                <a:solidFill>
                  <a:schemeClr val="bg1"/>
                </a:solidFill>
                <a:latin typeface="Microsoft YaHei" panose="020B0503020204020204" pitchFamily="34" charset="-122"/>
                <a:ea typeface="Microsoft YaHei" panose="020B0503020204020204" pitchFamily="34" charset="-122"/>
              </a:rPr>
              <a:t>As to see what happens to aggregate utility if transfers were made.</a:t>
            </a:r>
          </a:p>
        </p:txBody>
      </p:sp>
      <p:sp>
        <p:nvSpPr>
          <p:cNvPr id="27661" name="文本框 29"/>
          <p:cNvSpPr txBox="1"/>
          <p:nvPr/>
        </p:nvSpPr>
        <p:spPr>
          <a:xfrm>
            <a:off x="1887358" y="4762021"/>
            <a:ext cx="2411412" cy="1076325"/>
          </a:xfrm>
          <a:prstGeom prst="rect">
            <a:avLst/>
          </a:prstGeom>
          <a:noFill/>
          <a:ln w="9525">
            <a:noFill/>
          </a:ln>
        </p:spPr>
        <p:txBody>
          <a:bodyPr>
            <a:spAutoFit/>
          </a:bodyPr>
          <a:lstStyle/>
          <a:p>
            <a:pPr eaLnBrk="1" hangingPunct="1"/>
            <a:r>
              <a:rPr lang="es-PY" altLang="en-US" sz="1600" dirty="0">
                <a:solidFill>
                  <a:schemeClr val="bg1"/>
                </a:solidFill>
                <a:latin typeface="Microsoft YaHei" panose="020B0503020204020204" pitchFamily="34" charset="-122"/>
                <a:ea typeface="Microsoft YaHei" panose="020B0503020204020204" pitchFamily="34" charset="-122"/>
              </a:rPr>
              <a:t>It will consider inequality as an externality that harms the individual.</a:t>
            </a:r>
          </a:p>
        </p:txBody>
      </p:sp>
      <p:sp>
        <p:nvSpPr>
          <p:cNvPr id="27662" name="文本框 30"/>
          <p:cNvSpPr txBox="1"/>
          <p:nvPr/>
        </p:nvSpPr>
        <p:spPr>
          <a:xfrm>
            <a:off x="7448370" y="4817584"/>
            <a:ext cx="2409825" cy="1568450"/>
          </a:xfrm>
          <a:prstGeom prst="rect">
            <a:avLst/>
          </a:prstGeom>
          <a:noFill/>
          <a:ln w="9525">
            <a:noFill/>
          </a:ln>
        </p:spPr>
        <p:txBody>
          <a:bodyPr>
            <a:spAutoFit/>
          </a:bodyPr>
          <a:lstStyle/>
          <a:p>
            <a:pPr eaLnBrk="1" hangingPunct="1"/>
            <a:r>
              <a:rPr lang="es-PY" sz="1600" dirty="0">
                <a:solidFill>
                  <a:schemeClr val="bg1"/>
                </a:solidFill>
                <a:latin typeface="Microsoft YaHei" panose="020B0503020204020204" pitchFamily="34" charset="-122"/>
                <a:ea typeface="Microsoft YaHei" panose="020B0503020204020204" pitchFamily="34" charset="-122"/>
              </a:rPr>
              <a:t>If people were better off in a more equal society, why doesn't everybody just give more of their utility to the poor?</a:t>
            </a:r>
          </a:p>
        </p:txBody>
      </p:sp>
      <p:sp>
        <p:nvSpPr>
          <p:cNvPr id="2" name="Oval 1"/>
          <p:cNvSpPr/>
          <p:nvPr/>
        </p:nvSpPr>
        <p:spPr>
          <a:xfrm>
            <a:off x="1157605" y="1633855"/>
            <a:ext cx="772795" cy="724535"/>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693535" y="1649730"/>
            <a:ext cx="772795" cy="724535"/>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1158695" y="3944776"/>
            <a:ext cx="772795" cy="724535"/>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664780" y="3979066"/>
            <a:ext cx="772795" cy="724535"/>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12"/>
          <p:cNvSpPr txBox="1"/>
          <p:nvPr/>
        </p:nvSpPr>
        <p:spPr>
          <a:xfrm>
            <a:off x="1017588" y="269875"/>
            <a:ext cx="3360737" cy="398780"/>
          </a:xfrm>
          <a:prstGeom prst="rect">
            <a:avLst/>
          </a:prstGeom>
          <a:noFill/>
          <a:ln w="9525">
            <a:noFill/>
          </a:ln>
        </p:spPr>
        <p:txBody>
          <a:bodyPr>
            <a:spAutoFit/>
          </a:bodyPr>
          <a:lstStyle/>
          <a:p>
            <a:pPr eaLnBrk="1" hangingPunct="1"/>
            <a:r>
              <a:rPr lang="en-US" altLang="zh-CN" sz="2000" b="1" dirty="0">
                <a:solidFill>
                  <a:schemeClr val="bg1"/>
                </a:solidFill>
                <a:latin typeface="Microsoft YaHei" panose="020B0503020204020204" pitchFamily="34" charset="-122"/>
                <a:ea typeface="Microsoft YaHei" panose="020B0503020204020204" pitchFamily="34" charset="-122"/>
              </a:rPr>
              <a:t>Why it matters</a:t>
            </a:r>
          </a:p>
        </p:txBody>
      </p:sp>
      <p:sp>
        <p:nvSpPr>
          <p:cNvPr id="3" name="矩形 2"/>
          <p:cNvSpPr/>
          <p:nvPr/>
        </p:nvSpPr>
        <p:spPr>
          <a:xfrm>
            <a:off x="0" y="2125980"/>
            <a:ext cx="4378960" cy="576580"/>
          </a:xfrm>
          <a:prstGeom prst="rect">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文本框 4"/>
          <p:cNvSpPr txBox="1"/>
          <p:nvPr/>
        </p:nvSpPr>
        <p:spPr>
          <a:xfrm>
            <a:off x="4715510" y="1043940"/>
            <a:ext cx="7097395" cy="706755"/>
          </a:xfrm>
          <a:prstGeom prst="rect">
            <a:avLst/>
          </a:prstGeom>
          <a:noFill/>
          <a:ln w="9525">
            <a:noFill/>
          </a:ln>
        </p:spPr>
        <p:txBody>
          <a:bodyPr wrap="square">
            <a:spAutoFit/>
          </a:bodyPr>
          <a:lstStyle/>
          <a:p>
            <a:pPr eaLnBrk="1" hangingPunct="1"/>
            <a:r>
              <a:rPr lang="en-US" altLang="zh-CN" sz="2000" b="1" dirty="0">
                <a:solidFill>
                  <a:schemeClr val="bg1"/>
                </a:solidFill>
                <a:latin typeface="Microsoft YaHei" panose="020B0503020204020204" pitchFamily="34" charset="-122"/>
                <a:ea typeface="Microsoft YaHei" panose="020B0503020204020204" pitchFamily="34" charset="-122"/>
              </a:rPr>
              <a:t>Gini index for income inequality ranges from zero (absolute equality) to 100</a:t>
            </a:r>
          </a:p>
        </p:txBody>
      </p:sp>
      <p:sp>
        <p:nvSpPr>
          <p:cNvPr id="7" name="矩形 6"/>
          <p:cNvSpPr/>
          <p:nvPr/>
        </p:nvSpPr>
        <p:spPr>
          <a:xfrm>
            <a:off x="523240" y="2214880"/>
            <a:ext cx="3065145" cy="398780"/>
          </a:xfrm>
          <a:prstGeom prst="rect">
            <a:avLst/>
          </a:prstGeom>
          <a:noFill/>
          <a:ln w="9525">
            <a:noFill/>
          </a:ln>
        </p:spPr>
        <p:txBody>
          <a:bodyPr wrap="square">
            <a:spAutoFit/>
          </a:bodyPr>
          <a:lstStyle/>
          <a:p>
            <a:pPr eaLnBrk="1" hangingPunct="1"/>
            <a:r>
              <a:rPr lang="en-US" sz="2000" dirty="0">
                <a:solidFill>
                  <a:schemeClr val="bg1"/>
                </a:solidFill>
                <a:latin typeface="Microsoft YaHei" panose="020B0503020204020204" pitchFamily="34" charset="-122"/>
                <a:ea typeface="Microsoft YaHei" panose="020B0503020204020204" pitchFamily="34" charset="-122"/>
              </a:rPr>
              <a:t>How it matters?</a:t>
            </a:r>
          </a:p>
        </p:txBody>
      </p:sp>
      <p:pic>
        <p:nvPicPr>
          <p:cNvPr id="17" name="Content Placeholder 16"/>
          <p:cNvPicPr>
            <a:picLocks noGrp="1" noChangeAspect="1"/>
          </p:cNvPicPr>
          <p:nvPr>
            <p:ph sz="half" idx="1"/>
          </p:nvPr>
        </p:nvPicPr>
        <p:blipFill>
          <a:blip r:embed="rId3">
            <a:clrChange>
              <a:clrFrom>
                <a:srgbClr val="FFFFFF">
                  <a:alpha val="100000"/>
                </a:srgbClr>
              </a:clrFrom>
              <a:clrTo>
                <a:srgbClr val="FFFFFF">
                  <a:alpha val="100000"/>
                  <a:alpha val="0"/>
                </a:srgbClr>
              </a:clrTo>
            </a:clrChange>
          </a:blip>
          <a:srcRect l="3503" t="21433" r="33749" b="17125"/>
          <a:stretch>
            <a:fillRect/>
          </a:stretch>
        </p:blipFill>
        <p:spPr>
          <a:xfrm>
            <a:off x="4796790" y="1969770"/>
            <a:ext cx="7212330" cy="4190365"/>
          </a:xfrm>
          <a:prstGeom prst="rect">
            <a:avLst/>
          </a:prstGeom>
        </p:spPr>
      </p:pic>
      <p:sp>
        <p:nvSpPr>
          <p:cNvPr id="18" name="Text Box 17"/>
          <p:cNvSpPr txBox="1"/>
          <p:nvPr/>
        </p:nvSpPr>
        <p:spPr>
          <a:xfrm>
            <a:off x="4587240" y="6383020"/>
            <a:ext cx="7080885" cy="275590"/>
          </a:xfrm>
          <a:prstGeom prst="rect">
            <a:avLst/>
          </a:prstGeom>
          <a:noFill/>
        </p:spPr>
        <p:txBody>
          <a:bodyPr wrap="none" rtlCol="0">
            <a:spAutoFit/>
          </a:bodyPr>
          <a:lstStyle/>
          <a:p>
            <a:pPr algn="l"/>
            <a:r>
              <a:rPr lang="en-US" sz="1200">
                <a:solidFill>
                  <a:schemeClr val="bg1"/>
                </a:solidFill>
              </a:rPr>
              <a:t>Guardian graphic | Source: World Bank estimate. Map shows most recent Gini index estimates for 140 countries</a:t>
            </a:r>
          </a:p>
        </p:txBody>
      </p:sp>
      <p:sp>
        <p:nvSpPr>
          <p:cNvPr id="19" name="矩形 6"/>
          <p:cNvSpPr/>
          <p:nvPr/>
        </p:nvSpPr>
        <p:spPr>
          <a:xfrm>
            <a:off x="796925" y="4053205"/>
            <a:ext cx="3065145" cy="398780"/>
          </a:xfrm>
          <a:prstGeom prst="rect">
            <a:avLst/>
          </a:prstGeom>
          <a:noFill/>
          <a:ln w="9525">
            <a:noFill/>
          </a:ln>
        </p:spPr>
        <p:txBody>
          <a:bodyPr wrap="square">
            <a:spAutoFit/>
          </a:bodyPr>
          <a:lstStyle/>
          <a:p>
            <a:pPr eaLnBrk="1" hangingPunct="1"/>
            <a:r>
              <a:rPr lang="en-US" sz="2000" dirty="0">
                <a:solidFill>
                  <a:schemeClr val="bg1"/>
                </a:solidFill>
                <a:latin typeface="Microsoft YaHei" panose="020B0503020204020204" pitchFamily="34" charset="-122"/>
                <a:ea typeface="Microsoft YaHei" panose="020B0503020204020204" pitchFamily="34" charset="-122"/>
              </a:rPr>
              <a:t>Descriptive measure</a:t>
            </a:r>
          </a:p>
        </p:txBody>
      </p:sp>
    </p:spTree>
  </p:cSld>
  <p:clrMapOvr>
    <a:masterClrMapping/>
  </p:clrMapOvr>
  <p:transition spd="slow" advClick="0" advTm="3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12"/>
          <p:cNvSpPr txBox="1"/>
          <p:nvPr/>
        </p:nvSpPr>
        <p:spPr>
          <a:xfrm>
            <a:off x="1017588" y="269875"/>
            <a:ext cx="3360737" cy="398780"/>
          </a:xfrm>
          <a:prstGeom prst="rect">
            <a:avLst/>
          </a:prstGeom>
          <a:noFill/>
          <a:ln w="9525">
            <a:noFill/>
          </a:ln>
        </p:spPr>
        <p:txBody>
          <a:bodyPr>
            <a:spAutoFit/>
          </a:bodyPr>
          <a:lstStyle/>
          <a:p>
            <a:pPr eaLnBrk="1" hangingPunct="1"/>
            <a:r>
              <a:rPr lang="en-US" altLang="zh-CN" sz="2000" b="1" dirty="0">
                <a:solidFill>
                  <a:schemeClr val="bg1"/>
                </a:solidFill>
                <a:latin typeface="Microsoft YaHei" panose="020B0503020204020204" pitchFamily="34" charset="-122"/>
                <a:ea typeface="Microsoft YaHei" panose="020B0503020204020204" pitchFamily="34" charset="-122"/>
              </a:rPr>
              <a:t>Why it matters</a:t>
            </a:r>
          </a:p>
        </p:txBody>
      </p:sp>
      <p:pic>
        <p:nvPicPr>
          <p:cNvPr id="2" name="Content Placeholder 1"/>
          <p:cNvPicPr>
            <a:picLocks noChangeAspect="1"/>
          </p:cNvPicPr>
          <p:nvPr/>
        </p:nvPicPr>
        <p:blipFill>
          <a:blip r:embed="rId3"/>
          <a:stretch>
            <a:fillRect/>
          </a:stretch>
        </p:blipFill>
        <p:spPr>
          <a:xfrm>
            <a:off x="812165" y="1229360"/>
            <a:ext cx="4194810" cy="5109210"/>
          </a:xfrm>
          <a:prstGeom prst="rect">
            <a:avLst/>
          </a:prstGeom>
          <a:noFill/>
          <a:ln w="9525">
            <a:noFill/>
          </a:ln>
        </p:spPr>
      </p:pic>
      <p:pic>
        <p:nvPicPr>
          <p:cNvPr id="6" name="Picture 5"/>
          <p:cNvPicPr>
            <a:picLocks noChangeAspect="1"/>
          </p:cNvPicPr>
          <p:nvPr/>
        </p:nvPicPr>
        <p:blipFill>
          <a:blip r:embed="rId4"/>
          <a:stretch>
            <a:fillRect/>
          </a:stretch>
        </p:blipFill>
        <p:spPr>
          <a:xfrm>
            <a:off x="5575935" y="1746885"/>
            <a:ext cx="6110605" cy="4074160"/>
          </a:xfrm>
          <a:prstGeom prst="rect">
            <a:avLst/>
          </a:prstGeom>
        </p:spPr>
      </p:pic>
      <p:sp>
        <p:nvSpPr>
          <p:cNvPr id="14" name="矩形 2"/>
          <p:cNvSpPr/>
          <p:nvPr/>
        </p:nvSpPr>
        <p:spPr>
          <a:xfrm>
            <a:off x="6442075" y="515620"/>
            <a:ext cx="4378960" cy="576580"/>
          </a:xfrm>
          <a:prstGeom prst="rect">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矩形 6"/>
          <p:cNvSpPr/>
          <p:nvPr/>
        </p:nvSpPr>
        <p:spPr>
          <a:xfrm>
            <a:off x="6442710" y="604520"/>
            <a:ext cx="4377690" cy="398780"/>
          </a:xfrm>
          <a:prstGeom prst="rect">
            <a:avLst/>
          </a:prstGeom>
          <a:noFill/>
          <a:ln w="9525">
            <a:noFill/>
          </a:ln>
        </p:spPr>
        <p:txBody>
          <a:bodyPr wrap="square">
            <a:spAutoFit/>
          </a:bodyPr>
          <a:lstStyle/>
          <a:p>
            <a:pPr eaLnBrk="1" hangingPunct="1"/>
            <a:r>
              <a:rPr lang="en-US" sz="2000" dirty="0">
                <a:solidFill>
                  <a:schemeClr val="bg1"/>
                </a:solidFill>
                <a:latin typeface="Microsoft YaHei" panose="020B0503020204020204" pitchFamily="34" charset="-122"/>
                <a:ea typeface="Microsoft YaHei" panose="020B0503020204020204" pitchFamily="34" charset="-122"/>
              </a:rPr>
              <a:t>Maybe it is just a healthy stage.</a:t>
            </a:r>
          </a:p>
        </p:txBody>
      </p:sp>
    </p:spTree>
  </p:cSld>
  <p:clrMapOvr>
    <a:masterClrMapping/>
  </p:clrMapOvr>
  <p:transition spd="slow" advClick="0" advTm="3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12"/>
          <p:cNvSpPr txBox="1"/>
          <p:nvPr/>
        </p:nvSpPr>
        <p:spPr>
          <a:xfrm>
            <a:off x="1017588" y="269875"/>
            <a:ext cx="3360737" cy="398780"/>
          </a:xfrm>
          <a:prstGeom prst="rect">
            <a:avLst/>
          </a:prstGeom>
          <a:noFill/>
          <a:ln w="9525">
            <a:noFill/>
          </a:ln>
        </p:spPr>
        <p:txBody>
          <a:bodyPr>
            <a:spAutoFit/>
          </a:bodyPr>
          <a:lstStyle/>
          <a:p>
            <a:pPr eaLnBrk="1" hangingPunct="1"/>
            <a:r>
              <a:rPr lang="en-US" altLang="zh-CN" sz="2000" b="1" dirty="0">
                <a:solidFill>
                  <a:schemeClr val="bg1"/>
                </a:solidFill>
                <a:latin typeface="Microsoft YaHei" panose="020B0503020204020204" pitchFamily="34" charset="-122"/>
                <a:ea typeface="Microsoft YaHei" panose="020B0503020204020204" pitchFamily="34" charset="-122"/>
              </a:rPr>
              <a:t>Why it matters</a:t>
            </a:r>
          </a:p>
        </p:txBody>
      </p:sp>
      <p:sp>
        <p:nvSpPr>
          <p:cNvPr id="18" name="Text Box 17"/>
          <p:cNvSpPr txBox="1"/>
          <p:nvPr/>
        </p:nvSpPr>
        <p:spPr>
          <a:xfrm>
            <a:off x="4587240" y="6383020"/>
            <a:ext cx="3469640" cy="275590"/>
          </a:xfrm>
          <a:prstGeom prst="rect">
            <a:avLst/>
          </a:prstGeom>
          <a:noFill/>
        </p:spPr>
        <p:txBody>
          <a:bodyPr wrap="none" rtlCol="0">
            <a:spAutoFit/>
          </a:bodyPr>
          <a:lstStyle/>
          <a:p>
            <a:pPr algn="l"/>
            <a:r>
              <a:rPr lang="en-US" sz="1200">
                <a:solidFill>
                  <a:schemeClr val="bg1"/>
                </a:solidFill>
              </a:rPr>
              <a:t>https://www.equalitytrust.org.uk/why-more-equality</a:t>
            </a:r>
          </a:p>
        </p:txBody>
      </p:sp>
      <p:pic>
        <p:nvPicPr>
          <p:cNvPr id="2" name="Picture 1"/>
          <p:cNvPicPr>
            <a:picLocks noChangeAspect="1"/>
          </p:cNvPicPr>
          <p:nvPr/>
        </p:nvPicPr>
        <p:blipFill>
          <a:blip r:embed="rId3"/>
          <a:stretch>
            <a:fillRect/>
          </a:stretch>
        </p:blipFill>
        <p:spPr>
          <a:xfrm>
            <a:off x="2305685" y="920750"/>
            <a:ext cx="7282815" cy="5462270"/>
          </a:xfrm>
          <a:prstGeom prst="rect">
            <a:avLst/>
          </a:prstGeom>
        </p:spPr>
      </p:pic>
    </p:spTree>
  </p:cSld>
  <p:clrMapOvr>
    <a:masterClrMapping/>
  </p:clrMapOvr>
  <p:transition spd="slow" advClick="0"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12"/>
          <p:cNvSpPr txBox="1"/>
          <p:nvPr/>
        </p:nvSpPr>
        <p:spPr>
          <a:xfrm>
            <a:off x="1017588" y="269875"/>
            <a:ext cx="3360737" cy="398780"/>
          </a:xfrm>
          <a:prstGeom prst="rect">
            <a:avLst/>
          </a:prstGeom>
          <a:noFill/>
          <a:ln w="9525">
            <a:noFill/>
          </a:ln>
        </p:spPr>
        <p:txBody>
          <a:bodyPr>
            <a:spAutoFit/>
          </a:bodyPr>
          <a:lstStyle/>
          <a:p>
            <a:pPr eaLnBrk="1" hangingPunct="1"/>
            <a:r>
              <a:rPr lang="en-US" altLang="zh-CN" sz="2000" b="1" dirty="0">
                <a:solidFill>
                  <a:schemeClr val="bg1"/>
                </a:solidFill>
                <a:latin typeface="Microsoft YaHei" panose="020B0503020204020204" pitchFamily="34" charset="-122"/>
                <a:ea typeface="Microsoft YaHei" panose="020B0503020204020204" pitchFamily="34" charset="-122"/>
              </a:rPr>
              <a:t>Why it matters</a:t>
            </a:r>
          </a:p>
        </p:txBody>
      </p:sp>
      <p:sp>
        <p:nvSpPr>
          <p:cNvPr id="18" name="Text Box 17"/>
          <p:cNvSpPr txBox="1"/>
          <p:nvPr/>
        </p:nvSpPr>
        <p:spPr>
          <a:xfrm>
            <a:off x="4587240" y="6383020"/>
            <a:ext cx="3469640" cy="275590"/>
          </a:xfrm>
          <a:prstGeom prst="rect">
            <a:avLst/>
          </a:prstGeom>
          <a:noFill/>
        </p:spPr>
        <p:txBody>
          <a:bodyPr wrap="none" rtlCol="0">
            <a:spAutoFit/>
          </a:bodyPr>
          <a:lstStyle/>
          <a:p>
            <a:pPr algn="l"/>
            <a:r>
              <a:rPr lang="en-US" sz="1200">
                <a:solidFill>
                  <a:schemeClr val="bg1"/>
                </a:solidFill>
              </a:rPr>
              <a:t>https://www.equalitytrust.org.uk/why-more-equality</a:t>
            </a:r>
          </a:p>
        </p:txBody>
      </p:sp>
      <p:sp>
        <p:nvSpPr>
          <p:cNvPr id="3" name="Text Box 2"/>
          <p:cNvSpPr txBox="1"/>
          <p:nvPr/>
        </p:nvSpPr>
        <p:spPr>
          <a:xfrm>
            <a:off x="1210310" y="1383665"/>
            <a:ext cx="8584565" cy="4154170"/>
          </a:xfrm>
          <a:prstGeom prst="rect">
            <a:avLst/>
          </a:prstGeom>
          <a:noFill/>
        </p:spPr>
        <p:txBody>
          <a:bodyPr wrap="square" rtlCol="0">
            <a:spAutoFit/>
          </a:bodyPr>
          <a:lstStyle/>
          <a:p>
            <a:pPr algn="l">
              <a:lnSpc>
                <a:spcPct val="150000"/>
              </a:lnSpc>
            </a:pPr>
            <a:r>
              <a:rPr lang="es-PY" sz="2200">
                <a:ln>
                  <a:solidFill>
                    <a:schemeClr val="bg1"/>
                  </a:solidFill>
                </a:ln>
                <a:solidFill>
                  <a:schemeClr val="bg1"/>
                </a:solidFill>
              </a:rPr>
              <a:t>“</a:t>
            </a:r>
            <a:r>
              <a:rPr lang="en-US" sz="2200">
                <a:ln>
                  <a:solidFill>
                    <a:schemeClr val="bg1"/>
                  </a:solidFill>
                </a:ln>
                <a:solidFill>
                  <a:schemeClr val="bg1"/>
                </a:solidFill>
              </a:rPr>
              <a:t>For example, the evidence suggests that if we halved inequality here:</a:t>
            </a:r>
          </a:p>
          <a:p>
            <a:pPr algn="l">
              <a:lnSpc>
                <a:spcPct val="150000"/>
              </a:lnSpc>
            </a:pPr>
            <a:endParaRPr lang="en-US" sz="2200">
              <a:ln>
                <a:solidFill>
                  <a:schemeClr val="bg1"/>
                </a:solidFill>
              </a:ln>
              <a:solidFill>
                <a:schemeClr val="bg1"/>
              </a:solidFill>
            </a:endParaRPr>
          </a:p>
          <a:p>
            <a:pPr algn="l">
              <a:lnSpc>
                <a:spcPct val="150000"/>
              </a:lnSpc>
            </a:pPr>
            <a:r>
              <a:rPr lang="en-US" sz="2200">
                <a:ln>
                  <a:solidFill>
                    <a:schemeClr val="bg1"/>
                  </a:solidFill>
                </a:ln>
                <a:solidFill>
                  <a:schemeClr val="bg1"/>
                </a:solidFill>
              </a:rPr>
              <a:t>Murder rates could halve</a:t>
            </a:r>
          </a:p>
          <a:p>
            <a:pPr algn="l">
              <a:lnSpc>
                <a:spcPct val="150000"/>
              </a:lnSpc>
            </a:pPr>
            <a:r>
              <a:rPr lang="en-US" sz="2200">
                <a:ln>
                  <a:solidFill>
                    <a:schemeClr val="bg1"/>
                  </a:solidFill>
                </a:ln>
                <a:solidFill>
                  <a:schemeClr val="bg1"/>
                </a:solidFill>
              </a:rPr>
              <a:t>Mental illness could reduce by two thirds</a:t>
            </a:r>
          </a:p>
          <a:p>
            <a:pPr algn="l">
              <a:lnSpc>
                <a:spcPct val="150000"/>
              </a:lnSpc>
            </a:pPr>
            <a:r>
              <a:rPr lang="en-US" sz="2200">
                <a:ln>
                  <a:solidFill>
                    <a:schemeClr val="bg1"/>
                  </a:solidFill>
                </a:ln>
                <a:solidFill>
                  <a:schemeClr val="bg1"/>
                </a:solidFill>
              </a:rPr>
              <a:t>Obesity could halve</a:t>
            </a:r>
          </a:p>
          <a:p>
            <a:pPr algn="l">
              <a:lnSpc>
                <a:spcPct val="150000"/>
              </a:lnSpc>
            </a:pPr>
            <a:r>
              <a:rPr lang="en-US" sz="2200">
                <a:ln>
                  <a:solidFill>
                    <a:schemeClr val="bg1"/>
                  </a:solidFill>
                </a:ln>
                <a:solidFill>
                  <a:schemeClr val="bg1"/>
                </a:solidFill>
              </a:rPr>
              <a:t>Imprisonment could reduce by 80%</a:t>
            </a:r>
          </a:p>
          <a:p>
            <a:pPr algn="l">
              <a:lnSpc>
                <a:spcPct val="150000"/>
              </a:lnSpc>
            </a:pPr>
            <a:r>
              <a:rPr lang="en-US" sz="2200">
                <a:ln>
                  <a:solidFill>
                    <a:schemeClr val="bg1"/>
                  </a:solidFill>
                </a:ln>
                <a:solidFill>
                  <a:schemeClr val="bg1"/>
                </a:solidFill>
              </a:rPr>
              <a:t>Teen births could reduce by 80%</a:t>
            </a:r>
          </a:p>
          <a:p>
            <a:pPr algn="l">
              <a:lnSpc>
                <a:spcPct val="150000"/>
              </a:lnSpc>
            </a:pPr>
            <a:r>
              <a:rPr lang="en-US" sz="2200">
                <a:ln>
                  <a:solidFill>
                    <a:schemeClr val="bg1"/>
                  </a:solidFill>
                </a:ln>
                <a:solidFill>
                  <a:schemeClr val="bg1"/>
                </a:solidFill>
              </a:rPr>
              <a:t>Levels of trust could increase by 85%</a:t>
            </a:r>
            <a:r>
              <a:rPr lang="es-PY" altLang="en-US" sz="2200">
                <a:ln>
                  <a:solidFill>
                    <a:schemeClr val="bg1"/>
                  </a:solidFill>
                </a:ln>
                <a:solidFill>
                  <a:schemeClr val="bg1"/>
                </a:solidFill>
              </a:rPr>
              <a:t>”</a:t>
            </a:r>
          </a:p>
        </p:txBody>
      </p:sp>
    </p:spTree>
  </p:cSld>
  <p:clrMapOvr>
    <a:masterClrMapping/>
  </p:clrMapOvr>
  <p:transition spd="slow" advClick="0"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12"/>
          <p:cNvSpPr txBox="1"/>
          <p:nvPr/>
        </p:nvSpPr>
        <p:spPr>
          <a:xfrm>
            <a:off x="1017588" y="269875"/>
            <a:ext cx="3360737" cy="398780"/>
          </a:xfrm>
          <a:prstGeom prst="rect">
            <a:avLst/>
          </a:prstGeom>
          <a:noFill/>
          <a:ln w="9525">
            <a:noFill/>
          </a:ln>
        </p:spPr>
        <p:txBody>
          <a:bodyPr>
            <a:spAutoFit/>
          </a:bodyPr>
          <a:lstStyle/>
          <a:p>
            <a:pPr eaLnBrk="1" hangingPunct="1"/>
            <a:r>
              <a:rPr lang="es-PY" altLang="zh-CN" sz="2000" b="1" dirty="0">
                <a:solidFill>
                  <a:schemeClr val="bg1"/>
                </a:solidFill>
                <a:latin typeface="Microsoft YaHei" panose="020B0503020204020204" pitchFamily="34" charset="-122"/>
                <a:ea typeface="Microsoft YaHei" panose="020B0503020204020204" pitchFamily="34" charset="-122"/>
              </a:rPr>
              <a:t>Our Approach</a:t>
            </a:r>
          </a:p>
        </p:txBody>
      </p:sp>
      <p:grpSp>
        <p:nvGrpSpPr>
          <p:cNvPr id="50179" name="组合 2"/>
          <p:cNvGrpSpPr/>
          <p:nvPr/>
        </p:nvGrpSpPr>
        <p:grpSpPr>
          <a:xfrm>
            <a:off x="6577330" y="2759075"/>
            <a:ext cx="5205095" cy="760730"/>
            <a:chOff x="6484512" y="2226113"/>
            <a:chExt cx="4159875" cy="759853"/>
          </a:xfrm>
        </p:grpSpPr>
        <p:grpSp>
          <p:nvGrpSpPr>
            <p:cNvPr id="50203" name="组合 3"/>
            <p:cNvGrpSpPr/>
            <p:nvPr/>
          </p:nvGrpSpPr>
          <p:grpSpPr>
            <a:xfrm>
              <a:off x="6484512" y="2226113"/>
              <a:ext cx="4159875" cy="759853"/>
              <a:chOff x="4404575" y="862885"/>
              <a:chExt cx="4159875" cy="759853"/>
            </a:xfrm>
          </p:grpSpPr>
          <p:sp>
            <p:nvSpPr>
              <p:cNvPr id="6" name="圆角矩形 5"/>
              <p:cNvSpPr/>
              <p:nvPr/>
            </p:nvSpPr>
            <p:spPr>
              <a:xfrm>
                <a:off x="4893971" y="976222"/>
                <a:ext cx="3670479" cy="53317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4404575" y="862885"/>
                <a:ext cx="759853" cy="759853"/>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pic>
          <p:nvPicPr>
            <p:cNvPr id="50204" name="图片 4"/>
            <p:cNvPicPr>
              <a:picLocks noChangeAspect="1"/>
            </p:cNvPicPr>
            <p:nvPr/>
          </p:nvPicPr>
          <p:blipFill>
            <a:blip r:embed="rId3"/>
            <a:stretch>
              <a:fillRect/>
            </a:stretch>
          </p:blipFill>
          <p:spPr>
            <a:xfrm>
              <a:off x="6642588" y="2407930"/>
              <a:ext cx="434432" cy="434432"/>
            </a:xfrm>
            <a:prstGeom prst="rect">
              <a:avLst/>
            </a:prstGeom>
            <a:noFill/>
            <a:ln w="9525">
              <a:noFill/>
            </a:ln>
          </p:spPr>
        </p:pic>
      </p:grpSp>
      <p:grpSp>
        <p:nvGrpSpPr>
          <p:cNvPr id="50180" name="组合 7"/>
          <p:cNvGrpSpPr/>
          <p:nvPr/>
        </p:nvGrpSpPr>
        <p:grpSpPr>
          <a:xfrm>
            <a:off x="1017588" y="2760663"/>
            <a:ext cx="4159250" cy="760412"/>
            <a:chOff x="886496" y="2221606"/>
            <a:chExt cx="4159875" cy="759853"/>
          </a:xfrm>
        </p:grpSpPr>
        <p:grpSp>
          <p:nvGrpSpPr>
            <p:cNvPr id="50199" name="组合 8"/>
            <p:cNvGrpSpPr/>
            <p:nvPr/>
          </p:nvGrpSpPr>
          <p:grpSpPr>
            <a:xfrm>
              <a:off x="886496" y="2221606"/>
              <a:ext cx="4159875" cy="759853"/>
              <a:chOff x="4404575" y="862885"/>
              <a:chExt cx="4159875" cy="759853"/>
            </a:xfrm>
          </p:grpSpPr>
          <p:sp>
            <p:nvSpPr>
              <p:cNvPr id="11" name="圆角矩形 10"/>
              <p:cNvSpPr/>
              <p:nvPr/>
            </p:nvSpPr>
            <p:spPr>
              <a:xfrm>
                <a:off x="4893971" y="976222"/>
                <a:ext cx="3670479" cy="53317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椭圆 11"/>
              <p:cNvSpPr/>
              <p:nvPr/>
            </p:nvSpPr>
            <p:spPr>
              <a:xfrm>
                <a:off x="4404575" y="862885"/>
                <a:ext cx="759853" cy="759853"/>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pic>
          <p:nvPicPr>
            <p:cNvPr id="50200" name="图片 9"/>
            <p:cNvPicPr>
              <a:picLocks noChangeAspect="1"/>
            </p:cNvPicPr>
            <p:nvPr/>
          </p:nvPicPr>
          <p:blipFill>
            <a:blip r:embed="rId4"/>
            <a:stretch>
              <a:fillRect/>
            </a:stretch>
          </p:blipFill>
          <p:spPr>
            <a:xfrm>
              <a:off x="1032666" y="2371008"/>
              <a:ext cx="471354" cy="471354"/>
            </a:xfrm>
            <a:prstGeom prst="rect">
              <a:avLst/>
            </a:prstGeom>
            <a:noFill/>
            <a:ln w="9525">
              <a:noFill/>
            </a:ln>
          </p:spPr>
        </p:pic>
      </p:grpSp>
      <p:sp>
        <p:nvSpPr>
          <p:cNvPr id="50183" name="文本框 23"/>
          <p:cNvSpPr txBox="1"/>
          <p:nvPr/>
        </p:nvSpPr>
        <p:spPr>
          <a:xfrm>
            <a:off x="1924050" y="2927350"/>
            <a:ext cx="2520950" cy="460375"/>
          </a:xfrm>
          <a:prstGeom prst="rect">
            <a:avLst/>
          </a:prstGeom>
          <a:noFill/>
          <a:ln w="9525">
            <a:noFill/>
          </a:ln>
        </p:spPr>
        <p:txBody>
          <a:bodyPr>
            <a:spAutoFit/>
          </a:bodyPr>
          <a:lstStyle/>
          <a:p>
            <a:pPr eaLnBrk="1" hangingPunct="1"/>
            <a:r>
              <a:rPr lang="es-PY" altLang="zh-CN" sz="2400" b="1" dirty="0">
                <a:solidFill>
                  <a:srgbClr val="FFFFFF"/>
                </a:solidFill>
                <a:latin typeface="Microsoft YaHei" panose="020B0503020204020204" pitchFamily="34" charset="-122"/>
                <a:ea typeface="Microsoft YaHei" panose="020B0503020204020204" pitchFamily="34" charset="-122"/>
              </a:rPr>
              <a:t>Measurement</a:t>
            </a:r>
          </a:p>
        </p:txBody>
      </p:sp>
      <p:sp>
        <p:nvSpPr>
          <p:cNvPr id="50184" name="文本框 24"/>
          <p:cNvSpPr txBox="1"/>
          <p:nvPr/>
        </p:nvSpPr>
        <p:spPr>
          <a:xfrm>
            <a:off x="7527925" y="2974975"/>
            <a:ext cx="4471670" cy="368300"/>
          </a:xfrm>
          <a:prstGeom prst="rect">
            <a:avLst/>
          </a:prstGeom>
          <a:noFill/>
          <a:ln w="9525">
            <a:noFill/>
          </a:ln>
        </p:spPr>
        <p:txBody>
          <a:bodyPr wrap="square">
            <a:spAutoFit/>
          </a:bodyPr>
          <a:lstStyle/>
          <a:p>
            <a:pPr eaLnBrk="1" hangingPunct="1"/>
            <a:r>
              <a:rPr lang="es-PY" altLang="zh-CN" sz="1800" b="1" dirty="0">
                <a:solidFill>
                  <a:srgbClr val="FFFFFF"/>
                </a:solidFill>
                <a:latin typeface="Microsoft YaHei" panose="020B0503020204020204" pitchFamily="34" charset="-122"/>
                <a:ea typeface="Microsoft YaHei" panose="020B0503020204020204" pitchFamily="34" charset="-122"/>
              </a:rPr>
              <a:t>Simulation of different scenarios</a:t>
            </a:r>
          </a:p>
        </p:txBody>
      </p:sp>
      <p:sp>
        <p:nvSpPr>
          <p:cNvPr id="50187" name="文本框 27"/>
          <p:cNvSpPr txBox="1"/>
          <p:nvPr/>
        </p:nvSpPr>
        <p:spPr>
          <a:xfrm>
            <a:off x="1710055" y="3634105"/>
            <a:ext cx="3843655" cy="1938020"/>
          </a:xfrm>
          <a:prstGeom prst="rect">
            <a:avLst/>
          </a:prstGeom>
          <a:noFill/>
          <a:ln w="9525">
            <a:noFill/>
          </a:ln>
        </p:spPr>
        <p:txBody>
          <a:bodyPr wrap="square">
            <a:spAutoFit/>
          </a:bodyPr>
          <a:lstStyle/>
          <a:p>
            <a:pPr marL="342900" indent="-342900" eaLnBrk="1" hangingPunct="1">
              <a:buFont typeface="Arial" panose="020B0604020202020204" pitchFamily="34" charset="0"/>
              <a:buChar char="•"/>
            </a:pPr>
            <a:r>
              <a:rPr lang="es-PY" sz="2000" dirty="0">
                <a:solidFill>
                  <a:schemeClr val="bg1"/>
                </a:solidFill>
                <a:latin typeface="Microsoft YaHei" panose="020B0503020204020204" pitchFamily="34" charset="-122"/>
                <a:ea typeface="Microsoft YaHei" panose="020B0503020204020204" pitchFamily="34" charset="-122"/>
              </a:rPr>
              <a:t>Working Economy Simulation</a:t>
            </a:r>
          </a:p>
          <a:p>
            <a:pPr marL="342900" indent="-342900" eaLnBrk="1" hangingPunct="1">
              <a:buFont typeface="Arial" panose="020B0604020202020204" pitchFamily="34" charset="0"/>
              <a:buChar char="•"/>
            </a:pPr>
            <a:endParaRPr lang="es-PY" sz="2000" dirty="0">
              <a:solidFill>
                <a:schemeClr val="bg1"/>
              </a:solidFill>
              <a:latin typeface="Microsoft YaHei" panose="020B0503020204020204" pitchFamily="34" charset="-122"/>
              <a:ea typeface="Microsoft YaHei" panose="020B0503020204020204" pitchFamily="34" charset="-122"/>
            </a:endParaRPr>
          </a:p>
          <a:p>
            <a:pPr marL="342900" indent="-342900" eaLnBrk="1" hangingPunct="1">
              <a:buFont typeface="Arial" panose="020B0604020202020204" pitchFamily="34" charset="0"/>
              <a:buChar char="•"/>
            </a:pPr>
            <a:r>
              <a:rPr lang="es-PY" sz="2000" dirty="0">
                <a:solidFill>
                  <a:schemeClr val="bg1"/>
                </a:solidFill>
                <a:latin typeface="Microsoft YaHei" panose="020B0503020204020204" pitchFamily="34" charset="-122"/>
                <a:ea typeface="Microsoft YaHei" panose="020B0503020204020204" pitchFamily="34" charset="-122"/>
              </a:rPr>
              <a:t>Demonstrate the difference of inequality measurements </a:t>
            </a:r>
          </a:p>
        </p:txBody>
      </p:sp>
      <p:sp>
        <p:nvSpPr>
          <p:cNvPr id="50188" name="文本框 28"/>
          <p:cNvSpPr txBox="1"/>
          <p:nvPr/>
        </p:nvSpPr>
        <p:spPr>
          <a:xfrm>
            <a:off x="7258050" y="3632200"/>
            <a:ext cx="3345180" cy="1198880"/>
          </a:xfrm>
          <a:prstGeom prst="rect">
            <a:avLst/>
          </a:prstGeom>
          <a:noFill/>
          <a:ln w="9525">
            <a:noFill/>
          </a:ln>
        </p:spPr>
        <p:txBody>
          <a:bodyPr wrap="square">
            <a:spAutoFit/>
          </a:bodyPr>
          <a:lstStyle/>
          <a:p>
            <a:pPr marL="342900" indent="-342900" eaLnBrk="1" hangingPunct="1">
              <a:buFont typeface="Arial" panose="020B0604020202020204" pitchFamily="34" charset="0"/>
              <a:buChar char="•"/>
            </a:pPr>
            <a:r>
              <a:rPr lang="es-PY" altLang="en-US" sz="2400" dirty="0">
                <a:solidFill>
                  <a:schemeClr val="bg1"/>
                </a:solidFill>
                <a:latin typeface="Microsoft YaHei" panose="020B0503020204020204" pitchFamily="34" charset="-122"/>
                <a:ea typeface="Microsoft YaHei" panose="020B0503020204020204" pitchFamily="34" charset="-122"/>
              </a:rPr>
              <a:t>Adress inequality per se by utility transfers.</a:t>
            </a:r>
          </a:p>
        </p:txBody>
      </p:sp>
      <p:sp>
        <p:nvSpPr>
          <p:cNvPr id="2" name="Oval 1"/>
          <p:cNvSpPr/>
          <p:nvPr/>
        </p:nvSpPr>
        <p:spPr>
          <a:xfrm>
            <a:off x="1017905" y="2760980"/>
            <a:ext cx="772795" cy="724535"/>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57670" y="2856865"/>
            <a:ext cx="560705" cy="628650"/>
          </a:xfrm>
          <a:prstGeom prst="ellipse">
            <a:avLst/>
          </a:prstGeom>
          <a:solidFill>
            <a:srgbClr val="5EC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3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30C8E3-59D2-4CC5-A817-6DCD12EB97C2}"/>
              </a:ext>
            </a:extLst>
          </p:cNvPr>
          <p:cNvSpPr txBox="1"/>
          <p:nvPr/>
        </p:nvSpPr>
        <p:spPr>
          <a:xfrm>
            <a:off x="1144438" y="29617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000" b="1" dirty="0">
                <a:solidFill>
                  <a:schemeClr val="bg1"/>
                </a:solidFill>
                <a:latin typeface="Microsoft YaHei"/>
                <a:ea typeface="SimSun"/>
                <a:cs typeface="Calibri"/>
              </a:rPr>
              <a:t>Progress</a:t>
            </a:r>
            <a:endParaRPr lang="de-DE" sz="2000" b="1" dirty="0">
              <a:solidFill>
                <a:schemeClr val="bg1"/>
              </a:solidFill>
              <a:latin typeface="Microsoft YaHei"/>
              <a:cs typeface="Calibri"/>
            </a:endParaRPr>
          </a:p>
        </p:txBody>
      </p:sp>
      <p:pic>
        <p:nvPicPr>
          <p:cNvPr id="5" name="Picture 5" descr="A screenshot of a social media post&#10;&#10;Description generated with very high confidence">
            <a:extLst>
              <a:ext uri="{FF2B5EF4-FFF2-40B4-BE49-F238E27FC236}">
                <a16:creationId xmlns:a16="http://schemas.microsoft.com/office/drawing/2014/main" id="{8834E1D4-AA39-4BAF-B6BE-EF718D0111B5}"/>
              </a:ext>
            </a:extLst>
          </p:cNvPr>
          <p:cNvPicPr>
            <a:picLocks noChangeAspect="1"/>
          </p:cNvPicPr>
          <p:nvPr/>
        </p:nvPicPr>
        <p:blipFill>
          <a:blip r:embed="rId2"/>
          <a:stretch>
            <a:fillRect/>
          </a:stretch>
        </p:blipFill>
        <p:spPr>
          <a:xfrm>
            <a:off x="943155" y="896096"/>
            <a:ext cx="9859991" cy="5741543"/>
          </a:xfrm>
          <a:prstGeom prst="rect">
            <a:avLst/>
          </a:prstGeom>
        </p:spPr>
      </p:pic>
    </p:spTree>
    <p:extLst>
      <p:ext uri="{BB962C8B-B14F-4D97-AF65-F5344CB8AC3E}">
        <p14:creationId xmlns:p14="http://schemas.microsoft.com/office/powerpoint/2010/main" val="3260975604"/>
      </p:ext>
    </p:extLst>
  </p:cSld>
  <p:clrMapOvr>
    <a:masterClrMapping/>
  </p:clrMapOvr>
  <p:transition spd="slow" advClick="0" advTm="3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A2FB7A-2304-4B05-8A6C-B1CBEDB43C34}"/>
              </a:ext>
            </a:extLst>
          </p:cNvPr>
          <p:cNvSpPr txBox="1"/>
          <p:nvPr/>
        </p:nvSpPr>
        <p:spPr>
          <a:xfrm>
            <a:off x="1001210" y="133108"/>
            <a:ext cx="563686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solidFill>
                  <a:schemeClr val="bg1"/>
                </a:solidFill>
                <a:latin typeface="Calibri"/>
                <a:ea typeface="SimSun"/>
                <a:cs typeface="Calibri"/>
              </a:rPr>
              <a:t>Different Indicators </a:t>
            </a:r>
            <a:endParaRPr lang="en-GB" sz="3200" dirty="0">
              <a:solidFill>
                <a:schemeClr val="bg1"/>
              </a:solidFill>
            </a:endParaRPr>
          </a:p>
        </p:txBody>
      </p:sp>
      <p:sp>
        <p:nvSpPr>
          <p:cNvPr id="3" name="TextBox 2">
            <a:extLst>
              <a:ext uri="{FF2B5EF4-FFF2-40B4-BE49-F238E27FC236}">
                <a16:creationId xmlns:a16="http://schemas.microsoft.com/office/drawing/2014/main" id="{125ABF4A-A9C3-4651-BB92-6272EBD1F580}"/>
              </a:ext>
            </a:extLst>
          </p:cNvPr>
          <p:cNvSpPr txBox="1"/>
          <p:nvPr/>
        </p:nvSpPr>
        <p:spPr>
          <a:xfrm>
            <a:off x="1163376" y="1799983"/>
            <a:ext cx="1036319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2800" dirty="0">
                <a:solidFill>
                  <a:schemeClr val="bg1"/>
                </a:solidFill>
                <a:latin typeface="Calibri"/>
                <a:ea typeface="SimSun"/>
                <a:cs typeface="Calibri"/>
              </a:rPr>
              <a:t>Gini coefficient or </a:t>
            </a:r>
            <a:r>
              <a:rPr lang="en-GB" sz="2800" b="1" dirty="0">
                <a:solidFill>
                  <a:schemeClr val="bg1"/>
                </a:solidFill>
                <a:latin typeface="Calibri"/>
                <a:ea typeface="SimSun"/>
                <a:cs typeface="Calibri"/>
              </a:rPr>
              <a:t>index</a:t>
            </a:r>
          </a:p>
          <a:p>
            <a:pPr marL="457200" indent="-457200">
              <a:buFont typeface="Arial"/>
              <a:buChar char="•"/>
            </a:pPr>
            <a:r>
              <a:rPr lang="en-GB" sz="2800" b="1" dirty="0">
                <a:solidFill>
                  <a:schemeClr val="bg1"/>
                </a:solidFill>
                <a:latin typeface="Calibri"/>
                <a:ea typeface="SimSun"/>
                <a:cs typeface="Calibri"/>
              </a:rPr>
              <a:t>S80/S20</a:t>
            </a:r>
            <a:endParaRPr lang="en-GB" sz="2800" dirty="0">
              <a:solidFill>
                <a:schemeClr val="bg1"/>
              </a:solidFill>
              <a:latin typeface="Calibri"/>
              <a:ea typeface="SimSun"/>
              <a:cs typeface="Calibri"/>
            </a:endParaRPr>
          </a:p>
          <a:p>
            <a:pPr marL="457200" indent="-457200">
              <a:buFont typeface="Arial"/>
              <a:buChar char="•"/>
            </a:pPr>
            <a:endParaRPr lang="en-GB" sz="2800" b="1" dirty="0">
              <a:solidFill>
                <a:schemeClr val="bg1"/>
              </a:solidFill>
              <a:cs typeface="Calibri"/>
            </a:endParaRPr>
          </a:p>
        </p:txBody>
      </p:sp>
    </p:spTree>
    <p:extLst>
      <p:ext uri="{BB962C8B-B14F-4D97-AF65-F5344CB8AC3E}">
        <p14:creationId xmlns:p14="http://schemas.microsoft.com/office/powerpoint/2010/main" val="644781727"/>
      </p:ext>
    </p:extLst>
  </p:cSld>
  <p:clrMapOvr>
    <a:masterClrMapping/>
  </p:clrMapOvr>
  <p:transition spd="slow" advClick="0" advTm="3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5ABF4A-A9C3-4651-BB92-6272EBD1F580}"/>
              </a:ext>
            </a:extLst>
          </p:cNvPr>
          <p:cNvSpPr txBox="1"/>
          <p:nvPr/>
        </p:nvSpPr>
        <p:spPr>
          <a:xfrm>
            <a:off x="1047629" y="160236"/>
            <a:ext cx="103631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3600" dirty="0">
                <a:solidFill>
                  <a:schemeClr val="bg1"/>
                </a:solidFill>
                <a:latin typeface="Calibri"/>
                <a:ea typeface="SimSun"/>
                <a:cs typeface="Calibri"/>
              </a:rPr>
              <a:t>Gini coefficient</a:t>
            </a:r>
            <a:endParaRPr lang="en-GB" sz="3600" b="1" dirty="0">
              <a:solidFill>
                <a:schemeClr val="bg1"/>
              </a:solidFill>
              <a:latin typeface="Calibri"/>
              <a:ea typeface="SimSun"/>
              <a:cs typeface="Calibri"/>
            </a:endParaRPr>
          </a:p>
        </p:txBody>
      </p:sp>
      <p:sp>
        <p:nvSpPr>
          <p:cNvPr id="4" name="TextBox 3">
            <a:extLst>
              <a:ext uri="{FF2B5EF4-FFF2-40B4-BE49-F238E27FC236}">
                <a16:creationId xmlns:a16="http://schemas.microsoft.com/office/drawing/2014/main" id="{F1306164-2C07-4542-AC42-AEC08DBC5ACD}"/>
              </a:ext>
            </a:extLst>
          </p:cNvPr>
          <p:cNvSpPr txBox="1"/>
          <p:nvPr/>
        </p:nvSpPr>
        <p:spPr>
          <a:xfrm>
            <a:off x="827590" y="1290577"/>
            <a:ext cx="910927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400" u="sng" dirty="0">
                <a:solidFill>
                  <a:schemeClr val="bg1"/>
                </a:solidFill>
                <a:latin typeface="Consolas"/>
                <a:ea typeface="SimSun"/>
                <a:cs typeface="Calibri"/>
              </a:rPr>
              <a:t>What is it?</a:t>
            </a:r>
          </a:p>
          <a:p>
            <a:endParaRPr lang="en" sz="2400" dirty="0">
              <a:solidFill>
                <a:schemeClr val="bg1"/>
              </a:solidFill>
              <a:latin typeface="Consolas"/>
              <a:ea typeface="SimSun"/>
              <a:cs typeface="Calibri"/>
            </a:endParaRPr>
          </a:p>
          <a:p>
            <a:r>
              <a:rPr lang="en" sz="2400" dirty="0">
                <a:solidFill>
                  <a:schemeClr val="bg1"/>
                </a:solidFill>
                <a:latin typeface="Consolas"/>
                <a:ea typeface="SimSun"/>
                <a:cs typeface="Calibri"/>
              </a:rPr>
              <a:t>It is an economic measure that we use to calculate the income inequality that exists among the population.</a:t>
            </a:r>
          </a:p>
          <a:p>
            <a:r>
              <a:rPr lang="en" sz="2400" u="sng">
                <a:solidFill>
                  <a:schemeClr val="bg1"/>
                </a:solidFill>
                <a:latin typeface="Consolas"/>
                <a:ea typeface="SimSun"/>
                <a:cs typeface="Calibri"/>
              </a:rPr>
              <a:t>How do we express it?</a:t>
            </a:r>
          </a:p>
          <a:p>
            <a:endParaRPr lang="en" sz="2400" u="sng" dirty="0">
              <a:solidFill>
                <a:schemeClr val="bg1"/>
              </a:solidFill>
              <a:latin typeface="Consolas"/>
              <a:ea typeface="SimSun"/>
              <a:cs typeface="Calibri"/>
            </a:endParaRPr>
          </a:p>
          <a:p>
            <a:r>
              <a:rPr lang="en" sz="2400" dirty="0">
                <a:solidFill>
                  <a:schemeClr val="bg1"/>
                </a:solidFill>
                <a:latin typeface="Consolas"/>
                <a:ea typeface="SimSun"/>
                <a:cs typeface="Calibri"/>
              </a:rPr>
              <a:t>The coefficient ranges from 0 (or 0%) to 1 (or 100%), with 0 representing perfect equality and 1 representing perfect inequality.</a:t>
            </a:r>
          </a:p>
          <a:p>
            <a:endParaRPr lang="en" sz="2400" dirty="0">
              <a:solidFill>
                <a:schemeClr val="bg1"/>
              </a:solidFill>
              <a:latin typeface="Consolas"/>
              <a:cs typeface="Calibri"/>
            </a:endParaRPr>
          </a:p>
          <a:p>
            <a:endParaRPr lang="en" sz="2400" dirty="0">
              <a:solidFill>
                <a:schemeClr val="bg1"/>
              </a:solidFill>
              <a:latin typeface="Consolas"/>
              <a:cs typeface="Calibri"/>
            </a:endParaRPr>
          </a:p>
        </p:txBody>
      </p:sp>
    </p:spTree>
    <p:extLst>
      <p:ext uri="{BB962C8B-B14F-4D97-AF65-F5344CB8AC3E}">
        <p14:creationId xmlns:p14="http://schemas.microsoft.com/office/powerpoint/2010/main" val="501293861"/>
      </p:ext>
    </p:extLst>
  </p:cSld>
  <p:clrMapOvr>
    <a:masterClrMapping/>
  </p:clrMapOvr>
  <p:transition spd="slow" advClick="0" advTm="300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Words>
  <Application>Microsoft Macintosh PowerPoint</Application>
  <PresentationFormat>Panorámica</PresentationFormat>
  <Paragraphs>80</Paragraphs>
  <Slides>17</Slides>
  <Notes>8</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17</vt:i4>
      </vt:variant>
    </vt:vector>
  </HeadingPairs>
  <TitlesOfParts>
    <vt:vector size="25" baseType="lpstr">
      <vt:lpstr>Microsoft YaHei</vt:lpstr>
      <vt:lpstr>Arial</vt:lpstr>
      <vt:lpstr>Calibri</vt:lpstr>
      <vt:lpstr>Calibri Light</vt:lpstr>
      <vt:lpstr>Consolas</vt:lpstr>
      <vt:lpstr>Office 主题</vt:lpstr>
      <vt:lpstr>8_Office 主题</vt:lpstr>
      <vt:lpstr>2_Office 主题</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deeplm</dc:creator>
  <cp:lastModifiedBy>RICARD MILA BOU</cp:lastModifiedBy>
  <cp:revision>455</cp:revision>
  <dcterms:created xsi:type="dcterms:W3CDTF">2014-05-16T08:32:00Z</dcterms:created>
  <dcterms:modified xsi:type="dcterms:W3CDTF">2019-06-10T05:30:04Z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1033-11.2.0.8333</vt:lpwstr>
  </property>
</Properties>
</file>