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6" r:id="rId1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6" roundtripDataSignature="AMtx7mjjg2oa5hC2l2W2HYkS2tZnKQXd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CF5D668-E521-4628-9E40-ABBC7F93602D}">
  <a:tblStyle styleId="{3CF5D668-E521-4628-9E40-ABBC7F93602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16A5952-D5F3-4DBD-97A9-A450BB967049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77"/>
    <p:restoredTop sz="94740"/>
  </p:normalViewPr>
  <p:slideViewPr>
    <p:cSldViewPr snapToGrid="0">
      <p:cViewPr varScale="1">
        <p:scale>
          <a:sx n="124" d="100"/>
          <a:sy n="124" d="100"/>
        </p:scale>
        <p:origin x="16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作業共六個，由個人獨立完成。每個作業包含實作和理論兩部分，實作部分需繳交程式碼由助教驗證成果，理論部分需繳交報告並回答指定的問題。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--- 實作部分：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----- 程式碼：程式碼符合指定格式可以順利執行即得滿分，如格式錯誤經助教要求修改後才能執行會被扣分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----- 執行結果：程式碼執行結果達到指定的正確率即得到滿分，未達指定正確率按和指定正確率的差距扣分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----- 課堂內競賽成績：同學上傳程式執行結果到競賽專用平台 Kaggle，可以即時得知成果，並可得知在班級中的排名，根據排名給予分數。課堂內競賽成績優異的同學會被邀請在課堂上發表，會有額外的加分。課堂內競賽視同考試，嚴禁任何作弊行為，例如：在機器學習過程中使用禁止使用的資料，如測試資料(視同考試攜帶小抄)、註冊多重分身參加比賽(視同考試請人代考)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--- 理論部分：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----- 回答指定問題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----- 自由發揮，例如同學可以比較不同的機器學習方法做深入的分析。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8" name="Google Shape;128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找不到隊友也沒關係，老師可以幫忙配對。老師會準備數個實際的機器學習競賽題目，這些題目都非常具有挑戰性，需要使用多種機器學習技術才能完成，學生可以從中選取一個題目完成。</a:t>
            </a:r>
            <a:endParaRPr/>
          </a:p>
        </p:txBody>
      </p:sp>
      <p:sp>
        <p:nvSpPr>
          <p:cNvPr id="144" name="Google Shape;144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52" name="Google Shape;152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找不到隊友也沒關係，我們可以幫忙配對。我們會準備數個實際的機器學習競賽題目，這些題目都非常具有挑戰性，需要使用多種機器學習技術才能完成，學生可以從中選取一個題目完成。</a:t>
            </a:r>
            <a:endParaRPr/>
          </a:p>
        </p:txBody>
      </p:sp>
      <p:sp>
        <p:nvSpPr>
          <p:cNvPr id="160" name="Google Shape;160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6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7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0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groups/412720760954309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seminars.ai@mtkresearch.com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mailto:r09942079@ntu.edu.tw" TargetMode="External"/><Relationship Id="rId3" Type="http://schemas.openxmlformats.org/officeDocument/2006/relationships/hyperlink" Target="https://ntueemlta2022.github.io/" TargetMode="External"/><Relationship Id="rId7" Type="http://schemas.openxmlformats.org/officeDocument/2006/relationships/hyperlink" Target="mailto:r10942198@ntu.edu.tw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ntueemlta2021@gmail.com" TargetMode="External"/><Relationship Id="rId11" Type="http://schemas.openxmlformats.org/officeDocument/2006/relationships/image" Target="../media/image3.png"/><Relationship Id="rId5" Type="http://schemas.openxmlformats.org/officeDocument/2006/relationships/hyperlink" Target="mailto:peiyuanwu@ntu.edu.tw" TargetMode="External"/><Relationship Id="rId10" Type="http://schemas.openxmlformats.org/officeDocument/2006/relationships/image" Target="../media/image2.jpg"/><Relationship Id="rId4" Type="http://schemas.openxmlformats.org/officeDocument/2006/relationships/hyperlink" Target="https://www.facebook.com/groups/412720760954309/" TargetMode="External"/><Relationship Id="rId9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hyperlink" Target="mailto:ntueemlta2022@gmail.com" TargetMode="External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jpg"/><Relationship Id="rId5" Type="http://schemas.openxmlformats.org/officeDocument/2006/relationships/hyperlink" Target="mailto:r09942079@ntu.edu.tw" TargetMode="External"/><Relationship Id="rId4" Type="http://schemas.openxmlformats.org/officeDocument/2006/relationships/hyperlink" Target="mailto:r10942198@ntu.edu.tw" TargetMode="External"/><Relationship Id="rId9" Type="http://schemas.openxmlformats.org/officeDocument/2006/relationships/hyperlink" Target="mailto:r11942083@ntu.edu.tw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Times New Roman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EE5184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機器學習</a:t>
            </a:r>
            <a:b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Machine Learning</a:t>
            </a:r>
            <a:b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2022 Fall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802385" y="4389119"/>
            <a:ext cx="7277089" cy="2161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400">
                <a:latin typeface="Times New Roman"/>
                <a:ea typeface="Times New Roman"/>
                <a:cs typeface="Times New Roman"/>
                <a:sym typeface="Times New Roman"/>
              </a:rPr>
              <a:t>吳沛遠 Pei-Yuan Wu (主授)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400">
                <a:latin typeface="Times New Roman"/>
                <a:ea typeface="Times New Roman"/>
                <a:cs typeface="Times New Roman"/>
                <a:sym typeface="Times New Roman"/>
              </a:rPr>
              <a:t>李宏毅 Hung-Yi Lee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400">
                <a:latin typeface="Times New Roman"/>
                <a:ea typeface="Times New Roman"/>
                <a:cs typeface="Times New Roman"/>
                <a:sym typeface="Times New Roman"/>
              </a:rPr>
              <a:t>林宗男 Tsungnan Lin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4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400">
                <a:latin typeface="Times New Roman"/>
                <a:ea typeface="Times New Roman"/>
                <a:cs typeface="Times New Roman"/>
                <a:sym typeface="Times New Roman"/>
              </a:rPr>
              <a:t>National Taiwan University</a:t>
            </a:r>
            <a:endParaRPr sz="4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"/>
          <p:cNvSpPr txBox="1">
            <a:spLocks noGrp="1"/>
          </p:cNvSpPr>
          <p:nvPr>
            <p:ph type="body" idx="1"/>
          </p:nvPr>
        </p:nvSpPr>
        <p:spPr>
          <a:xfrm>
            <a:off x="114301" y="914399"/>
            <a:ext cx="9144000" cy="457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 err="1">
                <a:latin typeface="DFKai-SB"/>
                <a:ea typeface="DFKai-SB"/>
                <a:cs typeface="DFKai-SB"/>
                <a:sym typeface="DFKai-SB"/>
              </a:rPr>
              <a:t>社團</a:t>
            </a:r>
            <a:r>
              <a:rPr lang="en-US" sz="2800" dirty="0">
                <a:latin typeface="DFKai-SB"/>
                <a:ea typeface="DFKai-SB"/>
                <a:cs typeface="DFKai-SB"/>
                <a:sym typeface="DFKai-SB"/>
              </a:rPr>
              <a:t>: </a:t>
            </a: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“</a:t>
            </a:r>
            <a:r>
              <a:rPr lang="en-US" sz="2800" b="1" dirty="0">
                <a:solidFill>
                  <a:srgbClr val="00B050"/>
                </a:solidFill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Machine Learning (2022, fall)</a:t>
            </a: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”</a:t>
            </a:r>
            <a:endParaRPr sz="2800" dirty="0">
              <a:solidFill>
                <a:srgbClr val="00B050"/>
              </a:solidFill>
              <a:latin typeface="Times New Roman" panose="02020603050405020304" pitchFamily="18" charset="0"/>
              <a:ea typeface="DFKai-SB"/>
              <a:cs typeface="Times New Roman" panose="02020603050405020304" pitchFamily="18" charset="0"/>
              <a:sym typeface="DFKai-SB"/>
            </a:endParaRPr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altLang="zh-TW" sz="2400" dirty="0">
                <a:solidFill>
                  <a:srgbClr val="00B050"/>
                </a:solidFill>
                <a:hlinkClick r:id="rId3"/>
              </a:rPr>
              <a:t>https://www.facebook.com/groups/412720760954309/</a:t>
            </a:r>
            <a:endParaRPr sz="2400" dirty="0"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dirty="0" err="1">
                <a:latin typeface="DFKai-SB"/>
                <a:ea typeface="DFKai-SB"/>
                <a:cs typeface="DFKai-SB"/>
                <a:sym typeface="DFKai-SB"/>
              </a:rPr>
              <a:t>有問題可以直接在</a:t>
            </a:r>
            <a:r>
              <a:rPr lang="en-US" sz="2400" dirty="0">
                <a:latin typeface="DFKai-SB"/>
                <a:ea typeface="DFKai-SB"/>
                <a:cs typeface="DFKai-SB"/>
                <a:sym typeface="DFKai-SB"/>
              </a:rPr>
              <a:t> </a:t>
            </a:r>
            <a:r>
              <a:rPr lang="en-US" sz="2400" dirty="0" err="1">
                <a:latin typeface="DFKai-SB"/>
                <a:ea typeface="DFKai-SB"/>
                <a:cs typeface="DFKai-SB"/>
                <a:sym typeface="DFKai-SB"/>
              </a:rPr>
              <a:t>FB社團上發問</a:t>
            </a:r>
            <a:endParaRPr sz="2400" dirty="0">
              <a:latin typeface="DFKai-SB"/>
              <a:ea typeface="DFKai-SB"/>
              <a:cs typeface="DFKai-SB"/>
              <a:sym typeface="DFKai-SB"/>
            </a:endParaRPr>
          </a:p>
          <a:p>
            <a:pPr marL="633413" lvl="1" indent="-29051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dirty="0" err="1">
                <a:latin typeface="DFKai-SB"/>
                <a:ea typeface="DFKai-SB"/>
                <a:cs typeface="DFKai-SB"/>
                <a:sym typeface="DFKai-SB"/>
              </a:rPr>
              <a:t>如果有同學知道答案請幫忙回答</a:t>
            </a:r>
            <a:endParaRPr sz="2400" dirty="0">
              <a:latin typeface="DFKai-SB"/>
              <a:ea typeface="DFKai-SB"/>
              <a:cs typeface="DFKai-SB"/>
              <a:sym typeface="DFKai-SB"/>
            </a:endParaRPr>
          </a:p>
          <a:p>
            <a:pPr marL="633413" lvl="1" indent="-29051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dirty="0" err="1">
                <a:latin typeface="DFKai-SB"/>
                <a:ea typeface="DFKai-SB"/>
                <a:cs typeface="DFKai-SB"/>
                <a:sym typeface="DFKai-SB"/>
              </a:rPr>
              <a:t>請尊重助教個人臉書社交空間。除非助教允許，勿私訊助教</a:t>
            </a:r>
            <a:r>
              <a:rPr lang="en-US" sz="2400" dirty="0">
                <a:latin typeface="DFKai-SB"/>
                <a:ea typeface="DFKai-SB"/>
                <a:cs typeface="DFKai-SB"/>
                <a:sym typeface="DFKai-SB"/>
              </a:rPr>
              <a:t>。</a:t>
            </a:r>
          </a:p>
          <a:p>
            <a:pPr marL="342900" lvl="1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>
              <a:latin typeface="DFKai-SB"/>
              <a:ea typeface="DFKai-SB"/>
              <a:cs typeface="DFKai-SB"/>
              <a:sym typeface="DFKai-SB"/>
            </a:endParaRPr>
          </a:p>
          <a:p>
            <a:pPr marL="171450" lvl="0" indent="-1778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 err="1">
                <a:latin typeface="DFKai-SB"/>
                <a:ea typeface="DFKai-SB"/>
                <a:cs typeface="DFKai-SB"/>
                <a:sym typeface="DFKai-SB"/>
              </a:rPr>
              <a:t>有想法也可以在FB社團上發言</a:t>
            </a:r>
            <a:endParaRPr sz="2800" dirty="0"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63" name="Google Shape;163;p9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Facebook </a:t>
            </a:r>
            <a:r>
              <a:rPr lang="en-US" sz="24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社團</a:t>
            </a:r>
            <a:endParaRPr sz="21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3547924-FFE1-4075-A4CF-BA15E502874A}"/>
              </a:ext>
            </a:extLst>
          </p:cNvPr>
          <p:cNvSpPr/>
          <p:nvPr/>
        </p:nvSpPr>
        <p:spPr>
          <a:xfrm>
            <a:off x="-776166" y="813137"/>
            <a:ext cx="997527" cy="144087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請更新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Trends in AI Theory seminar</a:t>
            </a:r>
            <a:br>
              <a:rPr lang="en-US" altLang="zh-TW" dirty="0"/>
            </a:br>
            <a:r>
              <a:rPr lang="en-US" altLang="zh-TW" dirty="0">
                <a:hlinkClick r:id="rId2"/>
              </a:rPr>
              <a:t>seminars.ai@mtkresearch.com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sp>
        <p:nvSpPr>
          <p:cNvPr id="5" name="Google Shape;163;p9">
            <a:extLst>
              <a:ext uri="{FF2B5EF4-FFF2-40B4-BE49-F238E27FC236}">
                <a16:creationId xmlns:a16="http://schemas.microsoft.com/office/drawing/2014/main" id="{C9D40FA6-5C00-4B24-AFF3-54F1082CFC52}"/>
              </a:ext>
            </a:extLst>
          </p:cNvPr>
          <p:cNvSpPr txBox="1"/>
          <p:nvPr/>
        </p:nvSpPr>
        <p:spPr>
          <a:xfrm>
            <a:off x="0" y="-63500"/>
            <a:ext cx="9144000" cy="4616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zh-TW" alt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其他資源</a:t>
            </a:r>
            <a:endParaRPr sz="2100" dirty="0">
              <a:solidFill>
                <a:srgbClr val="FF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152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body" idx="1"/>
          </p:nvPr>
        </p:nvSpPr>
        <p:spPr>
          <a:xfrm>
            <a:off x="0" y="415496"/>
            <a:ext cx="4572000" cy="6442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Noto Sans Symbols"/>
              <a:buChar char="■"/>
            </a:pPr>
            <a:r>
              <a:rPr lang="en-US" sz="1600" b="1" dirty="0">
                <a:solidFill>
                  <a:srgbClr val="002060"/>
                </a:solidFill>
              </a:rPr>
              <a:t>General Information</a:t>
            </a:r>
          </a:p>
          <a:p>
            <a:pPr marL="336947" lvl="0" indent="-17145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SzPts val="1600"/>
            </a:pPr>
            <a:r>
              <a:rPr lang="en-US" altLang="zh-TW" sz="1600" dirty="0"/>
              <a:t>09:10-13:10, Friday, </a:t>
            </a:r>
            <a:r>
              <a:rPr lang="zh-TW" altLang="en-US" sz="1600" dirty="0"/>
              <a:t>博理</a:t>
            </a:r>
            <a:r>
              <a:rPr lang="en-US" altLang="zh-TW" sz="1600" dirty="0"/>
              <a:t>113</a:t>
            </a:r>
            <a:endParaRPr lang="en-US" altLang="zh-TW" sz="1600" dirty="0">
              <a:solidFill>
                <a:srgbClr val="00B050"/>
              </a:solidFill>
            </a:endParaRPr>
          </a:p>
          <a:p>
            <a:pPr marL="514350" lvl="1" indent="-171450">
              <a:buClrTx/>
              <a:buSzPts val="1600"/>
              <a:buFont typeface="Noto Sans Symbols"/>
              <a:buChar char="⮚"/>
            </a:pPr>
            <a:r>
              <a:rPr lang="en-US" altLang="zh-TW" sz="1600" dirty="0">
                <a:solidFill>
                  <a:schemeClr val="tx1"/>
                </a:solidFill>
              </a:rPr>
              <a:t>Course Website (ppt slides/course videos) </a:t>
            </a:r>
            <a:br>
              <a:rPr lang="en-US" altLang="zh-TW" sz="1200" dirty="0">
                <a:solidFill>
                  <a:schemeClr val="tx1"/>
                </a:solidFill>
              </a:rPr>
            </a:br>
            <a:r>
              <a:rPr lang="en-US" altLang="zh-TW" sz="1200" u="sng" dirty="0">
                <a:solidFill>
                  <a:srgbClr val="00B050"/>
                </a:solidFill>
                <a:hlinkClick r:id="rId3"/>
              </a:rPr>
              <a:t>https://ntueemlta2022.github.io</a:t>
            </a:r>
            <a:endParaRPr lang="en-US" altLang="zh-TW" dirty="0"/>
          </a:p>
          <a:p>
            <a:pPr marL="514350" lvl="1" indent="-171450">
              <a:buClrTx/>
              <a:buSzPts val="1600"/>
              <a:buFont typeface="Noto Sans Symbols"/>
              <a:buChar char="⮚"/>
            </a:pPr>
            <a:r>
              <a:rPr lang="en-US" altLang="zh-TW" sz="1600" dirty="0">
                <a:solidFill>
                  <a:schemeClr val="tx1"/>
                </a:solidFill>
              </a:rPr>
              <a:t>Facebook group: </a:t>
            </a:r>
            <a:r>
              <a:rPr lang="en-US" altLang="zh-TW" sz="1400" b="1" dirty="0">
                <a:solidFill>
                  <a:schemeClr val="tx1"/>
                </a:solidFill>
              </a:rPr>
              <a:t>Machine Learning (2021, fall)</a:t>
            </a:r>
            <a:br>
              <a:rPr lang="en-US" altLang="zh-TW" sz="1400" b="1" dirty="0">
                <a:solidFill>
                  <a:srgbClr val="00B050"/>
                </a:solidFill>
              </a:rPr>
            </a:br>
            <a:r>
              <a:rPr lang="en-US" altLang="zh-TW" sz="1200" dirty="0">
                <a:solidFill>
                  <a:srgbClr val="00B050"/>
                </a:solidFill>
                <a:hlinkClick r:id="rId4"/>
              </a:rPr>
              <a:t>https://www.facebook.com/groups/412720760954309/</a:t>
            </a:r>
            <a:endParaRPr lang="en-US" altLang="zh-TW" sz="1200" dirty="0"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Noto Sans Symbols"/>
              <a:buChar char="■"/>
            </a:pPr>
            <a:r>
              <a:rPr lang="en-US" sz="1600" b="1" dirty="0">
                <a:solidFill>
                  <a:srgbClr val="002060"/>
                </a:solidFill>
              </a:rPr>
              <a:t>Instructors</a:t>
            </a:r>
            <a:endParaRPr dirty="0"/>
          </a:p>
          <a:p>
            <a:pPr marL="336947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Char char="•"/>
            </a:pPr>
            <a:r>
              <a:rPr lang="en-US" sz="1600" dirty="0"/>
              <a:t>吳沛遠 (Pei-Yuan Wu) (</a:t>
            </a:r>
            <a:r>
              <a:rPr lang="en-US" sz="1600" dirty="0" err="1"/>
              <a:t>主授</a:t>
            </a:r>
            <a:r>
              <a:rPr lang="en-US" sz="1600" dirty="0"/>
              <a:t>)</a:t>
            </a:r>
            <a:endParaRPr dirty="0"/>
          </a:p>
          <a:p>
            <a:pPr marL="53340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Noto Sans Symbols"/>
              <a:buChar char="⮚"/>
            </a:pPr>
            <a:r>
              <a:rPr lang="en-US" sz="1400" dirty="0"/>
              <a:t>Office: EE2-234</a:t>
            </a:r>
            <a:endParaRPr dirty="0"/>
          </a:p>
          <a:p>
            <a:pPr marL="53340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Noto Sans Symbols"/>
              <a:buChar char="⮚"/>
            </a:pPr>
            <a:r>
              <a:rPr lang="en-US" sz="1400" dirty="0"/>
              <a:t>Email: </a:t>
            </a:r>
            <a:r>
              <a:rPr lang="en-US" sz="1400" u="sng" dirty="0">
                <a:solidFill>
                  <a:schemeClr val="hlink"/>
                </a:solidFill>
                <a:hlinkClick r:id="rId5"/>
              </a:rPr>
              <a:t>peiyuanwu@ntu.edu.tw</a:t>
            </a:r>
            <a:endParaRPr sz="1400" dirty="0"/>
          </a:p>
          <a:p>
            <a:pPr marL="53340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Noto Sans Symbols"/>
              <a:buChar char="⮚"/>
            </a:pPr>
            <a:r>
              <a:rPr lang="en-US" sz="1400" dirty="0"/>
              <a:t>Phone: (02)3366-4687</a:t>
            </a:r>
            <a:endParaRPr dirty="0"/>
          </a:p>
          <a:p>
            <a:pPr marL="53340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Noto Sans Symbols"/>
              <a:buChar char="⮚"/>
            </a:pPr>
            <a:r>
              <a:rPr lang="en-US" sz="1400" dirty="0"/>
              <a:t>Office hours: 14:00-15:30 Friday</a:t>
            </a:r>
            <a:endParaRPr dirty="0"/>
          </a:p>
          <a:p>
            <a:pPr marL="336947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Char char="•"/>
            </a:pPr>
            <a:r>
              <a:rPr lang="en-US" sz="1600" dirty="0" err="1"/>
              <a:t>李宏毅</a:t>
            </a:r>
            <a:r>
              <a:rPr lang="en-US" sz="1600" dirty="0"/>
              <a:t> (Hung-Yi Lee)</a:t>
            </a:r>
            <a:endParaRPr dirty="0"/>
          </a:p>
          <a:p>
            <a:pPr marL="336947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Char char="•"/>
            </a:pPr>
            <a:r>
              <a:rPr lang="en-US" sz="1600" dirty="0" err="1"/>
              <a:t>林宗男</a:t>
            </a:r>
            <a:r>
              <a:rPr lang="en-US" sz="1600" dirty="0"/>
              <a:t> (</a:t>
            </a:r>
            <a:r>
              <a:rPr lang="en-US" sz="1600" dirty="0" err="1"/>
              <a:t>Tsungnan</a:t>
            </a:r>
            <a:r>
              <a:rPr lang="en-US" sz="1600" dirty="0"/>
              <a:t> Lin)</a:t>
            </a:r>
            <a:endParaRPr dirty="0"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Noto Sans Symbols"/>
              <a:buChar char="■"/>
            </a:pPr>
            <a:r>
              <a:rPr lang="en-US" sz="1600" b="1" dirty="0">
                <a:solidFill>
                  <a:srgbClr val="002060"/>
                </a:solidFill>
              </a:rPr>
              <a:t>Teaching Assistants</a:t>
            </a:r>
            <a:endParaRPr sz="1600" dirty="0"/>
          </a:p>
          <a:p>
            <a:pPr marL="336947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•"/>
            </a:pPr>
            <a:r>
              <a:rPr lang="zh-TW" altLang="en-US" sz="1400" dirty="0"/>
              <a:t>助教信箱</a:t>
            </a:r>
            <a:r>
              <a:rPr lang="en-US" altLang="zh-TW" sz="1400" dirty="0"/>
              <a:t>:</a:t>
            </a:r>
            <a:r>
              <a:rPr lang="zh-TW" altLang="en-US" sz="1400" dirty="0"/>
              <a:t> </a:t>
            </a:r>
            <a:r>
              <a:rPr lang="en-US" altLang="zh-TW" sz="1400" dirty="0">
                <a:hlinkClick r:id="rId6"/>
              </a:rPr>
              <a:t>ntueemlta2022@gmail.com</a:t>
            </a:r>
            <a:r>
              <a:rPr lang="en-US" altLang="zh-TW" sz="1400" dirty="0"/>
              <a:t> (</a:t>
            </a:r>
            <a:r>
              <a:rPr lang="zh-TW" altLang="en-US" sz="1400" dirty="0"/>
              <a:t>以此信箱為主</a:t>
            </a:r>
            <a:r>
              <a:rPr lang="en-US" altLang="zh-TW" sz="1400" dirty="0"/>
              <a:t>)</a:t>
            </a:r>
            <a:endParaRPr lang="en-US" sz="1400" dirty="0"/>
          </a:p>
          <a:p>
            <a:pPr marL="336947" indent="-17145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SzPts val="1400"/>
            </a:pPr>
            <a:r>
              <a:rPr lang="zh-TW" altLang="en-US" sz="1400" dirty="0"/>
              <a:t>林仲偉 </a:t>
            </a:r>
            <a:r>
              <a:rPr lang="en" altLang="zh-TW" sz="1400" dirty="0">
                <a:hlinkClick r:id="rId7"/>
              </a:rPr>
              <a:t>r10942198@ntu.edu.tw</a:t>
            </a:r>
            <a:endParaRPr lang="en-US" altLang="zh-TW" sz="1400" dirty="0"/>
          </a:p>
          <a:p>
            <a:pPr marL="336947" indent="-17145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SzPts val="1400"/>
            </a:pPr>
            <a:r>
              <a:rPr lang="zh-TW" altLang="en-US" sz="1400" dirty="0"/>
              <a:t>賴彥儒 </a:t>
            </a:r>
            <a:r>
              <a:rPr lang="en" altLang="zh-TW" sz="1400" dirty="0">
                <a:hlinkClick r:id="rId8"/>
              </a:rPr>
              <a:t>r09942079@ntu.edu.tw</a:t>
            </a:r>
            <a:endParaRPr lang="en-US" sz="1400" dirty="0"/>
          </a:p>
          <a:p>
            <a:pPr marL="165497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None/>
            </a:pPr>
            <a:endParaRPr sz="1400" dirty="0">
              <a:solidFill>
                <a:srgbClr val="00B050"/>
              </a:solidFill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Noto Sans Symbols"/>
              <a:buChar char="■"/>
            </a:pPr>
            <a:r>
              <a:rPr lang="en-US" sz="1600" b="1" dirty="0">
                <a:solidFill>
                  <a:srgbClr val="002060"/>
                </a:solidFill>
              </a:rPr>
              <a:t>Grading </a:t>
            </a:r>
            <a:r>
              <a:rPr lang="en-US" sz="1600" b="1" dirty="0">
                <a:solidFill>
                  <a:srgbClr val="FF0000"/>
                </a:solidFill>
              </a:rPr>
              <a:t>(Tentative)</a:t>
            </a:r>
            <a:endParaRPr dirty="0"/>
          </a:p>
          <a:p>
            <a:pPr marL="336947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Char char="•"/>
            </a:pPr>
            <a:r>
              <a:rPr lang="en-US" sz="1600" dirty="0"/>
              <a:t>Programming Assignments 6% x 5 </a:t>
            </a:r>
            <a:endParaRPr dirty="0"/>
          </a:p>
          <a:p>
            <a:pPr marL="336947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Char char="•"/>
            </a:pPr>
            <a:r>
              <a:rPr lang="en-US" sz="1600" dirty="0"/>
              <a:t>Written Assignments 4% x 5</a:t>
            </a:r>
            <a:endParaRPr dirty="0"/>
          </a:p>
          <a:p>
            <a:pPr marL="336947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Char char="•"/>
            </a:pPr>
            <a:r>
              <a:rPr lang="en-US" sz="1600" dirty="0"/>
              <a:t>Final project 20%</a:t>
            </a:r>
            <a:endParaRPr dirty="0"/>
          </a:p>
          <a:p>
            <a:pPr marL="336947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Char char="•"/>
            </a:pPr>
            <a:r>
              <a:rPr lang="en-US" sz="1600" dirty="0"/>
              <a:t>Final exam 30%</a:t>
            </a:r>
            <a:endParaRPr dirty="0"/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2"/>
          </p:nvPr>
        </p:nvSpPr>
        <p:spPr>
          <a:xfrm>
            <a:off x="4572000" y="415497"/>
            <a:ext cx="4572000" cy="5930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Noto Sans Symbols"/>
              <a:buChar char="■"/>
            </a:pPr>
            <a:r>
              <a:rPr lang="en-US" sz="1600" b="1">
                <a:solidFill>
                  <a:srgbClr val="002060"/>
                </a:solidFill>
              </a:rPr>
              <a:t>Course Outline</a:t>
            </a:r>
            <a:endParaRPr/>
          </a:p>
          <a:p>
            <a:pPr marL="402431" lvl="0" indent="-27146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US" sz="1600"/>
              <a:t>Regression; Bias and Variance Errors</a:t>
            </a:r>
            <a:endParaRPr sz="1600" u="sng"/>
          </a:p>
          <a:p>
            <a:pPr marL="402431" lvl="0" indent="-27146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US" sz="1600"/>
              <a:t>Probabilistic Generative Model; Logistic Regression</a:t>
            </a:r>
            <a:endParaRPr/>
          </a:p>
          <a:p>
            <a:pPr marL="402431" lvl="0" indent="-27146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US" sz="1600"/>
              <a:t>Dimensionality Reduction: Principle Component Analysis; Auto-Encoder; Neighbor Embedding</a:t>
            </a:r>
            <a:endParaRPr/>
          </a:p>
          <a:p>
            <a:pPr marL="402431" lvl="0" indent="-27146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US" sz="1600"/>
              <a:t>Semi-Supervised Learning</a:t>
            </a:r>
            <a:endParaRPr sz="1600"/>
          </a:p>
          <a:p>
            <a:pPr marL="402431" lvl="0" indent="-27146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US" sz="1600"/>
              <a:t>Neural Network Introduction: Gradient Decent; Back Propagation</a:t>
            </a:r>
            <a:endParaRPr/>
          </a:p>
          <a:p>
            <a:pPr marL="402431" lvl="0" indent="-27146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US" sz="1600"/>
              <a:t>Convolutional/Recurrent Neural Network</a:t>
            </a:r>
            <a:r>
              <a:rPr lang="en-US" sz="1600" u="sng"/>
              <a:t> </a:t>
            </a:r>
            <a:endParaRPr/>
          </a:p>
          <a:p>
            <a:pPr marL="402431" lvl="0" indent="-27146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US" sz="1600"/>
              <a:t>Ensemble</a:t>
            </a:r>
            <a:endParaRPr sz="1600" u="sng"/>
          </a:p>
          <a:p>
            <a:pPr marL="402431" lvl="0" indent="-27146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US" sz="1600"/>
              <a:t>Support Vector Machine; Lagrange Duality</a:t>
            </a:r>
            <a:endParaRPr/>
          </a:p>
          <a:p>
            <a:pPr marL="402431" lvl="0" indent="-27146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US" sz="1600"/>
              <a:t>Expectation Maximization</a:t>
            </a:r>
            <a:endParaRPr/>
          </a:p>
          <a:p>
            <a:pPr marL="402431" lvl="0" indent="-27146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US" sz="1600"/>
              <a:t>Probably Approximately Correct Learning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Noto Sans Symbols"/>
              <a:buChar char="■"/>
            </a:pPr>
            <a:r>
              <a:rPr lang="en-US" sz="1600" b="1">
                <a:solidFill>
                  <a:srgbClr val="002060"/>
                </a:solidFill>
              </a:rPr>
              <a:t>Reference Books:</a:t>
            </a:r>
            <a:endParaRPr/>
          </a:p>
          <a:p>
            <a:pPr marL="336947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Introduction to Machine Learning, Ethem Alpaydin, 2009, MIT Press</a:t>
            </a:r>
            <a:endParaRPr/>
          </a:p>
          <a:p>
            <a:pPr marL="336947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Pattern Recognition and Machine Learning, Christopher M. Bishop, 2006, Springer</a:t>
            </a:r>
            <a:endParaRPr/>
          </a:p>
          <a:p>
            <a:pPr marL="336947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Foundations of Machine Learning, M. Mohri, A. Rostamizadeh, and A. Talwalkar, MIT Press</a:t>
            </a:r>
            <a:endParaRPr/>
          </a:p>
          <a:p>
            <a:pPr marL="165497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endParaRPr sz="1500"/>
          </a:p>
        </p:txBody>
      </p:sp>
      <p:sp>
        <p:nvSpPr>
          <p:cNvPr id="98" name="Google Shape;98;p2"/>
          <p:cNvSpPr txBox="1"/>
          <p:nvPr/>
        </p:nvSpPr>
        <p:spPr>
          <a:xfrm>
            <a:off x="0" y="0"/>
            <a:ext cx="9144000" cy="4154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EE5184 Machine Learning Syllabus (2021 Fall) </a:t>
            </a:r>
            <a:endParaRPr sz="21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2" descr="「Introduction to Machine Learning, second edition, Ethem Alpaydin」的圖片搜尋結果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789876" y="5283200"/>
            <a:ext cx="1312840" cy="1484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" descr="「bishop machine learning」的圖片搜尋結果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305916" y="5283200"/>
            <a:ext cx="1088182" cy="1481547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"/>
          <p:cNvSpPr txBox="1">
            <a:spLocks noGrp="1"/>
          </p:cNvSpPr>
          <p:nvPr>
            <p:ph type="sldNum" idx="12"/>
          </p:nvPr>
        </p:nvSpPr>
        <p:spPr>
          <a:xfrm>
            <a:off x="587502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102" name="Google Shape;102;p2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576185" y="5283200"/>
            <a:ext cx="1146615" cy="14815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/>
          <p:nvPr/>
        </p:nvSpPr>
        <p:spPr>
          <a:xfrm>
            <a:off x="0" y="0"/>
            <a:ext cx="9144000" cy="4154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Schedule (Tentative)</a:t>
            </a:r>
            <a:endParaRPr sz="21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8" name="Google Shape;108;p3"/>
          <p:cNvGraphicFramePr/>
          <p:nvPr>
            <p:extLst>
              <p:ext uri="{D42A27DB-BD31-4B8C-83A1-F6EECF244321}">
                <p14:modId xmlns:p14="http://schemas.microsoft.com/office/powerpoint/2010/main" val="1677229938"/>
              </p:ext>
            </p:extLst>
          </p:nvPr>
        </p:nvGraphicFramePr>
        <p:xfrm>
          <a:off x="0" y="443421"/>
          <a:ext cx="9144000" cy="5691440"/>
        </p:xfrm>
        <a:graphic>
          <a:graphicData uri="http://schemas.openxmlformats.org/drawingml/2006/table">
            <a:tbl>
              <a:tblPr firstRow="1" bandRow="1">
                <a:noFill/>
                <a:tableStyleId>{3CF5D668-E521-4628-9E40-ABBC7F93602D}</a:tableStyleId>
              </a:tblPr>
              <a:tblGrid>
                <a:gridCol w="58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30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Week</a:t>
                      </a:r>
                      <a:endParaRPr sz="1400" b="1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1425" marR="514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Date</a:t>
                      </a:r>
                      <a:endParaRPr sz="1400" b="1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1425" marR="514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Lecture</a:t>
                      </a:r>
                      <a:endParaRPr sz="1400" b="1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1425" marR="514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Assignments</a:t>
                      </a:r>
                      <a:endParaRPr sz="1400" b="1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1425" marR="514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200" b="1" u="none" strike="noStrike" cap="none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1425" marR="514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09/09</a:t>
                      </a:r>
                      <a:endParaRPr dirty="0"/>
                    </a:p>
                  </a:txBody>
                  <a:tcPr marL="28575" marR="28575" marT="19050" marB="190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1" u="none" strike="noStrike" cap="none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Chinese Moon Festival</a:t>
                      </a:r>
                      <a:endParaRPr lang="en-US" sz="1200" b="1" u="none" strike="noStrike" cap="none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200" b="1" u="none" strike="noStrike" cap="none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1425" marR="514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zh-TW" sz="1200" b="1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  <a:sym typeface="Arial"/>
                        </a:rPr>
                        <a:t>09/16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Times New Roman"/>
                        <a:cs typeface="Times New Roman"/>
                        <a:sym typeface="Arial"/>
                      </a:endParaRPr>
                    </a:p>
                  </a:txBody>
                  <a:tcPr marL="28575" marR="28575" marT="19050" marB="190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200" b="1" i="0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Introduction; Regression; Bias and Variance Errors</a:t>
                      </a:r>
                      <a:endParaRPr lang="en-US" altLang="zh-TW" sz="1200" b="1" i="0" u="none" strike="noStrike" cap="none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  <a:sym typeface="Arial"/>
                      </a:endParaRPr>
                    </a:p>
                  </a:txBody>
                  <a:tcPr marL="28575" marR="28575" marT="19050" marB="190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200" b="1" u="none" strike="noStrike" cap="none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1425" marR="514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zh-TW" sz="1200" b="1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  <a:sym typeface="Arial"/>
                        </a:rPr>
                        <a:t>09/23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Times New Roman"/>
                        <a:cs typeface="Times New Roman"/>
                        <a:sym typeface="Arial"/>
                      </a:endParaRPr>
                    </a:p>
                  </a:txBody>
                  <a:tcPr marL="28575" marR="28575" marT="19050" marB="190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Linear Model Classification: Probabilistic Generative Model, Logistic Regression</a:t>
                      </a:r>
                      <a:endParaRPr sz="1200" b="1" i="0" u="none" strike="noStrike" cap="none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endParaRPr lang="zh-TW" altLang="en-US" sz="1200" b="1" i="0" u="none" strike="noStrike" cap="none" dirty="0">
                        <a:solidFill>
                          <a:schemeClr val="dk1"/>
                        </a:solidFill>
                        <a:latin typeface="Times New Roman"/>
                        <a:cs typeface="Times New Roman"/>
                        <a:sym typeface="Arial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200" b="1" u="none" strike="noStrike" cap="none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1425" marR="514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zh-TW" sz="1200" b="1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  <a:sym typeface="Arial"/>
                        </a:rPr>
                        <a:t>09/30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Times New Roman"/>
                        <a:cs typeface="Times New Roman"/>
                        <a:sym typeface="Arial"/>
                      </a:endParaRPr>
                    </a:p>
                  </a:txBody>
                  <a:tcPr marL="28575" marR="28575" marT="19050" marB="190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Neural Networks: Introduction, Gradient Decent and Back Propagation, Tips, Implementation</a:t>
                      </a:r>
                      <a:endParaRPr sz="1200" b="1" i="0" u="none" strike="noStrike" cap="none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  <a:sym typeface="Arial"/>
                      </a:endParaRPr>
                    </a:p>
                  </a:txBody>
                  <a:tcPr marL="28575" marR="28575" marT="19050" marB="190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HW1 out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200" b="1" u="none" strike="noStrike" cap="none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1425" marR="514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zh-TW" sz="1200" b="1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  <a:sym typeface="Arial"/>
                        </a:rPr>
                        <a:t>10/07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Times New Roman"/>
                        <a:cs typeface="Times New Roman"/>
                        <a:sym typeface="Arial"/>
                      </a:endParaRPr>
                    </a:p>
                  </a:txBody>
                  <a:tcPr marL="28575" marR="28575" marT="19050" marB="190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Convolutional Neural Network (CNN) (</a:t>
                      </a:r>
                      <a:r>
                        <a:rPr lang="en-US" sz="1200" b="1" i="0" u="none" strike="noStrike" cap="none" dirty="0" err="1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看李宏毅教授教學影片</a:t>
                      </a:r>
                      <a:r>
                        <a:rPr lang="en-US" sz="1200" b="1" i="0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sz="1200" b="1" i="0" u="none" strike="noStrike" cap="none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Dimensionality Reduction: Principle Component Analysis</a:t>
                      </a:r>
                      <a:endParaRPr sz="1200" b="1" i="0" u="none" strike="noStrike" cap="none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  <a:sym typeface="Arial"/>
                      </a:endParaRPr>
                    </a:p>
                  </a:txBody>
                  <a:tcPr marL="28575" marR="28575" marT="19050" marB="190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Times New Roman"/>
                        <a:cs typeface="Times New Roman"/>
                        <a:sym typeface="Arial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200" b="1" u="none" strike="noStrike" cap="none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1425" marR="514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zh-TW" sz="1200" b="1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  <a:sym typeface="Arial"/>
                        </a:rPr>
                        <a:t>10/14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Times New Roman"/>
                        <a:cs typeface="Times New Roman"/>
                        <a:sym typeface="Arial"/>
                      </a:endParaRPr>
                    </a:p>
                  </a:txBody>
                  <a:tcPr marL="28575" marR="28575" marT="19050" marB="190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Auto encoder, Neighbor Embedding</a:t>
                      </a:r>
                      <a:endParaRPr sz="1200" b="1" i="0" u="none" strike="noStrike" cap="none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  <a:sym typeface="Arial"/>
                      </a:endParaRPr>
                    </a:p>
                  </a:txBody>
                  <a:tcPr marL="28575" marR="28575" marT="19050" marB="190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  <a:tabLst/>
                        <a:defRPr/>
                      </a:pPr>
                      <a:r>
                        <a:rPr lang="en-US" altLang="zh-TW" sz="1200" b="1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HW1 due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  <a:tabLst/>
                        <a:defRPr/>
                      </a:pPr>
                      <a:r>
                        <a:rPr lang="en-US" altLang="zh-TW" sz="1200" b="1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HW2 out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1200" b="1" u="none" strike="noStrike" cap="none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1425" marR="514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zh-TW" sz="1200" b="1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  <a:sym typeface="Arial"/>
                        </a:rPr>
                        <a:t>10/21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Times New Roman"/>
                        <a:cs typeface="Times New Roman"/>
                        <a:sym typeface="Arial"/>
                      </a:endParaRPr>
                    </a:p>
                  </a:txBody>
                  <a:tcPr marL="28575" marR="28575" marT="19050" marB="190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u="none" strike="noStrike" cap="none" dirty="0">
                          <a:solidFill>
                            <a:srgbClr val="0070C0"/>
                          </a:solidFill>
                          <a:latin typeface="Times New Roman"/>
                          <a:cs typeface="Times New Roman"/>
                          <a:sym typeface="Arial"/>
                        </a:rPr>
                        <a:t>(</a:t>
                      </a:r>
                      <a:r>
                        <a:rPr lang="zh-TW" altLang="en-US" sz="1200" b="1" i="0" u="none" strike="noStrike" cap="none" dirty="0">
                          <a:solidFill>
                            <a:srgbClr val="0070C0"/>
                          </a:solidFill>
                          <a:latin typeface="Times New Roman"/>
                          <a:cs typeface="Times New Roman"/>
                          <a:sym typeface="Arial"/>
                        </a:rPr>
                        <a:t>邀請老師代課</a:t>
                      </a:r>
                      <a:r>
                        <a:rPr lang="en-US" altLang="zh-TW" sz="1200" b="1" i="0" u="none" strike="noStrike" cap="none" dirty="0">
                          <a:solidFill>
                            <a:srgbClr val="0070C0"/>
                          </a:solidFill>
                          <a:latin typeface="Times New Roman"/>
                          <a:cs typeface="Times New Roman"/>
                          <a:sym typeface="Arial"/>
                        </a:rPr>
                        <a:t>)</a:t>
                      </a:r>
                      <a:endParaRPr lang="zh-TW" altLang="en-US" sz="1200" b="1" i="0" u="none" strike="noStrike" cap="none" dirty="0">
                        <a:solidFill>
                          <a:srgbClr val="0070C0"/>
                        </a:solidFill>
                        <a:latin typeface="Times New Roman"/>
                        <a:cs typeface="Times New Roman"/>
                        <a:sym typeface="Arial"/>
                      </a:endParaRPr>
                    </a:p>
                  </a:txBody>
                  <a:tcPr marL="28575" marR="28575" marT="19050" marB="190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Final Project out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Times New Roman"/>
                        <a:cs typeface="Times New Roman"/>
                        <a:sym typeface="Arial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1200" b="1" u="none" strike="noStrike" cap="none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1425" marR="514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zh-TW" sz="1200" b="1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  <a:sym typeface="Arial"/>
                        </a:rPr>
                        <a:t>10/28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Times New Roman"/>
                        <a:cs typeface="Times New Roman"/>
                        <a:sym typeface="Arial"/>
                      </a:endParaRPr>
                    </a:p>
                  </a:txBody>
                  <a:tcPr marL="28575" marR="28575" marT="19050" marB="190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Ensemble: Random forest, AdaBoost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200" b="1" i="0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Recurrent Neural Network (</a:t>
                      </a:r>
                      <a:r>
                        <a:rPr lang="zh-TW" altLang="en-US" sz="1200" b="1" i="0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看李宏毅教授教學影片</a:t>
                      </a:r>
                      <a:r>
                        <a:rPr lang="en-US" altLang="zh-TW" sz="1200" b="1" i="0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lang="zh-TW" altLang="en-US" sz="1200" b="1" i="0" u="none" strike="noStrike" cap="none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  <a:sym typeface="Arial"/>
                      </a:endParaRPr>
                    </a:p>
                  </a:txBody>
                  <a:tcPr marL="28575" marR="28575" marT="19050" marB="190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  <a:tabLst/>
                        <a:defRPr/>
                      </a:pPr>
                      <a:r>
                        <a:rPr lang="en-US" altLang="zh-TW" sz="1200" b="1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HW2 due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en-US" altLang="zh-TW" sz="1200" b="1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HW3 out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 sz="1200" b="1" u="none" strike="noStrike" cap="none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1425" marR="514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zh-TW" sz="1200" b="1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  <a:sym typeface="Arial"/>
                        </a:rPr>
                        <a:t>11/04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Times New Roman"/>
                        <a:cs typeface="Times New Roman"/>
                        <a:sym typeface="Arial"/>
                      </a:endParaRPr>
                    </a:p>
                  </a:txBody>
                  <a:tcPr marL="28575" marR="28575" marT="19050" marB="190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Expectation Maximization and Gaussian Mixture Models</a:t>
                      </a:r>
                      <a:endParaRPr sz="1200" b="1" i="0" u="none" strike="noStrike" cap="none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  <a:sym typeface="Arial"/>
                      </a:endParaRPr>
                    </a:p>
                  </a:txBody>
                  <a:tcPr marL="28575" marR="28575" marT="19050" marB="190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  <a:tabLst/>
                        <a:defRPr/>
                      </a:pPr>
                      <a:endParaRPr lang="en-US" altLang="zh-TW" sz="1200" b="1" i="0" u="none" strike="noStrike" cap="none" dirty="0">
                        <a:solidFill>
                          <a:schemeClr val="dk1"/>
                        </a:solidFill>
                        <a:latin typeface="Times New Roman"/>
                        <a:cs typeface="Times New Roman"/>
                        <a:sym typeface="Arial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sz="1200" b="1" u="none" strike="noStrike" cap="none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1425" marR="514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zh-TW" sz="1200" b="1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  <a:sym typeface="Arial"/>
                        </a:rPr>
                        <a:t>11/11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Times New Roman"/>
                        <a:cs typeface="Times New Roman"/>
                        <a:sym typeface="Arial"/>
                      </a:endParaRPr>
                    </a:p>
                  </a:txBody>
                  <a:tcPr marL="28575" marR="28575" marT="19050" marB="190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Semi-Supervised Learning</a:t>
                      </a:r>
                      <a:endParaRPr sz="1200" b="1" i="0" u="none" strike="noStrike" cap="none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  <a:tabLst/>
                        <a:defRPr/>
                      </a:pPr>
                      <a:r>
                        <a:rPr lang="en-US" altLang="zh-TW" sz="1200" b="1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HW3 due</a:t>
                      </a:r>
                      <a:br>
                        <a:rPr lang="en-US" altLang="zh-TW" sz="1200" b="1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lang="en-US" altLang="zh-TW" sz="1200" b="1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HW4 out</a:t>
                      </a:r>
                      <a:endParaRPr lang="en-US" sz="1200" b="1" i="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Final Proposal due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Times New Roman"/>
                        <a:cs typeface="Times New Roman"/>
                        <a:sym typeface="Arial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4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 sz="1200" b="1" u="none" strike="noStrike" cap="none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1425" marR="514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zh-TW" sz="1200" b="1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  <a:sym typeface="Arial"/>
                        </a:rPr>
                        <a:t>11/18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Times New Roman"/>
                        <a:cs typeface="Times New Roman"/>
                        <a:sym typeface="Arial"/>
                      </a:endParaRPr>
                    </a:p>
                  </a:txBody>
                  <a:tcPr marL="28575" marR="28575" marT="19050" marB="190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Variational Auto-Encoder</a:t>
                      </a:r>
                      <a:endParaRPr sz="1200" b="1" i="0" u="none" strike="noStrike" cap="none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  <a:sym typeface="Arial"/>
                      </a:endParaRPr>
                    </a:p>
                  </a:txBody>
                  <a:tcPr marL="28575" marR="28575" marT="19050" marB="190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 sz="1200" b="1" u="none" strike="noStrike" cap="none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1425" marR="514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zh-TW" sz="1200" b="1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  <a:sym typeface="Arial"/>
                        </a:rPr>
                        <a:t>11/25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Times New Roman"/>
                        <a:cs typeface="Times New Roman"/>
                        <a:sym typeface="Arial"/>
                      </a:endParaRPr>
                    </a:p>
                  </a:txBody>
                  <a:tcPr marL="28575" marR="28575" marT="19050" marB="190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Support Vector Machine – Margin and primal form</a:t>
                      </a:r>
                      <a:br>
                        <a:rPr lang="en-US" sz="1200" b="1" i="0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lang="en-US" sz="1200" b="1" i="0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Duality Theory of Constrained Optimization - Introduction</a:t>
                      </a:r>
                      <a:endParaRPr sz="1200" b="1" i="0" u="none" strike="noStrike" cap="none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  <a:tabLst/>
                        <a:defRPr/>
                      </a:pPr>
                      <a:r>
                        <a:rPr lang="en-US" altLang="zh-TW" sz="1200" b="1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HW4 due</a:t>
                      </a:r>
                      <a:endParaRPr lang="en-US" altLang="zh-TW" sz="1200" dirty="0"/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 sz="1200" b="1" u="none" strike="noStrike" cap="none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1425" marR="514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zh-TW" sz="1200" b="1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  <a:sym typeface="Arial"/>
                        </a:rPr>
                        <a:t>12/02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Times New Roman"/>
                        <a:cs typeface="Times New Roman"/>
                        <a:sym typeface="Arial"/>
                      </a:endParaRPr>
                    </a:p>
                  </a:txBody>
                  <a:tcPr marL="28575" marR="28575" marT="19050" marB="190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Strong Duality Theorem</a:t>
                      </a:r>
                      <a:endParaRPr sz="1200" b="1" i="0" u="none" strike="noStrike" cap="none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Support Vector Machine: </a:t>
                      </a:r>
                      <a:r>
                        <a:rPr lang="en-US" altLang="zh-TW" sz="1200" b="1" i="0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Kernel</a:t>
                      </a:r>
                      <a:r>
                        <a:rPr lang="en-US" sz="1200" b="1" i="0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form</a:t>
                      </a:r>
                      <a:r>
                        <a:rPr lang="zh-TW" altLang="en-US" sz="1200" b="1" i="0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altLang="zh-TW" sz="1200" b="1" i="0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and KKT conditions</a:t>
                      </a:r>
                      <a:endParaRPr sz="1200" b="1" i="0" u="none" strike="noStrike" cap="none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  <a:sym typeface="Arial"/>
                      </a:endParaRPr>
                    </a:p>
                  </a:txBody>
                  <a:tcPr marL="28575" marR="28575" marT="19050" marB="190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en-US" altLang="zh-TW" sz="1200" b="1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HW5 out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8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</a:t>
                      </a:r>
                      <a:endParaRPr sz="1200" b="1" u="none" strike="noStrike" cap="none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1425" marR="514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zh-TW" sz="1200" b="1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  <a:sym typeface="Arial"/>
                        </a:rPr>
                        <a:t>12/09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Times New Roman"/>
                        <a:cs typeface="Times New Roman"/>
                        <a:sym typeface="Arial"/>
                      </a:endParaRPr>
                    </a:p>
                  </a:txBody>
                  <a:tcPr marL="28575" marR="28575" marT="19050" marB="190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Probably Approximately Correct Learning</a:t>
                      </a:r>
                      <a:endParaRPr sz="1200" b="1" i="0" u="none" strike="noStrike" cap="none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  <a:sym typeface="Arial"/>
                      </a:endParaRPr>
                    </a:p>
                  </a:txBody>
                  <a:tcPr marL="28575" marR="28575" marT="19050" marB="190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endParaRPr sz="1200" b="1" u="none" strike="noStrike" cap="none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1425" marR="514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zh-TW" sz="1200" b="1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  <a:sym typeface="Arial"/>
                        </a:rPr>
                        <a:t>12/16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Times New Roman"/>
                        <a:cs typeface="Times New Roman"/>
                        <a:sym typeface="Arial"/>
                      </a:endParaRPr>
                    </a:p>
                  </a:txBody>
                  <a:tcPr marL="28575" marR="28575" marT="19050" marB="190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en-US" altLang="zh-TW" sz="1200" b="1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Privacy Preserving Machine Learning (</a:t>
                      </a:r>
                      <a:r>
                        <a:rPr lang="zh-TW" altLang="en-US" sz="1200" b="1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外賓演講，確切日期待定</a:t>
                      </a:r>
                      <a:r>
                        <a:rPr lang="en-US" altLang="zh-TW" sz="1200" b="1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lang="zh-TW" altLang="en-US" sz="1200" b="1" u="none" strike="noStrike" cap="none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  <a:tabLst/>
                        <a:defRPr/>
                      </a:pPr>
                      <a:r>
                        <a:rPr lang="en-US" altLang="zh-TW" sz="1200" b="1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HW5 due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 sz="1200" b="1" u="none" strike="noStrike" cap="none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1425" marR="514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zh-TW" sz="1200" b="1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  <a:sym typeface="Arial"/>
                        </a:rPr>
                        <a:t>12/23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Times New Roman"/>
                        <a:cs typeface="Times New Roman"/>
                        <a:sym typeface="Arial"/>
                      </a:endParaRPr>
                    </a:p>
                  </a:txBody>
                  <a:tcPr marL="28575" marR="28575" marT="19050" marB="190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 err="1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期末考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rgbClr val="0070C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17</a:t>
                      </a:r>
                      <a:endParaRPr sz="1200" b="1" u="none" strike="noStrike" cap="none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1425" marR="514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28575" marR="28575" marT="19050" marB="190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28575" marR="28575" marT="19050" marB="190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</a:t>
                      </a:r>
                      <a:endParaRPr sz="1200" b="1" u="none" strike="noStrike" cap="none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1425" marR="514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28575" marR="28575" marT="19050" marB="190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endParaRPr sz="1200" b="1" u="none" strike="noStrike" cap="none" dirty="0">
                        <a:solidFill>
                          <a:srgbClr val="7030A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rgbClr val="00B05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109" name="Google Shape;109;p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1600" y="647700"/>
            <a:ext cx="8851900" cy="5529263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本課程為授權碼加選。欲加選之同學請填寫以下表單</a:t>
            </a:r>
            <a:r>
              <a:rPr lang="en-US" altLang="zh-TW" sz="2800" dirty="0"/>
              <a:t>:</a:t>
            </a:r>
            <a:r>
              <a:rPr lang="zh-TW" altLang="en-US" sz="2800" dirty="0"/>
              <a:t> </a:t>
            </a:r>
            <a:br>
              <a:rPr lang="en-US" altLang="zh-TW" sz="2800" dirty="0"/>
            </a:br>
            <a:r>
              <a:rPr lang="en-US" altLang="zh-TW" sz="4000" dirty="0"/>
              <a:t>https://forms.gle/2XiTHpttAKbTesvj7</a:t>
            </a:r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5" name="Google Shape;163;p9">
            <a:extLst>
              <a:ext uri="{FF2B5EF4-FFF2-40B4-BE49-F238E27FC236}">
                <a16:creationId xmlns:a16="http://schemas.microsoft.com/office/drawing/2014/main" id="{C9D40FA6-5C00-4B24-AFF3-54F1082CFC52}"/>
              </a:ext>
            </a:extLst>
          </p:cNvPr>
          <p:cNvSpPr txBox="1"/>
          <p:nvPr/>
        </p:nvSpPr>
        <p:spPr>
          <a:xfrm>
            <a:off x="0" y="-63500"/>
            <a:ext cx="9144000" cy="4616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zh-TW" altLang="en-US" sz="2400" dirty="0">
                <a:solidFill>
                  <a:srgbClr val="FF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加簽方式</a:t>
            </a:r>
            <a:endParaRPr sz="2100" dirty="0">
              <a:solidFill>
                <a:srgbClr val="FF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04B7E5F-AD37-4094-B908-593A1E89B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655862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FFADF6C-38CF-463C-8204-6D5C561A17BC}"/>
              </a:ext>
            </a:extLst>
          </p:cNvPr>
          <p:cNvSpPr/>
          <p:nvPr/>
        </p:nvSpPr>
        <p:spPr>
          <a:xfrm>
            <a:off x="1581150" y="5465862"/>
            <a:ext cx="678815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/>
              <a:t>請同學最晚於</a:t>
            </a:r>
            <a:r>
              <a:rPr lang="en-US" altLang="zh-TW" sz="2800" dirty="0"/>
              <a:t>09/16 17:00</a:t>
            </a:r>
            <a:r>
              <a:rPr lang="zh-TW" altLang="en-US" sz="2800" dirty="0"/>
              <a:t>以前完成填寫</a:t>
            </a:r>
            <a:br>
              <a:rPr lang="en-US" altLang="zh-TW" sz="2800" dirty="0"/>
            </a:br>
            <a:r>
              <a:rPr lang="zh-TW" altLang="en-US" sz="2800" dirty="0"/>
              <a:t>助教</a:t>
            </a:r>
            <a:r>
              <a:rPr lang="en-US" altLang="zh-TW" sz="2800" dirty="0"/>
              <a:t>09/17</a:t>
            </a:r>
            <a:r>
              <a:rPr lang="zh-TW" altLang="en-US" sz="2800" dirty="0"/>
              <a:t>中午會陸續寄發授權碼</a:t>
            </a:r>
            <a:r>
              <a:rPr lang="en-US" altLang="zh-TW" sz="2800" dirty="0"/>
              <a:t>or</a:t>
            </a:r>
            <a:r>
              <a:rPr lang="zh-TW" altLang="en-US" sz="2800" dirty="0"/>
              <a:t>勸退信</a:t>
            </a:r>
            <a:endParaRPr lang="en-US" altLang="zh-TW" sz="2800" dirty="0"/>
          </a:p>
          <a:p>
            <a:r>
              <a:rPr lang="zh-TW" altLang="en-US" sz="2800" dirty="0"/>
              <a:t>注意網路加選課程 </a:t>
            </a:r>
            <a:r>
              <a:rPr lang="en-US" altLang="zh-TW" sz="2800" dirty="0"/>
              <a:t>09/17 18:00</a:t>
            </a:r>
            <a:r>
              <a:rPr lang="zh-TW" altLang="en-US" sz="2800" dirty="0"/>
              <a:t>截止</a:t>
            </a:r>
            <a:r>
              <a:rPr lang="en-US" altLang="zh-TW" sz="2800" dirty="0"/>
              <a:t>!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40023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graphicFrame>
        <p:nvGraphicFramePr>
          <p:cNvPr id="115" name="Google Shape;115;p4"/>
          <p:cNvGraphicFramePr/>
          <p:nvPr/>
        </p:nvGraphicFramePr>
        <p:xfrm>
          <a:off x="252921" y="657365"/>
          <a:ext cx="8599250" cy="5060575"/>
        </p:xfrm>
        <a:graphic>
          <a:graphicData uri="http://schemas.openxmlformats.org/drawingml/2006/table">
            <a:tbl>
              <a:tblPr firstRow="1" bandRow="1">
                <a:noFill/>
                <a:tableStyleId>{216A5952-D5F3-4DBD-97A9-A450BB967049}</a:tableStyleId>
              </a:tblPr>
              <a:tblGrid>
                <a:gridCol w="622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3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2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5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李宏毅教授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吳沛遠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1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基礎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Introduction; Regression; Bias and Variance Errors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Linear Model Classification: Probabilistic Generative Model, Logistic Regression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Neural Networks: Introduction, Gradient Decent and Back Propagation, Tips, Implementation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Convolutional Neural Network (CNN)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Dimensionality Reduction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Auto encoder and more, Neighbor Embedding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Ensemble: Random forest, AdaBoost</a:t>
                      </a:r>
                      <a:endParaRPr sz="1200" b="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Semi-Supervised Learning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Recurrent Neural Network, seq2seq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Support Vector Machine - Introduction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1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進階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Word embedding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/>
                        <a:t>Transformer, BERT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/>
                        <a:t>why deep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Explainable AI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Adversarial attack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network compression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anomaly detection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GAN, flow-based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recursive structure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Pointer network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Transfer learning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meta learning-MAML, gradient based, metric based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life-long learning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RL and advanced version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PCA theory</a:t>
                      </a:r>
                      <a:endParaRPr sz="1200" b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Expectation Maximization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Variational Auto-Encoder</a:t>
                      </a:r>
                      <a:br>
                        <a:rPr lang="en-US" sz="1200" b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US" sz="1200" b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Strong/Weak Duality Theory of Constrained Optimization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Support Vector Machine: kernel form and KKT condition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Probably Approximately Correct Learning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PAC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>
            <a:spLocks noGrp="1"/>
          </p:cNvSpPr>
          <p:nvPr>
            <p:ph type="body" idx="1"/>
          </p:nvPr>
        </p:nvSpPr>
        <p:spPr>
          <a:xfrm>
            <a:off x="-1" y="461664"/>
            <a:ext cx="4818186" cy="6396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Char char="•"/>
            </a:pPr>
            <a:r>
              <a:rPr lang="en-US" sz="2200" dirty="0" err="1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沒有分組</a:t>
            </a:r>
            <a:r>
              <a:rPr lang="en-US" sz="2200" dirty="0" err="1">
                <a:solidFill>
                  <a:srgbClr val="0000FF"/>
                </a:solidFill>
                <a:latin typeface="DFKai-SB"/>
                <a:ea typeface="DFKai-SB"/>
                <a:cs typeface="DFKai-SB"/>
                <a:sym typeface="DFKai-SB"/>
              </a:rPr>
              <a:t>、每個人都要繳交</a:t>
            </a:r>
            <a:r>
              <a:rPr lang="en-US" sz="2200" dirty="0">
                <a:solidFill>
                  <a:srgbClr val="0000FF"/>
                </a:solidFill>
                <a:latin typeface="DFKai-SB"/>
                <a:ea typeface="DFKai-SB"/>
                <a:cs typeface="DFKai-SB"/>
                <a:sym typeface="DFKai-SB"/>
              </a:rPr>
              <a:t>。</a:t>
            </a:r>
            <a:endParaRPr sz="2200" dirty="0">
              <a:solidFill>
                <a:srgbClr val="0000FF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FF"/>
              </a:buClr>
              <a:buSzPts val="2200"/>
              <a:buChar char="•"/>
            </a:pPr>
            <a:r>
              <a:rPr lang="en-US" sz="2200" b="1" dirty="0" err="1">
                <a:solidFill>
                  <a:srgbClr val="0000FF"/>
                </a:solidFill>
                <a:latin typeface="DFKai-SB"/>
                <a:ea typeface="DFKai-SB"/>
                <a:cs typeface="DFKai-SB"/>
                <a:sym typeface="DFKai-SB"/>
              </a:rPr>
              <a:t>繳交程式碼</a:t>
            </a:r>
            <a:r>
              <a:rPr lang="en-US" sz="2200" b="1" dirty="0">
                <a:solidFill>
                  <a:srgbClr val="0000FF"/>
                </a:solidFill>
                <a:latin typeface="DFKai-SB"/>
                <a:ea typeface="DFKai-SB"/>
                <a:cs typeface="DFKai-SB"/>
                <a:sym typeface="DFKai-SB"/>
              </a:rPr>
              <a:t>：</a:t>
            </a:r>
            <a:endParaRPr sz="2200" b="1" dirty="0">
              <a:solidFill>
                <a:srgbClr val="0000FF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352425" lvl="0" indent="-17621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⮚"/>
            </a:pPr>
            <a:r>
              <a:rPr lang="en-US" sz="1900" b="1" i="1" u="sng" dirty="0" err="1">
                <a:latin typeface="DFKai-SB"/>
                <a:ea typeface="DFKai-SB"/>
                <a:cs typeface="DFKai-SB"/>
                <a:sym typeface="DFKai-SB"/>
              </a:rPr>
              <a:t>程式碼須嚴格符合指定格式、套件、版本</a:t>
            </a:r>
            <a:r>
              <a:rPr lang="en-US" sz="1900" dirty="0" err="1">
                <a:latin typeface="DFKai-SB"/>
                <a:ea typeface="DFKai-SB"/>
                <a:cs typeface="DFKai-SB"/>
                <a:sym typeface="DFKai-SB"/>
              </a:rPr>
              <a:t>方可被助教順利執行。若經助教要求修改後方能執行將被扣分甚至不予計分</a:t>
            </a:r>
            <a:r>
              <a:rPr lang="en-US" sz="1900" dirty="0">
                <a:latin typeface="DFKai-SB"/>
                <a:ea typeface="DFKai-SB"/>
                <a:cs typeface="DFKai-SB"/>
                <a:sym typeface="DFKai-SB"/>
              </a:rPr>
              <a:t>。</a:t>
            </a:r>
            <a:endParaRPr sz="1900" dirty="0">
              <a:latin typeface="DFKai-SB"/>
              <a:ea typeface="DFKai-SB"/>
              <a:cs typeface="DFKai-SB"/>
              <a:sym typeface="DFKai-SB"/>
            </a:endParaRPr>
          </a:p>
          <a:p>
            <a:pPr marL="352425" lvl="0" indent="-17621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⮚"/>
            </a:pPr>
            <a:r>
              <a:rPr lang="en-US" sz="1900" dirty="0" err="1">
                <a:latin typeface="DFKai-SB"/>
                <a:ea typeface="DFKai-SB"/>
                <a:cs typeface="DFKai-SB"/>
                <a:sym typeface="DFKai-SB"/>
              </a:rPr>
              <a:t>以程式執行結果所達正確率為給分依據</a:t>
            </a:r>
            <a:r>
              <a:rPr lang="en-US" sz="1900" dirty="0">
                <a:latin typeface="DFKai-SB"/>
                <a:ea typeface="DFKai-SB"/>
                <a:cs typeface="DFKai-SB"/>
                <a:sym typeface="DFKai-SB"/>
              </a:rPr>
              <a:t>。</a:t>
            </a:r>
            <a:endParaRPr sz="1900" dirty="0">
              <a:latin typeface="DFKai-SB"/>
              <a:ea typeface="DFKai-SB"/>
              <a:cs typeface="DFKai-SB"/>
              <a:sym typeface="DFKai-SB"/>
            </a:endParaRPr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FF"/>
              </a:buClr>
              <a:buSzPts val="2200"/>
              <a:buChar char="•"/>
            </a:pPr>
            <a:r>
              <a:rPr lang="en-US" sz="2200" b="1" dirty="0" err="1">
                <a:solidFill>
                  <a:srgbClr val="0000FF"/>
                </a:solidFill>
                <a:latin typeface="DFKai-SB"/>
                <a:ea typeface="DFKai-SB"/>
                <a:cs typeface="DFKai-SB"/>
                <a:sym typeface="DFKai-SB"/>
              </a:rPr>
              <a:t>課堂內競賽</a:t>
            </a:r>
            <a:r>
              <a:rPr lang="en-US" sz="2200" b="1" dirty="0">
                <a:solidFill>
                  <a:srgbClr val="0000FF"/>
                </a:solidFill>
                <a:latin typeface="DFKai-SB"/>
                <a:ea typeface="DFKai-SB"/>
                <a:cs typeface="DFKai-SB"/>
                <a:sym typeface="DFKai-SB"/>
              </a:rPr>
              <a:t>：</a:t>
            </a:r>
            <a:endParaRPr sz="2200" b="1" dirty="0">
              <a:solidFill>
                <a:srgbClr val="0000FF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352425" lvl="0" indent="-17621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⮚"/>
            </a:pPr>
            <a:r>
              <a:rPr lang="en-US" sz="1900" dirty="0" err="1">
                <a:latin typeface="DFKai-SB"/>
                <a:ea typeface="DFKai-SB"/>
                <a:cs typeface="DFKai-SB"/>
                <a:sym typeface="DFKai-SB"/>
              </a:rPr>
              <a:t>同學上傳程式執行結果到競賽專用平台</a:t>
            </a:r>
            <a:r>
              <a:rPr lang="en-US" sz="1900" dirty="0">
                <a:latin typeface="DFKai-SB"/>
                <a:ea typeface="DFKai-SB"/>
                <a:cs typeface="DFKai-SB"/>
                <a:sym typeface="DFKai-SB"/>
              </a:rPr>
              <a:t> </a:t>
            </a:r>
            <a:r>
              <a:rPr lang="en-US" sz="1900" dirty="0" err="1">
                <a:latin typeface="DFKai-SB"/>
                <a:ea typeface="DFKai-SB"/>
                <a:cs typeface="DFKai-SB"/>
                <a:sym typeface="DFKai-SB"/>
              </a:rPr>
              <a:t>Kaggle，以即時得知成果</a:t>
            </a:r>
            <a:r>
              <a:rPr lang="en-US" sz="1900" dirty="0">
                <a:latin typeface="DFKai-SB"/>
                <a:ea typeface="DFKai-SB"/>
                <a:cs typeface="DFKai-SB"/>
                <a:sym typeface="DFKai-SB"/>
              </a:rPr>
              <a:t>。</a:t>
            </a:r>
            <a:endParaRPr sz="1900" dirty="0">
              <a:latin typeface="DFKai-SB"/>
              <a:ea typeface="DFKai-SB"/>
              <a:cs typeface="DFKai-SB"/>
              <a:sym typeface="DFKai-SB"/>
            </a:endParaRPr>
          </a:p>
          <a:p>
            <a:pPr marL="352425" lvl="0" indent="-17621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⮚"/>
            </a:pPr>
            <a:r>
              <a:rPr lang="en-US" sz="1900" dirty="0" err="1">
                <a:latin typeface="DFKai-SB"/>
                <a:ea typeface="DFKai-SB"/>
                <a:cs typeface="DFKai-SB"/>
                <a:sym typeface="DFKai-SB"/>
              </a:rPr>
              <a:t>課堂內競賽成績優異的同學會被邀請在課堂上發表，會有額外的加分</a:t>
            </a:r>
            <a:r>
              <a:rPr lang="en-US" sz="1900" dirty="0">
                <a:latin typeface="DFKai-SB"/>
                <a:ea typeface="DFKai-SB"/>
                <a:cs typeface="DFKai-SB"/>
                <a:sym typeface="DFKai-SB"/>
              </a:rPr>
              <a:t>。</a:t>
            </a:r>
            <a:endParaRPr sz="1900" dirty="0">
              <a:latin typeface="DFKai-SB"/>
              <a:ea typeface="DFKai-SB"/>
              <a:cs typeface="DFKai-SB"/>
              <a:sym typeface="DFKai-SB"/>
            </a:endParaRPr>
          </a:p>
          <a:p>
            <a:pPr marL="352425" lvl="0" indent="-17621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⮚"/>
            </a:pPr>
            <a:r>
              <a:rPr lang="en-US" sz="1900" dirty="0" err="1">
                <a:latin typeface="DFKai-SB"/>
                <a:ea typeface="DFKai-SB"/>
                <a:cs typeface="DFKai-SB"/>
                <a:sym typeface="DFKai-SB"/>
              </a:rPr>
              <a:t>課堂內競賽視同考試，嚴禁任何作弊行為，例如</a:t>
            </a:r>
            <a:r>
              <a:rPr lang="en-US" sz="1900" dirty="0">
                <a:latin typeface="DFKai-SB"/>
                <a:ea typeface="DFKai-SB"/>
                <a:cs typeface="DFKai-SB"/>
                <a:sym typeface="DFKai-SB"/>
              </a:rPr>
              <a:t>:</a:t>
            </a:r>
            <a:endParaRPr dirty="0"/>
          </a:p>
          <a:p>
            <a:pPr marL="544513" lvl="2" indent="-192087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✔"/>
            </a:pPr>
            <a:r>
              <a:rPr lang="en-US" sz="1900" dirty="0" err="1">
                <a:latin typeface="DFKai-SB"/>
                <a:ea typeface="DFKai-SB"/>
                <a:cs typeface="DFKai-SB"/>
                <a:sym typeface="DFKai-SB"/>
              </a:rPr>
              <a:t>在機器學習過程中使用禁止使用的資料，如測試資料</a:t>
            </a:r>
            <a:r>
              <a:rPr lang="en-US" sz="1900" dirty="0">
                <a:latin typeface="DFKai-SB"/>
                <a:ea typeface="DFKai-SB"/>
                <a:cs typeface="DFKai-SB"/>
                <a:sym typeface="DFKai-SB"/>
              </a:rPr>
              <a:t>(</a:t>
            </a:r>
            <a:r>
              <a:rPr lang="en-US" sz="1900" dirty="0" err="1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視同考試攜帶小抄</a:t>
            </a:r>
            <a:r>
              <a:rPr lang="en-US" sz="1900" dirty="0">
                <a:latin typeface="DFKai-SB"/>
                <a:ea typeface="DFKai-SB"/>
                <a:cs typeface="DFKai-SB"/>
                <a:sym typeface="DFKai-SB"/>
              </a:rPr>
              <a:t>)</a:t>
            </a:r>
            <a:endParaRPr dirty="0"/>
          </a:p>
          <a:p>
            <a:pPr marL="544513" lvl="2" indent="-19208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✔"/>
            </a:pPr>
            <a:r>
              <a:rPr lang="en-US" sz="1900" dirty="0" err="1">
                <a:latin typeface="DFKai-SB"/>
                <a:ea typeface="DFKai-SB"/>
                <a:cs typeface="DFKai-SB"/>
                <a:sym typeface="DFKai-SB"/>
              </a:rPr>
              <a:t>註冊多重分身參加比賽</a:t>
            </a:r>
            <a:r>
              <a:rPr lang="en-US" sz="1900" dirty="0">
                <a:latin typeface="DFKai-SB"/>
                <a:ea typeface="DFKai-SB"/>
                <a:cs typeface="DFKai-SB"/>
                <a:sym typeface="DFKai-SB"/>
              </a:rPr>
              <a:t>(</a:t>
            </a:r>
            <a:r>
              <a:rPr lang="en-US" sz="1900" dirty="0" err="1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視同考試請人代考</a:t>
            </a:r>
            <a:r>
              <a:rPr lang="en-US" sz="1900" dirty="0">
                <a:latin typeface="DFKai-SB"/>
                <a:ea typeface="DFKai-SB"/>
                <a:cs typeface="DFKai-SB"/>
                <a:sym typeface="DFKai-SB"/>
              </a:rPr>
              <a:t>) </a:t>
            </a:r>
            <a:endParaRPr dirty="0"/>
          </a:p>
          <a:p>
            <a:pPr marL="171450" lvl="2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FF"/>
              </a:buClr>
              <a:buSzPts val="2200"/>
              <a:buChar char="•"/>
            </a:pPr>
            <a:r>
              <a:rPr lang="en-US" sz="2200" b="1" dirty="0" err="1">
                <a:solidFill>
                  <a:srgbClr val="0000FF"/>
                </a:solidFill>
                <a:latin typeface="DFKai-SB"/>
                <a:ea typeface="DFKai-SB"/>
                <a:cs typeface="DFKai-SB"/>
                <a:sym typeface="DFKai-SB"/>
              </a:rPr>
              <a:t>繳交報告</a:t>
            </a:r>
            <a:r>
              <a:rPr lang="en-US" sz="2200" b="1" dirty="0">
                <a:solidFill>
                  <a:srgbClr val="0000FF"/>
                </a:solidFill>
                <a:latin typeface="DFKai-SB"/>
                <a:ea typeface="DFKai-SB"/>
                <a:cs typeface="DFKai-SB"/>
                <a:sym typeface="DFKai-SB"/>
              </a:rPr>
              <a:t>：</a:t>
            </a:r>
            <a:endParaRPr sz="2200" b="1" dirty="0">
              <a:solidFill>
                <a:srgbClr val="0000FF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352425" lvl="2" indent="-17621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⮚"/>
            </a:pPr>
            <a:r>
              <a:rPr lang="en-US" sz="1900" dirty="0" err="1">
                <a:latin typeface="DFKai-SB"/>
                <a:ea typeface="DFKai-SB"/>
                <a:cs typeface="DFKai-SB"/>
                <a:sym typeface="DFKai-SB"/>
              </a:rPr>
              <a:t>包含手寫作業、與程式作業問題</a:t>
            </a:r>
            <a:r>
              <a:rPr lang="en-US" sz="1900" dirty="0">
                <a:latin typeface="DFKai-SB"/>
                <a:ea typeface="DFKai-SB"/>
                <a:cs typeface="DFKai-SB"/>
                <a:sym typeface="DFKai-SB"/>
              </a:rPr>
              <a:t>。</a:t>
            </a:r>
            <a:endParaRPr sz="1900" dirty="0">
              <a:latin typeface="DFKai-SB"/>
              <a:ea typeface="DFKai-SB"/>
              <a:cs typeface="DFKai-SB"/>
              <a:sym typeface="DFKai-SB"/>
            </a:endParaRPr>
          </a:p>
          <a:p>
            <a:pPr marL="352425" lvl="2" indent="-17621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⮚"/>
            </a:pPr>
            <a:r>
              <a:rPr lang="en-US" sz="1900" dirty="0" err="1">
                <a:latin typeface="DFKai-SB"/>
                <a:ea typeface="DFKai-SB"/>
                <a:cs typeface="DFKai-SB"/>
                <a:sym typeface="DFKai-SB"/>
              </a:rPr>
              <a:t>繳交PDF電子檔</a:t>
            </a:r>
            <a:r>
              <a:rPr lang="en-US" sz="1900" dirty="0">
                <a:latin typeface="DFKai-SB"/>
                <a:ea typeface="DFKai-SB"/>
                <a:cs typeface="DFKai-SB"/>
                <a:sym typeface="DFKai-SB"/>
              </a:rPr>
              <a:t>。</a:t>
            </a:r>
            <a:endParaRPr sz="2400" dirty="0">
              <a:latin typeface="DFKai-SB"/>
              <a:ea typeface="DFKai-SB"/>
              <a:cs typeface="DFKai-SB"/>
              <a:sym typeface="DFKai-SB"/>
            </a:endParaRPr>
          </a:p>
          <a:p>
            <a:pPr marL="514350" lvl="1" indent="-57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/>
          </a:p>
        </p:txBody>
      </p:sp>
      <p:sp>
        <p:nvSpPr>
          <p:cNvPr id="122" name="Google Shape;122;p5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評量方式 – 作業 (10% x 5)</a:t>
            </a:r>
            <a:endParaRPr sz="21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5"/>
          <p:cNvSpPr txBox="1"/>
          <p:nvPr/>
        </p:nvSpPr>
        <p:spPr>
          <a:xfrm>
            <a:off x="4607169" y="483711"/>
            <a:ext cx="4536831" cy="637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171450" marR="0" lvl="2" indent="-17148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sz="2000" b="1" i="0" u="none" strike="noStrike" cap="none" dirty="0" err="1">
                <a:solidFill>
                  <a:srgbClr val="0000FF"/>
                </a:solidFill>
                <a:latin typeface="DFKai-SB"/>
                <a:ea typeface="DFKai-SB"/>
                <a:cs typeface="DFKai-SB"/>
                <a:sym typeface="DFKai-SB"/>
              </a:rPr>
              <a:t>嚴禁抄襲</a:t>
            </a:r>
            <a:r>
              <a:rPr lang="en-US" sz="2000" b="1" i="0" u="none" strike="noStrike" cap="none" dirty="0">
                <a:solidFill>
                  <a:srgbClr val="0000FF"/>
                </a:solidFill>
                <a:latin typeface="DFKai-SB"/>
                <a:ea typeface="DFKai-SB"/>
                <a:cs typeface="DFKai-SB"/>
                <a:sym typeface="DFKai-SB"/>
              </a:rPr>
              <a:t>：</a:t>
            </a:r>
            <a:endParaRPr sz="2000" b="1" i="0" u="none" strike="noStrike" cap="none" dirty="0">
              <a:solidFill>
                <a:srgbClr val="0000FF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352425" marR="0" lvl="0" indent="-17624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 sz="1800" dirty="0" err="1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程式碼及報告均需獨力完成。若曾與人討論需註明討論者</a:t>
            </a:r>
            <a:r>
              <a:rPr lang="en-US" sz="1800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(</a:t>
            </a:r>
            <a:r>
              <a:rPr lang="en-US" sz="1800" dirty="0" err="1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姓名、學號、參考資料出處</a:t>
            </a:r>
            <a:r>
              <a:rPr lang="en-US" sz="1800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)，</a:t>
            </a:r>
            <a:r>
              <a:rPr lang="en-US" sz="1800" dirty="0" err="1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否則需註明無討論者</a:t>
            </a:r>
            <a:r>
              <a:rPr lang="en-US" sz="1800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。</a:t>
            </a:r>
            <a:endParaRPr sz="1800" dirty="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352425" marR="0" lvl="0" indent="-17624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 sz="1800" dirty="0" err="1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老師與助教若對程式碼或報告有抄襲疑慮，將請作者親自解釋程式碼</a:t>
            </a:r>
            <a:r>
              <a:rPr lang="en-US" sz="1800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。</a:t>
            </a:r>
            <a:endParaRPr sz="1800" dirty="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352425" marR="0" lvl="0" indent="-17624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 sz="1800" dirty="0" err="1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抄襲情節嚴重者將依校規處置</a:t>
            </a:r>
            <a:r>
              <a:rPr lang="en-US" sz="1800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。</a:t>
            </a:r>
          </a:p>
          <a:p>
            <a:pPr marL="176181"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endParaRPr sz="1800" dirty="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171450" marR="0" lvl="2" indent="-17148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sz="2000" b="1" i="0" u="none" strike="noStrike" cap="none" dirty="0" err="1">
                <a:solidFill>
                  <a:srgbClr val="0000FF"/>
                </a:solidFill>
                <a:latin typeface="DFKai-SB"/>
                <a:ea typeface="DFKai-SB"/>
                <a:cs typeface="DFKai-SB"/>
                <a:sym typeface="DFKai-SB"/>
              </a:rPr>
              <a:t>助教時間</a:t>
            </a:r>
            <a:r>
              <a:rPr lang="en-US" sz="2000" b="1" i="0" u="none" strike="noStrike" cap="none" dirty="0">
                <a:solidFill>
                  <a:srgbClr val="0000FF"/>
                </a:solidFill>
                <a:latin typeface="DFKai-SB"/>
                <a:ea typeface="DFKai-SB"/>
                <a:cs typeface="DFKai-SB"/>
                <a:sym typeface="DFKai-SB"/>
              </a:rPr>
              <a:t>：</a:t>
            </a:r>
            <a:endParaRPr sz="2000" b="1" i="0" u="none" strike="noStrike" cap="none" dirty="0">
              <a:solidFill>
                <a:srgbClr val="0000FF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352425" marR="0" lvl="1" indent="-17624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Tue 13:20~15:20</a:t>
            </a:r>
          </a:p>
          <a:p>
            <a:pPr marL="352425" marR="0" lvl="1" indent="-17624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由各作業負責助教於公布作業時宣布</a:t>
            </a:r>
            <a:endParaRPr sz="1800" b="0" i="0" u="none" strike="noStrike" cap="none" dirty="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352425" marR="0" lvl="1" indent="-17624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由助教示範、講解作業實作方式</a:t>
            </a:r>
            <a:endParaRPr sz="1800" b="0" i="0" u="none" strike="noStrike" cap="none" dirty="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352425" marR="0" lvl="1" indent="-17624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不一定要參加</a:t>
            </a:r>
            <a:endParaRPr lang="en-US" sz="1800" b="0" i="0" u="none" strike="noStrike" cap="none" dirty="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352425" marR="0" lvl="1" indent="-17624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endParaRPr sz="1800" b="0" i="0" u="none" strike="noStrike" cap="none" dirty="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176213" marR="0" lvl="1" indent="-17624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sz="2000" b="1" dirty="0" err="1">
                <a:solidFill>
                  <a:srgbClr val="0000FF"/>
                </a:solidFill>
                <a:latin typeface="DFKai-SB"/>
                <a:ea typeface="DFKai-SB"/>
                <a:cs typeface="DFKai-SB"/>
                <a:sym typeface="DFKai-SB"/>
              </a:rPr>
              <a:t>作業</a:t>
            </a:r>
            <a:r>
              <a:rPr lang="en-US" sz="2000" b="1" i="0" u="none" strike="noStrike" cap="none" dirty="0">
                <a:solidFill>
                  <a:srgbClr val="0000FF"/>
                </a:solidFill>
                <a:latin typeface="DFKai-SB"/>
                <a:ea typeface="DFKai-SB"/>
                <a:cs typeface="DFKai-SB"/>
                <a:sym typeface="DFKai-SB"/>
              </a:rPr>
              <a:t>：</a:t>
            </a:r>
            <a:endParaRPr sz="2000" b="1" i="0" u="none" strike="noStrike" cap="none" dirty="0">
              <a:solidFill>
                <a:srgbClr val="0000FF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352425" marR="0" lvl="1" indent="-176212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HW1: Regression / Classification</a:t>
            </a:r>
            <a:endParaRPr sz="1800" dirty="0"/>
          </a:p>
          <a:p>
            <a:pPr marL="352425" lvl="1" indent="-176212">
              <a:lnSpc>
                <a:spcPct val="12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HW2: </a:t>
            </a:r>
            <a:r>
              <a:rPr lang="en-US" altLang="zh-TW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CNN</a:t>
            </a:r>
            <a:endParaRPr sz="1800" dirty="0"/>
          </a:p>
          <a:p>
            <a:pPr marL="352425" lvl="1" indent="-176212">
              <a:lnSpc>
                <a:spcPct val="12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HW3: </a:t>
            </a:r>
            <a:r>
              <a:rPr lang="en-US" altLang="zh-TW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Embedding</a:t>
            </a:r>
            <a:endParaRPr sz="1800" dirty="0">
              <a:solidFill>
                <a:srgbClr val="00B050"/>
              </a:solidFill>
              <a:latin typeface="Times New Roman"/>
              <a:ea typeface="Times New Roman"/>
              <a:cs typeface="Times New Roman"/>
            </a:endParaRPr>
          </a:p>
          <a:p>
            <a:pPr marL="352425" lvl="1" indent="-176212">
              <a:lnSpc>
                <a:spcPct val="12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HW4: RNN</a:t>
            </a:r>
            <a:endParaRPr lang="en-US" altLang="zh-TW" sz="1800" dirty="0">
              <a:solidFill>
                <a:srgbClr val="00B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52425" lvl="1" indent="-176212">
              <a:lnSpc>
                <a:spcPct val="12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HW5: SVM</a:t>
            </a:r>
            <a:endParaRPr lang="en-US" altLang="zh-TW" sz="1800" dirty="0">
              <a:solidFill>
                <a:srgbClr val="00B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52425" lvl="1" indent="-176212">
              <a:lnSpc>
                <a:spcPct val="12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Final: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待定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(10/21)</a:t>
            </a:r>
            <a:endParaRPr sz="1800" b="0" i="0" u="none" strike="noStrike" cap="none" dirty="0">
              <a:solidFill>
                <a:srgbClr val="00B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 txBox="1"/>
          <p:nvPr/>
        </p:nvSpPr>
        <p:spPr>
          <a:xfrm>
            <a:off x="921680" y="1921988"/>
            <a:ext cx="2390684" cy="565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200"/>
              <a:buFont typeface="Arial"/>
              <a:buNone/>
            </a:pPr>
            <a:r>
              <a:rPr lang="en-US" sz="3200" b="1" dirty="0" err="1">
                <a:solidFill>
                  <a:srgbClr val="FF9900"/>
                </a:solidFill>
                <a:latin typeface="DFKai-SB"/>
                <a:sym typeface="DFKai-SB"/>
              </a:rPr>
              <a:t>林仲偉</a:t>
            </a:r>
            <a:endParaRPr dirty="0"/>
          </a:p>
        </p:txBody>
      </p:sp>
      <p:sp>
        <p:nvSpPr>
          <p:cNvPr id="133" name="Google Shape;133;p6"/>
          <p:cNvSpPr txBox="1"/>
          <p:nvPr/>
        </p:nvSpPr>
        <p:spPr>
          <a:xfrm>
            <a:off x="0" y="0"/>
            <a:ext cx="9144000" cy="4154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Teaching Assistants</a:t>
            </a:r>
            <a:endParaRPr sz="21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6"/>
          <p:cNvSpPr txBox="1"/>
          <p:nvPr/>
        </p:nvSpPr>
        <p:spPr>
          <a:xfrm>
            <a:off x="1439471" y="695057"/>
            <a:ext cx="5908797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助教信箱</a:t>
            </a: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ntueemlta2022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@gmail.com</a:t>
            </a:r>
            <a:endParaRPr lang="en-US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 Hour: </a:t>
            </a:r>
            <a:r>
              <a:rPr lang="en-US" altLang="zh-TW" sz="2400" b="1" i="0" u="none" strike="noStrike" cap="none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Tuesday 13:20~15:20</a:t>
            </a:r>
            <a:endParaRPr lang="en-US" altLang="zh-TW" sz="2800" b="1" i="0" u="none" strike="noStrike" cap="none" dirty="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36" name="Google Shape;136;p6"/>
          <p:cNvSpPr txBox="1"/>
          <p:nvPr/>
        </p:nvSpPr>
        <p:spPr>
          <a:xfrm>
            <a:off x="3896176" y="1928683"/>
            <a:ext cx="2390684" cy="565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200"/>
              <a:buFont typeface="Arial"/>
              <a:buNone/>
            </a:pPr>
            <a:r>
              <a:rPr lang="en-US" sz="3200" b="1" dirty="0" err="1">
                <a:solidFill>
                  <a:srgbClr val="FF9900"/>
                </a:solidFill>
                <a:latin typeface="DFKai-SB"/>
                <a:ea typeface="DFKai-SB"/>
                <a:cs typeface="DFKai-SB"/>
                <a:sym typeface="DFKai-SB"/>
              </a:rPr>
              <a:t>賴彥儒</a:t>
            </a:r>
            <a:endParaRPr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CF6028C-0B8A-3246-E1D9-11C53946E167}"/>
              </a:ext>
            </a:extLst>
          </p:cNvPr>
          <p:cNvSpPr txBox="1"/>
          <p:nvPr/>
        </p:nvSpPr>
        <p:spPr>
          <a:xfrm>
            <a:off x="442879" y="5440822"/>
            <a:ext cx="4607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36947" indent="-17145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SzPts val="1400"/>
            </a:pPr>
            <a:r>
              <a:rPr lang="en" altLang="zh-TW" sz="1400" dirty="0">
                <a:hlinkClick r:id="rId4"/>
              </a:rPr>
              <a:t>r10942198@ntu.edu.tw</a:t>
            </a:r>
            <a:endParaRPr lang="en-US" altLang="zh-TW" sz="14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CCE550B-2213-8137-5A18-775DD35D52BA}"/>
              </a:ext>
            </a:extLst>
          </p:cNvPr>
          <p:cNvSpPr txBox="1"/>
          <p:nvPr/>
        </p:nvSpPr>
        <p:spPr>
          <a:xfrm>
            <a:off x="3670656" y="5464169"/>
            <a:ext cx="2047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1400" dirty="0">
                <a:hlinkClick r:id="rId5"/>
              </a:rPr>
              <a:t>r09942079@ntu.edu.tw</a:t>
            </a:r>
            <a:endParaRPr kumimoji="1"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85E5B1E-63D0-DED7-30FE-D0F6E0302C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8933" y="2683805"/>
            <a:ext cx="2590800" cy="25908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93F1D912-CBF2-3A2B-B07C-15AA5D8B765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7239" t="25348" r="17528" b="11208"/>
          <a:stretch/>
        </p:blipFill>
        <p:spPr>
          <a:xfrm>
            <a:off x="349322" y="2683805"/>
            <a:ext cx="2671278" cy="2590800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05E45974-C54F-CF52-06DE-1395376E92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86860" y="2680458"/>
            <a:ext cx="2590800" cy="2590800"/>
          </a:xfrm>
          <a:prstGeom prst="rect">
            <a:avLst/>
          </a:prstGeom>
        </p:spPr>
      </p:pic>
      <p:sp>
        <p:nvSpPr>
          <p:cNvPr id="5" name="Google Shape;136;p6">
            <a:extLst>
              <a:ext uri="{FF2B5EF4-FFF2-40B4-BE49-F238E27FC236}">
                <a16:creationId xmlns:a16="http://schemas.microsoft.com/office/drawing/2014/main" id="{F46AA7D2-BDBB-4582-86C0-D18215898F05}"/>
              </a:ext>
            </a:extLst>
          </p:cNvPr>
          <p:cNvSpPr txBox="1"/>
          <p:nvPr/>
        </p:nvSpPr>
        <p:spPr>
          <a:xfrm>
            <a:off x="6870672" y="1898581"/>
            <a:ext cx="2390684" cy="565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>
              <a:lnSpc>
                <a:spcPct val="90000"/>
              </a:lnSpc>
              <a:buClr>
                <a:srgbClr val="FF9900"/>
              </a:buClr>
              <a:buSzPts val="3200"/>
            </a:pPr>
            <a:r>
              <a:rPr lang="zh-TW" altLang="en-US" sz="3200" b="1" dirty="0">
                <a:solidFill>
                  <a:srgbClr val="FF9900"/>
                </a:solidFill>
                <a:latin typeface="DFKai-SB"/>
                <a:ea typeface="DFKai-SB"/>
                <a:cs typeface="DFKai-SB"/>
                <a:sym typeface="DFKai-SB"/>
              </a:rPr>
              <a:t>伏宇寬</a:t>
            </a:r>
            <a:endParaRPr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61DE5D8-EAAB-D19B-1347-22116A1F4CDA}"/>
              </a:ext>
            </a:extLst>
          </p:cNvPr>
          <p:cNvSpPr txBox="1"/>
          <p:nvPr/>
        </p:nvSpPr>
        <p:spPr>
          <a:xfrm>
            <a:off x="6597755" y="5464169"/>
            <a:ext cx="46439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linkClick r:id="rId9"/>
              </a:rPr>
              <a:t>r11942083@ntu.edu.tw</a:t>
            </a:r>
            <a:endParaRPr lang="en-US" altLang="zh-TW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"/>
          <p:cNvSpPr txBox="1">
            <a:spLocks noGrp="1"/>
          </p:cNvSpPr>
          <p:nvPr>
            <p:ph type="body" idx="1"/>
          </p:nvPr>
        </p:nvSpPr>
        <p:spPr>
          <a:xfrm>
            <a:off x="107005" y="914399"/>
            <a:ext cx="9036996" cy="457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 err="1">
                <a:latin typeface="DFKai-SB"/>
                <a:ea typeface="DFKai-SB"/>
                <a:cs typeface="DFKai-SB"/>
                <a:sym typeface="DFKai-SB"/>
              </a:rPr>
              <a:t>分組進行</a:t>
            </a:r>
            <a:r>
              <a:rPr lang="en-US" sz="2800" dirty="0">
                <a:latin typeface="DFKai-SB"/>
                <a:ea typeface="DFKai-SB"/>
                <a:cs typeface="DFKai-SB"/>
                <a:sym typeface="DFKai-SB"/>
              </a:rPr>
              <a:t>: 2～4人一組</a:t>
            </a:r>
            <a:endParaRPr sz="2800" dirty="0">
              <a:latin typeface="DFKai-SB"/>
              <a:ea typeface="DFKai-SB"/>
              <a:cs typeface="DFKai-SB"/>
              <a:sym typeface="DFKai-SB"/>
            </a:endParaRPr>
          </a:p>
          <a:p>
            <a:pPr marL="352425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dirty="0" err="1">
                <a:latin typeface="DFKai-SB"/>
                <a:ea typeface="DFKai-SB"/>
                <a:cs typeface="DFKai-SB"/>
                <a:sym typeface="DFKai-SB"/>
              </a:rPr>
              <a:t>找不到隊友也沒關係，會幫忙配對</a:t>
            </a:r>
            <a:endParaRPr sz="2400" dirty="0">
              <a:latin typeface="DFKai-SB"/>
              <a:ea typeface="DFKai-SB"/>
              <a:cs typeface="DFKai-SB"/>
              <a:sym typeface="DFKai-SB"/>
            </a:endParaRPr>
          </a:p>
          <a:p>
            <a:pPr marL="171450" lvl="0" indent="-1778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ts val="2800"/>
              <a:buChar char="•"/>
            </a:pPr>
            <a:r>
              <a:rPr lang="en-US" sz="2800" dirty="0">
                <a:solidFill>
                  <a:schemeClr val="tx1"/>
                </a:solidFill>
                <a:latin typeface="DFKai-SB"/>
                <a:ea typeface="DFKai-SB"/>
                <a:cs typeface="DFKai-SB"/>
                <a:sym typeface="DFKai-SB"/>
              </a:rPr>
              <a:t>10/21 </a:t>
            </a:r>
            <a:r>
              <a:rPr lang="en-US" sz="2800" dirty="0" err="1">
                <a:solidFill>
                  <a:schemeClr val="tx1"/>
                </a:solidFill>
                <a:latin typeface="DFKai-SB"/>
                <a:ea typeface="DFKai-SB"/>
                <a:cs typeface="DFKai-SB"/>
                <a:sym typeface="DFKai-SB"/>
              </a:rPr>
              <a:t>公告數個題目給同學們選擇，其餘規定同作業</a:t>
            </a:r>
            <a:r>
              <a:rPr lang="en-US" sz="2800" dirty="0">
                <a:solidFill>
                  <a:schemeClr val="tx1"/>
                </a:solidFill>
                <a:latin typeface="DFKai-SB"/>
                <a:ea typeface="DFKai-SB"/>
                <a:cs typeface="DFKai-SB"/>
                <a:sym typeface="DFKai-SB"/>
              </a:rPr>
              <a:t>。</a:t>
            </a:r>
            <a:endParaRPr sz="2800" dirty="0">
              <a:solidFill>
                <a:schemeClr val="tx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171450" lvl="0" indent="-1778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 err="1">
                <a:latin typeface="DFKai-SB"/>
                <a:ea typeface="DFKai-SB"/>
                <a:cs typeface="DFKai-SB"/>
                <a:sym typeface="DFKai-SB"/>
              </a:rPr>
              <a:t>個人成績將參考組內互評</a:t>
            </a:r>
            <a:endParaRPr sz="2400" dirty="0">
              <a:latin typeface="DFKai-SB"/>
              <a:ea typeface="DFKai-SB"/>
              <a:cs typeface="DFKai-SB"/>
              <a:sym typeface="DFKai-SB"/>
            </a:endParaRPr>
          </a:p>
          <a:p>
            <a:pPr marL="171450" lvl="0" indent="-190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>
              <a:latin typeface="DFKai-SB"/>
              <a:ea typeface="DFKai-SB"/>
              <a:cs typeface="DFKai-SB"/>
              <a:sym typeface="DFKai-SB"/>
            </a:endParaRPr>
          </a:p>
          <a:p>
            <a:pPr marL="514350" lvl="1" indent="-57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/>
          </a:p>
        </p:txBody>
      </p:sp>
      <p:sp>
        <p:nvSpPr>
          <p:cNvPr id="147" name="Google Shape;147;p7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評量方式 – 期末專題 (30%)</a:t>
            </a:r>
            <a:endParaRPr sz="21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 txBox="1">
            <a:spLocks noGrp="1"/>
          </p:cNvSpPr>
          <p:nvPr>
            <p:ph type="body" idx="1"/>
          </p:nvPr>
        </p:nvSpPr>
        <p:spPr>
          <a:xfrm>
            <a:off x="298937" y="914399"/>
            <a:ext cx="8528539" cy="457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 err="1">
                <a:latin typeface="DFKai-SB"/>
                <a:ea typeface="DFKai-SB"/>
                <a:cs typeface="DFKai-SB"/>
                <a:sym typeface="DFKai-SB"/>
              </a:rPr>
              <a:t>日期</a:t>
            </a:r>
            <a:r>
              <a:rPr lang="en-US" sz="2800" dirty="0">
                <a:latin typeface="DFKai-SB"/>
                <a:ea typeface="DFKai-SB"/>
                <a:cs typeface="DFKai-SB"/>
                <a:sym typeface="DFKai-SB"/>
              </a:rPr>
              <a:t>: 12/23</a:t>
            </a:r>
            <a:endParaRPr dirty="0"/>
          </a:p>
          <a:p>
            <a:pPr marL="171450" lvl="0" indent="-1778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 err="1">
                <a:latin typeface="DFKai-SB"/>
                <a:ea typeface="DFKai-SB"/>
                <a:cs typeface="DFKai-SB"/>
                <a:sym typeface="DFKai-SB"/>
              </a:rPr>
              <a:t>範圍</a:t>
            </a:r>
            <a:r>
              <a:rPr lang="en-US" sz="2800" dirty="0">
                <a:latin typeface="DFKai-SB"/>
                <a:ea typeface="DFKai-SB"/>
                <a:cs typeface="DFKai-SB"/>
                <a:sym typeface="DFKai-SB"/>
              </a:rPr>
              <a:t>: </a:t>
            </a:r>
            <a:r>
              <a:rPr lang="en-US" sz="2800" dirty="0" err="1">
                <a:latin typeface="DFKai-SB"/>
                <a:ea typeface="DFKai-SB"/>
                <a:cs typeface="DFKai-SB"/>
                <a:sym typeface="DFKai-SB"/>
              </a:rPr>
              <a:t>本學期課程網站之所有教材</a:t>
            </a:r>
            <a:endParaRPr sz="2800" dirty="0">
              <a:latin typeface="DFKai-SB"/>
              <a:ea typeface="DFKai-SB"/>
              <a:cs typeface="DFKai-SB"/>
              <a:sym typeface="DFKai-SB"/>
            </a:endParaRPr>
          </a:p>
          <a:p>
            <a:pPr marL="171450" lvl="0" indent="-1778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 err="1">
                <a:latin typeface="DFKai-SB"/>
                <a:ea typeface="DFKai-SB"/>
                <a:cs typeface="DFKai-SB"/>
                <a:sym typeface="DFKai-SB"/>
              </a:rPr>
              <a:t>實施方式</a:t>
            </a:r>
            <a:r>
              <a:rPr lang="en-US" sz="2800" dirty="0">
                <a:latin typeface="DFKai-SB"/>
                <a:ea typeface="DFKai-SB"/>
                <a:cs typeface="DFKai-SB"/>
                <a:sym typeface="DFKai-SB"/>
              </a:rPr>
              <a:t>: </a:t>
            </a:r>
            <a:r>
              <a:rPr lang="en-US" sz="2800" dirty="0" err="1">
                <a:latin typeface="DFKai-SB"/>
                <a:ea typeface="DFKai-SB"/>
                <a:cs typeface="DFKai-SB"/>
                <a:sym typeface="DFKai-SB"/>
              </a:rPr>
              <a:t>筆試</a:t>
            </a:r>
            <a:endParaRPr sz="2800" dirty="0">
              <a:latin typeface="DFKai-SB"/>
              <a:ea typeface="DFKai-SB"/>
              <a:cs typeface="DFKai-SB"/>
              <a:sym typeface="DFKai-SB"/>
            </a:endParaRPr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</a:pPr>
            <a:r>
              <a:rPr lang="en-US" sz="2000" dirty="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註: 若(</a:t>
            </a:r>
            <a:r>
              <a:rPr lang="en-US" sz="2000" dirty="0" err="1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因疫情影響</a:t>
            </a:r>
            <a:r>
              <a:rPr lang="en-US" sz="2000" dirty="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)</a:t>
            </a:r>
            <a:r>
              <a:rPr lang="en-US" sz="2000" dirty="0" err="1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學校要求考試需以遠距方式進行，本課程「可能」將期末考改為報告、作業、或競賽等方式進行</a:t>
            </a:r>
            <a:r>
              <a:rPr lang="en-US" sz="2000" dirty="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(</a:t>
            </a:r>
            <a:r>
              <a:rPr lang="en-US" sz="2000" dirty="0" err="1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由老師決定</a:t>
            </a:r>
            <a:r>
              <a:rPr lang="en-US" sz="2000" dirty="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)。</a:t>
            </a:r>
            <a:endParaRPr sz="2000" dirty="0">
              <a:solidFill>
                <a:srgbClr val="FF0000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171450" lvl="0" indent="-190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>
              <a:latin typeface="DFKai-SB"/>
              <a:ea typeface="DFKai-SB"/>
              <a:cs typeface="DFKai-SB"/>
              <a:sym typeface="DFKai-SB"/>
            </a:endParaRPr>
          </a:p>
          <a:p>
            <a:pPr marL="514350" lvl="1" indent="-57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/>
          </a:p>
        </p:txBody>
      </p:sp>
      <p:sp>
        <p:nvSpPr>
          <p:cNvPr id="155" name="Google Shape;155;p8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評量方式</a:t>
            </a:r>
            <a:r>
              <a:rPr lang="en-US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lang="en-US" sz="24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期末考</a:t>
            </a:r>
            <a:r>
              <a:rPr lang="en-US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(30%)</a:t>
            </a:r>
            <a:endParaRPr sz="21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6567</TotalTime>
  <Words>1049</Words>
  <Application>Microsoft Macintosh PowerPoint</Application>
  <PresentationFormat>如螢幕大小 (4:3)</PresentationFormat>
  <Paragraphs>241</Paragraphs>
  <Slides>11</Slides>
  <Notes>9</Notes>
  <HiddenSlides>1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DFKai-SB</vt:lpstr>
      <vt:lpstr>Noto Sans Symbols</vt:lpstr>
      <vt:lpstr>Arial</vt:lpstr>
      <vt:lpstr>Calibri</vt:lpstr>
      <vt:lpstr>Times New Roman</vt:lpstr>
      <vt:lpstr>Office 佈景主題</vt:lpstr>
      <vt:lpstr>EE5184 機器學習 Machine Learning 2022 Fall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EE5184 機器學習 Machine Learning 2021 Fall</dc:title>
  <dc:creator>Lee Hung-yi</dc:creator>
  <cp:lastModifiedBy>仲偉 林</cp:lastModifiedBy>
  <cp:revision>29</cp:revision>
  <dcterms:created xsi:type="dcterms:W3CDTF">2016-09-18T02:02:43Z</dcterms:created>
  <dcterms:modified xsi:type="dcterms:W3CDTF">2022-09-14T23:16:16Z</dcterms:modified>
</cp:coreProperties>
</file>