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5143500" type="screen16x9"/>
  <p:notesSz cx="6858000" cy="9144000"/>
  <p:embeddedFontLst>
    <p:embeddedFont>
      <p:font typeface="Microsoft JhengHei" panose="020B0604030504040204" pitchFamily="34" charset="-120"/>
      <p:regular r:id="rId21"/>
      <p:bold r:id="rId22"/>
    </p:embeddedFont>
    <p:embeddedFont>
      <p:font typeface="Open Sans" panose="020B0606030504020204" pitchFamily="34" charset="0"/>
      <p:regular r:id="rId23"/>
      <p:bold r:id="rId24"/>
      <p:italic r:id="rId25"/>
      <p:boldItalic r:id="rId26"/>
    </p:embeddedFont>
    <p:embeddedFont>
      <p:font typeface="PT Sans Narrow" panose="020B0506020203020204" pitchFamily="34" charset="0"/>
      <p:regular r:id="rId27"/>
      <p:bold r:id="rId28"/>
    </p:embeddedFont>
    <p:embeddedFont>
      <p:font typeface="Source Code Pro" panose="020B0509030403020204" pitchFamily="49" charset="0"/>
      <p:regular r:id="rId29"/>
    </p:embeddedFont>
    <p:embeddedFont>
      <p:font typeface="Ubuntu" panose="020B0504030602030204" pitchFamily="3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4" roundtripDataSignature="AMtx7mhS5Srgp2wRfoB1Prd+9Fc3igJPR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729"/>
    <p:restoredTop sz="94640"/>
  </p:normalViewPr>
  <p:slideViewPr>
    <p:cSldViewPr snapToGrid="0">
      <p:cViewPr varScale="1">
        <p:scale>
          <a:sx n="53" d="100"/>
          <a:sy n="53" d="100"/>
        </p:scale>
        <p:origin x="168" y="150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21" Type="http://schemas.openxmlformats.org/officeDocument/2006/relationships/font" Target="fonts/font1.fntdata"/><Relationship Id="rId34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" name="Google Shape;6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66c9f48cd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9" name="Google Shape;139;g166c9f48cd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TW"/>
              <a:t>能否使用pretrained model (e.g. VGG, ResNet)?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" name="Google Shape;165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8be00802b3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8be00802b3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8" name="Google Shape;17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4" name="Google Shape;184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0" name="Google Shape;190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0" name="Google Shape;12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3" name="Google Shape;133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4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4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4"/>
          <p:cNvGrpSpPr/>
          <p:nvPr/>
        </p:nvGrpSpPr>
        <p:grpSpPr>
          <a:xfrm>
            <a:off x="1004144" y="1022025"/>
            <a:ext cx="7136669" cy="152400"/>
            <a:chOff x="1346429" y="1011300"/>
            <a:chExt cx="6452100" cy="152400"/>
          </a:xfrm>
        </p:grpSpPr>
        <p:cxnSp>
          <p:nvCxnSpPr>
            <p:cNvPr id="13" name="Google Shape;13;p24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4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4"/>
          <p:cNvGrpSpPr/>
          <p:nvPr/>
        </p:nvGrpSpPr>
        <p:grpSpPr>
          <a:xfrm>
            <a:off x="1004151" y="3969100"/>
            <a:ext cx="7136669" cy="152400"/>
            <a:chOff x="1346435" y="3969088"/>
            <a:chExt cx="6452100" cy="152400"/>
          </a:xfrm>
        </p:grpSpPr>
        <p:cxnSp>
          <p:nvCxnSpPr>
            <p:cNvPr id="16" name="Google Shape;16;p24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4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4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4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3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33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33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5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6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26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7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27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2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0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" name="Google Shape;47;p3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31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31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31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2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23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nanonets.com/blog/data-augmentation-how-to-use-deep-learning-when-you-have-limited-data-part-2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mukWJtumR5DwSkM5idj7d75g4K0Qp-dC/view?usp=sharing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document/d/17-_3_qAvuQMhCGIKns_apA8IOlktasso/edit?usp=sharing&amp;ouid=112465961449455869485&amp;rtpof=true&amp;sd=true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Lxs8RkBkWwlPHqjw20K7urG90bjnyDiv?usp=sharing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kaggle.com/c/challenges-in-representation-learning-facial-expression-recognition-challenge/overview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ompetitions/ml2023-fall-hw2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document/d/17-_3_qAvuQMhCGIKns_apA8IOlktasso/edit?usp=sharing&amp;ouid=112465961449455869485&amp;rtpof=true&amp;sd=true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ntueemlta2023.github.io/homeworks/hw1/ml-2023fall-hw1-math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"/>
          <p:cNvSpPr txBox="1"/>
          <p:nvPr/>
        </p:nvSpPr>
        <p:spPr>
          <a:xfrm>
            <a:off x="1004150" y="1580314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 sz="54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Machine Learning HW2</a:t>
            </a:r>
            <a:endParaRPr sz="5200" b="0" i="0" u="none" strike="noStrike" cap="none">
              <a:solidFill>
                <a:srgbClr val="66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"/>
          <p:cNvSpPr txBox="1"/>
          <p:nvPr/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zh-TW" sz="2800" b="0" i="0" u="none" strike="noStrike" cap="none">
                <a:solidFill>
                  <a:srgbClr val="0C343D"/>
                </a:solidFill>
                <a:latin typeface="Arial"/>
                <a:ea typeface="Arial"/>
                <a:cs typeface="Arial"/>
                <a:sym typeface="Arial"/>
              </a:rPr>
              <a:t>MLTAs</a:t>
            </a:r>
            <a:endParaRPr sz="2800" b="0" i="0" u="none" strike="noStrike" cap="none">
              <a:solidFill>
                <a:srgbClr val="0C343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zh-TW" sz="2800" b="0" i="0" u="none" strike="noStrike" cap="none">
                <a:solidFill>
                  <a:srgbClr val="0C343D"/>
                </a:solidFill>
                <a:latin typeface="Arial"/>
                <a:ea typeface="Arial"/>
                <a:cs typeface="Arial"/>
                <a:sym typeface="Arial"/>
              </a:rPr>
              <a:t>ntueemlta202</a:t>
            </a:r>
            <a:r>
              <a:rPr lang="zh-TW" sz="2800">
                <a:solidFill>
                  <a:srgbClr val="0C343D"/>
                </a:solidFill>
              </a:rPr>
              <a:t>3</a:t>
            </a:r>
            <a:r>
              <a:rPr lang="zh-TW" sz="2800" b="0" i="0" u="none" strike="noStrike" cap="none">
                <a:solidFill>
                  <a:srgbClr val="0C343D"/>
                </a:solidFill>
                <a:latin typeface="Arial"/>
                <a:ea typeface="Arial"/>
                <a:cs typeface="Arial"/>
                <a:sym typeface="Arial"/>
              </a:rPr>
              <a:t>@gmail.com</a:t>
            </a:r>
            <a:endParaRPr sz="2800" b="0" i="0" u="none" strike="noStrike" cap="none">
              <a:solidFill>
                <a:srgbClr val="0C343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endParaRPr sz="48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66c9f48cdd_0_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Data Augmentation</a:t>
            </a:r>
            <a:endParaRPr/>
          </a:p>
        </p:txBody>
      </p:sp>
      <p:sp>
        <p:nvSpPr>
          <p:cNvPr id="142" name="Google Shape;142;g166c9f48cdd_0_0"/>
          <p:cNvSpPr txBox="1">
            <a:spLocks noGrp="1"/>
          </p:cNvSpPr>
          <p:nvPr>
            <p:ph type="body" idx="1"/>
          </p:nvPr>
        </p:nvSpPr>
        <p:spPr>
          <a:xfrm>
            <a:off x="311700" y="4500575"/>
            <a:ext cx="8520600" cy="4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 sz="1400"/>
              <a:t>ref:</a:t>
            </a:r>
            <a:r>
              <a:rPr lang="zh-TW"/>
              <a:t> </a:t>
            </a:r>
            <a:r>
              <a:rPr lang="zh-TW" sz="1200" u="sng">
                <a:solidFill>
                  <a:schemeClr val="hlink"/>
                </a:solidFill>
                <a:hlinkClick r:id="rId3"/>
              </a:rPr>
              <a:t>https://nanonets.com/blog/data-augmentation-how-to-use-deep-learning-when-you-have-limited-data-part-2/</a:t>
            </a:r>
            <a:endParaRPr sz="1200"/>
          </a:p>
        </p:txBody>
      </p:sp>
      <p:pic>
        <p:nvPicPr>
          <p:cNvPr id="143" name="Google Shape;143;g166c9f48cdd_0_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29325" y="1194873"/>
            <a:ext cx="6004109" cy="304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Example - confusion matrix</a:t>
            </a:r>
            <a:endParaRPr/>
          </a:p>
        </p:txBody>
      </p:sp>
      <p:sp>
        <p:nvSpPr>
          <p:cNvPr id="149" name="Google Shape;149;p1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endParaRPr/>
          </a:p>
        </p:txBody>
      </p:sp>
      <p:pic>
        <p:nvPicPr>
          <p:cNvPr id="150" name="Google Shape;150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68275" y="1152425"/>
            <a:ext cx="4607449" cy="384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Assignment Regulation</a:t>
            </a:r>
            <a:endParaRPr/>
          </a:p>
        </p:txBody>
      </p:sp>
      <p:sp>
        <p:nvSpPr>
          <p:cNvPr id="156" name="Google Shape;156;p14"/>
          <p:cNvSpPr txBox="1">
            <a:spLocks noGrp="1"/>
          </p:cNvSpPr>
          <p:nvPr>
            <p:ph type="body" idx="1"/>
          </p:nvPr>
        </p:nvSpPr>
        <p:spPr>
          <a:xfrm>
            <a:off x="311700" y="1106006"/>
            <a:ext cx="8520600" cy="35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lang="zh-TW" sz="1800">
                <a:solidFill>
                  <a:srgbClr val="FF0000"/>
                </a:solidFill>
              </a:rPr>
              <a:t>Only Python 3.</a:t>
            </a:r>
            <a:r>
              <a:rPr lang="zh-TW">
                <a:solidFill>
                  <a:srgbClr val="FF0000"/>
                </a:solidFill>
              </a:rPr>
              <a:t>7</a:t>
            </a:r>
            <a:r>
              <a:rPr lang="zh-TW" sz="1800">
                <a:solidFill>
                  <a:srgbClr val="FF0000"/>
                </a:solidFill>
              </a:rPr>
              <a:t> available !!!! </a:t>
            </a:r>
            <a:endParaRPr sz="1700">
              <a:solidFill>
                <a:srgbClr val="000000"/>
              </a:solidFill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zh-TW" sz="1700">
                <a:solidFill>
                  <a:srgbClr val="000000"/>
                </a:solidFill>
              </a:rPr>
              <a:t>開放使用套件(或是你可以直接下載我們當初的</a:t>
            </a:r>
            <a:r>
              <a:rPr lang="zh-TW" sz="1700" u="sng">
                <a:solidFill>
                  <a:schemeClr val="hlink"/>
                </a:solidFill>
                <a:hlinkClick r:id="rId3"/>
              </a:rPr>
              <a:t>環境yml檔案</a:t>
            </a:r>
            <a:r>
              <a:rPr lang="zh-TW" sz="1700">
                <a:solidFill>
                  <a:srgbClr val="000000"/>
                </a:solidFill>
              </a:rPr>
              <a:t>)</a:t>
            </a:r>
            <a:endParaRPr sz="1700">
              <a:solidFill>
                <a:srgbClr val="000000"/>
              </a:solidFill>
            </a:endParaRPr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zh-TW" sz="1600">
                <a:solidFill>
                  <a:srgbClr val="000000"/>
                </a:solidFill>
              </a:rPr>
              <a:t>numpy ==1.19</a:t>
            </a:r>
            <a:endParaRPr sz="1600">
              <a:solidFill>
                <a:srgbClr val="000000"/>
              </a:solidFill>
            </a:endParaRPr>
          </a:p>
          <a:p>
            <a: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zh-TW" sz="1600">
                <a:solidFill>
                  <a:srgbClr val="000000"/>
                </a:solidFill>
              </a:rPr>
              <a:t>pandas == 1.1.3</a:t>
            </a:r>
            <a:endParaRPr sz="1600">
              <a:solidFill>
                <a:srgbClr val="000000"/>
              </a:solidFill>
            </a:endParaRPr>
          </a:p>
          <a:p>
            <a: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zh-TW" sz="1600">
                <a:solidFill>
                  <a:srgbClr val="000000"/>
                </a:solidFill>
              </a:rPr>
              <a:t>python standard library</a:t>
            </a:r>
            <a:endParaRPr sz="1700">
              <a:solidFill>
                <a:srgbClr val="000000"/>
              </a:solidFill>
            </a:endParaRPr>
          </a:p>
          <a:p>
            <a:pPr marL="91440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○"/>
            </a:pPr>
            <a:r>
              <a:rPr lang="zh-TW" sz="1700">
                <a:solidFill>
                  <a:srgbClr val="000000"/>
                </a:solidFill>
              </a:rPr>
              <a:t>pytorch == 1.10.0      (torchvision == 0.11.1)</a:t>
            </a:r>
            <a:endParaRPr sz="1700">
              <a:solidFill>
                <a:srgbClr val="000000"/>
              </a:solidFill>
            </a:endParaRPr>
          </a:p>
          <a:p>
            <a:pPr marL="91440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○"/>
            </a:pPr>
            <a:r>
              <a:rPr lang="zh-TW" sz="1700">
                <a:solidFill>
                  <a:srgbClr val="000000"/>
                </a:solidFill>
              </a:rPr>
              <a:t>tensorflow == 2.1.0</a:t>
            </a:r>
            <a:endParaRPr sz="1700">
              <a:solidFill>
                <a:srgbClr val="000000"/>
              </a:solidFill>
            </a:endParaRPr>
          </a:p>
          <a:p>
            <a:pPr marL="91440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○"/>
            </a:pPr>
            <a:r>
              <a:rPr lang="zh-TW" sz="1700">
                <a:solidFill>
                  <a:srgbClr val="000000"/>
                </a:solidFill>
              </a:rPr>
              <a:t>keras == 2.2.4</a:t>
            </a:r>
            <a:endParaRPr sz="1700">
              <a:solidFill>
                <a:srgbClr val="000000"/>
              </a:solidFill>
            </a:endParaRPr>
          </a:p>
          <a:p>
            <a:pPr marL="91440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○"/>
            </a:pPr>
            <a:r>
              <a:rPr lang="zh-TW" sz="1700">
                <a:solidFill>
                  <a:srgbClr val="000000"/>
                </a:solidFill>
              </a:rPr>
              <a:t>cv2 </a:t>
            </a:r>
            <a:endParaRPr sz="1700">
              <a:solidFill>
                <a:srgbClr val="000000"/>
              </a:solidFill>
            </a:endParaRPr>
          </a:p>
          <a:p>
            <a:pPr marL="91440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○"/>
            </a:pPr>
            <a:r>
              <a:rPr lang="zh-TW" sz="1700">
                <a:solidFill>
                  <a:srgbClr val="000000"/>
                </a:solidFill>
              </a:rPr>
              <a:t>pillow &gt;= 6.1.0</a:t>
            </a:r>
            <a:endParaRPr sz="1700">
              <a:solidFill>
                <a:srgbClr val="000000"/>
              </a:solidFill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zh-TW" sz="1700">
                <a:solidFill>
                  <a:srgbClr val="000000"/>
                </a:solidFill>
              </a:rPr>
              <a:t>若需使用其他套件，請儘早寄信至助教信箱詢問，並請闡明原因。</a:t>
            </a:r>
            <a:endParaRPr sz="17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Requirements</a:t>
            </a:r>
            <a:endParaRPr/>
          </a:p>
        </p:txBody>
      </p:sp>
      <p:sp>
        <p:nvSpPr>
          <p:cNvPr id="162" name="Google Shape;162;p15"/>
          <p:cNvSpPr txBox="1"/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AutoNum type="arabicPeriod"/>
            </a:pPr>
            <a:r>
              <a:rPr lang="zh-TW" sz="1800" b="0" i="0" u="none" strike="noStrike" cap="non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請使用CNN</a:t>
            </a:r>
            <a:endParaRPr sz="1800" b="0" i="0" u="none" strike="noStrike" cap="none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AutoNum type="arabicPeriod"/>
            </a:pPr>
            <a:r>
              <a:rPr lang="zh-TW" sz="1800" b="0" i="0" u="none" strike="noStrike" cap="non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不能使用額外data</a:t>
            </a:r>
            <a:endParaRPr sz="1800" b="0" i="0" u="none" strike="noStrike" cap="none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AutoNum type="arabicPeriod"/>
            </a:pPr>
            <a:r>
              <a:rPr lang="zh-TW"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如果你的code不只一個檔案（或有多個參數）請附上readme或shell script</a:t>
            </a:r>
            <a:endParaRPr sz="1800" b="0" i="0" u="none" strike="noStrike" cap="non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AutoNum type="arabicPeriod"/>
            </a:pPr>
            <a:r>
              <a:rPr lang="zh-TW"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testing process要在10分鐘內跑完</a:t>
            </a:r>
            <a:endParaRPr sz="1800" b="0" i="0" u="none" strike="noStrike" cap="none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Cool Submissions</a:t>
            </a:r>
            <a:endParaRPr/>
          </a:p>
        </p:txBody>
      </p:sp>
      <p:sp>
        <p:nvSpPr>
          <p:cNvPr id="168" name="Google Shape;168;p16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/>
              <a:t>你的cool上請至少包含：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zh-TW" b="1"/>
              <a:t>report.pdf </a:t>
            </a:r>
            <a:r>
              <a:rPr lang="zh-TW"/>
              <a:t>: </a:t>
            </a:r>
            <a:r>
              <a:rPr lang="zh-TW" sz="1700">
                <a:solidFill>
                  <a:srgbClr val="424242"/>
                </a:solidFill>
              </a:rPr>
              <a:t>Please refer to report template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your python (or ipynb) files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請將參數連結(最佳model，或其他reproduce必須的檔案)附在report中</a:t>
            </a:r>
            <a:endParaRPr/>
          </a:p>
          <a:p>
            <a:pPr marL="0" lvl="0" indent="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zh-TW" b="1" u="sng">
                <a:solidFill>
                  <a:srgbClr val="FF0000"/>
                </a:solidFill>
              </a:rPr>
              <a:t>請不要上傳dataset，請不要上傳dataset，請不要上傳dataset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8be00802b3_1_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EF6C00"/>
                </a:solidFill>
              </a:rPr>
              <a:t>Hand-in Format</a:t>
            </a:r>
            <a:endParaRPr/>
          </a:p>
        </p:txBody>
      </p:sp>
      <p:sp>
        <p:nvSpPr>
          <p:cNvPr id="174" name="Google Shape;174;g28be00802b3_1_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700">
                <a:solidFill>
                  <a:srgbClr val="555555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●一個 zip 檔案，</a:t>
            </a:r>
            <a:r>
              <a:rPr lang="zh-TW" sz="1700">
                <a:solidFill>
                  <a:srgbClr val="555555"/>
                </a:solidFill>
              </a:rPr>
              <a:t>檔案名稱為 </a:t>
            </a:r>
            <a:r>
              <a:rPr lang="zh-TW" sz="1700" b="1">
                <a:solidFill>
                  <a:srgbClr val="FF0000"/>
                </a:solidFill>
              </a:rPr>
              <a:t>學號_hw2.zip</a:t>
            </a:r>
            <a:r>
              <a:rPr lang="zh-TW" sz="1700">
                <a:solidFill>
                  <a:srgbClr val="555555"/>
                </a:solidFill>
              </a:rPr>
              <a:t>，需包含</a:t>
            </a:r>
            <a:endParaRPr sz="1700">
              <a:solidFill>
                <a:srgbClr val="555555"/>
              </a:solidFill>
            </a:endParaRPr>
          </a:p>
          <a:p>
            <a:pPr marL="127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700">
                <a:solidFill>
                  <a:srgbClr val="555555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○</a:t>
            </a:r>
            <a:r>
              <a:rPr lang="zh-TW" sz="1700">
                <a:solidFill>
                  <a:srgbClr val="555555"/>
                </a:solidFill>
              </a:rPr>
              <a:t>程式碼（任意名稱.</a:t>
            </a:r>
            <a:r>
              <a:rPr lang="zh-TW" sz="1700">
                <a:solidFill>
                  <a:srgbClr val="FF0000"/>
                </a:solidFill>
              </a:rPr>
              <a:t>ipynb</a:t>
            </a:r>
            <a:r>
              <a:rPr lang="zh-TW" sz="1700">
                <a:solidFill>
                  <a:srgbClr val="555555"/>
                </a:solidFill>
              </a:rPr>
              <a:t>）</a:t>
            </a:r>
            <a:endParaRPr sz="1700">
              <a:solidFill>
                <a:srgbClr val="555555"/>
              </a:solidFill>
            </a:endParaRPr>
          </a:p>
          <a:p>
            <a:pPr marL="127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700">
                <a:solidFill>
                  <a:srgbClr val="555555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○</a:t>
            </a:r>
            <a:r>
              <a:rPr lang="zh-TW" sz="1700">
                <a:solidFill>
                  <a:srgbClr val="555555"/>
                </a:solidFill>
              </a:rPr>
              <a:t>程式報告＋數學題（</a:t>
            </a:r>
            <a:r>
              <a:rPr lang="zh-TW" sz="1700">
                <a:solidFill>
                  <a:srgbClr val="FF0000"/>
                </a:solidFill>
              </a:rPr>
              <a:t>report.pdf</a:t>
            </a:r>
            <a:r>
              <a:rPr lang="zh-TW" sz="1700">
                <a:solidFill>
                  <a:srgbClr val="555555"/>
                </a:solidFill>
              </a:rPr>
              <a:t>）</a:t>
            </a:r>
            <a:endParaRPr sz="1700">
              <a:solidFill>
                <a:srgbClr val="555555"/>
              </a:solidFill>
            </a:endParaRPr>
          </a:p>
          <a:p>
            <a:pPr marL="127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700">
                <a:solidFill>
                  <a:srgbClr val="555555"/>
                </a:solidFill>
              </a:rPr>
              <a:t>（註：Cool 在繳交第二次以上時會將檔案名稱後綴 (-數字)，這不會影響同學的繳交，請同學放心）</a:t>
            </a:r>
            <a:endParaRPr sz="1700">
              <a:solidFill>
                <a:srgbClr val="555555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5" name="Google Shape;175;g28be00802b3_1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1475" y="193550"/>
            <a:ext cx="3040325" cy="2253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 sz="2400"/>
              <a:t>Report 格式</a:t>
            </a:r>
            <a:endParaRPr sz="2400"/>
          </a:p>
        </p:txBody>
      </p:sp>
      <p:sp>
        <p:nvSpPr>
          <p:cNvPr id="181" name="Google Shape;181;p19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icrosoft JhengHei"/>
              <a:buChar char="●"/>
            </a:pPr>
            <a:r>
              <a:rPr lang="zh-TW" sz="14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限制</a:t>
            </a:r>
            <a:endParaRPr sz="140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Microsoft JhengHei"/>
              <a:buChar char="○"/>
            </a:pPr>
            <a:r>
              <a:rPr lang="zh-TW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檔名必須為 report.pdf !!!</a:t>
            </a:r>
            <a:endParaRPr>
              <a:solidFill>
                <a:srgbClr val="FF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Microsoft JhengHei"/>
              <a:buChar char="○"/>
            </a:pPr>
            <a:r>
              <a:rPr lang="zh-TW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檔名必須為 report.pdf !!!</a:t>
            </a:r>
            <a:endParaRPr>
              <a:solidFill>
                <a:srgbClr val="FF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Microsoft JhengHei"/>
              <a:buChar char="○"/>
            </a:pPr>
            <a:r>
              <a:rPr lang="zh-TW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檔名必須為 report.pdf !!!</a:t>
            </a:r>
            <a:endParaRPr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icrosoft JhengHei"/>
              <a:buChar char="○"/>
            </a:pPr>
            <a:r>
              <a:rPr lang="zh-TW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請</a:t>
            </a:r>
            <a:r>
              <a:rPr lang="zh-TW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標明系級、學號、姓名</a:t>
            </a:r>
            <a:r>
              <a:rPr lang="zh-TW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，並按照report模板回答問題，切勿隨意更動題號順序</a:t>
            </a:r>
            <a:endParaRPr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icrosoft JhengHei"/>
              <a:buChar char="○"/>
            </a:pPr>
            <a:r>
              <a:rPr lang="zh-TW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若有和其他修課同學討論，請務必於題號前標明collaborator（含姓名、學號）</a:t>
            </a:r>
            <a:endParaRPr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icrosoft JhengHei"/>
              <a:buChar char="●"/>
            </a:pPr>
            <a:r>
              <a:rPr lang="zh-TW" sz="14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Report模板連結</a:t>
            </a:r>
            <a:endParaRPr sz="140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icrosoft JhengHei"/>
              <a:buChar char="○"/>
            </a:pPr>
            <a:r>
              <a:rPr lang="zh-TW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連結：</a:t>
            </a:r>
            <a:r>
              <a:rPr lang="zh-TW" u="sng">
                <a:solidFill>
                  <a:schemeClr val="hlink"/>
                </a:solidFill>
                <a:latin typeface="Microsoft JhengHei"/>
                <a:ea typeface="Microsoft JhengHei"/>
                <a:cs typeface="Microsoft JhengHei"/>
                <a:sym typeface="Microsoft JhengHei"/>
                <a:hlinkClick r:id="rId3"/>
              </a:rPr>
              <a:t>https://docs.google.com/document/d/17-_3_qAvuQMhCGIKns_apA8IOlktasso/edit?usp=sharing&amp;ouid=112465961449455869485&amp;rtpof=true&amp;sd=true</a:t>
            </a:r>
            <a:endParaRPr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zh-TW" sz="14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截止日期同</a:t>
            </a:r>
            <a:r>
              <a:rPr lang="zh-TW" sz="140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Cool Deadline: 10/29/2023 23:59:59  (GMT+8)</a:t>
            </a:r>
            <a:endParaRPr sz="14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 sz="2400" b="1"/>
              <a:t>其他規定</a:t>
            </a:r>
            <a:r>
              <a:rPr lang="zh-TW" sz="2400"/>
              <a:t> Other Policy</a:t>
            </a:r>
            <a:endParaRPr sz="2400"/>
          </a:p>
        </p:txBody>
      </p:sp>
      <p:sp>
        <p:nvSpPr>
          <p:cNvPr id="187" name="Google Shape;187;p20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7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Code Pro"/>
              <a:buChar char="●"/>
            </a:pPr>
            <a:r>
              <a:rPr lang="zh-TW" sz="1400">
                <a:solidFill>
                  <a:srgbClr val="000000"/>
                </a:solidFill>
              </a:rPr>
              <a:t>Lateness</a:t>
            </a:r>
            <a:endParaRPr sz="1400">
              <a:solidFill>
                <a:srgbClr val="000000"/>
              </a:solidFill>
            </a:endParaRPr>
          </a:p>
          <a:p>
            <a:pPr marL="91440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zh-TW" sz="1500"/>
              <a:t>Cool 遲交一天(不足一天以一天計算)</a:t>
            </a:r>
            <a:endParaRPr sz="1500"/>
          </a:p>
          <a:p>
            <a:pPr marL="91440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Char char="○"/>
            </a:pPr>
            <a:r>
              <a:rPr lang="zh-TW" sz="1500">
                <a:solidFill>
                  <a:srgbClr val="FF0000"/>
                </a:solidFill>
              </a:rPr>
              <a:t>遲交一天以小時為單位線性遞減至七折，兩天從七折線性遞減零分</a:t>
            </a:r>
            <a:endParaRPr sz="1500">
              <a:solidFill>
                <a:srgbClr val="FF0000"/>
              </a:solidFill>
            </a:endParaRPr>
          </a:p>
          <a:p>
            <a:pPr marL="91440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Char char="○"/>
            </a:pPr>
            <a:r>
              <a:rPr lang="zh-TW" sz="1500">
                <a:solidFill>
                  <a:srgbClr val="FF0000"/>
                </a:solidFill>
              </a:rPr>
              <a:t>不接受程式 or 報告單獨遲交</a:t>
            </a:r>
            <a:endParaRPr sz="1500">
              <a:solidFill>
                <a:srgbClr val="FF0000"/>
              </a:solidFill>
            </a:endParaRPr>
          </a:p>
          <a:p>
            <a:pPr marL="91440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zh-TW" sz="1500"/>
              <a:t>有特殊原因請找助教。</a:t>
            </a:r>
            <a:endParaRPr sz="1300"/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zh-TW" sz="1400">
                <a:solidFill>
                  <a:srgbClr val="000000"/>
                </a:solidFill>
              </a:rPr>
              <a:t>Runtime Error</a:t>
            </a:r>
            <a:endParaRPr sz="1400">
              <a:solidFill>
                <a:srgbClr val="000000"/>
              </a:solidFill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zh-TW">
                <a:solidFill>
                  <a:srgbClr val="000000"/>
                </a:solidFill>
              </a:rPr>
              <a:t>當 </a:t>
            </a:r>
            <a:r>
              <a:rPr lang="zh-TW">
                <a:solidFill>
                  <a:srgbClr val="FF0000"/>
                </a:solidFill>
              </a:rPr>
              <a:t>程式錯誤</a:t>
            </a:r>
            <a:r>
              <a:rPr lang="zh-TW">
                <a:solidFill>
                  <a:srgbClr val="000000"/>
                </a:solidFill>
              </a:rPr>
              <a:t>，造成助教無法順利執行，請在公告時間內寄信向助教說明，修好之後重新執行所得kaggle部分分數將x0.5。</a:t>
            </a:r>
            <a:endParaRPr>
              <a:solidFill>
                <a:srgbClr val="000000"/>
              </a:solidFill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zh-TW">
                <a:solidFill>
                  <a:srgbClr val="000000"/>
                </a:solidFill>
              </a:rPr>
              <a:t>可以更改的部分僅限 syntax 及 io 的部分，不得改程式邏輯或是演算法，至於其他部分由助教認定為主。</a:t>
            </a:r>
            <a:endParaRPr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endParaRPr sz="16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 b="1"/>
              <a:t>其他規定</a:t>
            </a:r>
            <a:r>
              <a:rPr lang="zh-TW"/>
              <a:t> Other Policy</a:t>
            </a:r>
            <a:endParaRPr/>
          </a:p>
        </p:txBody>
      </p:sp>
      <p:sp>
        <p:nvSpPr>
          <p:cNvPr id="193" name="Google Shape;193;p2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ource Code Pro"/>
              <a:buChar char="●"/>
            </a:pPr>
            <a:r>
              <a:rPr lang="zh-TW" sz="2000">
                <a:solidFill>
                  <a:srgbClr val="000000"/>
                </a:solidFill>
              </a:rPr>
              <a:t>Cheating</a:t>
            </a:r>
            <a:endParaRPr sz="2000">
              <a:solidFill>
                <a:srgbClr val="000000"/>
              </a:solidFill>
            </a:endParaRPr>
          </a:p>
          <a:p>
            <a:pPr marL="914400" marR="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icrosoft JhengHei"/>
              <a:buChar char="○"/>
            </a:pPr>
            <a:r>
              <a:rPr lang="zh-TW" sz="16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抄 code、抄 report（含之前修課同學）</a:t>
            </a:r>
            <a:endParaRPr sz="160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914400" marR="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icrosoft JhengHei"/>
              <a:buChar char="○"/>
            </a:pPr>
            <a:r>
              <a:rPr lang="zh-TW" sz="16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開設 kaggle 多重分身帳號註冊 competition</a:t>
            </a:r>
            <a:endParaRPr sz="160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914400" marR="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icrosoft JhengHei"/>
              <a:buChar char="○"/>
            </a:pPr>
            <a:r>
              <a:rPr lang="zh-TW" sz="16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於訓練過程以任何不限定形式接觸到 testing data 的正確答案</a:t>
            </a:r>
            <a:endParaRPr sz="160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914400" marR="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icrosoft JhengHei"/>
              <a:buChar char="○"/>
            </a:pPr>
            <a:r>
              <a:rPr lang="zh-TW" sz="16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不得上傳之前的 kaggle 競賽</a:t>
            </a:r>
            <a:endParaRPr sz="160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914400" marR="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Microsoft JhengHei"/>
              <a:buChar char="○"/>
            </a:pPr>
            <a:r>
              <a:rPr lang="zh-TW" sz="160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教授與助教群保留請同學到辦公室解釋coding作業的權利，請同學務必自愛</a:t>
            </a:r>
            <a:endParaRPr sz="1600">
              <a:solidFill>
                <a:srgbClr val="FF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 sz="1600"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endParaRPr sz="1600"/>
          </a:p>
        </p:txBody>
      </p:sp>
      <p:pic>
        <p:nvPicPr>
          <p:cNvPr id="194" name="Google Shape;194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20225" y="465999"/>
            <a:ext cx="1848918" cy="103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Outline</a:t>
            </a:r>
            <a:endParaRPr/>
          </a:p>
        </p:txBody>
      </p:sp>
      <p:sp>
        <p:nvSpPr>
          <p:cNvPr id="73" name="Google Shape;73;p2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HW2 - Face Expression Prediction</a:t>
            </a:r>
            <a:endParaRPr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>
                <a:solidFill>
                  <a:srgbClr val="555555"/>
                </a:solidFill>
              </a:rPr>
              <a:t>Dataset and Tasks Description</a:t>
            </a:r>
            <a:endParaRPr>
              <a:solidFill>
                <a:srgbClr val="555555"/>
              </a:solidFill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400"/>
              <a:buChar char="○"/>
            </a:pPr>
            <a:r>
              <a:rPr lang="zh-TW">
                <a:solidFill>
                  <a:srgbClr val="555555"/>
                </a:solidFill>
              </a:rPr>
              <a:t>Sample Submission </a:t>
            </a:r>
            <a:endParaRPr>
              <a:solidFill>
                <a:srgbClr val="555555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Kaggle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Grading / Assignment Regulation</a:t>
            </a:r>
            <a:endParaRPr/>
          </a:p>
          <a:p>
            <a:pPr marL="91440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>
              <a:solidFill>
                <a:srgbClr val="555555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Task - Face Expression Prediction</a:t>
            </a:r>
            <a:endParaRPr/>
          </a:p>
        </p:txBody>
      </p:sp>
      <p:pic>
        <p:nvPicPr>
          <p:cNvPr id="79" name="Google Shape;79;p3" descr="dis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19250" y="2392225"/>
            <a:ext cx="1143000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3" descr="Surprised_Face_Emoji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95850" y="2417175"/>
            <a:ext cx="1093099" cy="1093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3" descr="OMG_Face_Emoji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717675" y="2417175"/>
            <a:ext cx="1093099" cy="1093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3" descr="Neutral_Face_Emoji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006725" y="2392225"/>
            <a:ext cx="1093099" cy="1093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3" descr="Loudly_Crying_Face_Emoji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384975" y="2417175"/>
            <a:ext cx="1093099" cy="1093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3" descr="Smiling_Emoji_with_Eyes_Opened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079700" y="2417175"/>
            <a:ext cx="1093099" cy="1093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3" descr="Very_Angry_Emoji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52675" y="2417175"/>
            <a:ext cx="1093099" cy="1093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Task - Face Expression Prediction</a:t>
            </a:r>
            <a:endParaRPr/>
          </a:p>
        </p:txBody>
      </p:sp>
      <p:sp>
        <p:nvSpPr>
          <p:cNvPr id="91" name="Google Shape;91;p4"/>
          <p:cNvSpPr txBox="1">
            <a:spLocks noGrp="1"/>
          </p:cNvSpPr>
          <p:nvPr>
            <p:ph type="body" idx="1"/>
          </p:nvPr>
        </p:nvSpPr>
        <p:spPr>
          <a:xfrm>
            <a:off x="311700" y="11524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/>
              <a:t>本次作業為網路上收集到的人臉表情資料，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zh-TW"/>
              <a:t>經過特殊處理，每張圖片，均是人臉部份佔大部分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endParaRPr/>
          </a:p>
        </p:txBody>
      </p:sp>
      <p:pic>
        <p:nvPicPr>
          <p:cNvPr id="92" name="Google Shape;92;p4" descr="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76825" y="2398494"/>
            <a:ext cx="1700400" cy="1275306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4" descr="6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76475" y="2382900"/>
            <a:ext cx="1791200" cy="134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4" descr="16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517450" y="445025"/>
            <a:ext cx="1840400" cy="1380246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4" descr="40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1250" y="2382900"/>
            <a:ext cx="1742000" cy="130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4" descr="41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609600" y="2348850"/>
            <a:ext cx="1840400" cy="138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4" descr="14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241800" y="2490300"/>
            <a:ext cx="1700400" cy="127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4" descr="4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095075" y="2346000"/>
            <a:ext cx="1840400" cy="13803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4"/>
          <p:cNvSpPr txBox="1"/>
          <p:nvPr/>
        </p:nvSpPr>
        <p:spPr>
          <a:xfrm>
            <a:off x="381625" y="3689400"/>
            <a:ext cx="1120800" cy="4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zh-TW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0(生氣)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4"/>
          <p:cNvSpPr txBox="1"/>
          <p:nvPr/>
        </p:nvSpPr>
        <p:spPr>
          <a:xfrm>
            <a:off x="1654300" y="3726300"/>
            <a:ext cx="1298400" cy="4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zh-TW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1(厭惡)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4"/>
          <p:cNvSpPr txBox="1"/>
          <p:nvPr/>
        </p:nvSpPr>
        <p:spPr>
          <a:xfrm>
            <a:off x="3079375" y="3726300"/>
            <a:ext cx="1120800" cy="4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zh-TW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2(恐懼)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4"/>
          <p:cNvSpPr txBox="1"/>
          <p:nvPr/>
        </p:nvSpPr>
        <p:spPr>
          <a:xfrm>
            <a:off x="4510775" y="3726300"/>
            <a:ext cx="1120800" cy="4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zh-TW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3(高興)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4"/>
          <p:cNvSpPr txBox="1"/>
          <p:nvPr/>
        </p:nvSpPr>
        <p:spPr>
          <a:xfrm>
            <a:off x="6183950" y="3726300"/>
            <a:ext cx="880500" cy="4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zh-TW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4(難過)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4"/>
          <p:cNvSpPr txBox="1"/>
          <p:nvPr/>
        </p:nvSpPr>
        <p:spPr>
          <a:xfrm>
            <a:off x="7122675" y="1825263"/>
            <a:ext cx="1436400" cy="4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zh-TW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6(驚訝)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4"/>
          <p:cNvSpPr txBox="1"/>
          <p:nvPr/>
        </p:nvSpPr>
        <p:spPr>
          <a:xfrm>
            <a:off x="7616825" y="3726300"/>
            <a:ext cx="1436400" cy="4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zh-TW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5(中立)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Task and Dataset</a:t>
            </a:r>
            <a:endParaRPr/>
          </a:p>
        </p:txBody>
      </p:sp>
      <p:sp>
        <p:nvSpPr>
          <p:cNvPr id="111" name="Google Shape;111;p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Task : </a:t>
            </a:r>
            <a:r>
              <a:rPr lang="zh-TW" b="1"/>
              <a:t>CNN</a:t>
            </a:r>
            <a:endParaRPr b="1"/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/>
              <a:t>Build your own model</a:t>
            </a:r>
            <a:r>
              <a:rPr lang="zh-TW" sz="1800" b="1"/>
              <a:t> </a:t>
            </a:r>
            <a:endParaRPr sz="1800" b="1"/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/>
              <a:t>Sample code: </a:t>
            </a:r>
            <a:r>
              <a:rPr lang="zh-TW" sz="1800" u="sng">
                <a:solidFill>
                  <a:schemeClr val="hlink"/>
                </a:solidFill>
                <a:hlinkClick r:id="rId3"/>
              </a:rPr>
              <a:t>https://colab.research.google.com/drive/1Lxs8RkBkWwlPHqjw20K7urG90bjnyDiv?usp=sharing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Dataset : Facial Expression Recognition Challenge (Fer2013)</a:t>
            </a:r>
            <a:endParaRPr/>
          </a:p>
          <a:p>
            <a:pPr marL="45720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zh-TW"/>
              <a:t>Reference : </a:t>
            </a:r>
            <a:r>
              <a:rPr lang="zh-TW" u="sng">
                <a:solidFill>
                  <a:schemeClr val="hlink"/>
                </a:solidFill>
                <a:hlinkClick r:id="rId4"/>
              </a:rPr>
              <a:t>Challenges in Representation Learning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"/>
          <p:cNvSpPr txBox="1">
            <a:spLocks noGrp="1"/>
          </p:cNvSpPr>
          <p:nvPr>
            <p:ph type="title"/>
          </p:nvPr>
        </p:nvSpPr>
        <p:spPr>
          <a:xfrm>
            <a:off x="311700" y="156800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Kaggle Info &amp; Deadline</a:t>
            </a:r>
            <a:endParaRPr/>
          </a:p>
        </p:txBody>
      </p:sp>
      <p:sp>
        <p:nvSpPr>
          <p:cNvPr id="117" name="Google Shape;117;p6"/>
          <p:cNvSpPr txBox="1">
            <a:spLocks noGrp="1"/>
          </p:cNvSpPr>
          <p:nvPr>
            <p:ph type="body" idx="1"/>
          </p:nvPr>
        </p:nvSpPr>
        <p:spPr>
          <a:xfrm>
            <a:off x="311700" y="920400"/>
            <a:ext cx="8101800" cy="3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400"/>
              <a:buFont typeface="Microsoft JhengHei"/>
              <a:buChar char="●"/>
            </a:pPr>
            <a:r>
              <a:rPr lang="zh-TW" sz="1400">
                <a:latin typeface="Microsoft JhengHei"/>
                <a:ea typeface="Microsoft JhengHei"/>
                <a:cs typeface="Microsoft JhengHei"/>
                <a:sym typeface="Microsoft JhengHei"/>
              </a:rPr>
              <a:t>Link: </a:t>
            </a:r>
            <a:r>
              <a:rPr lang="zh-TW" sz="1400" u="sng">
                <a:solidFill>
                  <a:schemeClr val="hlink"/>
                </a:solidFill>
                <a:latin typeface="Microsoft JhengHei"/>
                <a:ea typeface="Microsoft JhengHei"/>
                <a:cs typeface="Microsoft JhengHei"/>
                <a:sym typeface="Microsoft JhengHei"/>
                <a:hlinkClick r:id="rId3"/>
              </a:rPr>
              <a:t>https://www.kaggle.com/competitions/ml2023-fall-hw2</a:t>
            </a:r>
            <a:endParaRPr sz="14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400"/>
              <a:buFont typeface="Microsoft JhengHei"/>
              <a:buChar char="●"/>
            </a:pPr>
            <a:r>
              <a:rPr lang="zh-TW" sz="1400">
                <a:latin typeface="Microsoft JhengHei"/>
                <a:ea typeface="Microsoft JhengHei"/>
                <a:cs typeface="Microsoft JhengHei"/>
                <a:sym typeface="Microsoft JhengHei"/>
              </a:rPr>
              <a:t>個人進行、不須組隊</a:t>
            </a:r>
            <a:endParaRPr sz="14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400"/>
              <a:buFont typeface="Microsoft JhengHei"/>
              <a:buChar char="●"/>
            </a:pPr>
            <a:r>
              <a:rPr lang="zh-TW" sz="1400">
                <a:latin typeface="Microsoft JhengHei"/>
                <a:ea typeface="Microsoft JhengHei"/>
                <a:cs typeface="Microsoft JhengHei"/>
                <a:sym typeface="Microsoft JhengHei"/>
              </a:rPr>
              <a:t>Team Name: </a:t>
            </a:r>
            <a:endParaRPr sz="14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修課學生：</a:t>
            </a:r>
            <a:r>
              <a:rPr lang="zh-TW" b="1">
                <a:latin typeface="Microsoft JhengHei"/>
                <a:ea typeface="Microsoft JhengHei"/>
                <a:cs typeface="Microsoft JhengHei"/>
                <a:sym typeface="Microsoft JhengHei"/>
              </a:rPr>
              <a:t>學號_任意名稱（ex: b09901666_OvErFiTtIng）</a:t>
            </a:r>
            <a:endParaRPr b="1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icrosoft JhengHei"/>
              <a:buChar char="○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旁聽：旁聽_任意名稱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400"/>
              <a:buFont typeface="Microsoft JhengHei"/>
              <a:buChar char="●"/>
            </a:pPr>
            <a:r>
              <a:rPr lang="zh-TW" sz="1400">
                <a:latin typeface="Microsoft JhengHei"/>
                <a:ea typeface="Microsoft JhengHei"/>
                <a:cs typeface="Microsoft JhengHei"/>
                <a:sym typeface="Microsoft JhengHei"/>
              </a:rPr>
              <a:t>Maximum Daily Submission: 5 times</a:t>
            </a:r>
            <a:endParaRPr sz="1400">
              <a:solidFill>
                <a:srgbClr val="FF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Microsoft JhengHei"/>
              <a:buChar char="●"/>
            </a:pPr>
            <a:r>
              <a:rPr lang="zh-TW" sz="140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Kaggle Deadline: 10/27/2023 23:59:59  (GMT+8)</a:t>
            </a:r>
            <a:endParaRPr sz="1400">
              <a:solidFill>
                <a:srgbClr val="FF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Microsoft JhengHei"/>
              <a:buChar char="●"/>
            </a:pPr>
            <a:r>
              <a:rPr lang="zh-TW" sz="140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Cool Deadline: 10/29/2023 23:59:59  (GMT+8)</a:t>
            </a:r>
            <a:endParaRPr sz="14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400"/>
              <a:buFont typeface="Microsoft JhengHei"/>
              <a:buChar char="●"/>
            </a:pPr>
            <a:r>
              <a:rPr lang="zh-TW" sz="1400">
                <a:latin typeface="Microsoft JhengHei"/>
                <a:ea typeface="Microsoft JhengHei"/>
                <a:cs typeface="Microsoft JhengHei"/>
                <a:sym typeface="Microsoft JhengHei"/>
              </a:rPr>
              <a:t>Leaderboard上所顯示為public score，在Kaggle Deadline前可以選擇2份submission作為private score的評分依據。</a:t>
            </a:r>
            <a:endParaRPr sz="70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 sz="18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Kaggle submission format</a:t>
            </a:r>
            <a:endParaRPr/>
          </a:p>
        </p:txBody>
      </p:sp>
      <p:sp>
        <p:nvSpPr>
          <p:cNvPr id="123" name="Google Shape;123;p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/>
              <a:t>請預測test set中七千筆資料並將結果上傳Kaggle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上傳格式為csv。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第一行必須為id,label，第二行開始為預測結果。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每行分別為id以及預測的label，請以逗號分隔。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Evaluation: Accuracy</a:t>
            </a:r>
            <a:endParaRPr/>
          </a:p>
        </p:txBody>
      </p:sp>
      <p:pic>
        <p:nvPicPr>
          <p:cNvPr id="124" name="Google Shape;124;p7" descr="sample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07925" y="66050"/>
            <a:ext cx="2252225" cy="4761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配分 Grading Criteria-Kaggle(2%) </a:t>
            </a:r>
            <a:endParaRPr/>
          </a:p>
        </p:txBody>
      </p:sp>
      <p:sp>
        <p:nvSpPr>
          <p:cNvPr id="130" name="Google Shape;130;p8"/>
          <p:cNvSpPr txBox="1">
            <a:spLocks noGrp="1"/>
          </p:cNvSpPr>
          <p:nvPr>
            <p:ph type="body" idx="1"/>
          </p:nvPr>
        </p:nvSpPr>
        <p:spPr>
          <a:xfrm>
            <a:off x="311700" y="1152425"/>
            <a:ext cx="8520600" cy="36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400"/>
              <a:t>Kaggle deadline : </a:t>
            </a:r>
            <a:r>
              <a:rPr lang="zh-TW" sz="140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10/27/2023 23:59:59  (GMT+8)</a:t>
            </a:r>
            <a:endParaRPr sz="1400">
              <a:solidFill>
                <a:srgbClr val="FF0000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zh-TW" sz="1400"/>
              <a:t>Kaggle - </a:t>
            </a:r>
            <a:r>
              <a:rPr lang="zh-TW" sz="1400">
                <a:solidFill>
                  <a:srgbClr val="FF0000"/>
                </a:solidFill>
              </a:rPr>
              <a:t>2%</a:t>
            </a:r>
            <a:endParaRPr sz="1400">
              <a:solidFill>
                <a:srgbClr val="FF0000"/>
              </a:solidFill>
            </a:endParaRPr>
          </a:p>
          <a:p>
            <a:pPr marL="914400" lvl="0" indent="-3175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❏"/>
            </a:pPr>
            <a:r>
              <a:rPr lang="zh-TW" sz="1400"/>
              <a:t>超過public leaderboard的simple baseline分數 :  </a:t>
            </a:r>
            <a:r>
              <a:rPr lang="zh-TW" sz="1400" b="1"/>
              <a:t>0.5%</a:t>
            </a:r>
            <a:endParaRPr sz="1400" b="1"/>
          </a:p>
          <a:p>
            <a:pPr marL="914400" lvl="0" indent="-3175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❏"/>
            </a:pPr>
            <a:r>
              <a:rPr lang="zh-TW" sz="1400"/>
              <a:t>超過private leaderboard的simple baseline分數 :  </a:t>
            </a:r>
            <a:r>
              <a:rPr lang="zh-TW" sz="1400" b="1"/>
              <a:t>0.5%</a:t>
            </a:r>
            <a:endParaRPr sz="1400" b="1"/>
          </a:p>
          <a:p>
            <a:pPr marL="914400" lvl="0" indent="-3175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❏"/>
            </a:pPr>
            <a:r>
              <a:rPr lang="zh-TW" sz="1400"/>
              <a:t>超過public leaderboard的strong baseline分數 :  </a:t>
            </a:r>
            <a:r>
              <a:rPr lang="zh-TW" sz="1400" b="1"/>
              <a:t>0.5%</a:t>
            </a:r>
            <a:endParaRPr sz="1400" b="1"/>
          </a:p>
          <a:p>
            <a:pPr marL="9144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❏"/>
            </a:pPr>
            <a:r>
              <a:rPr lang="zh-TW" sz="1400"/>
              <a:t>超過private leaderboard的strong baseline分數 : </a:t>
            </a:r>
            <a:r>
              <a:rPr lang="zh-TW" sz="1400" b="1"/>
              <a:t>0.5%</a:t>
            </a:r>
            <a:endParaRPr/>
          </a:p>
          <a:p>
            <a:pPr marL="9144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1000"/>
              </a:spcAft>
              <a:buSzPts val="1800"/>
              <a:buNone/>
            </a:pP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 dirty="0"/>
              <a:t>配分 Grading Criteria - report(</a:t>
            </a:r>
            <a:r>
              <a:rPr lang="en-US" altLang="zh-TW" dirty="0"/>
              <a:t>10</a:t>
            </a:r>
            <a:r>
              <a:rPr lang="zh-TW" dirty="0"/>
              <a:t>%)</a:t>
            </a:r>
            <a:endParaRPr dirty="0"/>
          </a:p>
        </p:txBody>
      </p:sp>
      <p:sp>
        <p:nvSpPr>
          <p:cNvPr id="136" name="Google Shape;136;p9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400"/>
              <a:buChar char="●"/>
            </a:pPr>
            <a:r>
              <a:rPr lang="zh-TW" sz="1400">
                <a:solidFill>
                  <a:srgbClr val="695D46"/>
                </a:solidFill>
              </a:rPr>
              <a:t>Programming Report - </a:t>
            </a:r>
            <a:r>
              <a:rPr lang="zh-TW" sz="1400">
                <a:solidFill>
                  <a:srgbClr val="FF0000"/>
                </a:solidFill>
              </a:rPr>
              <a:t>4%</a:t>
            </a:r>
            <a:endParaRPr sz="1400">
              <a:solidFill>
                <a:srgbClr val="FF0000"/>
              </a:solidFill>
            </a:endParaRPr>
          </a:p>
          <a:p>
            <a:pPr marL="914400" lvl="1" indent="-3048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zh-TW" sz="1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https://docs.google.com/document/d/17-_3_qAvuQMhCGIKns_apA8IOlktasso/edit?usp=sharing&amp;ouid=112465961449455869485&amp;rtpof=true&amp;sd=true</a:t>
            </a:r>
            <a:endParaRPr sz="1200">
              <a:solidFill>
                <a:srgbClr val="695D4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695D46"/>
              </a:buClr>
              <a:buSzPts val="1400"/>
              <a:buChar char="●"/>
            </a:pPr>
            <a:r>
              <a:rPr lang="zh-TW" sz="1400">
                <a:solidFill>
                  <a:srgbClr val="695D46"/>
                </a:solidFill>
              </a:rPr>
              <a:t>Math Problem - </a:t>
            </a:r>
            <a:r>
              <a:rPr lang="zh-TW" sz="1400">
                <a:solidFill>
                  <a:srgbClr val="FF0000"/>
                </a:solidFill>
              </a:rPr>
              <a:t>6%</a:t>
            </a:r>
            <a:endParaRPr sz="1400">
              <a:solidFill>
                <a:srgbClr val="FF0000"/>
              </a:solidFill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○"/>
            </a:pPr>
            <a:r>
              <a:rPr lang="zh-TW" sz="1200" u="sng">
                <a:solidFill>
                  <a:schemeClr val="hlink"/>
                </a:solidFill>
                <a:hlinkClick r:id="rId4"/>
              </a:rPr>
              <a:t>https://ntueemlta2023.github.io/homeworks/hw1/ml-2023fall-hw2-math.pdf</a:t>
            </a:r>
            <a:endParaRPr>
              <a:solidFill>
                <a:srgbClr val="FF0000"/>
              </a:solidFill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zh-TW">
                <a:solidFill>
                  <a:srgbClr val="000000"/>
                </a:solidFill>
              </a:rPr>
              <a:t>Type in latex(preferable) or take pictures of your handwriting</a:t>
            </a:r>
            <a:endParaRPr>
              <a:solidFill>
                <a:srgbClr val="000000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1400"/>
              <a:buChar char="●"/>
            </a:pPr>
            <a:r>
              <a:rPr lang="zh-TW" sz="1400">
                <a:solidFill>
                  <a:srgbClr val="424242"/>
                </a:solidFill>
              </a:rPr>
              <a:t>Write them in report.pdf</a:t>
            </a:r>
            <a:endParaRPr sz="1400">
              <a:solidFill>
                <a:srgbClr val="42424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>
              <a:solidFill>
                <a:srgbClr val="695D4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1062</Words>
  <Application>Microsoft Macintosh PowerPoint</Application>
  <PresentationFormat>如螢幕大小 (16:9)</PresentationFormat>
  <Paragraphs>116</Paragraphs>
  <Slides>18</Slides>
  <Notes>18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5" baseType="lpstr">
      <vt:lpstr>Open Sans</vt:lpstr>
      <vt:lpstr>Source Code Pro</vt:lpstr>
      <vt:lpstr>PT Sans Narrow</vt:lpstr>
      <vt:lpstr>Ubuntu</vt:lpstr>
      <vt:lpstr>Arial</vt:lpstr>
      <vt:lpstr>Microsoft JhengHei</vt:lpstr>
      <vt:lpstr>Tropic</vt:lpstr>
      <vt:lpstr>PowerPoint 簡報</vt:lpstr>
      <vt:lpstr>Outline</vt:lpstr>
      <vt:lpstr>Task - Face Expression Prediction</vt:lpstr>
      <vt:lpstr>Task - Face Expression Prediction</vt:lpstr>
      <vt:lpstr>Task and Dataset</vt:lpstr>
      <vt:lpstr>Kaggle Info &amp; Deadline</vt:lpstr>
      <vt:lpstr>Kaggle submission format</vt:lpstr>
      <vt:lpstr>配分 Grading Criteria-Kaggle(2%) </vt:lpstr>
      <vt:lpstr>配分 Grading Criteria - report(10%)</vt:lpstr>
      <vt:lpstr>Data Augmentation</vt:lpstr>
      <vt:lpstr>Example - confusion matrix</vt:lpstr>
      <vt:lpstr>Assignment Regulation</vt:lpstr>
      <vt:lpstr>Requirements</vt:lpstr>
      <vt:lpstr>Cool Submissions</vt:lpstr>
      <vt:lpstr>Hand-in Format</vt:lpstr>
      <vt:lpstr>Report 格式</vt:lpstr>
      <vt:lpstr>其他規定 Other Policy</vt:lpstr>
      <vt:lpstr>其他規定 Other Policy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cp:lastModifiedBy>原嘉 張</cp:lastModifiedBy>
  <cp:revision>1</cp:revision>
  <dcterms:modified xsi:type="dcterms:W3CDTF">2023-10-12T15:25:08Z</dcterms:modified>
</cp:coreProperties>
</file>