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7" r:id="rId5"/>
    <p:sldId id="260" r:id="rId6"/>
    <p:sldId id="261" r:id="rId7"/>
    <p:sldId id="263" r:id="rId8"/>
    <p:sldId id="264" r:id="rId9"/>
    <p:sldId id="268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jg2oa5hC2l2W2HYkS2tZnKQXd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F5D668-E521-4628-9E40-ABBC7F93602D}">
  <a:tblStyle styleId="{3CF5D668-E521-4628-9E40-ABBC7F93602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6A5952-D5F3-4DBD-97A9-A450BB967049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80"/>
    <p:restoredTop sz="94720"/>
  </p:normalViewPr>
  <p:slideViewPr>
    <p:cSldViewPr snapToGrid="0">
      <p:cViewPr varScale="1">
        <p:scale>
          <a:sx n="103" d="100"/>
          <a:sy n="103" d="100"/>
        </p:scale>
        <p:origin x="15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60" name="Google Shape;16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474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作業共六個，由個人獨立完成。每個作業包含實作和理論兩部分，實作部分需繳交程式碼由助教驗證成果，理論部分需繳交報告並回答指定的問題。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--- </a:t>
            </a:r>
            <a:r>
              <a:rPr lang="en-US" dirty="0" err="1"/>
              <a:t>實作部分</a:t>
            </a:r>
            <a:r>
              <a:rPr lang="en-US" dirty="0"/>
              <a:t>：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----- </a:t>
            </a:r>
            <a:r>
              <a:rPr lang="en-US" dirty="0" err="1"/>
              <a:t>程式碼：程式碼符合指定格式可以順利執行即得滿分，如格式錯誤經助教要求修改後才能執行會被扣分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----- </a:t>
            </a:r>
            <a:r>
              <a:rPr lang="en-US" dirty="0" err="1"/>
              <a:t>執行結果：程式碼執行結果達到指定的正確率即得到滿分，未達指定正確率按和指定正確率的差距扣分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----- </a:t>
            </a:r>
            <a:r>
              <a:rPr lang="en-US" dirty="0" err="1"/>
              <a:t>課堂內競賽成績：同學上傳程式執行結果到競賽專用平台</a:t>
            </a:r>
            <a:r>
              <a:rPr lang="en-US" dirty="0"/>
              <a:t> Kaggle，可以即時得知成果，並可得知在班級中的排名，根據排名給予分數。課堂內競賽成績優異的同學會被邀請在課堂上發表，會有額外的加分。課堂內競賽視同考試，嚴禁任何作弊行為，例如：在機器學習過程中使用禁止使用的資料，如測試資料(</a:t>
            </a:r>
            <a:r>
              <a:rPr lang="en-US" dirty="0" err="1"/>
              <a:t>視同考試攜帶小抄</a:t>
            </a:r>
            <a:r>
              <a:rPr lang="en-US" dirty="0"/>
              <a:t>)、</a:t>
            </a:r>
            <a:r>
              <a:rPr lang="en-US" dirty="0" err="1"/>
              <a:t>註冊多重分身參加比賽</a:t>
            </a:r>
            <a:r>
              <a:rPr lang="en-US" dirty="0"/>
              <a:t>(</a:t>
            </a:r>
            <a:r>
              <a:rPr lang="en-US" dirty="0" err="1"/>
              <a:t>視同考試請人代考</a:t>
            </a:r>
            <a:r>
              <a:rPr lang="en-US" dirty="0"/>
              <a:t>)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--- </a:t>
            </a:r>
            <a:r>
              <a:rPr lang="en-US" dirty="0" err="1"/>
              <a:t>理論部分</a:t>
            </a:r>
            <a:r>
              <a:rPr lang="en-US" dirty="0"/>
              <a:t>：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----- </a:t>
            </a:r>
            <a:r>
              <a:rPr lang="en-US" dirty="0" err="1"/>
              <a:t>回答指定問題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----- </a:t>
            </a:r>
            <a:r>
              <a:rPr lang="en-US" dirty="0" err="1"/>
              <a:t>自由發揮，例如同學可以比較不同的機器學習方法做深入的分析</a:t>
            </a:r>
            <a:r>
              <a:rPr lang="en-US" dirty="0"/>
              <a:t>。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2" name="Google Shape;15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找不到隊友也沒關係，我們可以幫忙配對。我們會準備數個實際的機器學習競賽題目，這些題目都非常具有挑戰性，需要使用多種機器學習技術才能完成，學生可以從中選取一個題目完成。</a:t>
            </a:r>
            <a:endParaRPr/>
          </a:p>
        </p:txBody>
      </p:sp>
      <p:sp>
        <p:nvSpPr>
          <p:cNvPr id="160" name="Google Shape;16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找不到隊友也沒關係，我們可以幫忙配對。我們會準備數個實際的機器學習競賽題目，這些題目都非常具有挑戰性，需要使用多種機器學習技術才能完成，學生可以從中選取一個題目完成。</a:t>
            </a:r>
            <a:endParaRPr/>
          </a:p>
        </p:txBody>
      </p:sp>
      <p:sp>
        <p:nvSpPr>
          <p:cNvPr id="160" name="Google Shape;16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0728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r12942151@ntu.edu.tw" TargetMode="External"/><Relationship Id="rId3" Type="http://schemas.openxmlformats.org/officeDocument/2006/relationships/hyperlink" Target="https://ntueemlta2024.github.io/" TargetMode="External"/><Relationship Id="rId7" Type="http://schemas.openxmlformats.org/officeDocument/2006/relationships/hyperlink" Target="mailto:r12942094@ntu.edu.t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ntueemlta2024@gmail.com" TargetMode="External"/><Relationship Id="rId11" Type="http://schemas.openxmlformats.org/officeDocument/2006/relationships/image" Target="../media/image3.png"/><Relationship Id="rId5" Type="http://schemas.openxmlformats.org/officeDocument/2006/relationships/hyperlink" Target="mailto:peiyuanwu@ntu.edu.tw" TargetMode="External"/><Relationship Id="rId10" Type="http://schemas.openxmlformats.org/officeDocument/2006/relationships/image" Target="../media/image2.jpg"/><Relationship Id="rId4" Type="http://schemas.openxmlformats.org/officeDocument/2006/relationships/hyperlink" Target="https://www.facebook.com/groups/854106740116833" TargetMode="External"/><Relationship Id="rId9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ntueemlta2022@gmail.com" TargetMode="External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G"/><Relationship Id="rId5" Type="http://schemas.openxmlformats.org/officeDocument/2006/relationships/hyperlink" Target="mailto:r12942151@ntu.edu.tw" TargetMode="External"/><Relationship Id="rId4" Type="http://schemas.openxmlformats.org/officeDocument/2006/relationships/hyperlink" Target="mailto:r12942094@ntu.edu.tw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85410674011683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 New Roman"/>
              <a:buNone/>
            </a:pPr>
            <a:r>
              <a:rPr 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EE5184 </a:t>
            </a:r>
            <a:r>
              <a:rPr lang="en-US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機器學習</a:t>
            </a:r>
            <a:br>
              <a:rPr 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</a:br>
            <a:r>
              <a:rPr 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Machine Learning</a:t>
            </a:r>
            <a:br>
              <a:rPr 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</a:br>
            <a:r>
              <a:rPr 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2024 Fall</a:t>
            </a:r>
            <a:endParaRPr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802385" y="4389119"/>
            <a:ext cx="7277089" cy="2161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吳沛遠 Pei-Yuan Wu (</a:t>
            </a:r>
            <a:r>
              <a:rPr lang="en-US" sz="4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主授</a:t>
            </a:r>
            <a:r>
              <a:rPr 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)</a:t>
            </a:r>
            <a:endParaRPr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李宏毅 </a:t>
            </a:r>
            <a:r>
              <a:rPr 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Hung-Yi Lee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National Taiwan University</a:t>
            </a:r>
            <a:endParaRPr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0" y="415496"/>
            <a:ext cx="4572000" cy="6442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■"/>
            </a:pPr>
            <a:r>
              <a:rPr lang="en-US" sz="1600" b="1" dirty="0">
                <a:solidFill>
                  <a:srgbClr val="002060"/>
                </a:solidFill>
              </a:rPr>
              <a:t>General Information</a:t>
            </a:r>
          </a:p>
          <a:p>
            <a:pPr marL="336947" lvl="0" indent="-17145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1600"/>
            </a:pPr>
            <a:r>
              <a:rPr lang="en-US" altLang="zh-TW" sz="1600" dirty="0"/>
              <a:t>09:10-13:10, Friday, </a:t>
            </a:r>
            <a:r>
              <a:rPr lang="zh-TW" altLang="en-US" sz="1600" dirty="0"/>
              <a:t>博理</a:t>
            </a:r>
            <a:r>
              <a:rPr lang="en-US" altLang="zh-TW" sz="1600" dirty="0"/>
              <a:t>113</a:t>
            </a:r>
            <a:endParaRPr lang="en-US" altLang="zh-TW" sz="1600" dirty="0">
              <a:solidFill>
                <a:srgbClr val="00B050"/>
              </a:solidFill>
            </a:endParaRPr>
          </a:p>
          <a:p>
            <a:pPr marL="514350" lvl="1" indent="-171450">
              <a:buClrTx/>
              <a:buSzPts val="1600"/>
              <a:buFont typeface="Noto Sans Symbols"/>
              <a:buChar char="⮚"/>
            </a:pPr>
            <a:r>
              <a:rPr lang="en-US" altLang="zh-TW" sz="1600" dirty="0">
                <a:solidFill>
                  <a:schemeClr val="tx1"/>
                </a:solidFill>
              </a:rPr>
              <a:t>Course Website (ppt slides/course videos) </a:t>
            </a:r>
            <a:br>
              <a:rPr lang="en-US" altLang="zh-TW" sz="1200" dirty="0">
                <a:solidFill>
                  <a:schemeClr val="tx1"/>
                </a:solidFill>
              </a:rPr>
            </a:br>
            <a:r>
              <a:rPr lang="en-US" altLang="zh-TW" sz="1200" u="sng" dirty="0">
                <a:solidFill>
                  <a:srgbClr val="00B050"/>
                </a:solidFill>
                <a:hlinkClick r:id="rId3"/>
              </a:rPr>
              <a:t>https://ntueemlta2024.github.io/</a:t>
            </a:r>
            <a:endParaRPr lang="en-US" altLang="zh-TW" sz="1200" u="sng" dirty="0">
              <a:solidFill>
                <a:srgbClr val="00B050"/>
              </a:solidFill>
            </a:endParaRPr>
          </a:p>
          <a:p>
            <a:pPr marL="514350" lvl="1" indent="-171450">
              <a:buClrTx/>
              <a:buSzPts val="1600"/>
              <a:buFont typeface="Noto Sans Symbols"/>
              <a:buChar char="⮚"/>
            </a:pPr>
            <a:r>
              <a:rPr lang="en-US" altLang="zh-TW" sz="1600" dirty="0">
                <a:solidFill>
                  <a:schemeClr val="tx1"/>
                </a:solidFill>
              </a:rPr>
              <a:t>Group: </a:t>
            </a:r>
            <a:r>
              <a:rPr lang="en-US" altLang="zh-TW" sz="1400" b="1" dirty="0">
                <a:solidFill>
                  <a:schemeClr val="tx1"/>
                </a:solidFill>
              </a:rPr>
              <a:t>Machine Learning (2024, fall)</a:t>
            </a:r>
            <a:br>
              <a:rPr lang="en-US" altLang="zh-TW" sz="1400" b="1" dirty="0">
                <a:solidFill>
                  <a:srgbClr val="00B050"/>
                </a:solidFill>
              </a:rPr>
            </a:br>
            <a:r>
              <a:rPr lang="en-US" altLang="zh-TW" sz="1200" dirty="0">
                <a:hlinkClick r:id="rId4"/>
              </a:rPr>
              <a:t>https://www.facebook.com/groups/854106740116833</a:t>
            </a:r>
            <a:endParaRPr lang="en-US" altLang="zh-TW" sz="1200"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■"/>
            </a:pPr>
            <a:r>
              <a:rPr lang="en-US" sz="1600" b="1" dirty="0">
                <a:solidFill>
                  <a:srgbClr val="002060"/>
                </a:solidFill>
              </a:rPr>
              <a:t>Instructors</a:t>
            </a:r>
            <a:endParaRPr lang="en-US" dirty="0"/>
          </a:p>
          <a:p>
            <a:pPr marL="336947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吳沛遠 (Pei-Yuan Wu) (</a:t>
            </a:r>
            <a:r>
              <a:rPr lang="en-US" sz="1600" dirty="0" err="1">
                <a:solidFill>
                  <a:schemeClr val="tx1"/>
                </a:solidFill>
              </a:rPr>
              <a:t>主授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  <a:endParaRPr dirty="0">
              <a:solidFill>
                <a:schemeClr val="tx1"/>
              </a:solidFill>
            </a:endParaRPr>
          </a:p>
          <a:p>
            <a:pPr marL="53340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Char char="⮚"/>
            </a:pPr>
            <a:r>
              <a:rPr lang="en-US" sz="1400" dirty="0">
                <a:solidFill>
                  <a:schemeClr val="tx1"/>
                </a:solidFill>
              </a:rPr>
              <a:t>Office: EE2-234</a:t>
            </a:r>
            <a:endParaRPr dirty="0">
              <a:solidFill>
                <a:schemeClr val="tx1"/>
              </a:solidFill>
            </a:endParaRPr>
          </a:p>
          <a:p>
            <a:pPr marL="53340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Char char="⮚"/>
            </a:pPr>
            <a:r>
              <a:rPr lang="en-US" sz="1400" dirty="0"/>
              <a:t>Email: </a:t>
            </a:r>
            <a:r>
              <a:rPr lang="en-US" sz="1400" u="sng" dirty="0">
                <a:solidFill>
                  <a:schemeClr val="hlink"/>
                </a:solidFill>
                <a:hlinkClick r:id="rId5"/>
              </a:rPr>
              <a:t>peiyuanwu@ntu.edu.tw</a:t>
            </a:r>
            <a:endParaRPr sz="1400" dirty="0"/>
          </a:p>
          <a:p>
            <a:pPr marL="53340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Char char="⮚"/>
            </a:pPr>
            <a:r>
              <a:rPr lang="en-US" sz="1400" dirty="0"/>
              <a:t>Phone: (02)3366-4687</a:t>
            </a:r>
            <a:endParaRPr dirty="0"/>
          </a:p>
          <a:p>
            <a:pPr marL="53340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Char char="⮚"/>
            </a:pPr>
            <a:r>
              <a:rPr lang="en-US" sz="1400" dirty="0"/>
              <a:t>Office hours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zh-TW" altLang="en-US" sz="1400" dirty="0">
                <a:solidFill>
                  <a:schemeClr val="tx1"/>
                </a:solidFill>
              </a:rPr>
              <a:t> </a:t>
            </a:r>
            <a:r>
              <a:rPr lang="en-US" altLang="zh-TW" sz="1400" b="1" dirty="0">
                <a:solidFill>
                  <a:srgbClr val="FF0000"/>
                </a:solidFill>
              </a:rPr>
              <a:t>(TBD)</a:t>
            </a:r>
            <a:r>
              <a:rPr lang="en-US" altLang="zh-TW" sz="1400" dirty="0">
                <a:solidFill>
                  <a:schemeClr val="tx1"/>
                </a:solidFill>
              </a:rPr>
              <a:t>, </a:t>
            </a:r>
            <a:r>
              <a:rPr lang="zh-TW" altLang="en-US" sz="1400" dirty="0">
                <a:solidFill>
                  <a:schemeClr val="tx1"/>
                </a:solidFill>
              </a:rPr>
              <a:t>電二</a:t>
            </a:r>
            <a:r>
              <a:rPr lang="en-US" altLang="zh-TW" sz="1400" dirty="0">
                <a:solidFill>
                  <a:schemeClr val="tx1"/>
                </a:solidFill>
              </a:rPr>
              <a:t>234</a:t>
            </a:r>
            <a:endParaRPr dirty="0">
              <a:solidFill>
                <a:schemeClr val="tx1"/>
              </a:solidFill>
            </a:endParaRPr>
          </a:p>
          <a:p>
            <a:pPr marL="336947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•"/>
            </a:pPr>
            <a:r>
              <a:rPr lang="en-US" sz="1600" dirty="0" err="1"/>
              <a:t>李宏毅</a:t>
            </a:r>
            <a:r>
              <a:rPr lang="en-US" sz="1600" dirty="0"/>
              <a:t> (Hung-Yi Lee)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■"/>
            </a:pPr>
            <a:r>
              <a:rPr lang="en-US" sz="1600" b="1" dirty="0">
                <a:solidFill>
                  <a:srgbClr val="002060"/>
                </a:solidFill>
              </a:rPr>
              <a:t>Teaching Assistants</a:t>
            </a:r>
            <a:endParaRPr sz="1600" dirty="0"/>
          </a:p>
          <a:p>
            <a:pPr marL="336947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•"/>
            </a:pPr>
            <a:r>
              <a:rPr lang="zh-TW" altLang="en-US" sz="1400" dirty="0"/>
              <a:t>助教信箱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>
                <a:hlinkClick r:id="rId6"/>
              </a:rPr>
              <a:t>ntueemlta2024@gmail.com</a:t>
            </a:r>
            <a:r>
              <a:rPr lang="en-US" altLang="zh-TW" sz="1400" dirty="0"/>
              <a:t> (</a:t>
            </a:r>
            <a:r>
              <a:rPr lang="zh-TW" altLang="en-US" sz="1400" dirty="0"/>
              <a:t>以此信箱為主</a:t>
            </a:r>
            <a:r>
              <a:rPr lang="en-US" altLang="zh-TW" sz="1400" dirty="0"/>
              <a:t>)</a:t>
            </a:r>
            <a:endParaRPr lang="en-US" sz="1400" dirty="0"/>
          </a:p>
          <a:p>
            <a:pPr marL="336947" indent="-17145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1400"/>
            </a:pPr>
            <a:r>
              <a:rPr lang="zh-TW" altLang="en-US" sz="1400" dirty="0"/>
              <a:t>謝博揚 </a:t>
            </a:r>
            <a:r>
              <a:rPr lang="en-US" altLang="zh-TW" sz="1400" dirty="0">
                <a:hlinkClick r:id="rId7"/>
              </a:rPr>
              <a:t>r13942050@ntu.edu.tw</a:t>
            </a:r>
            <a:endParaRPr lang="en-US" altLang="zh-TW" sz="1400" dirty="0"/>
          </a:p>
          <a:p>
            <a:pPr marL="336947" indent="-17145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1400"/>
            </a:pPr>
            <a:r>
              <a:rPr lang="zh-TW" altLang="en-US" sz="1400" dirty="0"/>
              <a:t>徐樂融 </a:t>
            </a:r>
            <a:r>
              <a:rPr lang="en-US" altLang="zh-TW" sz="1400" dirty="0">
                <a:hlinkClick r:id="rId8"/>
              </a:rPr>
              <a:t>b09102101@ntu.edu.tw</a:t>
            </a:r>
            <a:endParaRPr lang="en-US" altLang="zh-TW" sz="1400" dirty="0"/>
          </a:p>
          <a:p>
            <a:pPr marL="336947" indent="-17145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1400"/>
            </a:pPr>
            <a:endParaRPr lang="en-US" altLang="zh-TW" sz="1400" dirty="0"/>
          </a:p>
          <a:p>
            <a:pPr marL="165497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</a:pPr>
            <a:endParaRPr sz="1400" dirty="0">
              <a:solidFill>
                <a:srgbClr val="00B050"/>
              </a:solidFill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■"/>
            </a:pPr>
            <a:r>
              <a:rPr lang="en-US" altLang="zh-TW" sz="1600" b="1" dirty="0">
                <a:solidFill>
                  <a:srgbClr val="002060"/>
                </a:solidFill>
              </a:rPr>
              <a:t>Grading </a:t>
            </a:r>
            <a:r>
              <a:rPr lang="en-US" altLang="zh-TW" sz="1600" b="1" dirty="0">
                <a:solidFill>
                  <a:srgbClr val="FF0000"/>
                </a:solidFill>
              </a:rPr>
              <a:t>(Tentative)</a:t>
            </a:r>
            <a:endParaRPr lang="en-US" altLang="zh-TW" sz="1600" dirty="0"/>
          </a:p>
          <a:p>
            <a:pPr marL="336947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•"/>
            </a:pPr>
            <a:r>
              <a:rPr lang="en-US" altLang="zh-TW" sz="1600" dirty="0"/>
              <a:t>Programming Assignments 6% x 5 </a:t>
            </a:r>
          </a:p>
          <a:p>
            <a:pPr marL="336947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•"/>
            </a:pPr>
            <a:r>
              <a:rPr lang="en-US" altLang="zh-TW" sz="1600" dirty="0"/>
              <a:t>Written Assignments 6% x 5</a:t>
            </a:r>
          </a:p>
          <a:p>
            <a:pPr marL="336947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•"/>
            </a:pPr>
            <a:r>
              <a:rPr lang="en-US" altLang="zh-TW" sz="1600" dirty="0"/>
              <a:t>Final exam 40%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2"/>
          </p:nvPr>
        </p:nvSpPr>
        <p:spPr>
          <a:xfrm>
            <a:off x="4572000" y="415497"/>
            <a:ext cx="4572000" cy="593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■"/>
            </a:pP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Outline</a:t>
            </a:r>
            <a:endParaRPr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2431" lvl="0" indent="-2714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altLang="zh-TW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Regression; Bias and Variance Errors </a:t>
            </a:r>
          </a:p>
          <a:p>
            <a:pPr marL="402431" lvl="0" indent="-2714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altLang="zh-TW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Classification; Logistic Regression </a:t>
            </a:r>
          </a:p>
          <a:p>
            <a:pPr marL="402431" lvl="0" indent="-2714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altLang="zh-TW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Reduction: Principal Component Analysis; Neighbor Embedding; Auto-Encoder</a:t>
            </a:r>
          </a:p>
          <a:p>
            <a:pPr marL="402431" lvl="0" indent="-2714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altLang="zh-TW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Semi-Supervised Learning</a:t>
            </a:r>
          </a:p>
          <a:p>
            <a:pPr marL="402431" lvl="0" indent="-2714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altLang="zh-TW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Introduction: Gradient Decent; Back Propagation</a:t>
            </a:r>
          </a:p>
          <a:p>
            <a:pPr marL="402431" lvl="0" indent="-2714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altLang="zh-TW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Convolution/Recurrent Neural Network</a:t>
            </a:r>
          </a:p>
          <a:p>
            <a:pPr marL="402431" lvl="0" indent="-2714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altLang="zh-TW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and Markov Decision Process</a:t>
            </a:r>
          </a:p>
          <a:p>
            <a:pPr marL="402431" lvl="0" indent="-2714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altLang="zh-TW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Ensemble: Bagging and Boosting</a:t>
            </a:r>
          </a:p>
          <a:p>
            <a:pPr marL="402431" lvl="0" indent="-2714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altLang="zh-TW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Machine; Convex optimization and Duality</a:t>
            </a:r>
          </a:p>
          <a:p>
            <a:pPr marL="402431" lvl="0" indent="-2714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altLang="zh-TW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Expectation Maximization, Gaussian Mixture Model, Variational Auto Encoder</a:t>
            </a:r>
          </a:p>
          <a:p>
            <a:pPr marL="402431" lvl="0" indent="-2714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altLang="zh-TW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Error: Rademacher complexity and VC dimension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■"/>
            </a:pPr>
            <a:r>
              <a:rPr lang="en-US" sz="1600" b="1" dirty="0">
                <a:solidFill>
                  <a:srgbClr val="002060"/>
                </a:solidFill>
              </a:rPr>
              <a:t>Reference Books:</a:t>
            </a:r>
            <a:endParaRPr lang="en-US" dirty="0"/>
          </a:p>
          <a:p>
            <a:pPr marL="336947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400" dirty="0"/>
              <a:t>Introduction to Machine Learning, Ethem </a:t>
            </a:r>
            <a:r>
              <a:rPr lang="en-US" sz="1400" dirty="0" err="1"/>
              <a:t>Alpaydin</a:t>
            </a:r>
            <a:r>
              <a:rPr lang="en-US" sz="1400" dirty="0"/>
              <a:t>, 2009, MIT Press</a:t>
            </a:r>
            <a:endParaRPr sz="1400" dirty="0"/>
          </a:p>
          <a:p>
            <a:pPr marL="336947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400" dirty="0"/>
              <a:t>Pattern Recognition and Machine Learning, Christopher M. Bishop, 2006, Springer</a:t>
            </a:r>
            <a:endParaRPr sz="1400" dirty="0"/>
          </a:p>
          <a:p>
            <a:pPr marL="336947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400" dirty="0"/>
              <a:t>Foundations of Machine Learning, M. </a:t>
            </a:r>
            <a:r>
              <a:rPr lang="en-US" sz="1400" dirty="0" err="1"/>
              <a:t>Mohri</a:t>
            </a:r>
            <a:r>
              <a:rPr lang="en-US" sz="1400" dirty="0"/>
              <a:t>, A. </a:t>
            </a:r>
            <a:r>
              <a:rPr lang="en-US" sz="1400" dirty="0" err="1"/>
              <a:t>Rostamizadeh</a:t>
            </a:r>
            <a:r>
              <a:rPr lang="en-US" sz="1400" dirty="0"/>
              <a:t>, and A. Talwalkar, MIT Press</a:t>
            </a:r>
            <a:endParaRPr sz="1400" dirty="0"/>
          </a:p>
          <a:p>
            <a:pPr marL="165497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500" dirty="0"/>
          </a:p>
        </p:txBody>
      </p:sp>
      <p:sp>
        <p:nvSpPr>
          <p:cNvPr id="98" name="Google Shape;98;p2"/>
          <p:cNvSpPr txBox="1"/>
          <p:nvPr/>
        </p:nvSpPr>
        <p:spPr>
          <a:xfrm>
            <a:off x="0" y="0"/>
            <a:ext cx="9144000" cy="4154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EE5184 Machine Learning Syllabus (2024 Fall) </a:t>
            </a:r>
            <a:endParaRPr sz="21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2" descr="「Introduction to Machine Learning, second edition, Ethem Alpaydin」的圖片搜尋結果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789876" y="5283200"/>
            <a:ext cx="1312840" cy="148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 descr="「bishop machine learning」的圖片搜尋結果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305916" y="5283200"/>
            <a:ext cx="1088182" cy="148154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587502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576185" y="5283200"/>
            <a:ext cx="1146615" cy="1481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/>
        </p:nvSpPr>
        <p:spPr>
          <a:xfrm>
            <a:off x="0" y="0"/>
            <a:ext cx="9144000" cy="4154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Schedule (Tentative)</a:t>
            </a:r>
            <a:endParaRPr sz="2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8" name="Google Shape;108;p3"/>
          <p:cNvGraphicFramePr/>
          <p:nvPr>
            <p:extLst>
              <p:ext uri="{D42A27DB-BD31-4B8C-83A1-F6EECF244321}">
                <p14:modId xmlns:p14="http://schemas.microsoft.com/office/powerpoint/2010/main" val="2116648276"/>
              </p:ext>
            </p:extLst>
          </p:nvPr>
        </p:nvGraphicFramePr>
        <p:xfrm>
          <a:off x="0" y="443421"/>
          <a:ext cx="9144000" cy="5273040"/>
        </p:xfrm>
        <a:graphic>
          <a:graphicData uri="http://schemas.openxmlformats.org/drawingml/2006/table">
            <a:tbl>
              <a:tblPr firstRow="1" bandRow="1">
                <a:noFill/>
                <a:tableStyleId>{3CF5D668-E521-4628-9E40-ABBC7F93602D}</a:tableStyleId>
              </a:tblPr>
              <a:tblGrid>
                <a:gridCol w="58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Date</a:t>
                      </a:r>
                      <a:endParaRPr sz="1400" b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Lecture</a:t>
                      </a:r>
                      <a:endParaRPr sz="1400" b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Assignments</a:t>
                      </a:r>
                      <a:endParaRPr sz="1400" b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09/06</a:t>
                      </a:r>
                      <a:endParaRPr b="1" dirty="0"/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Introduction;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Regression; Bias and Variance Errors</a:t>
                      </a:r>
                      <a:endParaRPr lang="en-US" altLang="zh-TW" sz="1200" b="1" i="0" u="none" strike="noStrike" cap="none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09/13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 Model Classification: Probabilistic Generative Model, Logistic Regression</a:t>
                      </a: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HW1 out</a:t>
                      </a: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66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09/20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altLang="zh-TW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Ensemble: Random forest, AdaBoost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altLang="zh-TW" sz="1200" b="1" i="0" u="none" strike="noStrike" cap="none" dirty="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Neural Networks: Introduction, Gradient Decent and Back Propagation, Tips, Implementation</a:t>
                      </a:r>
                      <a:endParaRPr lang="en-US" altLang="zh-TW" sz="1200" b="1" i="0" u="none" strike="noStrike" cap="none" dirty="0">
                        <a:solidFill>
                          <a:srgbClr val="00B050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  <a:tabLst/>
                        <a:defRPr/>
                      </a:pPr>
                      <a:endParaRPr lang="en-US" altLang="zh-TW"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0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09/27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altLang="zh-TW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Dimensionality Reduction: Principle Component Analysis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altLang="zh-TW" sz="1200" b="1" i="0" u="none" strike="noStrike" cap="none" dirty="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 encoder</a:t>
                      </a: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HW1 due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10/04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Neighbor Embedding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i="0" u="none" strike="noStrike" cap="none" dirty="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Convolutional Neural Network</a:t>
                      </a: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HW2 out</a:t>
                      </a:r>
                      <a:endParaRPr lang="en-US" altLang="zh-TW"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10/11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Expectation Maximization and Gaussian Mixture Models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i="0" u="none" strike="noStrike" cap="none" dirty="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Semi-Supervised Learning</a:t>
                      </a: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10/18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altLang="zh-TW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Variational Auto-Encoder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altLang="zh-TW" sz="1200" b="1" i="0" u="none" strike="noStrike" cap="none" dirty="0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Recurrent Neural Network</a:t>
                      </a:r>
                      <a:endParaRPr lang="zh-TW" altLang="en-US" sz="1200" b="1" i="0" u="none" strike="noStrike" cap="none" dirty="0">
                        <a:solidFill>
                          <a:srgbClr val="00B050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HW2 due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HW3 out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10/25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Support Vector Machine: Margin and primal form</a:t>
                      </a:r>
                      <a:br>
                        <a:rPr lang="en-US" altLang="zh-TW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altLang="zh-TW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Duality Theory of Constrained Optimization - Introduction</a:t>
                      </a:r>
                      <a:endParaRPr lang="en-US" sz="1200" b="1" i="0" u="none" strike="noStrike" cap="none" dirty="0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  <a:tabLst/>
                        <a:defRPr/>
                      </a:pPr>
                      <a:endParaRPr lang="en-US" altLang="zh-TW"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11/01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Strong Duality Theorem</a:t>
                      </a:r>
                      <a:endParaRPr lang="en-US" altLang="zh-TW" sz="1200" b="1" i="0" u="none" strike="noStrike" cap="none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HW3 due</a:t>
                      </a:r>
                      <a:b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endParaRPr lang="en-US"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11/08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Support Vector Machine: Kernel form and KKT conditions</a:t>
                      </a: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HW4 out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14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200" b="1" u="none" strike="noStrike" cap="none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11/15</a:t>
                      </a:r>
                      <a:endParaRPr sz="1200" b="1" i="0" u="none" strike="noStrike" cap="none" dirty="0">
                        <a:solidFill>
                          <a:srgbClr val="FF0000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200" b="1" i="0" u="none" strike="noStrike" cap="none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/>
                          <a:sym typeface="Arial"/>
                        </a:rPr>
                        <a:t>校慶停課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  <a:tabLst/>
                        <a:defRPr/>
                      </a:pPr>
                      <a:endParaRPr lang="en-US" altLang="zh-TW" sz="1200" b="1" dirty="0"/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200" b="1" u="none" strike="noStrike" cap="none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11/22</a:t>
                      </a:r>
                      <a:endParaRPr sz="1200" b="1" i="0" u="none" strike="noStrike" cap="none" dirty="0">
                        <a:solidFill>
                          <a:srgbClr val="FF0000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200" b="1" i="0" u="none" strike="noStrike" cap="none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/>
                          <a:sym typeface="Times New Roman"/>
                        </a:rPr>
                        <a:t>全校運動會停課</a:t>
                      </a:r>
                      <a:endParaRPr sz="1200" b="1" i="0" u="none" strike="noStrike" cap="none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altLang="zh-TW" sz="1200" b="1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HW4 due</a:t>
                      </a:r>
                      <a:endParaRPr lang="en-US" altLang="zh-TW" sz="1200" b="1" dirty="0"/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11/29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Reinforcement Learning: Markov Decision Process and Bellman optimality equations</a:t>
                      </a: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endParaRPr lang="en-US" altLang="zh-TW" sz="1200" b="1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8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12/06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Reinforcement Learning: Value and Policy Iterations; Multi-arm bandit problem</a:t>
                      </a: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altLang="zh-TW" sz="1200" b="1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HW5 out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12/13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altLang="zh-TW" sz="1200" b="1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Probably Approximately Correct Learning</a:t>
                      </a:r>
                      <a:endParaRPr lang="en-US" altLang="zh-TW" sz="1200" b="1" i="0" u="none" strike="noStrike" cap="none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tabLst/>
                        <a:defRPr/>
                      </a:pPr>
                      <a:endParaRPr lang="en-US" altLang="zh-TW" sz="1200" b="1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200" b="1" u="none" strike="noStrike" cap="none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1200" b="1" i="0" u="none" strike="noStrike" cap="none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12/20</a:t>
                      </a:r>
                      <a:endParaRPr sz="1200" b="1" i="0" u="none" strike="noStrike" cap="none" dirty="0">
                        <a:solidFill>
                          <a:srgbClr val="0070C0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 Exam</a:t>
                      </a:r>
                      <a:endParaRPr b="1" dirty="0">
                        <a:solidFill>
                          <a:srgbClr val="0070C0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HW5 due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09" name="Google Shape;109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875E907-DFD5-4BE2-85E8-951B06B8537D}"/>
              </a:ext>
            </a:extLst>
          </p:cNvPr>
          <p:cNvSpPr txBox="1"/>
          <p:nvPr/>
        </p:nvSpPr>
        <p:spPr>
          <a:xfrm>
            <a:off x="461865" y="5922386"/>
            <a:ext cx="8220269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0968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zh-TW" altLang="en-US" sz="2800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綠色 </a:t>
            </a:r>
            <a:r>
              <a:rPr lang="en-US" altLang="zh-TW" sz="28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</a:t>
            </a:r>
            <a:r>
              <a:rPr lang="en-US" altLang="zh-TW" sz="2800" b="1" i="0" u="none" strike="noStrike" cap="none" dirty="0" err="1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看李宏毅教授教學影片</a:t>
            </a:r>
            <a:endParaRPr lang="en-US" altLang="zh-TW" sz="2800" b="1" i="0" u="none" strike="noStrike" cap="none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  <a:p>
            <a:pPr marL="130968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altLang="zh-TW" sz="28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Green = Watch Prof. Hung-Yi Lee’s course video</a:t>
            </a:r>
            <a:endParaRPr lang="en-US" altLang="zh-TW" sz="2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body" idx="1"/>
          </p:nvPr>
        </p:nvSpPr>
        <p:spPr>
          <a:xfrm>
            <a:off x="114301" y="681135"/>
            <a:ext cx="9029699" cy="583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17145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Prerequisite (</a:t>
            </a:r>
            <a:r>
              <a:rPr lang="zh-TW" altLang="en-US" sz="28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沒學過的話，修本課程將頗為痛苦</a:t>
            </a:r>
            <a:r>
              <a:rPr lang="en-US" altLang="zh-TW" sz="28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)</a:t>
            </a:r>
          </a:p>
          <a:p>
            <a:pPr marL="447675" indent="-269875">
              <a:lnSpc>
                <a:spcPct val="11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微積分</a:t>
            </a:r>
            <a:b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</a:b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Limit</a:t>
            </a: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differential</a:t>
            </a: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integral</a:t>
            </a: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gradient…</a:t>
            </a:r>
          </a:p>
          <a:p>
            <a:pPr marL="447675" indent="-269875">
              <a:lnSpc>
                <a:spcPct val="11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線性代數 </a:t>
            </a: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Linear Algebra</a:t>
            </a:r>
            <a:b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</a:b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Matrix</a:t>
            </a: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vector space</a:t>
            </a: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eigen-value/vectors</a:t>
            </a: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Singular Value Decomposition</a:t>
            </a: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linear independence</a:t>
            </a: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orthogonal projection</a:t>
            </a: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Gram Schmidt…</a:t>
            </a:r>
          </a:p>
          <a:p>
            <a:pPr marL="447675" indent="-269875">
              <a:lnSpc>
                <a:spcPct val="11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機率與統計</a:t>
            </a:r>
            <a:b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</a:b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Expectation</a:t>
            </a: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variance/covariance</a:t>
            </a: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conditional probability</a:t>
            </a: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statistical independence</a:t>
            </a: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Gaussian distribution…</a:t>
            </a:r>
          </a:p>
          <a:p>
            <a:pPr marL="447675" indent="-269875">
              <a:lnSpc>
                <a:spcPct val="11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程式設計</a:t>
            </a:r>
            <a:b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</a:b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Object-Oriented Programming (e.g. Python, Java, C++, </a:t>
            </a:r>
            <a:r>
              <a:rPr lang="en-US" altLang="zh-TW" sz="2400" dirty="0" err="1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etc</a:t>
            </a:r>
            <a:r>
              <a:rPr lang="en-US" altLang="zh-TW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)…</a:t>
            </a:r>
            <a:endParaRPr lang="en-US" altLang="zh-TW" sz="2400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  <a:p>
            <a:pPr marL="17145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altLang="zh-TW" sz="2800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zh-TW" sz="28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“</a:t>
            </a:r>
            <a:r>
              <a:rPr lang="zh-TW" altLang="en-US" sz="28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理論上</a:t>
            </a:r>
            <a:r>
              <a:rPr lang="en-US" altLang="zh-TW" sz="28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”</a:t>
            </a:r>
            <a:r>
              <a:rPr lang="zh-TW" altLang="en-US" sz="28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電機系大三以上的學生即具備修習本課程所需的基本能力</a:t>
            </a:r>
            <a:endParaRPr lang="en-US" altLang="zh-TW" sz="2800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zh-TW" sz="2800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</a:endParaRPr>
          </a:p>
          <a:p>
            <a:pPr marL="17145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Optional (</a:t>
            </a:r>
            <a:r>
              <a:rPr lang="zh-TW" altLang="en-US" sz="28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有學過的話很好，沒學過也沒關係反正上課老師會教</a:t>
            </a:r>
            <a:r>
              <a:rPr lang="en-US" altLang="zh-TW" sz="28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)</a:t>
            </a:r>
            <a:endParaRPr lang="en-US" altLang="zh-TW" sz="2800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  <a:p>
            <a:pPr marL="447675" lvl="0" indent="-269875">
              <a:lnSpc>
                <a:spcPct val="11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凸函數最佳化</a:t>
            </a:r>
            <a:endParaRPr lang="en-US" altLang="zh-TW" sz="2400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</a:endParaRPr>
          </a:p>
          <a:p>
            <a:pPr marL="447675" lvl="0" indent="-269875">
              <a:lnSpc>
                <a:spcPct val="11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分析導論</a:t>
            </a:r>
            <a:endParaRPr lang="zh-TW" altLang="en-US" sz="2400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sp>
        <p:nvSpPr>
          <p:cNvPr id="163" name="Google Shape;163;p9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Prerequisite (</a:t>
            </a:r>
            <a:r>
              <a:rPr lang="zh-TW" alt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先備知識</a:t>
            </a:r>
            <a:r>
              <a:rPr lang="en-US" altLang="zh-TW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1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855DECC-ABA9-4B6D-9F87-D55D06EB6343}"/>
              </a:ext>
            </a:extLst>
          </p:cNvPr>
          <p:cNvSpPr txBox="1"/>
          <p:nvPr/>
        </p:nvSpPr>
        <p:spPr>
          <a:xfrm>
            <a:off x="5267131" y="1007773"/>
            <a:ext cx="1628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勿謂言之不預也</a:t>
            </a:r>
            <a:endParaRPr lang="zh-TW" altLang="en-US" sz="16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D111747-7D76-4782-8D2F-83299F2A6A5C}"/>
              </a:ext>
            </a:extLst>
          </p:cNvPr>
          <p:cNvSpPr txBox="1"/>
          <p:nvPr/>
        </p:nvSpPr>
        <p:spPr>
          <a:xfrm>
            <a:off x="214605" y="4774808"/>
            <a:ext cx="4646644" cy="344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老師念大學部電機系已是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15</a:t>
            </a:r>
            <a:r>
              <a: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年前的往事了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2150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-1" y="461664"/>
            <a:ext cx="4818186" cy="6396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zh-TW" altLang="en-US" sz="22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沒有分組</a:t>
            </a:r>
            <a:r>
              <a:rPr lang="zh-TW" altLang="en-US" sz="2200" dirty="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、每個人都要繳交</a:t>
            </a:r>
            <a:r>
              <a:rPr lang="en-US" sz="2200" dirty="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2200" dirty="0">
              <a:solidFill>
                <a:srgbClr val="0000F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FF"/>
              </a:buClr>
              <a:buSzPts val="2200"/>
              <a:buChar char="•"/>
            </a:pPr>
            <a:r>
              <a:rPr lang="zh-TW" altLang="en-US" sz="2200" b="1" dirty="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繳交程式碼：</a:t>
            </a:r>
          </a:p>
          <a:p>
            <a:pPr marL="352425" lvl="0" indent="-17621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zh-TW" altLang="en-US" sz="1900" b="1" i="1" u="sng" dirty="0">
                <a:latin typeface="DFKai-SB"/>
                <a:ea typeface="DFKai-SB"/>
                <a:cs typeface="DFKai-SB"/>
                <a:sym typeface="DFKai-SB"/>
              </a:rPr>
              <a:t>程式碼須嚴格符合指定格式、套件、版本</a:t>
            </a:r>
            <a:r>
              <a:rPr lang="zh-TW" altLang="en-US" sz="1900" dirty="0">
                <a:latin typeface="DFKai-SB"/>
                <a:ea typeface="DFKai-SB"/>
                <a:cs typeface="DFKai-SB"/>
                <a:sym typeface="DFKai-SB"/>
              </a:rPr>
              <a:t>方可被助教順利執行。若經助教要求修改後方能執行將被扣分甚至不予計分。</a:t>
            </a:r>
          </a:p>
          <a:p>
            <a:pPr marL="352425" lvl="0" indent="-17621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zh-TW" altLang="en-US" sz="1900" dirty="0">
                <a:latin typeface="DFKai-SB"/>
                <a:ea typeface="DFKai-SB"/>
                <a:cs typeface="DFKai-SB"/>
                <a:sym typeface="DFKai-SB"/>
              </a:rPr>
              <a:t>以程式執行結果所達正確率為給分依據。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FF"/>
              </a:buClr>
              <a:buSzPts val="2200"/>
              <a:buChar char="•"/>
            </a:pPr>
            <a:r>
              <a:rPr lang="zh-TW" altLang="en-US" sz="2200" b="1" dirty="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課堂內競賽：</a:t>
            </a:r>
          </a:p>
          <a:p>
            <a:pPr marL="352425" lvl="0" indent="-17621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zh-TW" altLang="en-US" sz="1900" dirty="0">
                <a:latin typeface="DFKai-SB"/>
                <a:ea typeface="DFKai-SB"/>
                <a:cs typeface="DFKai-SB"/>
                <a:sym typeface="DFKai-SB"/>
              </a:rPr>
              <a:t>同學上傳程式執行結果到競賽專用平台 </a:t>
            </a:r>
            <a:r>
              <a:rPr lang="en-US" altLang="zh-TW" sz="1900" dirty="0">
                <a:latin typeface="DFKai-SB"/>
                <a:ea typeface="DFKai-SB"/>
                <a:cs typeface="DFKai-SB"/>
                <a:sym typeface="DFKai-SB"/>
              </a:rPr>
              <a:t>Kaggle</a:t>
            </a:r>
            <a:r>
              <a:rPr lang="zh-TW" altLang="en-US" sz="1900" dirty="0">
                <a:latin typeface="DFKai-SB"/>
                <a:ea typeface="DFKai-SB"/>
                <a:cs typeface="DFKai-SB"/>
                <a:sym typeface="DFKai-SB"/>
              </a:rPr>
              <a:t>，以即時得知成果。</a:t>
            </a:r>
          </a:p>
          <a:p>
            <a:pPr marL="352425" lvl="0" indent="-17621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zh-TW" altLang="en-US" sz="1900" dirty="0">
                <a:latin typeface="DFKai-SB"/>
                <a:ea typeface="DFKai-SB"/>
                <a:cs typeface="DFKai-SB"/>
                <a:sym typeface="DFKai-SB"/>
              </a:rPr>
              <a:t>課堂內競賽成績優異的同學會被邀請在課堂上發表，會有額外的加分。</a:t>
            </a:r>
          </a:p>
          <a:p>
            <a:pPr marL="352425" lvl="0" indent="-17621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zh-TW" altLang="en-US" sz="1900" dirty="0">
                <a:latin typeface="DFKai-SB"/>
                <a:ea typeface="DFKai-SB"/>
                <a:cs typeface="DFKai-SB"/>
                <a:sym typeface="DFKai-SB"/>
              </a:rPr>
              <a:t>課堂內競賽視同考試，嚴禁任何作弊行為，例如</a:t>
            </a:r>
            <a:r>
              <a:rPr lang="en-US" altLang="zh-TW" sz="1900" dirty="0">
                <a:latin typeface="DFKai-SB"/>
                <a:ea typeface="DFKai-SB"/>
                <a:cs typeface="DFKai-SB"/>
                <a:sym typeface="DFKai-SB"/>
              </a:rPr>
              <a:t>:</a:t>
            </a:r>
            <a:endParaRPr lang="zh-TW" altLang="en-US" dirty="0"/>
          </a:p>
          <a:p>
            <a:pPr marL="628650" lvl="2" indent="-27622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Wingdings" panose="05000000000000000000" pitchFamily="2" charset="2"/>
              <a:buChar char="ü"/>
            </a:pPr>
            <a:r>
              <a:rPr lang="zh-TW" altLang="en-US" sz="1900" dirty="0">
                <a:latin typeface="DFKai-SB"/>
                <a:ea typeface="DFKai-SB"/>
                <a:cs typeface="DFKai-SB"/>
                <a:sym typeface="DFKai-SB"/>
              </a:rPr>
              <a:t>在機器學習過程中使用禁止使用的資料，如測試資料</a:t>
            </a:r>
            <a:r>
              <a:rPr lang="en-US" altLang="zh-TW" sz="1900" dirty="0">
                <a:latin typeface="DFKai-SB"/>
                <a:ea typeface="DFKai-SB"/>
                <a:cs typeface="DFKai-SB"/>
                <a:sym typeface="DFKai-SB"/>
              </a:rPr>
              <a:t>(</a:t>
            </a:r>
            <a:r>
              <a:rPr lang="zh-TW" altLang="en-US" sz="19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視同考試攜帶小抄</a:t>
            </a:r>
            <a:r>
              <a:rPr lang="en-US" altLang="zh-TW" sz="1900" dirty="0">
                <a:latin typeface="DFKai-SB"/>
                <a:ea typeface="DFKai-SB"/>
                <a:cs typeface="DFKai-SB"/>
                <a:sym typeface="DFKai-SB"/>
              </a:rPr>
              <a:t>)</a:t>
            </a:r>
            <a:endParaRPr lang="zh-TW" altLang="en-US" dirty="0"/>
          </a:p>
          <a:p>
            <a:pPr marL="628650" lvl="2" indent="-2762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Wingdings" panose="05000000000000000000" pitchFamily="2" charset="2"/>
              <a:buChar char="ü"/>
            </a:pPr>
            <a:r>
              <a:rPr lang="zh-TW" altLang="en-US" sz="1900" dirty="0">
                <a:latin typeface="DFKai-SB"/>
                <a:ea typeface="DFKai-SB"/>
                <a:cs typeface="DFKai-SB"/>
                <a:sym typeface="DFKai-SB"/>
              </a:rPr>
              <a:t>註冊多重分身參加比賽</a:t>
            </a:r>
            <a:r>
              <a:rPr lang="en-US" altLang="zh-TW" sz="1900" dirty="0">
                <a:latin typeface="DFKai-SB"/>
                <a:ea typeface="DFKai-SB"/>
                <a:cs typeface="DFKai-SB"/>
                <a:sym typeface="DFKai-SB"/>
              </a:rPr>
              <a:t>(</a:t>
            </a:r>
            <a:r>
              <a:rPr lang="zh-TW" altLang="en-US" sz="19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視同考試請人代考</a:t>
            </a:r>
            <a:r>
              <a:rPr lang="en-US" altLang="zh-TW" sz="1900" dirty="0">
                <a:latin typeface="DFKai-SB"/>
                <a:ea typeface="DFKai-SB"/>
                <a:cs typeface="DFKai-SB"/>
                <a:sym typeface="DFKai-SB"/>
              </a:rPr>
              <a:t>) </a:t>
            </a:r>
            <a:endParaRPr lang="zh-TW" altLang="en-US" dirty="0"/>
          </a:p>
          <a:p>
            <a:pPr marL="171450" lvl="2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FF"/>
              </a:buClr>
              <a:buSzPts val="2200"/>
              <a:buChar char="•"/>
            </a:pPr>
            <a:r>
              <a:rPr lang="zh-TW" altLang="en-US" sz="2200" b="1" dirty="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繳交報告：</a:t>
            </a:r>
          </a:p>
          <a:p>
            <a:pPr marL="352425" lvl="2" indent="-17621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zh-TW" altLang="en-US" sz="1900" dirty="0">
                <a:latin typeface="DFKai-SB"/>
                <a:ea typeface="DFKai-SB"/>
                <a:cs typeface="DFKai-SB"/>
                <a:sym typeface="DFKai-SB"/>
              </a:rPr>
              <a:t>包含手寫作業、與程式作業問題。</a:t>
            </a:r>
          </a:p>
          <a:p>
            <a:pPr marL="352425" lvl="2" indent="-17621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zh-TW" altLang="en-US" sz="1900" dirty="0">
                <a:latin typeface="DFKai-SB"/>
                <a:ea typeface="DFKai-SB"/>
                <a:cs typeface="DFKai-SB"/>
                <a:sym typeface="DFKai-SB"/>
              </a:rPr>
              <a:t>繳交</a:t>
            </a:r>
            <a:r>
              <a:rPr lang="en-US" altLang="zh-TW" sz="1900" dirty="0">
                <a:latin typeface="DFKai-SB"/>
                <a:ea typeface="DFKai-SB"/>
                <a:cs typeface="DFKai-SB"/>
                <a:sym typeface="DFKai-SB"/>
              </a:rPr>
              <a:t>PDF</a:t>
            </a:r>
            <a:r>
              <a:rPr lang="zh-TW" altLang="en-US" sz="1900" dirty="0">
                <a:latin typeface="DFKai-SB"/>
                <a:ea typeface="DFKai-SB"/>
                <a:cs typeface="DFKai-SB"/>
                <a:sym typeface="DFKai-SB"/>
              </a:rPr>
              <a:t>電子檔。</a:t>
            </a:r>
            <a:endParaRPr lang="zh-TW" altLang="en-US" sz="2400" dirty="0">
              <a:latin typeface="DFKai-SB"/>
              <a:ea typeface="DFKai-SB"/>
              <a:cs typeface="DFKai-SB"/>
              <a:sym typeface="DFKai-SB"/>
            </a:endParaRPr>
          </a:p>
          <a:p>
            <a:pPr marL="514350" lvl="1" indent="-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  <p:sp>
        <p:nvSpPr>
          <p:cNvPr id="122" name="Google Shape;122;p5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評量方式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sz="2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作業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(12% x 5)</a:t>
            </a:r>
            <a:endParaRPr sz="2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4607169" y="483711"/>
            <a:ext cx="4536831" cy="637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71450" marR="0" lvl="2" indent="-17148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•"/>
            </a:pPr>
            <a:r>
              <a:rPr lang="zh-TW" altLang="en-US" sz="2000" b="1" i="0" u="none" strike="noStrike" cap="none" dirty="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嚴禁抄襲：</a:t>
            </a:r>
          </a:p>
          <a:p>
            <a:pPr marL="352425" marR="0" lvl="0" indent="-17624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zh-TW" altLang="en-US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程式碼及報告均需獨力完成。若曾與人討論需註明討論者</a:t>
            </a:r>
            <a:r>
              <a:rPr lang="en-US" altLang="zh-TW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(</a:t>
            </a:r>
            <a:r>
              <a:rPr lang="zh-TW" altLang="en-US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姓名、學號、參考資料出處</a:t>
            </a:r>
            <a:r>
              <a:rPr lang="en-US" altLang="zh-TW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)</a:t>
            </a:r>
            <a:r>
              <a:rPr lang="zh-TW" altLang="en-US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，否則需註明無討論者。</a:t>
            </a:r>
          </a:p>
          <a:p>
            <a:pPr marL="352425" marR="0" lvl="0" indent="-17624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zh-TW" altLang="en-US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老師與助教若對程式碼或報告有抄襲疑慮，將請作者親自解釋程式碼。</a:t>
            </a:r>
          </a:p>
          <a:p>
            <a:pPr marL="352425" marR="0" lvl="0" indent="-17624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zh-TW" altLang="en-US" sz="18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抄襲情節嚴重者將依校規處置。</a:t>
            </a:r>
          </a:p>
          <a:p>
            <a:pPr marL="176181"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zh-TW" altLang="en-US" sz="1800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171450" marR="0" lvl="2" indent="-17148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•"/>
            </a:pPr>
            <a:r>
              <a:rPr lang="zh-TW" altLang="en-US" sz="2000" b="1" i="0" u="none" strike="noStrike" cap="none" dirty="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助教時間：</a:t>
            </a:r>
          </a:p>
          <a:p>
            <a:pPr marL="352425" marR="0" lvl="1" indent="-17624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altLang="zh-TW" sz="1800" b="0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Tue 15:30~17:20</a:t>
            </a:r>
          </a:p>
          <a:p>
            <a:pPr marL="352425" marR="0" lvl="1" indent="-17624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zh-TW" altLang="en-US" sz="1800" b="0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由各作業負責助教於公布作業時宣布</a:t>
            </a:r>
          </a:p>
          <a:p>
            <a:pPr marL="352425" marR="0" lvl="1" indent="-17624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zh-TW" altLang="en-US" sz="1800" b="0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由助教示範、講解作業實作方式</a:t>
            </a:r>
          </a:p>
          <a:p>
            <a:pPr marL="352425" marR="0" lvl="1" indent="-17624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zh-TW" altLang="en-US" sz="1800" b="0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不一定要參加</a:t>
            </a:r>
          </a:p>
          <a:p>
            <a:pPr marL="352425" marR="0" lvl="1" indent="-17624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endParaRPr lang="zh-TW" altLang="en-US" sz="1800" b="0" i="0" u="none" strike="noStrike" cap="none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176213" marR="0" lvl="1" indent="-17624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•"/>
            </a:pPr>
            <a:r>
              <a:rPr lang="zh-TW" altLang="en-US" sz="2000" b="1" dirty="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作業</a:t>
            </a:r>
            <a:r>
              <a:rPr lang="zh-TW" altLang="en-US" sz="2000" b="1" i="0" u="none" strike="noStrike" cap="none" dirty="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：</a:t>
            </a:r>
          </a:p>
          <a:p>
            <a:pPr marL="352425" marR="0" lvl="1" indent="-17621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HW1: Regression / Classification</a:t>
            </a:r>
            <a:endParaRPr sz="1800" dirty="0"/>
          </a:p>
          <a:p>
            <a:pPr marL="352425" lvl="1" indent="-176212">
              <a:lnSpc>
                <a:spcPct val="12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HW2: </a:t>
            </a:r>
            <a:r>
              <a:rPr lang="en-US" altLang="zh-TW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</a:t>
            </a:r>
            <a:endParaRPr sz="1800" dirty="0"/>
          </a:p>
          <a:p>
            <a:pPr marL="352425" lvl="1" indent="-176212">
              <a:lnSpc>
                <a:spcPct val="12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HW3: </a:t>
            </a:r>
            <a:r>
              <a:rPr lang="en-US" altLang="zh-TW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Embedding</a:t>
            </a:r>
            <a:endParaRPr sz="1800" dirty="0">
              <a:solidFill>
                <a:srgbClr val="00B050"/>
              </a:solidFill>
              <a:latin typeface="Times New Roman"/>
              <a:ea typeface="Times New Roman"/>
              <a:cs typeface="Times New Roman"/>
            </a:endParaRPr>
          </a:p>
          <a:p>
            <a:pPr marL="352425" lvl="1" indent="-176212">
              <a:lnSpc>
                <a:spcPct val="12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HW4: RNN</a:t>
            </a:r>
            <a:endParaRPr lang="en-US" altLang="zh-TW" sz="1800" dirty="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2425" lvl="1" indent="-176212">
              <a:lnSpc>
                <a:spcPct val="12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HW5: SVM</a:t>
            </a:r>
            <a:endParaRPr lang="en-US" altLang="zh-TW" sz="1800" dirty="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/>
        </p:nvSpPr>
        <p:spPr>
          <a:xfrm>
            <a:off x="2201175" y="1782964"/>
            <a:ext cx="2390684" cy="565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200"/>
              <a:buFont typeface="Arial"/>
              <a:buNone/>
            </a:pPr>
            <a:r>
              <a:rPr lang="zh-TW" altLang="en-US" sz="3200" b="1" dirty="0">
                <a:solidFill>
                  <a:srgbClr val="FF99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DFKai-SB"/>
              </a:rPr>
              <a:t>謝博揚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3" name="Google Shape;133;p6"/>
          <p:cNvSpPr txBox="1"/>
          <p:nvPr/>
        </p:nvSpPr>
        <p:spPr>
          <a:xfrm>
            <a:off x="0" y="0"/>
            <a:ext cx="9144000" cy="4154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Teaching Assistants</a:t>
            </a:r>
            <a:endParaRPr sz="2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1464908" y="729079"/>
            <a:ext cx="6447032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助教信箱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ntueemlta202</a:t>
            </a:r>
            <a:r>
              <a:rPr lang="en-US" altLang="zh-TW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4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@gmail.com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 Hour: </a:t>
            </a:r>
            <a:r>
              <a:rPr lang="en-US" altLang="zh-TW" sz="24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FKai-SB"/>
              </a:rPr>
              <a:t> TBD</a:t>
            </a:r>
            <a:endParaRPr lang="en-US" altLang="zh-TW" sz="28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DFKai-SB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CF6028C-0B8A-3246-E1D9-11C53946E167}"/>
              </a:ext>
            </a:extLst>
          </p:cNvPr>
          <p:cNvSpPr txBox="1"/>
          <p:nvPr/>
        </p:nvSpPr>
        <p:spPr>
          <a:xfrm>
            <a:off x="1803303" y="5975032"/>
            <a:ext cx="4607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6947" indent="-17145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1400"/>
            </a:pPr>
            <a:r>
              <a:rPr lang="en" altLang="zh-TW" sz="1400" dirty="0">
                <a:hlinkClick r:id="rId4"/>
              </a:rPr>
              <a:t>r13942050@ntu.edu.tw</a:t>
            </a:r>
            <a:endParaRPr lang="en-US" altLang="zh-TW" sz="1400" dirty="0"/>
          </a:p>
        </p:txBody>
      </p:sp>
      <p:sp>
        <p:nvSpPr>
          <p:cNvPr id="2" name="Google Shape;132;p6">
            <a:extLst>
              <a:ext uri="{FF2B5EF4-FFF2-40B4-BE49-F238E27FC236}">
                <a16:creationId xmlns:a16="http://schemas.microsoft.com/office/drawing/2014/main" id="{1FF4CCEC-1616-E0AF-7D07-AD08EC741930}"/>
              </a:ext>
            </a:extLst>
          </p:cNvPr>
          <p:cNvSpPr txBox="1"/>
          <p:nvPr/>
        </p:nvSpPr>
        <p:spPr>
          <a:xfrm>
            <a:off x="5287432" y="1829714"/>
            <a:ext cx="1461330" cy="565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200"/>
              <a:buFont typeface="Arial"/>
              <a:buNone/>
            </a:pPr>
            <a:r>
              <a:rPr lang="zh-TW" altLang="en-US" sz="3200" b="1" dirty="0">
                <a:solidFill>
                  <a:srgbClr val="FF99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DFKai-SB"/>
              </a:rPr>
              <a:t>徐樂融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4199B55-FC19-F07D-67B3-6470196DD8F5}"/>
              </a:ext>
            </a:extLst>
          </p:cNvPr>
          <p:cNvSpPr txBox="1"/>
          <p:nvPr/>
        </p:nvSpPr>
        <p:spPr>
          <a:xfrm>
            <a:off x="4929144" y="5970347"/>
            <a:ext cx="46095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6947" indent="-17145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1400"/>
            </a:pPr>
            <a:r>
              <a:rPr lang="en-US" altLang="zh-TW" sz="1400" dirty="0">
                <a:hlinkClick r:id="rId5"/>
              </a:rPr>
              <a:t>b09102101@ntu.edu.tw</a:t>
            </a:r>
            <a:endParaRPr lang="en-US" altLang="zh-TW" sz="1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75686C3-7CE9-66CE-DB3F-CF2A9B76E7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6722" y="2616653"/>
            <a:ext cx="2324103" cy="321264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41DA03F-DFB3-6303-66EB-989495CC5C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5" t="6513" r="7269"/>
          <a:stretch/>
        </p:blipFill>
        <p:spPr bwMode="auto">
          <a:xfrm>
            <a:off x="4879657" y="2616652"/>
            <a:ext cx="2470839" cy="324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>
            <a:spLocks noGrp="1"/>
          </p:cNvSpPr>
          <p:nvPr>
            <p:ph type="body" idx="1"/>
          </p:nvPr>
        </p:nvSpPr>
        <p:spPr>
          <a:xfrm>
            <a:off x="298937" y="914399"/>
            <a:ext cx="8528539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 altLang="en-US" sz="2800" dirty="0">
                <a:latin typeface="DFKai-SB"/>
                <a:ea typeface="DFKai-SB"/>
                <a:cs typeface="DFKai-SB"/>
                <a:sym typeface="DFKai-SB"/>
              </a:rPr>
              <a:t>日期</a:t>
            </a:r>
            <a:r>
              <a:rPr lang="en-US" altLang="zh-TW" sz="2800" dirty="0">
                <a:latin typeface="DFKai-SB"/>
                <a:ea typeface="DFKai-SB"/>
                <a:cs typeface="DFKai-SB"/>
                <a:sym typeface="DFKai-SB"/>
              </a:rPr>
              <a:t>: 12/20</a:t>
            </a:r>
            <a:endParaRPr lang="zh-TW" altLang="en-US" dirty="0"/>
          </a:p>
          <a:p>
            <a:pPr marL="171450" lvl="0" indent="-177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 altLang="en-US" sz="2800" dirty="0">
                <a:latin typeface="DFKai-SB"/>
                <a:ea typeface="DFKai-SB"/>
                <a:cs typeface="DFKai-SB"/>
                <a:sym typeface="DFKai-SB"/>
              </a:rPr>
              <a:t>範圍</a:t>
            </a:r>
            <a:r>
              <a:rPr lang="en-US" altLang="zh-TW" sz="2800" dirty="0">
                <a:latin typeface="DFKai-SB"/>
                <a:ea typeface="DFKai-SB"/>
                <a:cs typeface="DFKai-SB"/>
                <a:sym typeface="DFKai-SB"/>
              </a:rPr>
              <a:t>: </a:t>
            </a:r>
            <a:r>
              <a:rPr lang="zh-TW" altLang="en-US" sz="2800" dirty="0">
                <a:latin typeface="DFKai-SB"/>
                <a:ea typeface="DFKai-SB"/>
                <a:cs typeface="DFKai-SB"/>
                <a:sym typeface="DFKai-SB"/>
              </a:rPr>
              <a:t>本學期所有上課教材、作業、課程影片</a:t>
            </a:r>
          </a:p>
          <a:p>
            <a:pPr marL="171450" lvl="0" indent="-177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 altLang="en-US" sz="2800" dirty="0">
                <a:latin typeface="DFKai-SB"/>
                <a:ea typeface="DFKai-SB"/>
                <a:cs typeface="DFKai-SB"/>
                <a:sym typeface="DFKai-SB"/>
              </a:rPr>
              <a:t>實施方式</a:t>
            </a:r>
            <a:r>
              <a:rPr lang="en-US" altLang="zh-TW" sz="2800" dirty="0">
                <a:latin typeface="DFKai-SB"/>
                <a:ea typeface="DFKai-SB"/>
                <a:cs typeface="DFKai-SB"/>
                <a:sym typeface="DFKai-SB"/>
              </a:rPr>
              <a:t>: </a:t>
            </a:r>
            <a:r>
              <a:rPr lang="zh-TW" altLang="en-US" sz="2800" dirty="0">
                <a:latin typeface="DFKai-SB"/>
                <a:ea typeface="DFKai-SB"/>
                <a:cs typeface="DFKai-SB"/>
                <a:sym typeface="DFKai-SB"/>
              </a:rPr>
              <a:t>筆試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zh-TW" altLang="en-US" sz="20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註</a:t>
            </a:r>
            <a:r>
              <a:rPr lang="en-US" altLang="zh-TW" sz="20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: </a:t>
            </a:r>
            <a:r>
              <a:rPr lang="zh-TW" altLang="en-US" sz="20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若</a:t>
            </a:r>
            <a:r>
              <a:rPr lang="en-US" altLang="zh-TW" sz="20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因疫情影響</a:t>
            </a:r>
            <a:r>
              <a:rPr lang="en-US" altLang="zh-TW" sz="20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)</a:t>
            </a:r>
            <a:r>
              <a:rPr lang="zh-TW" altLang="en-US" sz="20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學校要求考試需以遠距方式進行，本課程「可能」將期末考改為報告、作業、或競賽等方式進行</a:t>
            </a:r>
            <a:r>
              <a:rPr lang="en-US" altLang="zh-TW" sz="20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由老師決定</a:t>
            </a:r>
            <a:r>
              <a:rPr lang="en-US" altLang="zh-TW" sz="20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)</a:t>
            </a:r>
            <a:r>
              <a:rPr lang="zh-TW" altLang="en-US" sz="2000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。</a:t>
            </a:r>
          </a:p>
          <a:p>
            <a:pPr marL="171450" lvl="0" indent="-190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DFKai-SB"/>
              <a:ea typeface="DFKai-SB"/>
              <a:cs typeface="DFKai-SB"/>
              <a:sym typeface="DFKai-SB"/>
            </a:endParaRPr>
          </a:p>
          <a:p>
            <a:pPr marL="514350" lvl="1" indent="-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  <p:sp>
        <p:nvSpPr>
          <p:cNvPr id="155" name="Google Shape;155;p8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評量方式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sz="2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期末考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(40%)</a:t>
            </a:r>
            <a:endParaRPr sz="21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body" idx="1"/>
          </p:nvPr>
        </p:nvSpPr>
        <p:spPr>
          <a:xfrm>
            <a:off x="114301" y="914399"/>
            <a:ext cx="91440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 altLang="en-US" sz="2800" dirty="0">
                <a:latin typeface="DFKai-SB"/>
                <a:ea typeface="DFKai-SB"/>
                <a:cs typeface="DFKai-SB"/>
                <a:sym typeface="DFKai-SB"/>
              </a:rPr>
              <a:t>社團</a:t>
            </a:r>
            <a:r>
              <a:rPr lang="en-US" altLang="zh-TW" sz="2800" dirty="0">
                <a:latin typeface="DFKai-SB"/>
                <a:ea typeface="DFKai-SB"/>
                <a:cs typeface="DFKai-SB"/>
                <a:sym typeface="DFKai-SB"/>
              </a:rPr>
              <a:t>: </a:t>
            </a:r>
            <a:r>
              <a:rPr lang="zh-TW" altLang="en-US" sz="2800" dirty="0">
                <a:solidFill>
                  <a:srgbClr val="00B050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“</a:t>
            </a:r>
            <a:r>
              <a:rPr lang="en-US" altLang="zh-TW" sz="2800" b="1" dirty="0">
                <a:solidFill>
                  <a:srgbClr val="00B050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Machine Learning (2024, fall)</a:t>
            </a:r>
            <a:r>
              <a:rPr lang="zh-TW" altLang="en-US" sz="2800" dirty="0">
                <a:solidFill>
                  <a:srgbClr val="00B050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”</a:t>
            </a:r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altLang="zh-TW" sz="2400" dirty="0">
                <a:solidFill>
                  <a:srgbClr val="00B050"/>
                </a:solidFill>
                <a:hlinkClick r:id="rId3"/>
              </a:rPr>
              <a:t>https://www.facebook.com/groups/854106740116833</a:t>
            </a:r>
            <a:endParaRPr lang="en-US" altLang="zh-TW" sz="2400" dirty="0">
              <a:solidFill>
                <a:srgbClr val="00B050"/>
              </a:solidFill>
            </a:endParaRPr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zh-TW" altLang="en-US" sz="2400" dirty="0">
                <a:latin typeface="DFKai-SB"/>
                <a:ea typeface="DFKai-SB"/>
                <a:cs typeface="DFKai-SB"/>
                <a:sym typeface="DFKai-SB"/>
              </a:rPr>
              <a:t>有問題可以直接在</a:t>
            </a:r>
            <a:r>
              <a:rPr lang="en-US" altLang="zh-TW" sz="2400" dirty="0">
                <a:latin typeface="DFKai-SB"/>
                <a:ea typeface="DFKai-SB"/>
                <a:cs typeface="DFKai-SB"/>
                <a:sym typeface="DFKai-SB"/>
              </a:rPr>
              <a:t>FB</a:t>
            </a:r>
            <a:r>
              <a:rPr lang="zh-TW" altLang="en-US" sz="2400" dirty="0">
                <a:latin typeface="DFKai-SB"/>
                <a:ea typeface="DFKai-SB"/>
                <a:cs typeface="DFKai-SB"/>
                <a:sym typeface="DFKai-SB"/>
              </a:rPr>
              <a:t>社團上發問</a:t>
            </a:r>
          </a:p>
          <a:p>
            <a:pPr marL="633413" lvl="1" indent="-2905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zh-TW" altLang="en-US" sz="2400" dirty="0">
                <a:latin typeface="DFKai-SB"/>
                <a:ea typeface="DFKai-SB"/>
                <a:cs typeface="DFKai-SB"/>
                <a:sym typeface="DFKai-SB"/>
              </a:rPr>
              <a:t>如果有同學知道答案請幫忙回答</a:t>
            </a:r>
          </a:p>
          <a:p>
            <a:pPr marL="633413" lvl="1" indent="-2905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zh-TW" altLang="en-US" sz="2400" dirty="0">
                <a:latin typeface="DFKai-SB"/>
                <a:ea typeface="DFKai-SB"/>
                <a:cs typeface="DFKai-SB"/>
                <a:sym typeface="DFKai-SB"/>
              </a:rPr>
              <a:t>請尊重助教個人臉書社交空間。除非助教允許，勿私訊助教。</a:t>
            </a:r>
          </a:p>
          <a:p>
            <a:pPr marL="342900" lvl="1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zh-TW" altLang="en-US" sz="2400" dirty="0">
              <a:latin typeface="DFKai-SB"/>
              <a:ea typeface="DFKai-SB"/>
              <a:cs typeface="DFKai-SB"/>
              <a:sym typeface="DFKai-SB"/>
            </a:endParaRPr>
          </a:p>
          <a:p>
            <a:pPr marL="171450" lvl="0" indent="-177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 altLang="en-US" sz="2800" dirty="0">
                <a:latin typeface="DFKai-SB"/>
                <a:ea typeface="DFKai-SB"/>
                <a:cs typeface="DFKai-SB"/>
                <a:sym typeface="DFKai-SB"/>
              </a:rPr>
              <a:t>有想法也可以在</a:t>
            </a:r>
            <a:r>
              <a:rPr lang="en-US" altLang="zh-TW" sz="2800" dirty="0">
                <a:latin typeface="DFKai-SB"/>
                <a:ea typeface="DFKai-SB"/>
                <a:cs typeface="DFKai-SB"/>
                <a:sym typeface="DFKai-SB"/>
              </a:rPr>
              <a:t>FB</a:t>
            </a:r>
            <a:r>
              <a:rPr lang="zh-TW" altLang="en-US" sz="2800" dirty="0">
                <a:latin typeface="DFKai-SB"/>
                <a:ea typeface="DFKai-SB"/>
                <a:cs typeface="DFKai-SB"/>
                <a:sym typeface="DFKai-SB"/>
              </a:rPr>
              <a:t>社團上發言</a:t>
            </a:r>
          </a:p>
        </p:txBody>
      </p:sp>
      <p:sp>
        <p:nvSpPr>
          <p:cNvPr id="163" name="Google Shape;163;p9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Facebook </a:t>
            </a:r>
            <a:r>
              <a:rPr lang="en-US" sz="2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社團</a:t>
            </a:r>
            <a:endParaRPr sz="21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body" idx="1"/>
          </p:nvPr>
        </p:nvSpPr>
        <p:spPr>
          <a:xfrm>
            <a:off x="114301" y="914399"/>
            <a:ext cx="91440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  <a:sym typeface="DFKai-SB"/>
              </a:rPr>
              <a:t>本周日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  <a:sym typeface="DFKai-SB"/>
              </a:rPr>
              <a:t>09/08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  <a:sym typeface="DFKai-SB"/>
              </a:rPr>
              <a:t>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  <a:sym typeface="DFKai-SB"/>
              </a:rPr>
              <a:t>23:59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  <a:sym typeface="DFKai-SB"/>
              </a:rPr>
              <a:t> 填寫完成</a:t>
            </a:r>
          </a:p>
        </p:txBody>
      </p:sp>
      <p:sp>
        <p:nvSpPr>
          <p:cNvPr id="163" name="Google Shape;163;p9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加簽表單</a:t>
            </a:r>
            <a:endParaRPr sz="21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131001-9195-8C51-62F7-99301BCA0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9" y="1598131"/>
            <a:ext cx="4572001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97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7336</TotalTime>
  <Words>1216</Words>
  <Application>Microsoft Office PowerPoint</Application>
  <PresentationFormat>如螢幕大小 (4:3)</PresentationFormat>
  <Paragraphs>208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Noto Sans Symbols</vt:lpstr>
      <vt:lpstr>DFKai-SB</vt:lpstr>
      <vt:lpstr>DFKai-SB</vt:lpstr>
      <vt:lpstr>Arial</vt:lpstr>
      <vt:lpstr>Calibri</vt:lpstr>
      <vt:lpstr>Times New Roman</vt:lpstr>
      <vt:lpstr>Wingdings</vt:lpstr>
      <vt:lpstr>Office 佈景主題</vt:lpstr>
      <vt:lpstr>EE5184 機器學習 Machine Learning 2024 Fall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EE5184 機器學習 Machine Learning 2021 Fall</dc:title>
  <dc:creator>Lee Hung-yi</dc:creator>
  <cp:lastModifiedBy>Pei-Yuan Wu</cp:lastModifiedBy>
  <cp:revision>88</cp:revision>
  <dcterms:created xsi:type="dcterms:W3CDTF">2016-09-18T02:02:43Z</dcterms:created>
  <dcterms:modified xsi:type="dcterms:W3CDTF">2024-09-02T08:21:47Z</dcterms:modified>
</cp:coreProperties>
</file>