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5" roundtripDataSignature="AMtx7mg8e4PjGRLEOQvW5tUQcC8Jsfi1I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B2F38E0-A285-4A79-9844-E8827A2BBD12}">
  <a:tblStyle styleId="{3B2F38E0-A285-4A79-9844-E8827A2BBD12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customschemas.google.com/relationships/presentationmetadata" Target="metadata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" name="Google Shape;89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0" name="Google Shape;90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1" name="Google Shape;101;p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10" name="Google Shape;110;p2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" name="Google Shape;119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作業共六個，由個人獨立完成。每個作業包含實作和理論兩部分，實作部分需繳交程式碼由助教驗證成果，理論部分需繳交報告並回答指定的問題。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--- 實作部分：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----- 程式碼：程式碼符合指定格式可以順利執行即得滿分，如格式錯誤經助教要求修改後才能執行會被扣分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----- 執行結果：程式碼執行結果達到指定的正確率即得到滿分，未達指定正確率按和指定正確率的差距扣分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----- 課堂內競賽成績：同學上傳程式執行結果到競賽專用平台 Kaggle，可以即時得知成果，並可得知在班級中的排名，根據排名給予分數。課堂內競賽成績優異的同學會被邀請在課堂上發表，會有額外的加分。課堂內競賽視同考試，嚴禁任何作弊行為，例如：在機器學習過程中使用禁止使用的資料，如測試資料(視同考試攜帶小抄)、註冊多重分身參加比賽(視同考試請人代考)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--- 理論部分：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----- 回答指定問題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----- 自由發揮，例如同學可以比較不同的機器學習方法做深入的分析。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0" name="Google Shape;120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9" name="Google Shape;129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" name="Google Shape;141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42" name="Google Shape;142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9" name="Google Shape;149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找不到隊友也沒關係，我們可以幫忙配對。我們會準備數個實際的機器學習競賽題目，這些題目都非常具有挑戰性，需要使用多種機器學習技術才能完成，學生可以從中選取一個題目完成。</a:t>
            </a:r>
            <a:endParaRPr/>
          </a:p>
        </p:txBody>
      </p:sp>
      <p:sp>
        <p:nvSpPr>
          <p:cNvPr id="150" name="Google Shape;150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7" name="Google Shape;157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找不到隊友也沒關係，我們可以幫忙配對。我們會準備數個實際的機器學習競賽題目，這些題目都非常具有挑戰性，需要使用多種機器學習技術才能完成，學生可以從中選取一個題目完成。</a:t>
            </a:r>
            <a:endParaRPr/>
          </a:p>
        </p:txBody>
      </p:sp>
      <p:sp>
        <p:nvSpPr>
          <p:cNvPr id="158" name="Google Shape;158;p2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投影片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2"/>
          <p:cNvSpPr txBox="1"/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2"/>
          <p:cNvSpPr txBox="1"/>
          <p:nvPr>
            <p:ph idx="1" type="subTitle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18" name="Google Shape;18;p12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2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直排標題及文字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2"/>
          <p:cNvSpPr txBox="1"/>
          <p:nvPr>
            <p:ph type="title"/>
          </p:nvPr>
        </p:nvSpPr>
        <p:spPr>
          <a:xfrm rot="5400000">
            <a:off x="4623593" y="2285206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2"/>
          <p:cNvSpPr txBox="1"/>
          <p:nvPr>
            <p:ph idx="1" type="body"/>
          </p:nvPr>
        </p:nvSpPr>
        <p:spPr>
          <a:xfrm rot="5400000">
            <a:off x="623093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2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2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兩項物件" type="twoObj">
  <p:cSld name="TWO_OBJECT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3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3"/>
          <p:cNvSpPr txBox="1"/>
          <p:nvPr>
            <p:ph idx="1" type="body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3"/>
          <p:cNvSpPr txBox="1"/>
          <p:nvPr>
            <p:ph idx="2" type="body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13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3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3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物件" type="obj">
  <p:cSld name="OBJEC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5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5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15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5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5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比對" type="twoTxTwoObj">
  <p:cSld name="TWO_OBJECTS_WITH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6"/>
          <p:cNvSpPr txBox="1"/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6"/>
          <p:cNvSpPr txBox="1"/>
          <p:nvPr>
            <p:ph idx="1" type="body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37" name="Google Shape;37;p16"/>
          <p:cNvSpPr txBox="1"/>
          <p:nvPr>
            <p:ph idx="2" type="body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16"/>
          <p:cNvSpPr txBox="1"/>
          <p:nvPr>
            <p:ph idx="3" type="body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39" name="Google Shape;39;p16"/>
          <p:cNvSpPr txBox="1"/>
          <p:nvPr>
            <p:ph idx="4" type="body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6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6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6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章節標題" type="secHead">
  <p:cSld name="SECTION_HEADER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7"/>
          <p:cNvSpPr txBox="1"/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7"/>
          <p:cNvSpPr txBox="1"/>
          <p:nvPr>
            <p:ph idx="1" type="body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6" name="Google Shape;46;p17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7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7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只有標題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8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8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8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8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標題的內容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9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9"/>
          <p:cNvSpPr txBox="1"/>
          <p:nvPr>
            <p:ph idx="1" type="body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57" name="Google Shape;57;p19"/>
          <p:cNvSpPr txBox="1"/>
          <p:nvPr>
            <p:ph idx="2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58" name="Google Shape;58;p19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9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9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標題的圖片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0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0"/>
          <p:cNvSpPr/>
          <p:nvPr>
            <p:ph idx="2" type="pic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0"/>
          <p:cNvSpPr txBox="1"/>
          <p:nvPr>
            <p:ph idx="1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65" name="Google Shape;65;p20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0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0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直排文字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1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1"/>
          <p:cNvSpPr txBox="1"/>
          <p:nvPr>
            <p:ph idx="1" type="body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1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1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1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1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1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ntueemlta2024.github.io/" TargetMode="External"/><Relationship Id="rId4" Type="http://schemas.openxmlformats.org/officeDocument/2006/relationships/hyperlink" Target="https://www.facebook.com/groups/854106740116833" TargetMode="External"/><Relationship Id="rId11" Type="http://schemas.openxmlformats.org/officeDocument/2006/relationships/image" Target="../media/image2.png"/><Relationship Id="rId10" Type="http://schemas.openxmlformats.org/officeDocument/2006/relationships/image" Target="../media/image1.jpg"/><Relationship Id="rId9" Type="http://schemas.openxmlformats.org/officeDocument/2006/relationships/image" Target="../media/image3.jpg"/><Relationship Id="rId5" Type="http://schemas.openxmlformats.org/officeDocument/2006/relationships/hyperlink" Target="mailto:peiyuanwu@ntu.edu.tw" TargetMode="External"/><Relationship Id="rId6" Type="http://schemas.openxmlformats.org/officeDocument/2006/relationships/hyperlink" Target="mailto:ntueemlta2024@gmail.com" TargetMode="External"/><Relationship Id="rId7" Type="http://schemas.openxmlformats.org/officeDocument/2006/relationships/hyperlink" Target="mailto:r12942094@ntu.edu.tw" TargetMode="External"/><Relationship Id="rId8" Type="http://schemas.openxmlformats.org/officeDocument/2006/relationships/hyperlink" Target="mailto:r12942151@ntu.edu.tw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hyperlink" Target="mailto:ntueemlta2022@gmail.com" TargetMode="External"/><Relationship Id="rId4" Type="http://schemas.openxmlformats.org/officeDocument/2006/relationships/hyperlink" Target="mailto:ntueemlta2022@gmail.com" TargetMode="External"/><Relationship Id="rId5" Type="http://schemas.openxmlformats.org/officeDocument/2006/relationships/hyperlink" Target="mailto:r12942094@ntu.edu.tw" TargetMode="External"/><Relationship Id="rId6" Type="http://schemas.openxmlformats.org/officeDocument/2006/relationships/hyperlink" Target="mailto:r12942151@ntu.edu.tw" TargetMode="External"/><Relationship Id="rId7" Type="http://schemas.openxmlformats.org/officeDocument/2006/relationships/image" Target="../media/image6.jpg"/><Relationship Id="rId8" Type="http://schemas.openxmlformats.org/officeDocument/2006/relationships/image" Target="../media/image5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www.facebook.com/groups/854106740116833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EE5184 機器學習</a:t>
            </a:r>
            <a:b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Machine Learning</a:t>
            </a:r>
            <a:b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2024 Fall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802385" y="4389119"/>
            <a:ext cx="7277089" cy="21618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4400">
                <a:latin typeface="Times New Roman"/>
                <a:ea typeface="Times New Roman"/>
                <a:cs typeface="Times New Roman"/>
                <a:sym typeface="Times New Roman"/>
              </a:rPr>
              <a:t>吳沛遠 Pei-Yuan Wu (主授)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4400">
                <a:latin typeface="Times New Roman"/>
                <a:ea typeface="Times New Roman"/>
                <a:cs typeface="Times New Roman"/>
                <a:sym typeface="Times New Roman"/>
              </a:rPr>
              <a:t>李宏毅 Hung-Yi Lee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4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4400">
                <a:latin typeface="Times New Roman"/>
                <a:ea typeface="Times New Roman"/>
                <a:cs typeface="Times New Roman"/>
                <a:sym typeface="Times New Roman"/>
              </a:rPr>
              <a:t>National Taiwan University</a:t>
            </a:r>
            <a:endParaRPr sz="4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6" name="Google Shape;86;p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 p14:dur="2000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"/>
          <p:cNvSpPr txBox="1"/>
          <p:nvPr>
            <p:ph idx="1" type="body"/>
          </p:nvPr>
        </p:nvSpPr>
        <p:spPr>
          <a:xfrm>
            <a:off x="0" y="415496"/>
            <a:ext cx="4572000" cy="64425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Noto Sans Symbols"/>
              <a:buChar char="■"/>
            </a:pPr>
            <a:r>
              <a:rPr b="1" lang="en-US" sz="1600">
                <a:solidFill>
                  <a:srgbClr val="002060"/>
                </a:solidFill>
              </a:rPr>
              <a:t>General Information</a:t>
            </a:r>
            <a:endParaRPr/>
          </a:p>
          <a:p>
            <a:pPr indent="-171450" lvl="0" marL="33694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Char char="•"/>
            </a:pPr>
            <a:r>
              <a:rPr lang="en-US" sz="1600"/>
              <a:t>09:10-13:10, Friday, 博理113</a:t>
            </a:r>
            <a:endParaRPr sz="1600">
              <a:solidFill>
                <a:srgbClr val="00B050"/>
              </a:solidFill>
            </a:endParaRPr>
          </a:p>
          <a:p>
            <a:pPr indent="-1714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>
                <a:solidFill>
                  <a:schemeClr val="dk1"/>
                </a:solidFill>
              </a:rPr>
              <a:t>Course Website (ppt slides/course videos) </a:t>
            </a:r>
            <a:br>
              <a:rPr lang="en-US" sz="1200">
                <a:solidFill>
                  <a:schemeClr val="dk1"/>
                </a:solidFill>
              </a:rPr>
            </a:br>
            <a:r>
              <a:rPr lang="en-US" sz="1200" u="sng">
                <a:solidFill>
                  <a:srgbClr val="00B050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https://ntueemlta2024.github.io/</a:t>
            </a:r>
            <a:endParaRPr sz="1200" u="sng">
              <a:solidFill>
                <a:srgbClr val="00B050"/>
              </a:solidFill>
            </a:endParaRPr>
          </a:p>
          <a:p>
            <a:pPr indent="-1714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>
                <a:solidFill>
                  <a:schemeClr val="dk1"/>
                </a:solidFill>
              </a:rPr>
              <a:t>Group: </a:t>
            </a:r>
            <a:r>
              <a:rPr b="1" lang="en-US" sz="1400">
                <a:solidFill>
                  <a:schemeClr val="dk1"/>
                </a:solidFill>
              </a:rPr>
              <a:t>Machine Learning (2024, fall)</a:t>
            </a:r>
            <a:br>
              <a:rPr b="1" lang="en-US" sz="1400">
                <a:solidFill>
                  <a:srgbClr val="00B050"/>
                </a:solidFill>
              </a:rPr>
            </a:br>
            <a:r>
              <a:rPr lang="en-US" sz="1200" u="sng">
                <a:solidFill>
                  <a:schemeClr val="hlink"/>
                </a:solidFill>
                <a:hlinkClick r:id="rId4"/>
              </a:rPr>
              <a:t>https://www.facebook.com/groups/854106740116833</a:t>
            </a:r>
            <a:endParaRPr sz="1200"/>
          </a:p>
          <a:p>
            <a:pPr indent="-1714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Noto Sans Symbols"/>
              <a:buChar char="■"/>
            </a:pPr>
            <a:r>
              <a:rPr b="1" lang="en-US" sz="1600">
                <a:solidFill>
                  <a:srgbClr val="002060"/>
                </a:solidFill>
              </a:rPr>
              <a:t>Instructors</a:t>
            </a:r>
            <a:endParaRPr/>
          </a:p>
          <a:p>
            <a:pPr indent="-171450" lvl="0" marL="33694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Char char="•"/>
            </a:pPr>
            <a:r>
              <a:rPr lang="en-US" sz="1600">
                <a:solidFill>
                  <a:schemeClr val="dk1"/>
                </a:solidFill>
              </a:rPr>
              <a:t>吳沛遠 (Pei-Yuan Wu) (主授)</a:t>
            </a:r>
            <a:endParaRPr>
              <a:solidFill>
                <a:schemeClr val="dk1"/>
              </a:solidFill>
            </a:endParaRPr>
          </a:p>
          <a:p>
            <a:pPr indent="-196850" lvl="0" marL="533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Noto Sans Symbols"/>
              <a:buChar char="⮚"/>
            </a:pPr>
            <a:r>
              <a:rPr lang="en-US" sz="1400">
                <a:solidFill>
                  <a:schemeClr val="dk1"/>
                </a:solidFill>
              </a:rPr>
              <a:t>Office: EE2-234</a:t>
            </a:r>
            <a:endParaRPr>
              <a:solidFill>
                <a:schemeClr val="dk1"/>
              </a:solidFill>
            </a:endParaRPr>
          </a:p>
          <a:p>
            <a:pPr indent="-196850" lvl="0" marL="533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Noto Sans Symbols"/>
              <a:buChar char="⮚"/>
            </a:pPr>
            <a:r>
              <a:rPr lang="en-US" sz="1400"/>
              <a:t>Email: </a:t>
            </a:r>
            <a:r>
              <a:rPr lang="en-US" sz="1400" u="sng">
                <a:solidFill>
                  <a:schemeClr val="hlink"/>
                </a:solidFill>
                <a:hlinkClick r:id="rId5"/>
              </a:rPr>
              <a:t>peiyuanwu@ntu.edu.tw</a:t>
            </a:r>
            <a:endParaRPr sz="1400"/>
          </a:p>
          <a:p>
            <a:pPr indent="-196850" lvl="0" marL="533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Noto Sans Symbols"/>
              <a:buChar char="⮚"/>
            </a:pPr>
            <a:r>
              <a:rPr lang="en-US" sz="1400"/>
              <a:t>Phone: (02)3366-4687</a:t>
            </a:r>
            <a:endParaRPr/>
          </a:p>
          <a:p>
            <a:pPr indent="-196850" lvl="0" marL="533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Noto Sans Symbols"/>
              <a:buChar char="⮚"/>
            </a:pPr>
            <a:r>
              <a:rPr lang="en-US" sz="1400"/>
              <a:t>Office hours</a:t>
            </a:r>
            <a:r>
              <a:rPr lang="en-US" sz="1400">
                <a:solidFill>
                  <a:schemeClr val="dk1"/>
                </a:solidFill>
              </a:rPr>
              <a:t>: </a:t>
            </a:r>
            <a:r>
              <a:rPr b="1" lang="en-US" sz="1400">
                <a:solidFill>
                  <a:srgbClr val="FF0000"/>
                </a:solidFill>
              </a:rPr>
              <a:t>(TBD)</a:t>
            </a:r>
            <a:r>
              <a:rPr lang="en-US" sz="1400">
                <a:solidFill>
                  <a:schemeClr val="dk1"/>
                </a:solidFill>
              </a:rPr>
              <a:t>, 電二234</a:t>
            </a:r>
            <a:endParaRPr>
              <a:solidFill>
                <a:schemeClr val="dk1"/>
              </a:solidFill>
            </a:endParaRPr>
          </a:p>
          <a:p>
            <a:pPr indent="-171450" lvl="0" marL="33694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Char char="•"/>
            </a:pPr>
            <a:r>
              <a:rPr lang="en-US" sz="1600"/>
              <a:t>李宏毅 (Hung-Yi Lee)</a:t>
            </a:r>
            <a:endParaRPr/>
          </a:p>
          <a:p>
            <a:pPr indent="-1714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Noto Sans Symbols"/>
              <a:buChar char="■"/>
            </a:pPr>
            <a:r>
              <a:rPr b="1" lang="en-US" sz="1600">
                <a:solidFill>
                  <a:srgbClr val="002060"/>
                </a:solidFill>
              </a:rPr>
              <a:t>Teaching Assistants</a:t>
            </a:r>
            <a:endParaRPr sz="1600"/>
          </a:p>
          <a:p>
            <a:pPr indent="-171450" lvl="0" marL="33694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Char char="•"/>
            </a:pPr>
            <a:r>
              <a:rPr lang="en-US" sz="1400"/>
              <a:t>助教信箱: </a:t>
            </a:r>
            <a:r>
              <a:rPr lang="en-US" sz="1400" u="sng">
                <a:solidFill>
                  <a:schemeClr val="hlink"/>
                </a:solidFill>
                <a:hlinkClick r:id="rId6"/>
              </a:rPr>
              <a:t>ntueemlta2024@gmail.com</a:t>
            </a:r>
            <a:r>
              <a:rPr lang="en-US" sz="1400"/>
              <a:t> (以此信箱為主)</a:t>
            </a:r>
            <a:endParaRPr sz="1400"/>
          </a:p>
          <a:p>
            <a:pPr indent="-171450" lvl="0" marL="33694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Char char="•"/>
            </a:pPr>
            <a:r>
              <a:rPr lang="en-US" sz="1400"/>
              <a:t>謝博揚 </a:t>
            </a:r>
            <a:r>
              <a:rPr lang="en-US" sz="1400" u="sng">
                <a:solidFill>
                  <a:schemeClr val="hlink"/>
                </a:solidFill>
                <a:hlinkClick r:id="rId7"/>
              </a:rPr>
              <a:t>r13942050@ntu.edu.tw</a:t>
            </a:r>
            <a:endParaRPr sz="1400"/>
          </a:p>
          <a:p>
            <a:pPr indent="-171450" lvl="0" marL="33694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Char char="•"/>
            </a:pPr>
            <a:r>
              <a:rPr lang="en-US" sz="1400"/>
              <a:t>徐樂融 </a:t>
            </a:r>
            <a:r>
              <a:rPr lang="en-US" sz="1400" u="sng">
                <a:solidFill>
                  <a:schemeClr val="hlink"/>
                </a:solidFill>
                <a:hlinkClick r:id="rId8"/>
              </a:rPr>
              <a:t>b09102101@ntu.edu.tw</a:t>
            </a:r>
            <a:endParaRPr sz="1400"/>
          </a:p>
          <a:p>
            <a:pPr indent="-82550" lvl="0" marL="33694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None/>
            </a:pPr>
            <a:r>
              <a:t/>
            </a:r>
            <a:endParaRPr sz="1400"/>
          </a:p>
          <a:p>
            <a:pPr indent="0" lvl="0" marL="16549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None/>
            </a:pPr>
            <a:r>
              <a:t/>
            </a:r>
            <a:endParaRPr sz="1400">
              <a:solidFill>
                <a:srgbClr val="00B050"/>
              </a:solidFill>
            </a:endParaRPr>
          </a:p>
          <a:p>
            <a:pPr indent="-1714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Noto Sans Symbols"/>
              <a:buChar char="■"/>
            </a:pPr>
            <a:r>
              <a:rPr b="1" lang="en-US" sz="1600">
                <a:solidFill>
                  <a:srgbClr val="002060"/>
                </a:solidFill>
              </a:rPr>
              <a:t>Grading </a:t>
            </a:r>
            <a:r>
              <a:rPr b="1" lang="en-US" sz="1600">
                <a:solidFill>
                  <a:srgbClr val="FF0000"/>
                </a:solidFill>
              </a:rPr>
              <a:t>(Tentative)</a:t>
            </a:r>
            <a:endParaRPr sz="1600"/>
          </a:p>
          <a:p>
            <a:pPr indent="-171450" lvl="0" marL="33694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Char char="•"/>
            </a:pPr>
            <a:r>
              <a:rPr lang="en-US" sz="1600"/>
              <a:t>Programming Assignments 6% x 5 </a:t>
            </a:r>
            <a:endParaRPr/>
          </a:p>
          <a:p>
            <a:pPr indent="-171450" lvl="0" marL="33694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Char char="•"/>
            </a:pPr>
            <a:r>
              <a:rPr lang="en-US" sz="1600"/>
              <a:t>Written Assignments 6% x 5</a:t>
            </a:r>
            <a:endParaRPr/>
          </a:p>
          <a:p>
            <a:pPr indent="-171450" lvl="0" marL="33694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Char char="•"/>
            </a:pPr>
            <a:r>
              <a:rPr lang="en-US" sz="1600"/>
              <a:t>Final exam 40%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None/>
            </a:pPr>
            <a:r>
              <a:t/>
            </a:r>
            <a:endParaRPr b="1" sz="1600">
              <a:solidFill>
                <a:srgbClr val="002060"/>
              </a:solidFill>
            </a:endParaRPr>
          </a:p>
        </p:txBody>
      </p:sp>
      <p:sp>
        <p:nvSpPr>
          <p:cNvPr id="93" name="Google Shape;93;p2"/>
          <p:cNvSpPr txBox="1"/>
          <p:nvPr>
            <p:ph idx="2" type="body"/>
          </p:nvPr>
        </p:nvSpPr>
        <p:spPr>
          <a:xfrm>
            <a:off x="4572000" y="415497"/>
            <a:ext cx="4572000" cy="5930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714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Noto Sans Symbols"/>
              <a:buChar char="■"/>
            </a:pPr>
            <a:r>
              <a:rPr b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Course Outline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71463" lvl="0" marL="402431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rabicPeriod"/>
            </a:pPr>
            <a:r>
              <a:rPr b="0" i="0"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Regression; Bias and Variance Errors </a:t>
            </a:r>
            <a:endParaRPr/>
          </a:p>
          <a:p>
            <a:pPr indent="-271463" lvl="0" marL="402431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rabicPeriod"/>
            </a:pPr>
            <a:r>
              <a:rPr b="0" i="0"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Classification; Logistic Regression </a:t>
            </a:r>
            <a:endParaRPr/>
          </a:p>
          <a:p>
            <a:pPr indent="-271463" lvl="0" marL="402431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rabicPeriod"/>
            </a:pPr>
            <a:r>
              <a:rPr b="0" i="0"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Dimensionality Reduction: Principal Component Analysis; Neighbor Embedding; Auto-Encoder</a:t>
            </a:r>
            <a:endParaRPr/>
          </a:p>
          <a:p>
            <a:pPr indent="-271463" lvl="0" marL="402431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rabicPeriod"/>
            </a:pPr>
            <a:r>
              <a:rPr b="0" i="0"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Semi-Supervised Learning</a:t>
            </a:r>
            <a:endParaRPr/>
          </a:p>
          <a:p>
            <a:pPr indent="-271463" lvl="0" marL="402431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rabicPeriod"/>
            </a:pPr>
            <a:r>
              <a:rPr b="0" i="0"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Neural Network Introduction: Gradient Decent; Back Propagation</a:t>
            </a:r>
            <a:endParaRPr/>
          </a:p>
          <a:p>
            <a:pPr indent="-271463" lvl="0" marL="402431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rabicPeriod"/>
            </a:pPr>
            <a:r>
              <a:rPr b="0" i="0"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Convolution/Recurrent Neural Network</a:t>
            </a:r>
            <a:endParaRPr/>
          </a:p>
          <a:p>
            <a:pPr indent="-271463" lvl="0" marL="402431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rabicPeriod"/>
            </a:pPr>
            <a:r>
              <a:rPr b="0" i="0"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Reinforcement Learning and Markov Decision Process</a:t>
            </a:r>
            <a:endParaRPr/>
          </a:p>
          <a:p>
            <a:pPr indent="-271463" lvl="0" marL="402431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rabicPeriod"/>
            </a:pPr>
            <a:r>
              <a:rPr b="0" i="0"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Ensemble: Bagging and Boosting</a:t>
            </a:r>
            <a:endParaRPr/>
          </a:p>
          <a:p>
            <a:pPr indent="-271463" lvl="0" marL="402431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rabicPeriod"/>
            </a:pPr>
            <a:r>
              <a:rPr b="0" i="0"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Support Vector Machine; Convex optimization and Duality</a:t>
            </a:r>
            <a:endParaRPr/>
          </a:p>
          <a:p>
            <a:pPr indent="-271463" lvl="0" marL="402431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rabicPeriod"/>
            </a:pPr>
            <a:r>
              <a:rPr b="0" i="0"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Expectation Maximization, Gaussian Mixture Model, Variational Auto Encoder</a:t>
            </a:r>
            <a:endParaRPr/>
          </a:p>
          <a:p>
            <a:pPr indent="-271463" lvl="0" marL="402431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rabicPeriod"/>
            </a:pPr>
            <a:r>
              <a:rPr b="0" i="0"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Generalization Error: Rademacher complexity and VC dimension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14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Noto Sans Symbols"/>
              <a:buChar char="■"/>
            </a:pPr>
            <a:r>
              <a:rPr b="1" lang="en-US" sz="1600">
                <a:solidFill>
                  <a:srgbClr val="002060"/>
                </a:solidFill>
              </a:rPr>
              <a:t>Reference Books:</a:t>
            </a:r>
            <a:endParaRPr/>
          </a:p>
          <a:p>
            <a:pPr indent="-171450" lvl="0" marL="33694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400"/>
              <a:t>Introduction to Machine Learning, Ethem Alpaydin, 2009, MIT Press</a:t>
            </a:r>
            <a:endParaRPr sz="1400"/>
          </a:p>
          <a:p>
            <a:pPr indent="-171450" lvl="0" marL="33694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400"/>
              <a:t>Pattern Recognition and Machine Learning, Christopher M. Bishop, 2006, Springer</a:t>
            </a:r>
            <a:endParaRPr sz="1400"/>
          </a:p>
          <a:p>
            <a:pPr indent="-171450" lvl="0" marL="33694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400"/>
              <a:t>Foundations of Machine Learning, M. Mohri, A. Rostamizadeh, and A. Talwalkar, MIT Press</a:t>
            </a:r>
            <a:endParaRPr sz="1400"/>
          </a:p>
          <a:p>
            <a:pPr indent="0" lvl="0" marL="16549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t/>
            </a:r>
            <a:endParaRPr sz="1500"/>
          </a:p>
        </p:txBody>
      </p:sp>
      <p:sp>
        <p:nvSpPr>
          <p:cNvPr id="94" name="Google Shape;94;p2"/>
          <p:cNvSpPr txBox="1"/>
          <p:nvPr/>
        </p:nvSpPr>
        <p:spPr>
          <a:xfrm>
            <a:off x="0" y="0"/>
            <a:ext cx="9144000" cy="41549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-US" sz="21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EE5184 Machine Learning Syllabus (2024 Fall) </a:t>
            </a:r>
            <a:endParaRPr b="0" i="0" sz="21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「Introduction to Machine Learning, second edition, Ethem Alpaydin」的圖片搜尋結果" id="95" name="Google Shape;95;p2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4789875" y="5471175"/>
            <a:ext cx="1146625" cy="12967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「bishop machine learning」的圖片搜尋結果" id="96" name="Google Shape;96;p2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6305924" y="5468050"/>
            <a:ext cx="952405" cy="129670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2"/>
          <p:cNvSpPr txBox="1"/>
          <p:nvPr>
            <p:ph idx="12" type="sldNum"/>
          </p:nvPr>
        </p:nvSpPr>
        <p:spPr>
          <a:xfrm>
            <a:off x="587502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98" name="Google Shape;98;p2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7576176" y="5468050"/>
            <a:ext cx="1003563" cy="129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 p14:dur="2000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"/>
          <p:cNvSpPr txBox="1"/>
          <p:nvPr/>
        </p:nvSpPr>
        <p:spPr>
          <a:xfrm>
            <a:off x="0" y="0"/>
            <a:ext cx="9144000" cy="41549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-US" sz="21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Schedule (Tentative)</a:t>
            </a:r>
            <a:endParaRPr b="0" i="0" sz="21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04" name="Google Shape;104;p3"/>
          <p:cNvGraphicFramePr/>
          <p:nvPr/>
        </p:nvGraphicFramePr>
        <p:xfrm>
          <a:off x="0" y="44342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{3B2F38E0-A285-4A79-9844-E8827A2BBD12}</a:tableStyleId>
              </a:tblPr>
              <a:tblGrid>
                <a:gridCol w="580300"/>
                <a:gridCol w="847450"/>
                <a:gridCol w="6230350"/>
                <a:gridCol w="1485900"/>
              </a:tblGrid>
              <a:tr h="228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Week</a:t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51425" marL="5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Date</a:t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51425" marL="5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Lecture</a:t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51425" marL="5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Assignments</a:t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51425" marL="5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b="1"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51425" marL="5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09/06</a:t>
                      </a:r>
                      <a:endParaRPr b="1" sz="1400" u="none" cap="none" strike="noStrike"/>
                    </a:p>
                  </a:txBody>
                  <a:tcPr marT="19050" marB="19050" marR="28575" marL="285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i="0" lang="en-US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Introduction;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i="0" lang="en-US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Regression; Bias and Variance Errors</a:t>
                      </a:r>
                      <a:endParaRPr b="1" i="0"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t/>
                      </a:r>
                      <a:endParaRPr b="1" i="0"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b="1"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51425" marL="5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i="0" lang="en-US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09/13</a:t>
                      </a:r>
                      <a:endParaRPr b="1" i="0"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i="0" lang="en-US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Linear Model Classification: Probabilistic Generative Model, Logistic Regression</a:t>
                      </a:r>
                      <a:endParaRPr/>
                    </a:p>
                  </a:txBody>
                  <a:tcPr marT="19050" marB="19050" marR="28575" marL="285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b="1" i="0" lang="en-US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HW1 out</a:t>
                      </a:r>
                      <a:endParaRPr/>
                    </a:p>
                  </a:txBody>
                  <a:tcPr marT="19050" marB="19050" marR="28575" marL="285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58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b="1"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51425" marL="5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i="0" lang="en-US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09/20</a:t>
                      </a:r>
                      <a:endParaRPr b="1" i="0"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b="1" i="0" lang="en-US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Ensemble: Random forest, AdaBoost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b="1" i="0" lang="en-US" sz="1200" u="none" cap="none" strike="noStrike">
                          <a:solidFill>
                            <a:srgbClr val="00B05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Neural Networks: Introduction, Gradient Decent and Back Propagation, Tips, Implementation</a:t>
                      </a:r>
                      <a:endParaRPr b="1" i="0" sz="1200" u="none" cap="none" strike="noStrike">
                        <a:solidFill>
                          <a:srgbClr val="00B05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t/>
                      </a:r>
                      <a:endParaRPr b="1" i="0"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49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b="1"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51425" marL="5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i="0" lang="en-US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09/27</a:t>
                      </a:r>
                      <a:endParaRPr b="1" i="0"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b="1" i="0" lang="en-US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Dimensionality Reduction: Principle Component Analysis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b="1" i="0" lang="en-US" sz="1200" u="none" cap="none" strike="noStrike">
                          <a:solidFill>
                            <a:srgbClr val="00B05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Auto encoder</a:t>
                      </a:r>
                      <a:endParaRPr/>
                    </a:p>
                  </a:txBody>
                  <a:tcPr marT="19050" marB="19050" marR="28575" marL="285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b="1" i="0" lang="en-US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HW1 due</a:t>
                      </a:r>
                      <a:endParaRPr/>
                    </a:p>
                  </a:txBody>
                  <a:tcPr marT="19050" marB="19050" marR="28575" marL="285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 b="1"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51425" marL="5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i="0" lang="en-US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10/04</a:t>
                      </a:r>
                      <a:endParaRPr b="1" i="0"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i="0" lang="en-US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Neighbor Embedding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i="0" lang="en-US" sz="1200" u="none" cap="none" strike="noStrike">
                          <a:solidFill>
                            <a:srgbClr val="00B05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Convolutional Neural Network</a:t>
                      </a:r>
                      <a:endParaRPr/>
                    </a:p>
                  </a:txBody>
                  <a:tcPr marT="19050" marB="19050" marR="28575" marL="285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b="1" i="0" lang="en-US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HW2 out</a:t>
                      </a:r>
                      <a:endParaRPr b="1" i="0"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 b="1"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51425" marL="5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i="0" lang="en-US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10/11</a:t>
                      </a:r>
                      <a:endParaRPr b="1" i="0"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i="0" lang="en-US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Expectation Maximization and Gaussian Mixture Models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i="0" lang="en-US" sz="1200" u="none" cap="none" strike="noStrike">
                          <a:solidFill>
                            <a:srgbClr val="00B05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Semi-Supervised Learning</a:t>
                      </a:r>
                      <a:endParaRPr/>
                    </a:p>
                  </a:txBody>
                  <a:tcPr marT="19050" marB="19050" marR="28575" marL="285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t/>
                      </a:r>
                      <a:endParaRPr b="1" i="0"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</a:t>
                      </a:r>
                      <a:endParaRPr b="1"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51425" marL="5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i="0" lang="en-US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10/18</a:t>
                      </a:r>
                      <a:endParaRPr b="1" i="0"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b="1" i="0" lang="en-US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Variational Auto-Encoder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b="1" i="0" lang="en-US" sz="1200" u="none" cap="none" strike="noStrike">
                          <a:solidFill>
                            <a:srgbClr val="00B05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Recurrent Neural Network</a:t>
                      </a:r>
                      <a:endParaRPr b="1" i="0" sz="1200" u="none" cap="none" strike="noStrike">
                        <a:solidFill>
                          <a:srgbClr val="00B05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b="1" i="0" lang="en-US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HW2 due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b="1" i="0" lang="en-US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HW3 out</a:t>
                      </a:r>
                      <a:endParaRPr/>
                    </a:p>
                  </a:txBody>
                  <a:tcPr marT="19050" marB="19050" marR="28575" marL="285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  <a:endParaRPr b="1"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51425" marL="5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i="0" lang="en-US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10/25</a:t>
                      </a:r>
                      <a:endParaRPr b="1" i="0"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i="0" lang="en-US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Support Vector Machine: Margin and primal form</a:t>
                      </a:r>
                      <a:br>
                        <a:rPr b="1" i="0" lang="en-US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</a:br>
                      <a:r>
                        <a:rPr b="1" i="0" lang="en-US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Duality Theory of Constrained Optimization - Introduction</a:t>
                      </a:r>
                      <a:endParaRPr b="1" i="0" sz="1200" u="none" cap="none" strike="noStrike">
                        <a:solidFill>
                          <a:srgbClr val="00B05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t/>
                      </a:r>
                      <a:endParaRPr b="1" i="0"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</a:t>
                      </a:r>
                      <a:endParaRPr b="1"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51425" marL="5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i="0" lang="en-US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11/01</a:t>
                      </a:r>
                      <a:endParaRPr b="1" i="0"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i="0" lang="en-US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Strong Duality Theorem</a:t>
                      </a:r>
                      <a:endParaRPr b="1" i="0"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b="1" i="0" lang="en-US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HW3 due</a:t>
                      </a:r>
                      <a:br>
                        <a:rPr b="1" i="0" lang="en-US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</a:br>
                      <a:endParaRPr b="1" i="0"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</a:t>
                      </a:r>
                      <a:endParaRPr b="1"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51425" marL="5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i="0" lang="en-US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11/08</a:t>
                      </a:r>
                      <a:endParaRPr b="1" i="0"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i="0" lang="en-US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Support Vector Machine: Kernel form and KKT conditions</a:t>
                      </a:r>
                      <a:endParaRPr/>
                    </a:p>
                  </a:txBody>
                  <a:tcPr marT="19050" marB="19050" marR="28575" marL="285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b="1" i="0" lang="en-US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HW4 out</a:t>
                      </a:r>
                      <a:endParaRPr b="1" i="0"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1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11</a:t>
                      </a:r>
                      <a:endParaRPr b="1" sz="1200" u="none" cap="none" strike="noStrike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51425" marL="5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i="0" lang="en-US" sz="1200" u="none" cap="none" strike="noStrik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11/15</a:t>
                      </a:r>
                      <a:endParaRPr b="1" i="0" sz="1200" u="none" cap="none" strike="noStrike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i="0" lang="en-US" sz="1200" u="none" cap="none" strike="noStrike">
                          <a:solidFill>
                            <a:srgbClr val="FF0000"/>
                          </a:solidFill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校慶停課</a:t>
                      </a:r>
                      <a:endParaRPr b="1" i="0" sz="1200" u="none" cap="none" strike="noStrike">
                        <a:solidFill>
                          <a:schemeClr val="dk1"/>
                        </a:solidFill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T="19050" marB="19050" marR="28575" marL="285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t/>
                      </a:r>
                      <a:endParaRPr b="1" sz="1200" u="none" cap="none" strike="noStrike"/>
                    </a:p>
                  </a:txBody>
                  <a:tcPr marT="19050" marB="19050" marR="28575" marL="285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12</a:t>
                      </a:r>
                      <a:endParaRPr b="1" sz="1200" u="none" cap="none" strike="noStrike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51425" marL="5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i="0" lang="en-US" sz="1200" u="none" cap="none" strike="noStrik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11/22</a:t>
                      </a:r>
                      <a:endParaRPr b="1" i="0" sz="1200" u="none" cap="none" strike="noStrike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i="0" lang="en-US" sz="1200" u="none" cap="none" strike="noStrike">
                          <a:solidFill>
                            <a:srgbClr val="FF0000"/>
                          </a:solidFill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全校運動會停課</a:t>
                      </a:r>
                      <a:endParaRPr b="1" i="0" sz="1200" u="none" cap="none" strike="noStrike">
                        <a:solidFill>
                          <a:srgbClr val="FF0000"/>
                        </a:solidFill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T="19050" marB="19050" marR="28575" marL="285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b="1" lang="en-US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HW4 due</a:t>
                      </a:r>
                      <a:endParaRPr b="1" sz="1200" u="none" cap="none" strike="noStrike"/>
                    </a:p>
                  </a:txBody>
                  <a:tcPr marT="19050" marB="19050" marR="28575" marL="285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13</a:t>
                      </a:r>
                      <a:endParaRPr b="1"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51425" marL="5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i="0" lang="en-US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11/29</a:t>
                      </a:r>
                      <a:endParaRPr b="1" i="0"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i="0" lang="en-US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Reinforcement Learning: Markov Decision Process and Bellman optimality equations</a:t>
                      </a:r>
                      <a:endParaRPr/>
                    </a:p>
                  </a:txBody>
                  <a:tcPr marT="19050" marB="19050" marR="28575" marL="285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8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14</a:t>
                      </a:r>
                      <a:endParaRPr b="1"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51425" marL="5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i="0" lang="en-US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12/06</a:t>
                      </a:r>
                      <a:endParaRPr b="1" i="0"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i="0" lang="en-US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Reinforcement Learning: Value and Policy Iterations; Multi-arm bandit problem</a:t>
                      </a:r>
                      <a:endParaRPr/>
                    </a:p>
                  </a:txBody>
                  <a:tcPr marT="19050" marB="19050" marR="28575" marL="285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b="1" lang="en-US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HW5 out</a:t>
                      </a:r>
                      <a:endParaRPr/>
                    </a:p>
                  </a:txBody>
                  <a:tcPr marT="19050" marB="19050" marR="28575" marL="285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15</a:t>
                      </a:r>
                      <a:endParaRPr b="1"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51425" marL="5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i="0" lang="en-US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12/13</a:t>
                      </a:r>
                      <a:endParaRPr b="1" i="0"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b="1" i="0" lang="en-US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Probably Approximately Correct Learning</a:t>
                      </a:r>
                      <a:endParaRPr b="1" i="0"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0070C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16</a:t>
                      </a:r>
                      <a:endParaRPr b="1" sz="1200" u="none" cap="none" strike="noStrike">
                        <a:solidFill>
                          <a:srgbClr val="0070C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51425" marL="514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i="0" lang="en-US" sz="1200" u="none" cap="none" strike="noStrike">
                          <a:solidFill>
                            <a:srgbClr val="0070C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12/20</a:t>
                      </a:r>
                      <a:endParaRPr b="1" i="0" sz="1200" u="none" cap="none" strike="noStrike">
                        <a:solidFill>
                          <a:srgbClr val="0070C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0070C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Final Exam</a:t>
                      </a:r>
                      <a:endParaRPr b="1" sz="1400" u="none" cap="none" strike="noStrike">
                        <a:solidFill>
                          <a:srgbClr val="0070C0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HW5 due</a:t>
                      </a:r>
                      <a:endParaRPr/>
                    </a:p>
                  </a:txBody>
                  <a:tcPr marT="19050" marB="19050" marR="28575" marL="2857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05" name="Google Shape;105;p3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6" name="Google Shape;106;p3"/>
          <p:cNvSpPr txBox="1"/>
          <p:nvPr/>
        </p:nvSpPr>
        <p:spPr>
          <a:xfrm>
            <a:off x="461865" y="5922386"/>
            <a:ext cx="8220269" cy="8679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13096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綠色 </a:t>
            </a:r>
            <a:r>
              <a:rPr b="0" i="0" lang="en-US" sz="2800" u="none" cap="none" strike="noStrike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</a:t>
            </a:r>
            <a:r>
              <a:rPr b="1" i="0" lang="en-US" sz="2800" u="none" cap="none" strike="noStrike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看李宏毅教授教學影片</a:t>
            </a:r>
            <a:endParaRPr b="1" i="0" sz="2800" u="none" cap="none" strike="noStrike">
              <a:solidFill>
                <a:srgbClr val="00B05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3096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Green = Watch Prof. Hung-Yi Lee’s course video</a:t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slow" p14:dur="2000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3"/>
          <p:cNvSpPr txBox="1"/>
          <p:nvPr>
            <p:ph idx="1" type="body"/>
          </p:nvPr>
        </p:nvSpPr>
        <p:spPr>
          <a:xfrm>
            <a:off x="114301" y="681135"/>
            <a:ext cx="9029699" cy="58316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10000"/>
          </a:bodyPr>
          <a:lstStyle/>
          <a:p>
            <a:pPr indent="-171450" lvl="0" marL="17145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7647"/>
              <a:buChar char="•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Prerequisite (沒學過的話，修本課程將頗為痛苦)</a:t>
            </a:r>
            <a:endParaRPr/>
          </a:p>
          <a:p>
            <a:pPr indent="-269875" lvl="0" marL="447675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Noto Sans Symbols"/>
              <a:buChar char="⮚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微積分</a:t>
            </a:r>
            <a:b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Limit、differential、integral、gradient…</a:t>
            </a:r>
            <a:endParaRPr/>
          </a:p>
          <a:p>
            <a:pPr indent="-269875" lvl="0" marL="447675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Noto Sans Symbols"/>
              <a:buChar char="⮚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線性代數 Linear Algebra</a:t>
            </a:r>
            <a:b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Matrix、vector space、eigen-value/vectors、Singular Value Decomposition、linear independence、orthogonal projection、Gram Schmidt…</a:t>
            </a:r>
            <a:endParaRPr/>
          </a:p>
          <a:p>
            <a:pPr indent="-269875" lvl="0" marL="447675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Noto Sans Symbols"/>
              <a:buChar char="⮚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機率與統計</a:t>
            </a:r>
            <a:b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Expectation、variance/covariance、conditional probability、statistical independence、Gaussian distribution…</a:t>
            </a:r>
            <a:endParaRPr/>
          </a:p>
          <a:p>
            <a:pPr indent="-269875" lvl="0" marL="447675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Noto Sans Symbols"/>
              <a:buChar char="⮚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程式設計</a:t>
            </a:r>
            <a:b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Object-Oriented Programming (e.g. Python, Java, C++, etc)…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6350" lvl="0" marL="17145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7647"/>
              <a:buNone/>
            </a:pPr>
            <a:r>
              <a:t/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7647"/>
              <a:buNone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“理論上”電機系大三以上的學生即具備修習本課程所需的基本能力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7647"/>
              <a:buNone/>
            </a:pPr>
            <a:r>
              <a:t/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1450" lvl="0" marL="17145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7647"/>
              <a:buChar char="•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Optional (有學過的話很好，沒學過也沒關係反正上課老師會教)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69875" lvl="0" marL="447675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Noto Sans Symbols"/>
              <a:buChar char="⮚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凸函數最佳化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69875" lvl="0" marL="447675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Noto Sans Symbols"/>
              <a:buChar char="⮚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分析導論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3" name="Google Shape;113;p23"/>
          <p:cNvSpPr txBox="1"/>
          <p:nvPr/>
        </p:nvSpPr>
        <p:spPr>
          <a:xfrm>
            <a:off x="0" y="0"/>
            <a:ext cx="9144000" cy="46166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Prerequisite (先備知識)</a:t>
            </a:r>
            <a:endParaRPr b="0" i="0" sz="21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23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5" name="Google Shape;115;p23"/>
          <p:cNvSpPr txBox="1"/>
          <p:nvPr/>
        </p:nvSpPr>
        <p:spPr>
          <a:xfrm>
            <a:off x="5267131" y="1064923"/>
            <a:ext cx="1628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勿謂言之不預也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23"/>
          <p:cNvSpPr txBox="1"/>
          <p:nvPr/>
        </p:nvSpPr>
        <p:spPr>
          <a:xfrm>
            <a:off x="300330" y="5046283"/>
            <a:ext cx="4646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16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老師念大學部電機系已是15年前的往事了…</a:t>
            </a:r>
            <a:endParaRPr/>
          </a:p>
        </p:txBody>
      </p:sp>
    </p:spTree>
  </p:cSld>
  <p:clrMapOvr>
    <a:masterClrMapping/>
  </p:clrMapOvr>
  <p:transition spd="slow" p14:dur="2000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"/>
          <p:cNvSpPr txBox="1"/>
          <p:nvPr>
            <p:ph idx="1" type="body"/>
          </p:nvPr>
        </p:nvSpPr>
        <p:spPr>
          <a:xfrm>
            <a:off x="-1" y="461664"/>
            <a:ext cx="4818186" cy="63963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17145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200"/>
              <a:buChar char="•"/>
            </a:pPr>
            <a:r>
              <a:rPr lang="en-US" sz="2200">
                <a:solidFill>
                  <a:srgbClr val="FF0000"/>
                </a:solidFill>
                <a:latin typeface="DFKai-SB"/>
                <a:ea typeface="DFKai-SB"/>
                <a:cs typeface="DFKai-SB"/>
                <a:sym typeface="DFKai-SB"/>
              </a:rPr>
              <a:t>沒有分組</a:t>
            </a:r>
            <a:r>
              <a:rPr lang="en-US" sz="2200">
                <a:solidFill>
                  <a:srgbClr val="0000FF"/>
                </a:solidFill>
                <a:latin typeface="DFKai-SB"/>
                <a:ea typeface="DFKai-SB"/>
                <a:cs typeface="DFKai-SB"/>
                <a:sym typeface="DFKai-SB"/>
              </a:rPr>
              <a:t>、每個人都要繳交。</a:t>
            </a:r>
            <a:endParaRPr sz="2200">
              <a:solidFill>
                <a:srgbClr val="0000FF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00FF"/>
              </a:buClr>
              <a:buSzPts val="2200"/>
              <a:buChar char="•"/>
            </a:pPr>
            <a:r>
              <a:rPr b="1" lang="en-US" sz="2200">
                <a:solidFill>
                  <a:srgbClr val="0000FF"/>
                </a:solidFill>
                <a:latin typeface="DFKai-SB"/>
                <a:ea typeface="DFKai-SB"/>
                <a:cs typeface="DFKai-SB"/>
                <a:sym typeface="DFKai-SB"/>
              </a:rPr>
              <a:t>繳交程式碼：</a:t>
            </a:r>
            <a:endParaRPr/>
          </a:p>
          <a:p>
            <a:pPr indent="-176212" lvl="0" marL="352425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Noto Sans Symbols"/>
              <a:buChar char="⮚"/>
            </a:pPr>
            <a:r>
              <a:rPr b="1" i="1" lang="en-US" sz="1900" u="sng">
                <a:latin typeface="DFKai-SB"/>
                <a:ea typeface="DFKai-SB"/>
                <a:cs typeface="DFKai-SB"/>
                <a:sym typeface="DFKai-SB"/>
              </a:rPr>
              <a:t>程式碼須嚴格符合指定格式、套件、版本</a:t>
            </a:r>
            <a:r>
              <a:rPr lang="en-US" sz="1900">
                <a:latin typeface="DFKai-SB"/>
                <a:ea typeface="DFKai-SB"/>
                <a:cs typeface="DFKai-SB"/>
                <a:sym typeface="DFKai-SB"/>
              </a:rPr>
              <a:t>方可被助教順利執行。若經助教要求修改後方能執行將被扣分甚至不予計分。</a:t>
            </a:r>
            <a:endParaRPr/>
          </a:p>
          <a:p>
            <a:pPr indent="-176212" lvl="0" marL="352425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Noto Sans Symbols"/>
              <a:buChar char="⮚"/>
            </a:pPr>
            <a:r>
              <a:rPr lang="en-US" sz="1900">
                <a:latin typeface="DFKai-SB"/>
                <a:ea typeface="DFKai-SB"/>
                <a:cs typeface="DFKai-SB"/>
                <a:sym typeface="DFKai-SB"/>
              </a:rPr>
              <a:t>以程式執行結果所達正確率為給分依據。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00FF"/>
              </a:buClr>
              <a:buSzPts val="2200"/>
              <a:buChar char="•"/>
            </a:pPr>
            <a:r>
              <a:rPr b="1" lang="en-US" sz="2200">
                <a:solidFill>
                  <a:srgbClr val="0000FF"/>
                </a:solidFill>
                <a:latin typeface="DFKai-SB"/>
                <a:ea typeface="DFKai-SB"/>
                <a:cs typeface="DFKai-SB"/>
                <a:sym typeface="DFKai-SB"/>
              </a:rPr>
              <a:t>課堂內競賽：</a:t>
            </a:r>
            <a:endParaRPr/>
          </a:p>
          <a:p>
            <a:pPr indent="-176212" lvl="0" marL="352425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Noto Sans Symbols"/>
              <a:buChar char="⮚"/>
            </a:pPr>
            <a:r>
              <a:rPr lang="en-US" sz="1900">
                <a:latin typeface="DFKai-SB"/>
                <a:ea typeface="DFKai-SB"/>
                <a:cs typeface="DFKai-SB"/>
                <a:sym typeface="DFKai-SB"/>
              </a:rPr>
              <a:t>同學上傳程式執行結果到競賽專用平台 Kaggle，以即時得知成果。</a:t>
            </a:r>
            <a:endParaRPr/>
          </a:p>
          <a:p>
            <a:pPr indent="-176212" lvl="0" marL="352425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Noto Sans Symbols"/>
              <a:buChar char="⮚"/>
            </a:pPr>
            <a:r>
              <a:rPr lang="en-US" sz="1900">
                <a:latin typeface="DFKai-SB"/>
                <a:ea typeface="DFKai-SB"/>
                <a:cs typeface="DFKai-SB"/>
                <a:sym typeface="DFKai-SB"/>
              </a:rPr>
              <a:t>課堂內競賽成績優異的同學會被邀請在課堂上發表，會有額外的加分。</a:t>
            </a:r>
            <a:endParaRPr/>
          </a:p>
          <a:p>
            <a:pPr indent="-176212" lvl="0" marL="352425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Noto Sans Symbols"/>
              <a:buChar char="⮚"/>
            </a:pPr>
            <a:r>
              <a:rPr lang="en-US" sz="1900">
                <a:latin typeface="DFKai-SB"/>
                <a:ea typeface="DFKai-SB"/>
                <a:cs typeface="DFKai-SB"/>
                <a:sym typeface="DFKai-SB"/>
              </a:rPr>
              <a:t>課堂內競賽視同考試，嚴禁任何作弊行為，例如:</a:t>
            </a:r>
            <a:endParaRPr/>
          </a:p>
          <a:p>
            <a:pPr indent="-276225" lvl="2" marL="62865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900"/>
              <a:buFont typeface="Noto Sans Symbols"/>
              <a:buChar char="✔"/>
            </a:pPr>
            <a:r>
              <a:rPr lang="en-US" sz="1900">
                <a:latin typeface="DFKai-SB"/>
                <a:ea typeface="DFKai-SB"/>
                <a:cs typeface="DFKai-SB"/>
                <a:sym typeface="DFKai-SB"/>
              </a:rPr>
              <a:t>在機器學習過程中使用禁止使用的資料，如測試資料(</a:t>
            </a:r>
            <a:r>
              <a:rPr lang="en-US" sz="1900">
                <a:solidFill>
                  <a:srgbClr val="FF0000"/>
                </a:solidFill>
                <a:latin typeface="DFKai-SB"/>
                <a:ea typeface="DFKai-SB"/>
                <a:cs typeface="DFKai-SB"/>
                <a:sym typeface="DFKai-SB"/>
              </a:rPr>
              <a:t>視同考試攜帶小抄</a:t>
            </a:r>
            <a:r>
              <a:rPr lang="en-US" sz="1900">
                <a:latin typeface="DFKai-SB"/>
                <a:ea typeface="DFKai-SB"/>
                <a:cs typeface="DFKai-SB"/>
                <a:sym typeface="DFKai-SB"/>
              </a:rPr>
              <a:t>)</a:t>
            </a:r>
            <a:endParaRPr/>
          </a:p>
          <a:p>
            <a:pPr indent="-276225" lvl="2" marL="6286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900"/>
              <a:buFont typeface="Noto Sans Symbols"/>
              <a:buChar char="✔"/>
            </a:pPr>
            <a:r>
              <a:rPr lang="en-US" sz="1900">
                <a:latin typeface="DFKai-SB"/>
                <a:ea typeface="DFKai-SB"/>
                <a:cs typeface="DFKai-SB"/>
                <a:sym typeface="DFKai-SB"/>
              </a:rPr>
              <a:t>註冊多重分身參加比賽(</a:t>
            </a:r>
            <a:r>
              <a:rPr lang="en-US" sz="1900">
                <a:solidFill>
                  <a:srgbClr val="FF0000"/>
                </a:solidFill>
                <a:latin typeface="DFKai-SB"/>
                <a:ea typeface="DFKai-SB"/>
                <a:cs typeface="DFKai-SB"/>
                <a:sym typeface="DFKai-SB"/>
              </a:rPr>
              <a:t>視同考試請人代考</a:t>
            </a:r>
            <a:r>
              <a:rPr lang="en-US" sz="1900">
                <a:latin typeface="DFKai-SB"/>
                <a:ea typeface="DFKai-SB"/>
                <a:cs typeface="DFKai-SB"/>
                <a:sym typeface="DFKai-SB"/>
              </a:rPr>
              <a:t>) </a:t>
            </a:r>
            <a:endParaRPr/>
          </a:p>
          <a:p>
            <a:pPr indent="-171450" lvl="2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00FF"/>
              </a:buClr>
              <a:buSzPts val="2200"/>
              <a:buChar char="•"/>
            </a:pPr>
            <a:r>
              <a:rPr b="1" lang="en-US" sz="2200">
                <a:solidFill>
                  <a:srgbClr val="0000FF"/>
                </a:solidFill>
                <a:latin typeface="DFKai-SB"/>
                <a:ea typeface="DFKai-SB"/>
                <a:cs typeface="DFKai-SB"/>
                <a:sym typeface="DFKai-SB"/>
              </a:rPr>
              <a:t>繳交報告：</a:t>
            </a:r>
            <a:endParaRPr/>
          </a:p>
          <a:p>
            <a:pPr indent="-176212" lvl="2" marL="352425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Noto Sans Symbols"/>
              <a:buChar char="⮚"/>
            </a:pPr>
            <a:r>
              <a:rPr lang="en-US" sz="1900">
                <a:latin typeface="DFKai-SB"/>
                <a:ea typeface="DFKai-SB"/>
                <a:cs typeface="DFKai-SB"/>
                <a:sym typeface="DFKai-SB"/>
              </a:rPr>
              <a:t>包含手寫作業、與程式作業問題。</a:t>
            </a:r>
            <a:endParaRPr/>
          </a:p>
          <a:p>
            <a:pPr indent="-176212" lvl="2" marL="352425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Noto Sans Symbols"/>
              <a:buChar char="⮚"/>
            </a:pPr>
            <a:r>
              <a:rPr lang="en-US" sz="1900">
                <a:latin typeface="DFKai-SB"/>
                <a:ea typeface="DFKai-SB"/>
                <a:cs typeface="DFKai-SB"/>
                <a:sym typeface="DFKai-SB"/>
              </a:rPr>
              <a:t>繳交PDF電子檔。</a:t>
            </a:r>
            <a:endParaRPr sz="2400">
              <a:latin typeface="DFKai-SB"/>
              <a:ea typeface="DFKai-SB"/>
              <a:cs typeface="DFKai-SB"/>
              <a:sym typeface="DFKai-SB"/>
            </a:endParaRPr>
          </a:p>
          <a:p>
            <a:pPr indent="-571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23" name="Google Shape;123;p5"/>
          <p:cNvSpPr txBox="1"/>
          <p:nvPr/>
        </p:nvSpPr>
        <p:spPr>
          <a:xfrm>
            <a:off x="0" y="0"/>
            <a:ext cx="9144000" cy="46166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評量方式 – 作業 (12% x 5)</a:t>
            </a:r>
            <a:endParaRPr b="0" i="0" sz="21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5"/>
          <p:cNvSpPr txBox="1"/>
          <p:nvPr/>
        </p:nvSpPr>
        <p:spPr>
          <a:xfrm>
            <a:off x="4607169" y="483711"/>
            <a:ext cx="4536831" cy="6374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171450" lvl="2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Char char="•"/>
            </a:pPr>
            <a:r>
              <a:rPr b="1" i="0" lang="en-US" sz="2000" u="none" cap="none" strike="noStrike">
                <a:solidFill>
                  <a:srgbClr val="0000FF"/>
                </a:solidFill>
                <a:latin typeface="DFKai-SB"/>
                <a:ea typeface="DFKai-SB"/>
                <a:cs typeface="DFKai-SB"/>
                <a:sym typeface="DFKai-SB"/>
              </a:rPr>
              <a:t>嚴禁抄襲：</a:t>
            </a:r>
            <a:endParaRPr/>
          </a:p>
          <a:p>
            <a:pPr indent="-176243" lvl="0" marL="352425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b="0" i="0" lang="en-US" sz="1800" u="none" cap="none" strike="noStrike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程式碼及報告均需獨力完成。若曾與人討論需註明討論者(姓名、學號、參考資料出處)，否則需註明無討論者。</a:t>
            </a:r>
            <a:endParaRPr/>
          </a:p>
          <a:p>
            <a:pPr indent="-176243" lvl="0" marL="352425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b="0" i="0" lang="en-US" sz="1800" u="none" cap="none" strike="noStrike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老師與助教若對程式碼或報告有抄襲疑慮，將請作者親自解釋程式碼。</a:t>
            </a:r>
            <a:endParaRPr/>
          </a:p>
          <a:p>
            <a:pPr indent="-176243" lvl="0" marL="352425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b="0" i="0" lang="en-US" sz="1800" u="none" cap="none" strike="noStrike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抄襲情節嚴重者將依校規處置。</a:t>
            </a:r>
            <a:endParaRPr/>
          </a:p>
          <a:p>
            <a:pPr indent="0" lvl="0" marL="176181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indent="-171450" lvl="2" marL="17145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Char char="•"/>
            </a:pPr>
            <a:r>
              <a:rPr b="1" i="0" lang="en-US" sz="2000" u="none" cap="none" strike="noStrike">
                <a:solidFill>
                  <a:srgbClr val="0000FF"/>
                </a:solidFill>
                <a:latin typeface="DFKai-SB"/>
                <a:ea typeface="DFKai-SB"/>
                <a:cs typeface="DFKai-SB"/>
                <a:sym typeface="DFKai-SB"/>
              </a:rPr>
              <a:t>助教時間：</a:t>
            </a:r>
            <a:endParaRPr/>
          </a:p>
          <a:p>
            <a:pPr indent="-176243" lvl="1" marL="35242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b="0" i="0" lang="en-US" sz="1800" u="none" cap="none" strike="noStrike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Tue 15:30~17:20</a:t>
            </a:r>
            <a:endParaRPr/>
          </a:p>
          <a:p>
            <a:pPr indent="-176243" lvl="1" marL="35242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b="0" i="0" lang="en-US" sz="1800" u="none" cap="none" strike="noStrike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由各作業負責助教於公布作業時宣布</a:t>
            </a:r>
            <a:endParaRPr/>
          </a:p>
          <a:p>
            <a:pPr indent="-176243" lvl="1" marL="35242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b="0" i="0" lang="en-US" sz="1800" u="none" cap="none" strike="noStrike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由助教示範、講解作業實作方式</a:t>
            </a:r>
            <a:endParaRPr/>
          </a:p>
          <a:p>
            <a:pPr indent="-176243" lvl="1" marL="35242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b="0" i="0" lang="en-US" sz="1800" u="none" cap="none" strike="noStrike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不一定要參加</a:t>
            </a:r>
            <a:endParaRPr/>
          </a:p>
          <a:p>
            <a:pPr indent="-61943" lvl="1" marL="35242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indent="-176213" lvl="1" marL="17621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Char char="•"/>
            </a:pPr>
            <a:r>
              <a:rPr b="1" i="0" lang="en-US" sz="2000" u="none" cap="none" strike="noStrike">
                <a:solidFill>
                  <a:srgbClr val="0000FF"/>
                </a:solidFill>
                <a:latin typeface="DFKai-SB"/>
                <a:ea typeface="DFKai-SB"/>
                <a:cs typeface="DFKai-SB"/>
                <a:sym typeface="DFKai-SB"/>
              </a:rPr>
              <a:t>作業：</a:t>
            </a:r>
            <a:endParaRPr/>
          </a:p>
          <a:p>
            <a:pPr indent="-176212" lvl="1" marL="352425" marR="0" rtl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HW1: Regression / Classification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6212" lvl="1" marL="352425" marR="0" rtl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HW2: CNN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6212" lvl="1" marL="352425" marR="0" rtl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HW3: Embedding</a:t>
            </a:r>
            <a:endParaRPr b="0" i="0" sz="1800" u="none" cap="none" strike="noStrike">
              <a:solidFill>
                <a:srgbClr val="00B05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6212" lvl="1" marL="352425" marR="0" rtl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HW4: RNN</a:t>
            </a:r>
            <a:endParaRPr b="0" i="0" sz="1800" u="none" cap="none" strike="noStrike">
              <a:solidFill>
                <a:srgbClr val="00B05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6212" lvl="1" marL="352425" marR="0" rtl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HW5: SVM</a:t>
            </a:r>
            <a:endParaRPr b="0" i="0" sz="1800" u="none" cap="none" strike="noStrike">
              <a:solidFill>
                <a:srgbClr val="00B05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5" name="Google Shape;125;p5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 p14:dur="2000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end="16" st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6"/>
          <p:cNvSpPr txBox="1"/>
          <p:nvPr/>
        </p:nvSpPr>
        <p:spPr>
          <a:xfrm>
            <a:off x="2201175" y="1782964"/>
            <a:ext cx="2390684" cy="56555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FF9900"/>
                </a:solidFill>
                <a:latin typeface="DFKai-SB"/>
                <a:ea typeface="DFKai-SB"/>
                <a:cs typeface="DFKai-SB"/>
                <a:sym typeface="DFKai-SB"/>
              </a:rPr>
              <a:t>謝博揚</a:t>
            </a:r>
            <a:endParaRPr b="0" i="0" sz="1400" u="none" cap="none" strike="noStrike">
              <a:solidFill>
                <a:srgbClr val="000000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132" name="Google Shape;132;p6"/>
          <p:cNvSpPr txBox="1"/>
          <p:nvPr/>
        </p:nvSpPr>
        <p:spPr>
          <a:xfrm>
            <a:off x="0" y="0"/>
            <a:ext cx="9144000" cy="41549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-US" sz="21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Teaching Assistants</a:t>
            </a:r>
            <a:endParaRPr b="0" i="0" sz="21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6"/>
          <p:cNvSpPr txBox="1"/>
          <p:nvPr/>
        </p:nvSpPr>
        <p:spPr>
          <a:xfrm>
            <a:off x="1464908" y="729079"/>
            <a:ext cx="6447032" cy="9540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助教信箱: </a:t>
            </a:r>
            <a:r>
              <a:rPr b="1" i="0" lang="en-US" sz="28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ntueemlta2024</a:t>
            </a:r>
            <a:r>
              <a:rPr b="0" i="0" lang="en-US" sz="28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@gmail.com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 Hour: </a:t>
            </a: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TBD</a:t>
            </a:r>
            <a:endParaRPr b="1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6"/>
          <p:cNvSpPr txBox="1"/>
          <p:nvPr/>
        </p:nvSpPr>
        <p:spPr>
          <a:xfrm>
            <a:off x="1803303" y="5975032"/>
            <a:ext cx="460795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71450" lvl="0" marL="33694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r13942050@ntu.edu.tw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6"/>
          <p:cNvSpPr txBox="1"/>
          <p:nvPr/>
        </p:nvSpPr>
        <p:spPr>
          <a:xfrm>
            <a:off x="5287432" y="1829714"/>
            <a:ext cx="1461330" cy="56555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FF9900"/>
                </a:solidFill>
                <a:latin typeface="DFKai-SB"/>
                <a:ea typeface="DFKai-SB"/>
                <a:cs typeface="DFKai-SB"/>
                <a:sym typeface="DFKai-SB"/>
              </a:rPr>
              <a:t>徐樂融</a:t>
            </a:r>
            <a:endParaRPr b="0" i="0" sz="1400" u="none" cap="none" strike="noStrike">
              <a:solidFill>
                <a:srgbClr val="000000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136" name="Google Shape;136;p6"/>
          <p:cNvSpPr txBox="1"/>
          <p:nvPr/>
        </p:nvSpPr>
        <p:spPr>
          <a:xfrm>
            <a:off x="4929144" y="5970347"/>
            <a:ext cx="460957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71450" lvl="0" marL="33694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b09102101@ntu.edu.tw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7" name="Google Shape;137;p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736722" y="2616653"/>
            <a:ext cx="2324103" cy="32126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6"/>
          <p:cNvPicPr preferRelativeResize="0"/>
          <p:nvPr/>
        </p:nvPicPr>
        <p:blipFill rotWithShape="1">
          <a:blip r:embed="rId8">
            <a:alphaModFix/>
          </a:blip>
          <a:srcRect b="0" l="16875" r="7268" t="6513"/>
          <a:stretch/>
        </p:blipFill>
        <p:spPr>
          <a:xfrm>
            <a:off x="4879657" y="2616652"/>
            <a:ext cx="2470839" cy="32442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 p14:dur="2000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8"/>
          <p:cNvSpPr txBox="1"/>
          <p:nvPr>
            <p:ph idx="1" type="body"/>
          </p:nvPr>
        </p:nvSpPr>
        <p:spPr>
          <a:xfrm>
            <a:off x="298937" y="914399"/>
            <a:ext cx="8528539" cy="4572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7145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>
                <a:latin typeface="DFKai-SB"/>
                <a:ea typeface="DFKai-SB"/>
                <a:cs typeface="DFKai-SB"/>
                <a:sym typeface="DFKai-SB"/>
              </a:rPr>
              <a:t>日期: 12/20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>
                <a:latin typeface="DFKai-SB"/>
                <a:ea typeface="DFKai-SB"/>
                <a:cs typeface="DFKai-SB"/>
                <a:sym typeface="DFKai-SB"/>
              </a:rPr>
              <a:t>範圍: 本學期所有上課教材、作業、課程影片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>
                <a:latin typeface="DFKai-SB"/>
                <a:ea typeface="DFKai-SB"/>
                <a:cs typeface="DFKai-SB"/>
                <a:sym typeface="DFKai-SB"/>
              </a:rPr>
              <a:t>實施方式: 筆試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F0000"/>
              </a:buClr>
              <a:buSzPts val="2000"/>
              <a:buChar char="•"/>
            </a:pPr>
            <a:r>
              <a:rPr lang="en-US" sz="2000">
                <a:solidFill>
                  <a:srgbClr val="FF0000"/>
                </a:solidFill>
                <a:latin typeface="DFKai-SB"/>
                <a:ea typeface="DFKai-SB"/>
                <a:cs typeface="DFKai-SB"/>
                <a:sym typeface="DFKai-SB"/>
              </a:rPr>
              <a:t>註: 若(因疫情影響)學校要求考試需以遠距方式進行，本課程「可能」將期末考改為報告、作業、或競賽等方式進行(由老師決定)。</a:t>
            </a:r>
            <a:endParaRPr/>
          </a:p>
          <a:p>
            <a:pPr indent="-190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latin typeface="DFKai-SB"/>
              <a:ea typeface="DFKai-SB"/>
              <a:cs typeface="DFKai-SB"/>
              <a:sym typeface="DFKai-SB"/>
            </a:endParaRPr>
          </a:p>
          <a:p>
            <a:pPr indent="-571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45" name="Google Shape;145;p8"/>
          <p:cNvSpPr txBox="1"/>
          <p:nvPr/>
        </p:nvSpPr>
        <p:spPr>
          <a:xfrm>
            <a:off x="0" y="0"/>
            <a:ext cx="9144000" cy="46166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評量方式 – 期末考 (40%)</a:t>
            </a:r>
            <a:endParaRPr b="0" i="0" sz="21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8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 p14:dur="2000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9"/>
          <p:cNvSpPr txBox="1"/>
          <p:nvPr>
            <p:ph idx="1" type="body"/>
          </p:nvPr>
        </p:nvSpPr>
        <p:spPr>
          <a:xfrm>
            <a:off x="114301" y="914399"/>
            <a:ext cx="9144000" cy="4572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7145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>
                <a:latin typeface="DFKai-SB"/>
                <a:ea typeface="DFKai-SB"/>
                <a:cs typeface="DFKai-SB"/>
                <a:sym typeface="DFKai-SB"/>
              </a:rPr>
              <a:t>社團: </a:t>
            </a:r>
            <a:r>
              <a:rPr lang="en-US" sz="2800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</a:t>
            </a:r>
            <a:r>
              <a:rPr b="1" lang="en-US" sz="2800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Machine Learning (2024, fall)</a:t>
            </a:r>
            <a:r>
              <a:rPr lang="en-US" sz="2800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”</a:t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lang="en-US" sz="2400" u="sng">
                <a:solidFill>
                  <a:srgbClr val="00B050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https://www.facebook.com/groups/854106740116833</a:t>
            </a:r>
            <a:endParaRPr sz="2400">
              <a:solidFill>
                <a:srgbClr val="00B050"/>
              </a:solidFill>
            </a:endParaRPr>
          </a:p>
          <a:p>
            <a:pPr indent="-1714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lang="en-US" sz="2400">
                <a:latin typeface="DFKai-SB"/>
                <a:ea typeface="DFKai-SB"/>
                <a:cs typeface="DFKai-SB"/>
                <a:sym typeface="DFKai-SB"/>
              </a:rPr>
              <a:t>有問題可以直接在FB社團上發問</a:t>
            </a:r>
            <a:endParaRPr/>
          </a:p>
          <a:p>
            <a:pPr indent="-290513" lvl="1" marL="633413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lang="en-US" sz="2400">
                <a:latin typeface="DFKai-SB"/>
                <a:ea typeface="DFKai-SB"/>
                <a:cs typeface="DFKai-SB"/>
                <a:sym typeface="DFKai-SB"/>
              </a:rPr>
              <a:t>如果有同學知道答案請幫忙回答</a:t>
            </a:r>
            <a:endParaRPr/>
          </a:p>
          <a:p>
            <a:pPr indent="-290513" lvl="1" marL="633413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lang="en-US" sz="2400">
                <a:latin typeface="DFKai-SB"/>
                <a:ea typeface="DFKai-SB"/>
                <a:cs typeface="DFKai-SB"/>
                <a:sym typeface="DFKai-SB"/>
              </a:rPr>
              <a:t>請尊重助教個人臉書社交空間。除非助教允許，勿私訊助教。</a:t>
            </a:r>
            <a:endParaRPr/>
          </a:p>
          <a:p>
            <a:pPr indent="0" lvl="1" marL="3429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latin typeface="DFKai-SB"/>
              <a:ea typeface="DFKai-SB"/>
              <a:cs typeface="DFKai-SB"/>
              <a:sym typeface="DFKai-SB"/>
            </a:endParaRPr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>
                <a:latin typeface="DFKai-SB"/>
                <a:ea typeface="DFKai-SB"/>
                <a:cs typeface="DFKai-SB"/>
                <a:sym typeface="DFKai-SB"/>
              </a:rPr>
              <a:t>有想法也可以在FB社團上發言</a:t>
            </a:r>
            <a:endParaRPr/>
          </a:p>
        </p:txBody>
      </p:sp>
      <p:sp>
        <p:nvSpPr>
          <p:cNvPr id="153" name="Google Shape;153;p9"/>
          <p:cNvSpPr txBox="1"/>
          <p:nvPr/>
        </p:nvSpPr>
        <p:spPr>
          <a:xfrm>
            <a:off x="0" y="0"/>
            <a:ext cx="9144000" cy="46166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Facebook 社團</a:t>
            </a:r>
            <a:endParaRPr b="0" i="0" sz="21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9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 p14:dur="2000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4"/>
          <p:cNvSpPr txBox="1"/>
          <p:nvPr>
            <p:ph idx="1" type="body"/>
          </p:nvPr>
        </p:nvSpPr>
        <p:spPr>
          <a:xfrm>
            <a:off x="114301" y="914399"/>
            <a:ext cx="9144000" cy="4572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7145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>
                <a:latin typeface="DFKai-SB"/>
                <a:ea typeface="DFKai-SB"/>
                <a:cs typeface="DFKai-SB"/>
                <a:sym typeface="DFKai-SB"/>
              </a:rPr>
              <a:t>本周日 09/08 23:59 填寫完成</a:t>
            </a:r>
            <a:endParaRPr/>
          </a:p>
        </p:txBody>
      </p:sp>
      <p:sp>
        <p:nvSpPr>
          <p:cNvPr id="161" name="Google Shape;161;p24"/>
          <p:cNvSpPr txBox="1"/>
          <p:nvPr/>
        </p:nvSpPr>
        <p:spPr>
          <a:xfrm>
            <a:off x="0" y="0"/>
            <a:ext cx="9144000" cy="46166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加簽表單</a:t>
            </a:r>
            <a:endParaRPr b="0" i="0" sz="21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24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63" name="Google Shape;163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5999" y="1598131"/>
            <a:ext cx="4572001" cy="4572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 p14:dur="2000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2016-09-18T02:02:43Z</dcterms:created>
  <dc:creator>Lee Hung-yi</dc:creator>
</cp:coreProperties>
</file>