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embeddedFontLst>
    <p:embeddedFont>
      <p:font typeface="Microsoft JhengHei" panose="020B0604030504040204" pitchFamily="34" charset="-120"/>
      <p:regular r:id="rId29"/>
      <p:bold r:id="rId30"/>
    </p:embeddedFont>
    <p:embeddedFont>
      <p:font typeface="Gungsuh" panose="02030600000101010101" pitchFamily="18" charset="-127"/>
      <p:regular r:id="rId31"/>
    </p:embeddedFont>
    <p:embeddedFont>
      <p:font typeface="Open Sans" panose="02020500000000000000" charset="0"/>
      <p:regular r:id="rId32"/>
      <p:bold r:id="rId33"/>
      <p:italic r:id="rId34"/>
      <p:boldItalic r:id="rId35"/>
    </p:embeddedFont>
    <p:embeddedFont>
      <p:font typeface="PT Sans Narrow" panose="02020500000000000000"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V80wBaOKjUHgbxDysRkBn5oH2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5aecd42bd3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5aecd42bd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5aecd42bd3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5aecd42bd3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5aecd42bd3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15aecd42bd3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5aecd42bd3_0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5aecd42bd3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92e9ff8f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1592e9ff8f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6cf5f90e3_1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f6cf5f90e3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aecd42bd3_0_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aecd42b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5aecd42bd3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15aecd42bd3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5aecd42bd3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15aecd42bd3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5aecd42bd3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5aecd42bd3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5"/>
          <p:cNvCxnSpPr/>
          <p:nvPr/>
        </p:nvCxnSpPr>
        <p:spPr>
          <a:xfrm>
            <a:off x="7007735" y="4235850"/>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5"/>
          <p:cNvCxnSpPr/>
          <p:nvPr/>
        </p:nvCxnSpPr>
        <p:spPr>
          <a:xfrm>
            <a:off x="1575035" y="421100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5"/>
          <p:cNvGrpSpPr/>
          <p:nvPr/>
        </p:nvGrpSpPr>
        <p:grpSpPr>
          <a:xfrm>
            <a:off x="1004144" y="1362666"/>
            <a:ext cx="7136669" cy="203195"/>
            <a:chOff x="1346429" y="1011300"/>
            <a:chExt cx="6452100" cy="152400"/>
          </a:xfrm>
        </p:grpSpPr>
        <p:cxnSp>
          <p:nvCxnSpPr>
            <p:cNvPr id="13" name="Google Shape;13;p25"/>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5"/>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5"/>
          <p:cNvGrpSpPr/>
          <p:nvPr/>
        </p:nvGrpSpPr>
        <p:grpSpPr>
          <a:xfrm>
            <a:off x="1004151" y="5292001"/>
            <a:ext cx="7136669" cy="203195"/>
            <a:chOff x="1346435" y="3969088"/>
            <a:chExt cx="6452100" cy="152400"/>
          </a:xfrm>
        </p:grpSpPr>
        <p:cxnSp>
          <p:nvCxnSpPr>
            <p:cNvPr id="16" name="Google Shape;16;p25"/>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5"/>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5"/>
          <p:cNvSpPr txBox="1">
            <a:spLocks noGrp="1"/>
          </p:cNvSpPr>
          <p:nvPr>
            <p:ph type="ctrTitle"/>
          </p:nvPr>
        </p:nvSpPr>
        <p:spPr>
          <a:xfrm>
            <a:off x="1004150" y="2335685"/>
            <a:ext cx="7136700" cy="1363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9" name="Google Shape;19;p25"/>
          <p:cNvSpPr txBox="1">
            <a:spLocks noGrp="1"/>
          </p:cNvSpPr>
          <p:nvPr>
            <p:ph type="subTitle" idx="1"/>
          </p:nvPr>
        </p:nvSpPr>
        <p:spPr>
          <a:xfrm>
            <a:off x="2137225" y="3800052"/>
            <a:ext cx="48705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34"/>
          <p:cNvSpPr/>
          <p:nvPr/>
        </p:nvSpPr>
        <p:spPr>
          <a:xfrm>
            <a:off x="-75"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4"/>
          <p:cNvSpPr txBox="1">
            <a:spLocks noGrp="1"/>
          </p:cNvSpPr>
          <p:nvPr>
            <p:ph type="title" hasCustomPrompt="1"/>
          </p:nvPr>
        </p:nvSpPr>
        <p:spPr>
          <a:xfrm>
            <a:off x="311700" y="1739800"/>
            <a:ext cx="8520600" cy="2051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4"/>
          <p:cNvSpPr txBox="1">
            <a:spLocks noGrp="1"/>
          </p:cNvSpPr>
          <p:nvPr>
            <p:ph type="body" idx="1"/>
          </p:nvPr>
        </p:nvSpPr>
        <p:spPr>
          <a:xfrm>
            <a:off x="311700" y="3994200"/>
            <a:ext cx="8520600" cy="14289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9" name="Google Shape;59;p3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3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26"/>
          <p:cNvSpPr/>
          <p:nvPr/>
        </p:nvSpPr>
        <p:spPr>
          <a:xfrm>
            <a:off x="-75" y="6727600"/>
            <a:ext cx="9144000" cy="130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6"/>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4" name="Google Shape;24;p26"/>
          <p:cNvSpPr txBox="1">
            <a:spLocks noGrp="1"/>
          </p:cNvSpPr>
          <p:nvPr>
            <p:ph type="body" idx="1"/>
          </p:nvPr>
        </p:nvSpPr>
        <p:spPr>
          <a:xfrm>
            <a:off x="311700" y="1688433"/>
            <a:ext cx="8520600" cy="4403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5" name="Google Shape;25;p2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7"/>
          <p:cNvSpPr/>
          <p:nvPr/>
        </p:nvSpPr>
        <p:spPr>
          <a:xfrm>
            <a:off x="-50" y="3429200"/>
            <a:ext cx="9144000" cy="34287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7"/>
          <p:cNvSpPr txBox="1">
            <a:spLocks noGrp="1"/>
          </p:cNvSpPr>
          <p:nvPr>
            <p:ph type="title"/>
          </p:nvPr>
        </p:nvSpPr>
        <p:spPr>
          <a:xfrm>
            <a:off x="311700" y="1086400"/>
            <a:ext cx="8571300" cy="125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29" name="Google Shape;29;p2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28"/>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2" name="Google Shape;32;p28"/>
          <p:cNvSpPr txBox="1">
            <a:spLocks noGrp="1"/>
          </p:cNvSpPr>
          <p:nvPr>
            <p:ph type="body" idx="1"/>
          </p:nvPr>
        </p:nvSpPr>
        <p:spPr>
          <a:xfrm>
            <a:off x="311700" y="1688233"/>
            <a:ext cx="3999900" cy="44037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28"/>
          <p:cNvSpPr txBox="1">
            <a:spLocks noGrp="1"/>
          </p:cNvSpPr>
          <p:nvPr>
            <p:ph type="body" idx="2"/>
          </p:nvPr>
        </p:nvSpPr>
        <p:spPr>
          <a:xfrm>
            <a:off x="4832400" y="1688233"/>
            <a:ext cx="3999900" cy="44037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2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29"/>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7" name="Google Shape;37;p2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30"/>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30"/>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3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31"/>
          <p:cNvSpPr txBox="1">
            <a:spLocks noGrp="1"/>
          </p:cNvSpPr>
          <p:nvPr>
            <p:ph type="title"/>
          </p:nvPr>
        </p:nvSpPr>
        <p:spPr>
          <a:xfrm>
            <a:off x="490250" y="701800"/>
            <a:ext cx="56136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44" name="Google Shape;44;p3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32"/>
          <p:cNvSpPr/>
          <p:nvPr/>
        </p:nvSpPr>
        <p:spPr>
          <a:xfrm>
            <a:off x="4572000" y="0"/>
            <a:ext cx="45720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 name="Google Shape;47;p32"/>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32"/>
          <p:cNvSpPr txBox="1">
            <a:spLocks noGrp="1"/>
          </p:cNvSpPr>
          <p:nvPr>
            <p:ph type="title"/>
          </p:nvPr>
        </p:nvSpPr>
        <p:spPr>
          <a:xfrm>
            <a:off x="265500" y="1386233"/>
            <a:ext cx="4045200" cy="2234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9" name="Google Shape;49;p32"/>
          <p:cNvSpPr txBox="1">
            <a:spLocks noGrp="1"/>
          </p:cNvSpPr>
          <p:nvPr>
            <p:ph type="subTitle" idx="1"/>
          </p:nvPr>
        </p:nvSpPr>
        <p:spPr>
          <a:xfrm>
            <a:off x="265500" y="36358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32"/>
          <p:cNvSpPr txBox="1">
            <a:spLocks noGrp="1"/>
          </p:cNvSpPr>
          <p:nvPr>
            <p:ph type="body" idx="2"/>
          </p:nvPr>
        </p:nvSpPr>
        <p:spPr>
          <a:xfrm>
            <a:off x="4939500" y="965600"/>
            <a:ext cx="3837000" cy="49269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1" name="Google Shape;51;p3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5640967"/>
            <a:ext cx="5998800" cy="7983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3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24"/>
          <p:cNvSpPr txBox="1">
            <a:spLocks noGrp="1"/>
          </p:cNvSpPr>
          <p:nvPr>
            <p:ph type="body" idx="1"/>
          </p:nvPr>
        </p:nvSpPr>
        <p:spPr>
          <a:xfrm>
            <a:off x="311700" y="1688433"/>
            <a:ext cx="8520600" cy="4403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2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lab.research.google.com/drive/1gydf76dnh7cFnmIOWMLM4xhL73vMYRPH?usp=shar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kaggle.com/t/77f7840897974d2684e29a9c0c8afbf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document/d/1wvZCMMYy0PmGgG-ek8JC8qz-wBTFd0Rd/edit?usp=sharing&amp;ouid=112465961449455869485&amp;rtpof=true&amp;sd=tru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ntueemlta2023.github.io/homeworks/hw1/ml-2023fall-hw1-math.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
          <p:cNvSpPr txBox="1">
            <a:spLocks noGrp="1"/>
          </p:cNvSpPr>
          <p:nvPr>
            <p:ph type="ctrTitle"/>
          </p:nvPr>
        </p:nvSpPr>
        <p:spPr>
          <a:xfrm>
            <a:off x="1004150" y="2335685"/>
            <a:ext cx="7136700" cy="1363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400"/>
              <a:buNone/>
            </a:pPr>
            <a:r>
              <a:rPr lang="zh-TW"/>
              <a:t>Machine Learning HW1</a:t>
            </a:r>
            <a:endParaRPr/>
          </a:p>
        </p:txBody>
      </p:sp>
      <p:sp>
        <p:nvSpPr>
          <p:cNvPr id="67" name="Google Shape;67;p1"/>
          <p:cNvSpPr txBox="1">
            <a:spLocks noGrp="1"/>
          </p:cNvSpPr>
          <p:nvPr>
            <p:ph type="subTitle" idx="1"/>
          </p:nvPr>
        </p:nvSpPr>
        <p:spPr>
          <a:xfrm>
            <a:off x="2137225" y="3800052"/>
            <a:ext cx="4870500" cy="1056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zh-TW" dirty="0"/>
              <a:t>MLTAs</a:t>
            </a:r>
            <a:endParaRPr dirty="0"/>
          </a:p>
          <a:p>
            <a:pPr marL="0" lvl="0" indent="0" algn="ctr" rtl="0">
              <a:lnSpc>
                <a:spcPct val="100000"/>
              </a:lnSpc>
              <a:spcBef>
                <a:spcPts val="0"/>
              </a:spcBef>
              <a:spcAft>
                <a:spcPts val="0"/>
              </a:spcAft>
              <a:buSzPts val="2400"/>
              <a:buNone/>
            </a:pPr>
            <a:r>
              <a:rPr lang="zh-TW" dirty="0"/>
              <a:t>ntueemlta202</a:t>
            </a:r>
            <a:r>
              <a:rPr lang="en-US" altLang="zh-TW" dirty="0"/>
              <a:t>3</a:t>
            </a:r>
            <a:r>
              <a:rPr lang="zh-TW" dirty="0"/>
              <a:t>@gmail.com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a:t>Sample Submission</a:t>
            </a:r>
            <a:endParaRPr/>
          </a:p>
        </p:txBody>
      </p:sp>
      <p:sp>
        <p:nvSpPr>
          <p:cNvPr id="149" name="Google Shape;149;p7"/>
          <p:cNvSpPr txBox="1">
            <a:spLocks noGrp="1"/>
          </p:cNvSpPr>
          <p:nvPr>
            <p:ph type="body" idx="1"/>
          </p:nvPr>
        </p:nvSpPr>
        <p:spPr>
          <a:xfrm>
            <a:off x="311700" y="1688433"/>
            <a:ext cx="8520600" cy="44037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rgbClr val="000000"/>
              </a:buClr>
              <a:buSzPts val="2000"/>
              <a:buFont typeface="Microsoft JhengHei"/>
              <a:buChar char="●"/>
            </a:pPr>
            <a:r>
              <a:rPr lang="zh-TW" sz="2000">
                <a:solidFill>
                  <a:srgbClr val="000000"/>
                </a:solidFill>
                <a:latin typeface="Microsoft JhengHei"/>
                <a:ea typeface="Microsoft JhengHei"/>
                <a:cs typeface="Microsoft JhengHei"/>
                <a:sym typeface="Microsoft JhengHei"/>
              </a:rPr>
              <a:t>預測 90 筆testing data中的PM2.5值，將預測結果上傳至kaggle</a:t>
            </a:r>
            <a:endParaRPr sz="2000">
              <a:solidFill>
                <a:srgbClr val="000000"/>
              </a:solidFill>
              <a:latin typeface="Microsoft JhengHei"/>
              <a:ea typeface="Microsoft JhengHei"/>
              <a:cs typeface="Microsoft JhengHei"/>
              <a:sym typeface="Microsoft JhengHei"/>
            </a:endParaRPr>
          </a:p>
          <a:p>
            <a:pPr marL="914400" lvl="1" indent="-330200" algn="l" rtl="0">
              <a:lnSpc>
                <a:spcPct val="150000"/>
              </a:lnSpc>
              <a:spcBef>
                <a:spcPts val="0"/>
              </a:spcBef>
              <a:spcAft>
                <a:spcPts val="0"/>
              </a:spcAft>
              <a:buClr>
                <a:srgbClr val="424242"/>
              </a:buClr>
              <a:buSzPts val="1600"/>
              <a:buFont typeface="Microsoft JhengHei"/>
              <a:buChar char="○"/>
            </a:pPr>
            <a:r>
              <a:rPr lang="zh-TW" sz="1600">
                <a:solidFill>
                  <a:srgbClr val="424242"/>
                </a:solidFill>
                <a:latin typeface="Microsoft JhengHei"/>
                <a:ea typeface="Microsoft JhengHei"/>
                <a:cs typeface="Microsoft JhengHei"/>
                <a:sym typeface="Microsoft JhengHei"/>
              </a:rPr>
              <a:t>Upload format : csv file</a:t>
            </a:r>
            <a:endParaRPr sz="1600">
              <a:solidFill>
                <a:srgbClr val="424242"/>
              </a:solidFill>
              <a:latin typeface="Microsoft JhengHei"/>
              <a:ea typeface="Microsoft JhengHei"/>
              <a:cs typeface="Microsoft JhengHei"/>
              <a:sym typeface="Microsoft JhengHei"/>
            </a:endParaRPr>
          </a:p>
          <a:p>
            <a:pPr marL="914400" lvl="1" indent="-330200" algn="l" rtl="0">
              <a:lnSpc>
                <a:spcPct val="150000"/>
              </a:lnSpc>
              <a:spcBef>
                <a:spcPts val="0"/>
              </a:spcBef>
              <a:spcAft>
                <a:spcPts val="0"/>
              </a:spcAft>
              <a:buClr>
                <a:srgbClr val="424242"/>
              </a:buClr>
              <a:buSzPts val="1600"/>
              <a:buFont typeface="Microsoft JhengHei"/>
              <a:buChar char="○"/>
            </a:pPr>
            <a:r>
              <a:rPr lang="zh-TW" sz="1600">
                <a:solidFill>
                  <a:srgbClr val="424242"/>
                </a:solidFill>
                <a:latin typeface="Microsoft JhengHei"/>
                <a:ea typeface="Microsoft JhengHei"/>
                <a:cs typeface="Microsoft JhengHei"/>
                <a:sym typeface="Microsoft JhengHei"/>
              </a:rPr>
              <a:t>第一行必須是 Id, Predicted</a:t>
            </a:r>
            <a:endParaRPr sz="1600">
              <a:solidFill>
                <a:srgbClr val="424242"/>
              </a:solidFill>
              <a:latin typeface="Microsoft JhengHei"/>
              <a:ea typeface="Microsoft JhengHei"/>
              <a:cs typeface="Microsoft JhengHei"/>
              <a:sym typeface="Microsoft JhengHei"/>
            </a:endParaRPr>
          </a:p>
          <a:p>
            <a:pPr marL="914400" lvl="1" indent="-330200" algn="l" rtl="0">
              <a:lnSpc>
                <a:spcPct val="150000"/>
              </a:lnSpc>
              <a:spcBef>
                <a:spcPts val="0"/>
              </a:spcBef>
              <a:spcAft>
                <a:spcPts val="0"/>
              </a:spcAft>
              <a:buClr>
                <a:srgbClr val="424242"/>
              </a:buClr>
              <a:buSzPts val="1600"/>
              <a:buFont typeface="Microsoft JhengHei"/>
              <a:buChar char="○"/>
            </a:pPr>
            <a:r>
              <a:rPr lang="zh-TW" sz="1600">
                <a:solidFill>
                  <a:srgbClr val="424242"/>
                </a:solidFill>
                <a:latin typeface="Microsoft JhengHei"/>
                <a:ea typeface="Microsoft JhengHei"/>
                <a:cs typeface="Microsoft JhengHei"/>
                <a:sym typeface="Microsoft JhengHei"/>
              </a:rPr>
              <a:t>第二行開始，每行分別為id值及預測PM2.5數值 (string, double)</a:t>
            </a:r>
            <a:endParaRPr sz="1600">
              <a:solidFill>
                <a:srgbClr val="424242"/>
              </a:solidFill>
              <a:latin typeface="Microsoft JhengHei"/>
              <a:ea typeface="Microsoft JhengHei"/>
              <a:cs typeface="Microsoft JhengHei"/>
              <a:sym typeface="Microsoft JhengHei"/>
            </a:endParaRPr>
          </a:p>
          <a:p>
            <a:pPr marL="457200" lvl="0" indent="-355600" algn="l" rtl="0">
              <a:lnSpc>
                <a:spcPct val="150000"/>
              </a:lnSpc>
              <a:spcBef>
                <a:spcPts val="0"/>
              </a:spcBef>
              <a:spcAft>
                <a:spcPts val="0"/>
              </a:spcAft>
              <a:buClr>
                <a:srgbClr val="000000"/>
              </a:buClr>
              <a:buSzPts val="2000"/>
              <a:buFont typeface="Microsoft JhengHei"/>
              <a:buChar char="●"/>
            </a:pPr>
            <a:r>
              <a:rPr lang="zh-TW" sz="2000">
                <a:solidFill>
                  <a:srgbClr val="000000"/>
                </a:solidFill>
                <a:latin typeface="Microsoft JhengHei"/>
                <a:ea typeface="Microsoft JhengHei"/>
                <a:cs typeface="Microsoft JhengHei"/>
                <a:sym typeface="Microsoft JhengHei"/>
              </a:rPr>
              <a:t>範例格式：</a:t>
            </a:r>
            <a:endParaRPr sz="2000">
              <a:solidFill>
                <a:srgbClr val="000000"/>
              </a:solidFill>
              <a:latin typeface="Microsoft JhengHei"/>
              <a:ea typeface="Microsoft JhengHei"/>
              <a:cs typeface="Microsoft JhengHei"/>
              <a:sym typeface="Microsoft JhengHei"/>
            </a:endParaRPr>
          </a:p>
        </p:txBody>
      </p:sp>
      <p:pic>
        <p:nvPicPr>
          <p:cNvPr id="150" name="Google Shape;150;p7"/>
          <p:cNvPicPr preferRelativeResize="0"/>
          <p:nvPr/>
        </p:nvPicPr>
        <p:blipFill rotWithShape="1">
          <a:blip r:embed="rId3">
            <a:alphaModFix/>
          </a:blip>
          <a:srcRect/>
          <a:stretch/>
        </p:blipFill>
        <p:spPr>
          <a:xfrm>
            <a:off x="2156557" y="3429000"/>
            <a:ext cx="1357904" cy="3124200"/>
          </a:xfrm>
          <a:prstGeom prst="rect">
            <a:avLst/>
          </a:prstGeom>
          <a:noFill/>
          <a:ln>
            <a:noFill/>
          </a:ln>
        </p:spPr>
      </p:pic>
      <p:sp>
        <p:nvSpPr>
          <p:cNvPr id="151" name="Google Shape;151;p7"/>
          <p:cNvSpPr txBox="1"/>
          <p:nvPr/>
        </p:nvSpPr>
        <p:spPr>
          <a:xfrm>
            <a:off x="4242550" y="609212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solidFill>
                  <a:srgbClr val="666666"/>
                </a:solidFill>
                <a:latin typeface="Microsoft JhengHei"/>
                <a:ea typeface="Microsoft JhengHei"/>
                <a:cs typeface="Microsoft JhengHei"/>
                <a:sym typeface="Microsoft JhengHei"/>
              </a:rPr>
              <a:t>示意圖（數字僅供參考）</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5aecd42bd3_0_95"/>
          <p:cNvSpPr txBox="1">
            <a:spLocks noGrp="1"/>
          </p:cNvSpPr>
          <p:nvPr>
            <p:ph type="title"/>
          </p:nvPr>
        </p:nvSpPr>
        <p:spPr>
          <a:xfrm>
            <a:off x="311700" y="551301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Kaggle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5aecd42bd3_0_78"/>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a:t>Kaggle Info</a:t>
            </a:r>
            <a:endParaRPr/>
          </a:p>
        </p:txBody>
      </p:sp>
      <p:sp>
        <p:nvSpPr>
          <p:cNvPr id="162" name="Google Shape;162;g15aecd42bd3_0_78"/>
          <p:cNvSpPr txBox="1">
            <a:spLocks noGrp="1"/>
          </p:cNvSpPr>
          <p:nvPr>
            <p:ph type="body" idx="1"/>
          </p:nvPr>
        </p:nvSpPr>
        <p:spPr>
          <a:xfrm>
            <a:off x="311700" y="1688433"/>
            <a:ext cx="8520600" cy="4403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55555"/>
              </a:buClr>
              <a:buSzPts val="1800"/>
              <a:buFont typeface="Microsoft JhengHei"/>
              <a:buChar char="●"/>
            </a:pPr>
            <a:r>
              <a:rPr lang="zh-TW" sz="1800" dirty="0">
                <a:latin typeface="Microsoft JhengHei"/>
                <a:ea typeface="Microsoft JhengHei"/>
                <a:cs typeface="Microsoft JhengHei"/>
                <a:sym typeface="Microsoft JhengHei"/>
              </a:rPr>
              <a:t>請自行到kaggle創建帳號（</a:t>
            </a:r>
            <a:r>
              <a:rPr lang="zh-TW" sz="1800" dirty="0">
                <a:solidFill>
                  <a:srgbClr val="FF0000"/>
                </a:solidFill>
                <a:latin typeface="Microsoft JhengHei"/>
                <a:ea typeface="Microsoft JhengHei"/>
                <a:cs typeface="Microsoft JhengHei"/>
                <a:sym typeface="Microsoft JhengHei"/>
              </a:rPr>
              <a:t>務必使用ntu信箱</a:t>
            </a:r>
            <a:r>
              <a:rPr lang="zh-TW" sz="1800" dirty="0">
                <a:latin typeface="Microsoft JhengHei"/>
                <a:ea typeface="Microsoft JhengHei"/>
                <a:cs typeface="Microsoft JhengHei"/>
                <a:sym typeface="Microsoft JhengHei"/>
              </a:rPr>
              <a:t>）</a:t>
            </a:r>
            <a:endParaRPr sz="1800" dirty="0">
              <a:latin typeface="Microsoft JhengHei"/>
              <a:ea typeface="Microsoft JhengHei"/>
              <a:cs typeface="Microsoft JhengHei"/>
              <a:sym typeface="Microsoft JhengHei"/>
            </a:endParaRPr>
          </a:p>
          <a:p>
            <a:pPr marL="457200" lvl="0" indent="-342900" algn="l" rtl="0">
              <a:lnSpc>
                <a:spcPct val="115000"/>
              </a:lnSpc>
              <a:spcBef>
                <a:spcPts val="0"/>
              </a:spcBef>
              <a:spcAft>
                <a:spcPts val="0"/>
              </a:spcAft>
              <a:buSzPts val="1800"/>
              <a:buFont typeface="Microsoft JhengHei"/>
              <a:buChar char="●"/>
            </a:pPr>
            <a:r>
              <a:rPr lang="zh-TW" dirty="0">
                <a:latin typeface="Microsoft JhengHei"/>
                <a:ea typeface="Microsoft JhengHei"/>
                <a:cs typeface="Microsoft JhengHei"/>
                <a:sym typeface="Microsoft JhengHei"/>
              </a:rPr>
              <a:t>sample code : </a:t>
            </a:r>
            <a:r>
              <a:rPr lang="zh-TW" u="sng" dirty="0">
                <a:solidFill>
                  <a:schemeClr val="hlink"/>
                </a:solidFill>
                <a:latin typeface="Microsoft JhengHei"/>
                <a:ea typeface="Microsoft JhengHei"/>
                <a:cs typeface="Microsoft JhengHei"/>
                <a:sym typeface="Microsoft JhengHei"/>
                <a:hlinkClick r:id="rId3"/>
              </a:rPr>
              <a:t>code</a:t>
            </a:r>
            <a:endParaRPr dirty="0">
              <a:latin typeface="Microsoft JhengHei"/>
              <a:ea typeface="Microsoft JhengHei"/>
              <a:cs typeface="Microsoft JhengHei"/>
              <a:sym typeface="Microsoft JhengHei"/>
            </a:endParaRPr>
          </a:p>
          <a:p>
            <a:pPr lvl="0">
              <a:buClr>
                <a:srgbClr val="555555"/>
              </a:buClr>
              <a:buFont typeface="Microsoft JhengHei"/>
              <a:buChar char="●"/>
            </a:pPr>
            <a:r>
              <a:rPr lang="zh-TW" sz="1800" dirty="0">
                <a:latin typeface="Microsoft JhengHei"/>
                <a:ea typeface="Microsoft JhengHei"/>
                <a:cs typeface="Microsoft JhengHei"/>
                <a:sym typeface="Microsoft JhengHei"/>
              </a:rPr>
              <a:t>Link: </a:t>
            </a:r>
            <a:r>
              <a:rPr lang="en-US" altLang="zh-TW" u="sng" dirty="0">
                <a:solidFill>
                  <a:schemeClr val="hlink"/>
                </a:solidFill>
                <a:latin typeface="Microsoft JhengHei"/>
                <a:ea typeface="Microsoft JhengHei"/>
                <a:cs typeface="Microsoft JhengHei"/>
                <a:sym typeface="Microsoft JhengHei"/>
                <a:hlinkClick r:id="rId4"/>
              </a:rPr>
              <a:t>https://www.kaggle.com/t/77f7840897974d2684e29a9c0c8afbff</a:t>
            </a:r>
            <a:endParaRPr lang="en-US" altLang="zh-TW" u="sng" dirty="0">
              <a:solidFill>
                <a:schemeClr val="hlink"/>
              </a:solidFill>
              <a:latin typeface="Microsoft JhengHei"/>
              <a:ea typeface="Microsoft JhengHei"/>
              <a:cs typeface="Microsoft JhengHei"/>
              <a:sym typeface="Microsoft JhengHei"/>
            </a:endParaRPr>
          </a:p>
          <a:p>
            <a:pPr lvl="0">
              <a:buClr>
                <a:srgbClr val="555555"/>
              </a:buClr>
              <a:buFont typeface="Microsoft JhengHei"/>
              <a:buChar char="●"/>
            </a:pPr>
            <a:r>
              <a:rPr lang="zh-TW" dirty="0">
                <a:latin typeface="Microsoft JhengHei"/>
                <a:ea typeface="Microsoft JhengHei"/>
                <a:cs typeface="Microsoft JhengHei"/>
                <a:sym typeface="Microsoft JhengHei"/>
              </a:rPr>
              <a:t>個人進行、不須組隊</a:t>
            </a:r>
            <a:endParaRPr dirty="0">
              <a:latin typeface="Microsoft JhengHei"/>
              <a:ea typeface="Microsoft JhengHei"/>
              <a:cs typeface="Microsoft JhengHei"/>
              <a:sym typeface="Microsoft JhengHei"/>
            </a:endParaRPr>
          </a:p>
          <a:p>
            <a:pPr marL="457200" lvl="0" indent="-342900" algn="l" rtl="0">
              <a:lnSpc>
                <a:spcPct val="115000"/>
              </a:lnSpc>
              <a:spcBef>
                <a:spcPts val="0"/>
              </a:spcBef>
              <a:spcAft>
                <a:spcPts val="0"/>
              </a:spcAft>
              <a:buClr>
                <a:srgbClr val="555555"/>
              </a:buClr>
              <a:buSzPts val="1800"/>
              <a:buFont typeface="Microsoft JhengHei"/>
              <a:buChar char="●"/>
            </a:pPr>
            <a:r>
              <a:rPr lang="zh-TW" sz="1800" b="1" dirty="0">
                <a:latin typeface="Microsoft JhengHei"/>
                <a:ea typeface="Microsoft JhengHei"/>
                <a:cs typeface="Microsoft JhengHei"/>
                <a:sym typeface="Microsoft JhengHei"/>
              </a:rPr>
              <a:t>Team Name:</a:t>
            </a:r>
            <a:r>
              <a:rPr lang="zh-TW" sz="1800" dirty="0">
                <a:latin typeface="Microsoft JhengHei"/>
                <a:ea typeface="Microsoft JhengHei"/>
                <a:cs typeface="Microsoft JhengHei"/>
                <a:sym typeface="Microsoft JhengHei"/>
              </a:rPr>
              <a:t> </a:t>
            </a:r>
            <a:endParaRPr sz="1800" dirty="0">
              <a:latin typeface="Microsoft JhengHei"/>
              <a:ea typeface="Microsoft JhengHei"/>
              <a:cs typeface="Microsoft JhengHei"/>
              <a:sym typeface="Microsoft JhengHei"/>
            </a:endParaRPr>
          </a:p>
          <a:p>
            <a:pPr marL="914400" lvl="1" indent="-342900" algn="l" rtl="0">
              <a:lnSpc>
                <a:spcPct val="115000"/>
              </a:lnSpc>
              <a:spcBef>
                <a:spcPts val="0"/>
              </a:spcBef>
              <a:spcAft>
                <a:spcPts val="0"/>
              </a:spcAft>
              <a:buSzPts val="1800"/>
              <a:buChar char="○"/>
            </a:pPr>
            <a:r>
              <a:rPr lang="zh-TW" dirty="0">
                <a:latin typeface="Microsoft JhengHei"/>
                <a:ea typeface="Microsoft JhengHei"/>
                <a:cs typeface="Microsoft JhengHei"/>
                <a:sym typeface="Microsoft JhengHei"/>
              </a:rPr>
              <a:t>修課學生：</a:t>
            </a:r>
            <a:r>
              <a:rPr lang="zh-TW" b="1" dirty="0">
                <a:latin typeface="Microsoft JhengHei"/>
                <a:ea typeface="Microsoft JhengHei"/>
                <a:cs typeface="Microsoft JhengHei"/>
                <a:sym typeface="Microsoft JhengHei"/>
              </a:rPr>
              <a:t>學號_任意名稱（ex: b09901666_只會tune參數）</a:t>
            </a:r>
            <a:endParaRPr sz="1800" b="1" dirty="0">
              <a:latin typeface="Microsoft JhengHei"/>
              <a:ea typeface="Microsoft JhengHei"/>
              <a:cs typeface="Microsoft JhengHei"/>
              <a:sym typeface="Microsoft JhengHei"/>
            </a:endParaRPr>
          </a:p>
          <a:p>
            <a:pPr marL="914400" lvl="1" indent="-317500" algn="l" rtl="0">
              <a:lnSpc>
                <a:spcPct val="115000"/>
              </a:lnSpc>
              <a:spcBef>
                <a:spcPts val="0"/>
              </a:spcBef>
              <a:spcAft>
                <a:spcPts val="0"/>
              </a:spcAft>
              <a:buSzPts val="1400"/>
              <a:buFont typeface="Microsoft JhengHei"/>
              <a:buChar char="○"/>
            </a:pPr>
            <a:r>
              <a:rPr lang="zh-TW" dirty="0">
                <a:latin typeface="Microsoft JhengHei"/>
                <a:ea typeface="Microsoft JhengHei"/>
                <a:cs typeface="Microsoft JhengHei"/>
                <a:sym typeface="Microsoft JhengHei"/>
              </a:rPr>
              <a:t>旁聽：旁聽_任意名稱</a:t>
            </a:r>
            <a:endParaRPr sz="700" dirty="0"/>
          </a:p>
          <a:p>
            <a:pPr marL="0" lvl="0" indent="0" algn="l" rtl="0">
              <a:lnSpc>
                <a:spcPct val="115000"/>
              </a:lnSpc>
              <a:spcBef>
                <a:spcPts val="1600"/>
              </a:spcBef>
              <a:spcAft>
                <a:spcPts val="0"/>
              </a:spcAft>
              <a:buSzPts val="1800"/>
              <a:buNone/>
            </a:pPr>
            <a:endParaRPr sz="1800" dirty="0">
              <a:solidFill>
                <a:srgbClr val="000000"/>
              </a:solidFill>
            </a:endParaRPr>
          </a:p>
          <a:p>
            <a:pPr marL="0" lvl="0" indent="0" algn="l" rtl="0">
              <a:lnSpc>
                <a:spcPct val="115000"/>
              </a:lnSpc>
              <a:spcBef>
                <a:spcPts val="1600"/>
              </a:spcBef>
              <a:spcAft>
                <a:spcPts val="1600"/>
              </a:spcAft>
              <a:buSzPts val="1800"/>
              <a:buNone/>
            </a:pPr>
            <a:endParaRPr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5aecd42bd3_0_84"/>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a:t>Kaggle Submission </a:t>
            </a:r>
            <a:endParaRPr/>
          </a:p>
        </p:txBody>
      </p:sp>
      <p:sp>
        <p:nvSpPr>
          <p:cNvPr id="168" name="Google Shape;168;g15aecd42bd3_0_84"/>
          <p:cNvSpPr txBox="1">
            <a:spLocks noGrp="1"/>
          </p:cNvSpPr>
          <p:nvPr>
            <p:ph type="body" idx="1"/>
          </p:nvPr>
        </p:nvSpPr>
        <p:spPr>
          <a:xfrm>
            <a:off x="311700" y="1688433"/>
            <a:ext cx="8520600" cy="4403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Microsoft JhengHei"/>
              <a:buChar char="●"/>
            </a:pPr>
            <a:r>
              <a:rPr lang="zh-TW" sz="1800">
                <a:latin typeface="Microsoft JhengHei"/>
                <a:ea typeface="Microsoft JhengHei"/>
                <a:cs typeface="Microsoft JhengHei"/>
                <a:sym typeface="Microsoft JhengHei"/>
              </a:rPr>
              <a:t>Maximum Daily Submission: 5</a:t>
            </a:r>
            <a:r>
              <a:rPr lang="zh-TW">
                <a:latin typeface="Microsoft JhengHei"/>
                <a:ea typeface="Microsoft JhengHei"/>
                <a:cs typeface="Microsoft JhengHei"/>
                <a:sym typeface="Microsoft JhengHei"/>
              </a:rPr>
              <a:t> times</a:t>
            </a:r>
            <a:endParaRPr>
              <a:solidFill>
                <a:srgbClr val="FF0000"/>
              </a:solidFill>
              <a:latin typeface="Microsoft JhengHei"/>
              <a:ea typeface="Microsoft JhengHei"/>
              <a:cs typeface="Microsoft JhengHei"/>
              <a:sym typeface="Microsoft JhengHei"/>
            </a:endParaRPr>
          </a:p>
          <a:p>
            <a:pPr marL="457200" lvl="0" indent="-342900" algn="l" rtl="0">
              <a:lnSpc>
                <a:spcPct val="115000"/>
              </a:lnSpc>
              <a:spcBef>
                <a:spcPts val="0"/>
              </a:spcBef>
              <a:spcAft>
                <a:spcPts val="0"/>
              </a:spcAft>
              <a:buClr>
                <a:srgbClr val="555555"/>
              </a:buClr>
              <a:buSzPts val="1800"/>
              <a:buFont typeface="Microsoft JhengHei"/>
              <a:buChar char="●"/>
            </a:pPr>
            <a:r>
              <a:rPr lang="zh-TW">
                <a:latin typeface="Microsoft JhengHei"/>
                <a:ea typeface="Microsoft JhengHei"/>
                <a:cs typeface="Microsoft JhengHei"/>
                <a:sym typeface="Microsoft JhengHei"/>
              </a:rPr>
              <a:t>test_data.csv的90筆資料分為：45筆public、45筆private</a:t>
            </a:r>
            <a:endParaRPr>
              <a:solidFill>
                <a:srgbClr val="FF0000"/>
              </a:solidFill>
              <a:latin typeface="Microsoft JhengHei"/>
              <a:ea typeface="Microsoft JhengHei"/>
              <a:cs typeface="Microsoft JhengHei"/>
              <a:sym typeface="Microsoft JhengHei"/>
            </a:endParaRPr>
          </a:p>
          <a:p>
            <a:pPr marL="457200" lvl="0" indent="-342900" algn="l" rtl="0">
              <a:lnSpc>
                <a:spcPct val="115000"/>
              </a:lnSpc>
              <a:spcBef>
                <a:spcPts val="0"/>
              </a:spcBef>
              <a:spcAft>
                <a:spcPts val="0"/>
              </a:spcAft>
              <a:buClr>
                <a:srgbClr val="555555"/>
              </a:buClr>
              <a:buSzPts val="1800"/>
              <a:buFont typeface="Microsoft JhengHei"/>
              <a:buChar char="●"/>
            </a:pPr>
            <a:r>
              <a:rPr lang="zh-TW" sz="1800">
                <a:latin typeface="Microsoft JhengHei"/>
                <a:ea typeface="Microsoft JhengHei"/>
                <a:cs typeface="Microsoft JhengHei"/>
                <a:sym typeface="Microsoft JhengHei"/>
              </a:rPr>
              <a:t>Leaderboard上所顯示為public score，在Kaggle Deadline前可以選擇2份submission作為</a:t>
            </a:r>
            <a:r>
              <a:rPr lang="zh-TW">
                <a:latin typeface="Microsoft JhengHei"/>
                <a:ea typeface="Microsoft JhengHei"/>
                <a:cs typeface="Microsoft JhengHei"/>
                <a:sym typeface="Microsoft JhengHei"/>
              </a:rPr>
              <a:t>最後的</a:t>
            </a:r>
            <a:r>
              <a:rPr lang="zh-TW" sz="1800">
                <a:latin typeface="Microsoft JhengHei"/>
                <a:ea typeface="Microsoft JhengHei"/>
                <a:cs typeface="Microsoft JhengHei"/>
                <a:sym typeface="Microsoft JhengHei"/>
              </a:rPr>
              <a:t>評分依據(</a:t>
            </a:r>
            <a:r>
              <a:rPr lang="zh-TW">
                <a:latin typeface="Microsoft JhengHei"/>
                <a:ea typeface="Microsoft JhengHei"/>
                <a:cs typeface="Microsoft JhengHei"/>
                <a:sym typeface="Microsoft JhengHei"/>
              </a:rPr>
              <a:t>public score &amp; private score)</a:t>
            </a:r>
            <a:r>
              <a:rPr lang="zh-TW" sz="1800">
                <a:latin typeface="Microsoft JhengHei"/>
                <a:ea typeface="Microsoft JhengHei"/>
                <a:cs typeface="Microsoft JhengHei"/>
                <a:sym typeface="Microsoft JhengHei"/>
              </a:rPr>
              <a:t>。</a:t>
            </a:r>
            <a:endParaRPr sz="1800">
              <a:latin typeface="Microsoft JhengHei"/>
              <a:ea typeface="Microsoft JhengHei"/>
              <a:cs typeface="Microsoft JhengHei"/>
              <a:sym typeface="Microsoft JhengHei"/>
            </a:endParaRPr>
          </a:p>
          <a:p>
            <a:pPr marL="457200" lvl="0" indent="-342900" algn="l" rtl="0">
              <a:lnSpc>
                <a:spcPct val="115000"/>
              </a:lnSpc>
              <a:spcBef>
                <a:spcPts val="0"/>
              </a:spcBef>
              <a:spcAft>
                <a:spcPts val="0"/>
              </a:spcAft>
              <a:buClr>
                <a:srgbClr val="555555"/>
              </a:buClr>
              <a:buSzPts val="1800"/>
              <a:buFont typeface="Microsoft JhengHei"/>
              <a:buChar char="●"/>
            </a:pPr>
            <a:r>
              <a:rPr lang="zh-TW">
                <a:latin typeface="Microsoft JhengHei"/>
                <a:ea typeface="Microsoft JhengHei"/>
                <a:cs typeface="Microsoft JhengHei"/>
                <a:sym typeface="Microsoft JhengHei"/>
              </a:rPr>
              <a:t>計分排名：會考慮到public以及private的成績</a:t>
            </a:r>
            <a:endParaRPr>
              <a:latin typeface="Microsoft JhengHei"/>
              <a:ea typeface="Microsoft JhengHei"/>
              <a:cs typeface="Microsoft JhengHei"/>
              <a:sym typeface="Microsoft JhengHei"/>
            </a:endParaRPr>
          </a:p>
          <a:p>
            <a:pPr marL="0" lvl="0" indent="0" algn="l" rtl="0">
              <a:lnSpc>
                <a:spcPct val="115000"/>
              </a:lnSpc>
              <a:spcBef>
                <a:spcPts val="1600"/>
              </a:spcBef>
              <a:spcAft>
                <a:spcPts val="0"/>
              </a:spcAft>
              <a:buSzPts val="1800"/>
              <a:buNone/>
            </a:pPr>
            <a:endParaRPr sz="700"/>
          </a:p>
          <a:p>
            <a:pPr marL="0" lvl="0" indent="0" algn="l" rtl="0">
              <a:lnSpc>
                <a:spcPct val="115000"/>
              </a:lnSpc>
              <a:spcBef>
                <a:spcPts val="1600"/>
              </a:spcBef>
              <a:spcAft>
                <a:spcPts val="0"/>
              </a:spcAft>
              <a:buSzPts val="1800"/>
              <a:buNone/>
            </a:pPr>
            <a:endParaRPr sz="1800">
              <a:solidFill>
                <a:srgbClr val="000000"/>
              </a:solidFill>
            </a:endParaRPr>
          </a:p>
          <a:p>
            <a:pPr marL="0" lvl="0" indent="0" algn="l" rtl="0">
              <a:lnSpc>
                <a:spcPct val="115000"/>
              </a:lnSpc>
              <a:spcBef>
                <a:spcPts val="1600"/>
              </a:spcBef>
              <a:spcAft>
                <a:spcPts val="1600"/>
              </a:spcAft>
              <a:buSzPts val="1800"/>
              <a:buNone/>
            </a:pPr>
            <a:endParaRPr sz="1800"/>
          </a:p>
        </p:txBody>
      </p:sp>
      <p:pic>
        <p:nvPicPr>
          <p:cNvPr id="169" name="Google Shape;169;g15aecd42bd3_0_84"/>
          <p:cNvPicPr preferRelativeResize="0"/>
          <p:nvPr/>
        </p:nvPicPr>
        <p:blipFill rotWithShape="1">
          <a:blip r:embed="rId3">
            <a:alphaModFix/>
          </a:blip>
          <a:srcRect/>
          <a:stretch/>
        </p:blipFill>
        <p:spPr>
          <a:xfrm>
            <a:off x="1918725" y="3683124"/>
            <a:ext cx="5306549" cy="298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4"/>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a:t>Special Regulation</a:t>
            </a:r>
            <a:endParaRPr/>
          </a:p>
        </p:txBody>
      </p:sp>
      <p:sp>
        <p:nvSpPr>
          <p:cNvPr id="175" name="Google Shape;175;p14"/>
          <p:cNvSpPr txBox="1">
            <a:spLocks noGrp="1"/>
          </p:cNvSpPr>
          <p:nvPr>
            <p:ph type="body" idx="1"/>
          </p:nvPr>
        </p:nvSpPr>
        <p:spPr>
          <a:xfrm>
            <a:off x="311700" y="1474674"/>
            <a:ext cx="8520600" cy="47385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Font typeface="Microsoft JhengHei"/>
              <a:buChar char="●"/>
            </a:pPr>
            <a:r>
              <a:rPr lang="zh-TW" sz="1700">
                <a:solidFill>
                  <a:srgbClr val="000000"/>
                </a:solidFill>
                <a:latin typeface="Microsoft JhengHei"/>
                <a:ea typeface="Microsoft JhengHei"/>
                <a:cs typeface="Microsoft JhengHei"/>
                <a:sym typeface="Microsoft JhengHei"/>
              </a:rPr>
              <a:t>限定開放使用套件</a:t>
            </a:r>
            <a:endParaRPr sz="1700">
              <a:solidFill>
                <a:srgbClr val="000000"/>
              </a:solidFill>
              <a:latin typeface="Microsoft JhengHei"/>
              <a:ea typeface="Microsoft JhengHei"/>
              <a:cs typeface="Microsoft JhengHei"/>
              <a:sym typeface="Microsoft JhengHei"/>
            </a:endParaRPr>
          </a:p>
          <a:p>
            <a:pPr marL="914400" lvl="1" indent="-330200" algn="l" rtl="0">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All python standard library</a:t>
            </a:r>
            <a:endParaRPr sz="1600">
              <a:solidFill>
                <a:srgbClr val="000000"/>
              </a:solidFill>
              <a:latin typeface="Microsoft JhengHei"/>
              <a:ea typeface="Microsoft JhengHei"/>
              <a:cs typeface="Microsoft JhengHei"/>
              <a:sym typeface="Microsoft JhengHei"/>
            </a:endParaRPr>
          </a:p>
          <a:p>
            <a:pPr marL="914400" lvl="1" indent="-330200" algn="l" rtl="0">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numpy</a:t>
            </a:r>
            <a:endParaRPr sz="1600">
              <a:solidFill>
                <a:srgbClr val="000000"/>
              </a:solidFill>
              <a:latin typeface="Microsoft JhengHei"/>
              <a:ea typeface="Microsoft JhengHei"/>
              <a:cs typeface="Microsoft JhengHei"/>
              <a:sym typeface="Microsoft JhengHei"/>
            </a:endParaRPr>
          </a:p>
          <a:p>
            <a:pPr marL="914400" lvl="1" indent="-330200" algn="l" rtl="0">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pandas</a:t>
            </a:r>
            <a:endParaRPr sz="1600">
              <a:solidFill>
                <a:srgbClr val="000000"/>
              </a:solidFill>
              <a:latin typeface="Microsoft JhengHei"/>
              <a:ea typeface="Microsoft JhengHei"/>
              <a:cs typeface="Microsoft JhengHei"/>
              <a:sym typeface="Microsoft JhengHei"/>
            </a:endParaRPr>
          </a:p>
          <a:p>
            <a:pPr marL="914400" lvl="1" indent="-330200" algn="l" rtl="0">
              <a:lnSpc>
                <a:spcPct val="115000"/>
              </a:lnSpc>
              <a:spcBef>
                <a:spcPts val="0"/>
              </a:spcBef>
              <a:spcAft>
                <a:spcPts val="0"/>
              </a:spcAft>
              <a:buClr>
                <a:srgbClr val="000000"/>
              </a:buClr>
              <a:buSzPts val="1600"/>
              <a:buFont typeface="Microsoft JhengHei"/>
              <a:buChar char="○"/>
            </a:pPr>
            <a:r>
              <a:rPr lang="zh-TW" sz="1600">
                <a:solidFill>
                  <a:srgbClr val="FF0000"/>
                </a:solidFill>
                <a:latin typeface="Microsoft JhengHei"/>
                <a:ea typeface="Microsoft JhengHei"/>
                <a:cs typeface="Microsoft JhengHei"/>
                <a:sym typeface="Microsoft JhengHei"/>
              </a:rPr>
              <a:t>No other packages can be used!!</a:t>
            </a:r>
            <a:endParaRPr sz="1600">
              <a:solidFill>
                <a:srgbClr val="FF0000"/>
              </a:solidFill>
              <a:latin typeface="Microsoft JhengHei"/>
              <a:ea typeface="Microsoft JhengHei"/>
              <a:cs typeface="Microsoft JhengHei"/>
              <a:sym typeface="Microsoft JhengHei"/>
            </a:endParaRPr>
          </a:p>
          <a:p>
            <a:pPr marL="1371600" marR="0" lvl="2" indent="-330200" algn="l" rtl="0">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pytorch, sklearn, numpy.linalg.lstsq 是不可以用的，否則該程式不予計分。</a:t>
            </a:r>
            <a:endParaRPr sz="1600">
              <a:solidFill>
                <a:srgbClr val="000000"/>
              </a:solidFill>
              <a:latin typeface="Microsoft JhengHei"/>
              <a:ea typeface="Microsoft JhengHei"/>
              <a:cs typeface="Microsoft JhengHei"/>
              <a:sym typeface="Microsoft JhengHei"/>
            </a:endParaRPr>
          </a:p>
          <a:p>
            <a:pPr marL="1371600" marR="0" lvl="2" indent="-330200" algn="l" rtl="0">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若對可使用套件有疑問，請聯絡助教。</a:t>
            </a:r>
            <a:endParaRPr sz="1600">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5aecd42bd3_0_99"/>
          <p:cNvSpPr txBox="1">
            <a:spLocks noGrp="1"/>
          </p:cNvSpPr>
          <p:nvPr>
            <p:ph type="title"/>
          </p:nvPr>
        </p:nvSpPr>
        <p:spPr>
          <a:xfrm>
            <a:off x="311700" y="551301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Grading / Assignment Regulations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a:t>Deadline </a:t>
            </a:r>
            <a:endParaRPr/>
          </a:p>
        </p:txBody>
      </p:sp>
      <p:sp>
        <p:nvSpPr>
          <p:cNvPr id="186" name="Google Shape;186;p8"/>
          <p:cNvSpPr txBox="1">
            <a:spLocks noGrp="1"/>
          </p:cNvSpPr>
          <p:nvPr>
            <p:ph type="body" idx="1"/>
          </p:nvPr>
        </p:nvSpPr>
        <p:spPr>
          <a:xfrm>
            <a:off x="311700" y="1688433"/>
            <a:ext cx="8520600" cy="4403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434343"/>
              </a:buClr>
              <a:buSzPts val="1800"/>
              <a:buFont typeface="Microsoft JhengHei"/>
              <a:buChar char="●"/>
            </a:pPr>
            <a:r>
              <a:rPr lang="zh-TW" sz="1800" dirty="0">
                <a:solidFill>
                  <a:srgbClr val="434343"/>
                </a:solidFill>
                <a:latin typeface="Microsoft JhengHei"/>
                <a:ea typeface="Microsoft JhengHei"/>
                <a:cs typeface="Microsoft JhengHei"/>
                <a:sym typeface="Microsoft JhengHei"/>
              </a:rPr>
              <a:t>Kaggle Deadline: </a:t>
            </a:r>
            <a:r>
              <a:rPr lang="zh-TW" dirty="0">
                <a:solidFill>
                  <a:srgbClr val="FF0000"/>
                </a:solidFill>
                <a:latin typeface="Microsoft JhengHei"/>
                <a:ea typeface="Microsoft JhengHei"/>
                <a:cs typeface="Microsoft JhengHei"/>
                <a:sym typeface="Microsoft JhengHei"/>
              </a:rPr>
              <a:t>10/</a:t>
            </a:r>
            <a:r>
              <a:rPr lang="en-US" altLang="zh-TW" dirty="0">
                <a:solidFill>
                  <a:srgbClr val="FF0000"/>
                </a:solidFill>
                <a:latin typeface="Microsoft JhengHei"/>
                <a:ea typeface="Microsoft JhengHei"/>
                <a:cs typeface="Microsoft JhengHei"/>
                <a:sym typeface="Microsoft JhengHei"/>
              </a:rPr>
              <a:t>6</a:t>
            </a:r>
            <a:r>
              <a:rPr lang="zh-TW" dirty="0">
                <a:solidFill>
                  <a:srgbClr val="FF0000"/>
                </a:solidFill>
                <a:latin typeface="Microsoft JhengHei"/>
                <a:ea typeface="Microsoft JhengHei"/>
                <a:cs typeface="Microsoft JhengHei"/>
                <a:sym typeface="Microsoft JhengHei"/>
              </a:rPr>
              <a:t>/202</a:t>
            </a:r>
            <a:r>
              <a:rPr lang="en-US" altLang="zh-TW" dirty="0">
                <a:solidFill>
                  <a:srgbClr val="FF0000"/>
                </a:solidFill>
                <a:latin typeface="Microsoft JhengHei"/>
                <a:ea typeface="Microsoft JhengHei"/>
                <a:cs typeface="Microsoft JhengHei"/>
                <a:sym typeface="Microsoft JhengHei"/>
              </a:rPr>
              <a:t>3</a:t>
            </a:r>
            <a:r>
              <a:rPr lang="zh-TW" dirty="0">
                <a:solidFill>
                  <a:srgbClr val="FF0000"/>
                </a:solidFill>
                <a:latin typeface="Microsoft JhengHei"/>
                <a:ea typeface="Microsoft JhengHei"/>
                <a:cs typeface="Microsoft JhengHei"/>
                <a:sym typeface="Microsoft JhengHei"/>
              </a:rPr>
              <a:t> </a:t>
            </a:r>
            <a:r>
              <a:rPr lang="zh-TW" dirty="0">
                <a:solidFill>
                  <a:srgbClr val="434343"/>
                </a:solidFill>
                <a:latin typeface="Microsoft JhengHei"/>
                <a:ea typeface="Microsoft JhengHei"/>
                <a:cs typeface="Microsoft JhengHei"/>
                <a:sym typeface="Microsoft JhengHei"/>
              </a:rPr>
              <a:t>23:59:59  (GMT+8)</a:t>
            </a:r>
            <a:endParaRPr sz="1800" dirty="0">
              <a:solidFill>
                <a:srgbClr val="434343"/>
              </a:solidFill>
              <a:latin typeface="Microsoft JhengHei"/>
              <a:ea typeface="Microsoft JhengHei"/>
              <a:cs typeface="Microsoft JhengHei"/>
              <a:sym typeface="Microsoft JhengHei"/>
            </a:endParaRPr>
          </a:p>
          <a:p>
            <a:pPr marL="457200" lvl="0" indent="-342900" algn="l" rtl="0">
              <a:lnSpc>
                <a:spcPct val="115000"/>
              </a:lnSpc>
              <a:spcBef>
                <a:spcPts val="0"/>
              </a:spcBef>
              <a:spcAft>
                <a:spcPts val="0"/>
              </a:spcAft>
              <a:buClr>
                <a:srgbClr val="434343"/>
              </a:buClr>
              <a:buSzPts val="1800"/>
              <a:buFont typeface="Microsoft JhengHei"/>
              <a:buChar char="●"/>
            </a:pPr>
            <a:r>
              <a:rPr lang="zh-TW" dirty="0">
                <a:solidFill>
                  <a:srgbClr val="434343"/>
                </a:solidFill>
                <a:latin typeface="Microsoft JhengHei"/>
                <a:ea typeface="Microsoft JhengHei"/>
                <a:cs typeface="Microsoft JhengHei"/>
                <a:sym typeface="Microsoft JhengHei"/>
              </a:rPr>
              <a:t>Cool</a:t>
            </a:r>
            <a:r>
              <a:rPr lang="zh-TW" sz="1800" dirty="0">
                <a:solidFill>
                  <a:srgbClr val="434343"/>
                </a:solidFill>
                <a:latin typeface="Microsoft JhengHei"/>
                <a:ea typeface="Microsoft JhengHei"/>
                <a:cs typeface="Microsoft JhengHei"/>
                <a:sym typeface="Microsoft JhengHei"/>
              </a:rPr>
              <a:t> Deadline: </a:t>
            </a:r>
            <a:r>
              <a:rPr lang="zh-TW" dirty="0">
                <a:solidFill>
                  <a:srgbClr val="FF0000"/>
                </a:solidFill>
                <a:latin typeface="Microsoft JhengHei"/>
                <a:ea typeface="Microsoft JhengHei"/>
                <a:cs typeface="Microsoft JhengHei"/>
                <a:sym typeface="Microsoft JhengHei"/>
              </a:rPr>
              <a:t>10/</a:t>
            </a:r>
            <a:r>
              <a:rPr lang="en-US" altLang="zh-TW" dirty="0">
                <a:solidFill>
                  <a:srgbClr val="FF0000"/>
                </a:solidFill>
                <a:latin typeface="Microsoft JhengHei"/>
                <a:ea typeface="Microsoft JhengHei"/>
                <a:cs typeface="Microsoft JhengHei"/>
                <a:sym typeface="Microsoft JhengHei"/>
              </a:rPr>
              <a:t>8</a:t>
            </a:r>
            <a:r>
              <a:rPr lang="zh-TW" dirty="0">
                <a:solidFill>
                  <a:srgbClr val="FF0000"/>
                </a:solidFill>
                <a:latin typeface="Microsoft JhengHei"/>
                <a:ea typeface="Microsoft JhengHei"/>
                <a:cs typeface="Microsoft JhengHei"/>
                <a:sym typeface="Microsoft JhengHei"/>
              </a:rPr>
              <a:t>/202</a:t>
            </a:r>
            <a:r>
              <a:rPr lang="en-US" altLang="zh-TW" dirty="0">
                <a:solidFill>
                  <a:srgbClr val="FF0000"/>
                </a:solidFill>
                <a:latin typeface="Microsoft JhengHei"/>
                <a:ea typeface="Microsoft JhengHei"/>
                <a:cs typeface="Microsoft JhengHei"/>
                <a:sym typeface="Microsoft JhengHei"/>
              </a:rPr>
              <a:t>3</a:t>
            </a:r>
            <a:r>
              <a:rPr lang="zh-TW" dirty="0">
                <a:solidFill>
                  <a:srgbClr val="FF0000"/>
                </a:solidFill>
                <a:latin typeface="Microsoft JhengHei"/>
                <a:ea typeface="Microsoft JhengHei"/>
                <a:cs typeface="Microsoft JhengHei"/>
                <a:sym typeface="Microsoft JhengHei"/>
              </a:rPr>
              <a:t> </a:t>
            </a:r>
            <a:r>
              <a:rPr lang="zh-TW" dirty="0">
                <a:solidFill>
                  <a:srgbClr val="434343"/>
                </a:solidFill>
                <a:latin typeface="Microsoft JhengHei"/>
                <a:ea typeface="Microsoft JhengHei"/>
                <a:cs typeface="Microsoft JhengHei"/>
                <a:sym typeface="Microsoft JhengHei"/>
              </a:rPr>
              <a:t>23:59:59  (GMT+8) (晚 Kaggle 兩天)</a:t>
            </a:r>
            <a:endParaRPr dirty="0">
              <a:solidFill>
                <a:srgbClr val="434343"/>
              </a:solidFill>
              <a:latin typeface="Microsoft JhengHei"/>
              <a:ea typeface="Microsoft JhengHei"/>
              <a:cs typeface="Microsoft JhengHei"/>
              <a:sym typeface="Microsoft JhengHei"/>
            </a:endParaRPr>
          </a:p>
          <a:p>
            <a:pPr marL="457200" lvl="0" indent="-342900" algn="l" rtl="0">
              <a:lnSpc>
                <a:spcPct val="115000"/>
              </a:lnSpc>
              <a:spcBef>
                <a:spcPts val="0"/>
              </a:spcBef>
              <a:spcAft>
                <a:spcPts val="0"/>
              </a:spcAft>
              <a:buClr>
                <a:srgbClr val="434343"/>
              </a:buClr>
              <a:buSzPts val="1800"/>
              <a:buFont typeface="Microsoft JhengHei"/>
              <a:buChar char="●"/>
            </a:pPr>
            <a:r>
              <a:rPr lang="zh-TW" dirty="0">
                <a:solidFill>
                  <a:srgbClr val="434343"/>
                </a:solidFill>
                <a:latin typeface="Microsoft JhengHei"/>
                <a:ea typeface="Microsoft JhengHei"/>
                <a:cs typeface="Microsoft JhengHei"/>
                <a:sym typeface="Microsoft JhengHei"/>
              </a:rPr>
              <a:t>以 kaggle 的上傳時間為準，</a:t>
            </a:r>
            <a:r>
              <a:rPr lang="zh-TW" dirty="0">
                <a:solidFill>
                  <a:srgbClr val="FF0000"/>
                </a:solidFill>
                <a:latin typeface="Microsoft JhengHei"/>
                <a:ea typeface="Microsoft JhengHei"/>
                <a:cs typeface="Microsoft JhengHei"/>
                <a:sym typeface="Microsoft JhengHei"/>
              </a:rPr>
              <a:t>請勿壓線上傳！</a:t>
            </a:r>
            <a:endParaRPr dirty="0">
              <a:solidFill>
                <a:srgbClr val="FF0000"/>
              </a:solidFill>
              <a:latin typeface="Microsoft JhengHei"/>
              <a:ea typeface="Microsoft JhengHei"/>
              <a:cs typeface="Microsoft JhengHei"/>
              <a:sym typeface="Microsoft JhengHei"/>
            </a:endParaRPr>
          </a:p>
          <a:p>
            <a:pPr marL="0" lvl="0" indent="0" algn="l" rtl="0">
              <a:lnSpc>
                <a:spcPct val="115000"/>
              </a:lnSpc>
              <a:spcBef>
                <a:spcPts val="1600"/>
              </a:spcBef>
              <a:spcAft>
                <a:spcPts val="0"/>
              </a:spcAft>
              <a:buSzPts val="1800"/>
              <a:buNone/>
            </a:pPr>
            <a:endParaRPr sz="700" dirty="0">
              <a:solidFill>
                <a:srgbClr val="000000"/>
              </a:solidFill>
            </a:endParaRPr>
          </a:p>
          <a:p>
            <a:pPr marL="0" lvl="0" indent="0" algn="l" rtl="0">
              <a:lnSpc>
                <a:spcPct val="115000"/>
              </a:lnSpc>
              <a:spcBef>
                <a:spcPts val="1600"/>
              </a:spcBef>
              <a:spcAft>
                <a:spcPts val="0"/>
              </a:spcAft>
              <a:buSzPts val="1800"/>
              <a:buNone/>
            </a:pPr>
            <a:endParaRPr sz="1800" dirty="0">
              <a:solidFill>
                <a:srgbClr val="000000"/>
              </a:solidFill>
            </a:endParaRPr>
          </a:p>
          <a:p>
            <a:pPr marL="0" lvl="0" indent="0" algn="l" rtl="0">
              <a:lnSpc>
                <a:spcPct val="115000"/>
              </a:lnSpc>
              <a:spcBef>
                <a:spcPts val="1600"/>
              </a:spcBef>
              <a:spcAft>
                <a:spcPts val="1600"/>
              </a:spcAft>
              <a:buSzPts val="1800"/>
              <a:buNone/>
            </a:pPr>
            <a:endParaRPr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1"/>
          <p:cNvSpPr txBox="1">
            <a:spLocks noGrp="1"/>
          </p:cNvSpPr>
          <p:nvPr>
            <p:ph type="title"/>
          </p:nvPr>
        </p:nvSpPr>
        <p:spPr>
          <a:xfrm>
            <a:off x="311700" y="336192"/>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a:t>Grading Criteria - kaggle (4% + Bonus 1%)</a:t>
            </a:r>
            <a:endParaRPr/>
          </a:p>
        </p:txBody>
      </p:sp>
      <p:sp>
        <p:nvSpPr>
          <p:cNvPr id="192" name="Google Shape;192;p11"/>
          <p:cNvSpPr txBox="1">
            <a:spLocks noGrp="1"/>
          </p:cNvSpPr>
          <p:nvPr>
            <p:ph type="body" idx="1"/>
          </p:nvPr>
        </p:nvSpPr>
        <p:spPr>
          <a:xfrm>
            <a:off x="311700" y="1345533"/>
            <a:ext cx="8520600" cy="44037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Char char="●"/>
            </a:pPr>
            <a:r>
              <a:rPr lang="zh-TW" sz="2000" dirty="0"/>
              <a:t>Kaggle Deadline : </a:t>
            </a:r>
            <a:r>
              <a:rPr lang="zh-TW" sz="2000" dirty="0">
                <a:solidFill>
                  <a:srgbClr val="FF0000"/>
                </a:solidFill>
              </a:rPr>
              <a:t>10/</a:t>
            </a:r>
            <a:r>
              <a:rPr lang="en-US" altLang="zh-TW" sz="2000" dirty="0">
                <a:solidFill>
                  <a:srgbClr val="FF0000"/>
                </a:solidFill>
              </a:rPr>
              <a:t>6</a:t>
            </a:r>
            <a:r>
              <a:rPr lang="zh-TW" sz="2000" dirty="0">
                <a:solidFill>
                  <a:srgbClr val="FF0000"/>
                </a:solidFill>
              </a:rPr>
              <a:t>/202</a:t>
            </a:r>
            <a:r>
              <a:rPr lang="en-US" altLang="zh-TW" sz="2000" dirty="0">
                <a:solidFill>
                  <a:srgbClr val="FF0000"/>
                </a:solidFill>
              </a:rPr>
              <a:t>3</a:t>
            </a:r>
            <a:r>
              <a:rPr lang="zh-TW" sz="2000" dirty="0">
                <a:solidFill>
                  <a:srgbClr val="FF0000"/>
                </a:solidFill>
              </a:rPr>
              <a:t> 23:59:59 (GMT+8)</a:t>
            </a:r>
            <a:endParaRPr sz="2000" dirty="0">
              <a:solidFill>
                <a:srgbClr val="FF0000"/>
              </a:solidFill>
            </a:endParaRPr>
          </a:p>
          <a:p>
            <a:pPr marL="457200" lvl="0" indent="-355600" algn="l" rtl="0">
              <a:lnSpc>
                <a:spcPct val="150000"/>
              </a:lnSpc>
              <a:spcBef>
                <a:spcPts val="1000"/>
              </a:spcBef>
              <a:spcAft>
                <a:spcPts val="0"/>
              </a:spcAft>
              <a:buSzPts val="2000"/>
              <a:buChar char="●"/>
            </a:pPr>
            <a:r>
              <a:rPr lang="zh-TW" sz="2000" dirty="0"/>
              <a:t>Private Score Point - </a:t>
            </a:r>
            <a:r>
              <a:rPr lang="zh-TW" sz="2000" dirty="0">
                <a:solidFill>
                  <a:srgbClr val="FF0000"/>
                </a:solidFill>
              </a:rPr>
              <a:t>4%</a:t>
            </a:r>
            <a:endParaRPr sz="2000" dirty="0">
              <a:solidFill>
                <a:srgbClr val="FF0000"/>
              </a:solidFill>
            </a:endParaRPr>
          </a:p>
          <a:p>
            <a:pPr marL="914400" lvl="1" indent="-330200" algn="l" rtl="0">
              <a:lnSpc>
                <a:spcPct val="150000"/>
              </a:lnSpc>
              <a:spcBef>
                <a:spcPts val="0"/>
              </a:spcBef>
              <a:spcAft>
                <a:spcPts val="0"/>
              </a:spcAft>
              <a:buSzPts val="1600"/>
              <a:buChar char="○"/>
            </a:pPr>
            <a:r>
              <a:rPr lang="zh-TW" sz="1600" dirty="0"/>
              <a:t>以 10/14/2022 23:59:59  於 </a:t>
            </a:r>
            <a:r>
              <a:rPr lang="zh-TW" sz="1600" b="1" dirty="0"/>
              <a:t>public/private scoreboard </a:t>
            </a:r>
            <a:r>
              <a:rPr lang="zh-TW" sz="1600" dirty="0"/>
              <a:t>之分數為準 : </a:t>
            </a:r>
            <a:endParaRPr sz="1600" dirty="0"/>
          </a:p>
          <a:p>
            <a:pPr marL="1371600" lvl="2" indent="-330200" algn="l" rtl="0">
              <a:lnSpc>
                <a:spcPct val="150000"/>
              </a:lnSpc>
              <a:spcBef>
                <a:spcPts val="0"/>
              </a:spcBef>
              <a:spcAft>
                <a:spcPts val="0"/>
              </a:spcAft>
              <a:buSzPts val="1600"/>
              <a:buChar char="■"/>
            </a:pPr>
            <a:r>
              <a:rPr lang="zh-TW" sz="1600" dirty="0"/>
              <a:t>超過public leaderboard的simple baseline分數 :  </a:t>
            </a:r>
            <a:r>
              <a:rPr lang="zh-TW" sz="1600" b="1" dirty="0"/>
              <a:t>1%</a:t>
            </a:r>
            <a:endParaRPr sz="1600" dirty="0"/>
          </a:p>
          <a:p>
            <a:pPr marL="1371600" lvl="2" indent="-330200" algn="l" rtl="0">
              <a:lnSpc>
                <a:spcPct val="150000"/>
              </a:lnSpc>
              <a:spcBef>
                <a:spcPts val="0"/>
              </a:spcBef>
              <a:spcAft>
                <a:spcPts val="0"/>
              </a:spcAft>
              <a:buSzPts val="1600"/>
              <a:buChar char="■"/>
            </a:pPr>
            <a:r>
              <a:rPr lang="zh-TW" sz="1600" dirty="0"/>
              <a:t>超過public leaderboard的strong baseline分數 :  </a:t>
            </a:r>
            <a:r>
              <a:rPr lang="zh-TW" sz="1600" b="1" dirty="0"/>
              <a:t>1%</a:t>
            </a:r>
            <a:endParaRPr sz="1600" b="1" dirty="0"/>
          </a:p>
          <a:p>
            <a:pPr marL="1371600" lvl="2" indent="-330200" algn="l" rtl="0">
              <a:lnSpc>
                <a:spcPct val="150000"/>
              </a:lnSpc>
              <a:spcBef>
                <a:spcPts val="0"/>
              </a:spcBef>
              <a:spcAft>
                <a:spcPts val="0"/>
              </a:spcAft>
              <a:buSzPts val="1600"/>
              <a:buChar char="■"/>
            </a:pPr>
            <a:r>
              <a:rPr lang="zh-TW" sz="1600" dirty="0"/>
              <a:t>超過private leaderboard的simple baseline分數 : </a:t>
            </a:r>
            <a:r>
              <a:rPr lang="zh-TW" sz="1600" b="1" dirty="0"/>
              <a:t>1%</a:t>
            </a:r>
            <a:endParaRPr sz="1600" b="1" dirty="0"/>
          </a:p>
          <a:p>
            <a:pPr marL="1371600" lvl="2" indent="-330200" algn="l" rtl="0">
              <a:lnSpc>
                <a:spcPct val="150000"/>
              </a:lnSpc>
              <a:spcBef>
                <a:spcPts val="0"/>
              </a:spcBef>
              <a:spcAft>
                <a:spcPts val="0"/>
              </a:spcAft>
              <a:buSzPts val="1600"/>
              <a:buChar char="■"/>
            </a:pPr>
            <a:r>
              <a:rPr lang="zh-TW" sz="1600" dirty="0"/>
              <a:t>超過private leaderboard的strong baseline分數 : </a:t>
            </a:r>
            <a:r>
              <a:rPr lang="zh-TW" sz="1600" b="1" dirty="0"/>
              <a:t>1%</a:t>
            </a:r>
            <a:endParaRPr sz="1600" b="1" dirty="0"/>
          </a:p>
          <a:p>
            <a:pPr marL="914400" lvl="1" indent="-355600" algn="l" rtl="0">
              <a:lnSpc>
                <a:spcPct val="150000"/>
              </a:lnSpc>
              <a:spcBef>
                <a:spcPts val="1000"/>
              </a:spcBef>
              <a:spcAft>
                <a:spcPts val="0"/>
              </a:spcAft>
              <a:buSzPts val="2000"/>
              <a:buChar char="○"/>
            </a:pPr>
            <a:r>
              <a:rPr lang="zh-TW" sz="2000" dirty="0"/>
              <a:t>以上皆須通過 Reproduce 才給分</a:t>
            </a:r>
            <a:endParaRPr sz="2000" dirty="0">
              <a:solidFill>
                <a:srgbClr val="FF0000"/>
              </a:solidFill>
            </a:endParaRPr>
          </a:p>
          <a:p>
            <a:pPr marL="457200" lvl="0" indent="-355600" algn="l" rtl="0">
              <a:lnSpc>
                <a:spcPct val="150000"/>
              </a:lnSpc>
              <a:spcBef>
                <a:spcPts val="1000"/>
              </a:spcBef>
              <a:spcAft>
                <a:spcPts val="0"/>
              </a:spcAft>
              <a:buSzPts val="2000"/>
              <a:buChar char="●"/>
            </a:pPr>
            <a:r>
              <a:rPr lang="zh-TW" sz="2000" dirty="0"/>
              <a:t>Bonus（Optional）- </a:t>
            </a:r>
            <a:r>
              <a:rPr lang="zh-TW" sz="2000" dirty="0">
                <a:solidFill>
                  <a:srgbClr val="FF0000"/>
                </a:solidFill>
              </a:rPr>
              <a:t>1%</a:t>
            </a:r>
            <a:endParaRPr sz="2000" dirty="0">
              <a:solidFill>
                <a:srgbClr val="FF0000"/>
              </a:solidFill>
            </a:endParaRPr>
          </a:p>
          <a:p>
            <a:pPr marL="914400" lvl="1" indent="-330200" algn="l" rtl="0">
              <a:lnSpc>
                <a:spcPct val="150000"/>
              </a:lnSpc>
              <a:spcBef>
                <a:spcPts val="0"/>
              </a:spcBef>
              <a:spcAft>
                <a:spcPts val="0"/>
              </a:spcAft>
              <a:buSzPts val="1600"/>
              <a:buChar char="○"/>
            </a:pPr>
            <a:r>
              <a:rPr lang="zh-TW" sz="1600" dirty="0"/>
              <a:t>修課生 private leaderboard 排名前五名可繳交。</a:t>
            </a:r>
            <a:endParaRPr sz="1600" dirty="0"/>
          </a:p>
          <a:p>
            <a:pPr marL="914400" lvl="1" indent="-330200" algn="l" rtl="0">
              <a:lnSpc>
                <a:spcPct val="150000"/>
              </a:lnSpc>
              <a:spcBef>
                <a:spcPts val="0"/>
              </a:spcBef>
              <a:spcAft>
                <a:spcPts val="0"/>
              </a:spcAft>
              <a:buSzPts val="1600"/>
              <a:buChar char="○"/>
            </a:pPr>
            <a:r>
              <a:rPr lang="zh-TW" sz="1600" dirty="0"/>
              <a:t>繳交投影片描述實作方法，另外需錄製一份講解影片（少於三分鐘）作一個簡單的presentation，助教將公布給同學們參考</a:t>
            </a:r>
            <a:endParaRPr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g1592e9ff8f3_0_0"/>
          <p:cNvSpPr txBox="1">
            <a:spLocks noGrp="1"/>
          </p:cNvSpPr>
          <p:nvPr>
            <p:ph type="title"/>
          </p:nvPr>
        </p:nvSpPr>
        <p:spPr>
          <a:xfrm>
            <a:off x="311700" y="336192"/>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dirty="0"/>
              <a:t>Grading Criteria </a:t>
            </a:r>
            <a:r>
              <a:rPr lang="en-US" altLang="zh-TW" dirty="0"/>
              <a:t>–</a:t>
            </a:r>
            <a:r>
              <a:rPr lang="zh-TW" dirty="0"/>
              <a:t> </a:t>
            </a:r>
            <a:r>
              <a:rPr lang="en-US" altLang="zh-TW" dirty="0"/>
              <a:t>Programming Report</a:t>
            </a:r>
            <a:r>
              <a:rPr lang="zh-TW" dirty="0"/>
              <a:t> (6%)</a:t>
            </a:r>
            <a:endParaRPr dirty="0"/>
          </a:p>
        </p:txBody>
      </p:sp>
      <p:sp>
        <p:nvSpPr>
          <p:cNvPr id="198" name="Google Shape;198;g1592e9ff8f3_0_0"/>
          <p:cNvSpPr txBox="1">
            <a:spLocks noGrp="1"/>
          </p:cNvSpPr>
          <p:nvPr>
            <p:ph type="body" idx="1"/>
          </p:nvPr>
        </p:nvSpPr>
        <p:spPr>
          <a:xfrm>
            <a:off x="311700" y="1345525"/>
            <a:ext cx="8720400" cy="44037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50000"/>
              </a:lnSpc>
              <a:spcBef>
                <a:spcPts val="0"/>
              </a:spcBef>
              <a:spcAft>
                <a:spcPts val="0"/>
              </a:spcAft>
              <a:buClr>
                <a:schemeClr val="dk2"/>
              </a:buClr>
              <a:buSzPts val="2000"/>
              <a:buFont typeface="Open Sans"/>
              <a:buChar char="●"/>
            </a:pPr>
            <a:r>
              <a:rPr lang="zh-TW" sz="2000" dirty="0"/>
              <a:t>Programming Report - </a:t>
            </a:r>
            <a:r>
              <a:rPr lang="zh-TW" sz="2000" dirty="0">
                <a:solidFill>
                  <a:srgbClr val="FF0000"/>
                </a:solidFill>
              </a:rPr>
              <a:t>2%</a:t>
            </a:r>
            <a:endParaRPr sz="2000" dirty="0">
              <a:solidFill>
                <a:srgbClr val="FF0000"/>
              </a:solidFill>
            </a:endParaRPr>
          </a:p>
          <a:p>
            <a:pPr marL="914400" lvl="1" indent="-349250" algn="l" rtl="0">
              <a:lnSpc>
                <a:spcPct val="115000"/>
              </a:lnSpc>
              <a:spcBef>
                <a:spcPts val="0"/>
              </a:spcBef>
              <a:spcAft>
                <a:spcPts val="0"/>
              </a:spcAft>
              <a:buSzPts val="1900"/>
              <a:buChar char="○"/>
            </a:pPr>
            <a:r>
              <a:rPr lang="zh-TW" sz="1500" dirty="0">
                <a:solidFill>
                  <a:srgbClr val="000000"/>
                </a:solidFill>
                <a:latin typeface="Gungsuh"/>
                <a:ea typeface="Gungsuh"/>
                <a:cs typeface="Gungsuh"/>
                <a:sym typeface="Gungsuh"/>
              </a:rPr>
              <a:t>解釋什麼樣的data preprocessing可以improve你的training/testing accuracy。請提供數據(例如 kaggle public score RMSE)以佐證你的想法。(1%) </a:t>
            </a:r>
            <a:endParaRPr sz="2100" dirty="0">
              <a:latin typeface="Arial"/>
              <a:ea typeface="Arial"/>
              <a:cs typeface="Arial"/>
              <a:sym typeface="Arial"/>
            </a:endParaRPr>
          </a:p>
          <a:p>
            <a:pPr marL="914400" marR="0" lvl="1" indent="-349250" algn="l" rtl="0">
              <a:lnSpc>
                <a:spcPct val="150000"/>
              </a:lnSpc>
              <a:spcBef>
                <a:spcPts val="1000"/>
              </a:spcBef>
              <a:spcAft>
                <a:spcPts val="0"/>
              </a:spcAft>
              <a:buSzPts val="1900"/>
              <a:buFont typeface="Open Sans"/>
              <a:buChar char="○"/>
            </a:pPr>
            <a:r>
              <a:rPr lang="zh-TW" sz="1500" dirty="0">
                <a:solidFill>
                  <a:srgbClr val="000000"/>
                </a:solidFill>
                <a:latin typeface="Gungsuh"/>
                <a:ea typeface="Gungsuh"/>
                <a:cs typeface="Gungsuh"/>
                <a:sym typeface="Gungsuh"/>
              </a:rPr>
              <a:t>請實作 2nd-order polynomial regression model</a:t>
            </a:r>
            <a:r>
              <a:rPr lang="zh-TW" sz="1200" dirty="0">
                <a:solidFill>
                  <a:srgbClr val="000000"/>
                </a:solidFill>
                <a:latin typeface="Gungsuh"/>
                <a:ea typeface="Gungsuh"/>
                <a:cs typeface="Gungsuh"/>
                <a:sym typeface="Gungsuh"/>
              </a:rPr>
              <a:t> (不用考慮交互項)</a:t>
            </a:r>
            <a:r>
              <a:rPr lang="zh-TW" sz="1500" dirty="0">
                <a:solidFill>
                  <a:srgbClr val="000000"/>
                </a:solidFill>
                <a:latin typeface="Gungsuh"/>
                <a:ea typeface="Gungsuh"/>
                <a:cs typeface="Gungsuh"/>
                <a:sym typeface="Gungsuh"/>
              </a:rPr>
              <a:t>。(1%) </a:t>
            </a:r>
            <a:endParaRPr sz="1500" dirty="0">
              <a:solidFill>
                <a:srgbClr val="000000"/>
              </a:solidFill>
              <a:latin typeface="Gungsuh"/>
              <a:ea typeface="Gungsuh"/>
              <a:cs typeface="Gungsuh"/>
              <a:sym typeface="Gungsuh"/>
            </a:endParaRPr>
          </a:p>
          <a:p>
            <a:pPr marL="1371600" lvl="0" indent="-323850" algn="l" rtl="0">
              <a:lnSpc>
                <a:spcPct val="115000"/>
              </a:lnSpc>
              <a:spcBef>
                <a:spcPts val="0"/>
              </a:spcBef>
              <a:spcAft>
                <a:spcPts val="0"/>
              </a:spcAft>
              <a:buClr>
                <a:srgbClr val="000000"/>
              </a:buClr>
              <a:buSzPts val="1500"/>
              <a:buFont typeface="Gungsuh"/>
              <a:buAutoNum type="alphaLcParenBoth"/>
            </a:pPr>
            <a:r>
              <a:rPr lang="zh-TW" sz="1500" dirty="0">
                <a:solidFill>
                  <a:srgbClr val="000000"/>
                </a:solidFill>
                <a:latin typeface="Gungsuh"/>
                <a:ea typeface="Gungsuh"/>
                <a:cs typeface="Gungsuh"/>
                <a:sym typeface="Gungsuh"/>
              </a:rPr>
              <a:t>貼上 polynomial regression 版本的 Gradient descent code 內容</a:t>
            </a:r>
            <a:endParaRPr sz="1500" dirty="0">
              <a:solidFill>
                <a:srgbClr val="000000"/>
              </a:solidFill>
              <a:latin typeface="Gungsuh"/>
              <a:ea typeface="Gungsuh"/>
              <a:cs typeface="Gungsuh"/>
              <a:sym typeface="Gungsuh"/>
            </a:endParaRPr>
          </a:p>
          <a:p>
            <a:pPr marL="1371600" lvl="0" indent="-323850" algn="l" rtl="0">
              <a:lnSpc>
                <a:spcPct val="115000"/>
              </a:lnSpc>
              <a:spcBef>
                <a:spcPts val="0"/>
              </a:spcBef>
              <a:spcAft>
                <a:spcPts val="0"/>
              </a:spcAft>
              <a:buClr>
                <a:srgbClr val="000000"/>
              </a:buClr>
              <a:buSzPts val="1500"/>
              <a:buFont typeface="Gungsuh"/>
              <a:buAutoNum type="alphaLcParenBoth"/>
            </a:pPr>
            <a:r>
              <a:rPr lang="zh-TW" sz="1500" dirty="0">
                <a:solidFill>
                  <a:srgbClr val="000000"/>
                </a:solidFill>
                <a:latin typeface="Gungsuh"/>
                <a:ea typeface="Gungsuh"/>
                <a:cs typeface="Gungsuh"/>
                <a:sym typeface="Gungsuh"/>
              </a:rPr>
              <a:t>在只使用 NO 數值作為 feature 的情況下，紀錄該 model 所訓練出的 parameter 數值（w2, w1, b）以及 kaggle public score. </a:t>
            </a:r>
            <a:endParaRPr sz="2100" dirty="0">
              <a:latin typeface="Arial"/>
              <a:ea typeface="Arial"/>
              <a:cs typeface="Arial"/>
              <a:sym typeface="Arial"/>
            </a:endParaRPr>
          </a:p>
          <a:p>
            <a:pPr marL="914400" marR="0" lvl="1" indent="-330200" algn="l" rtl="0">
              <a:lnSpc>
                <a:spcPct val="150000"/>
              </a:lnSpc>
              <a:spcBef>
                <a:spcPts val="1000"/>
              </a:spcBef>
              <a:spcAft>
                <a:spcPts val="0"/>
              </a:spcAft>
              <a:buSzPts val="1600"/>
              <a:buFont typeface="Open Sans"/>
              <a:buChar char="○"/>
            </a:pPr>
            <a:r>
              <a:rPr lang="zh-TW" sz="1800" dirty="0">
                <a:latin typeface="Arial"/>
                <a:ea typeface="Arial"/>
                <a:cs typeface="Arial"/>
                <a:sym typeface="Arial"/>
              </a:rPr>
              <a:t>Template:</a:t>
            </a:r>
            <a:endParaRPr lang="en-US" altLang="zh-TW" sz="1800" dirty="0">
              <a:latin typeface="Arial"/>
              <a:ea typeface="Arial"/>
              <a:cs typeface="Arial"/>
              <a:sym typeface="Arial"/>
            </a:endParaRPr>
          </a:p>
          <a:p>
            <a:pPr marL="584200" lvl="1" indent="0">
              <a:lnSpc>
                <a:spcPct val="150000"/>
              </a:lnSpc>
              <a:spcBef>
                <a:spcPts val="1000"/>
              </a:spcBef>
              <a:buSzPts val="1600"/>
              <a:buNone/>
            </a:pPr>
            <a:r>
              <a:rPr lang="en-US" sz="1800" dirty="0">
                <a:solidFill>
                  <a:srgbClr val="424242"/>
                </a:solidFill>
                <a:hlinkClick r:id="rId3"/>
              </a:rPr>
              <a:t>https://docs.google.com/document/d/1wvZCMMYy0PmGgG-ek8JC8qz-wBTFd0Rd/edit?usp=sharing&amp;ouid=112465961449455869485&amp;rtpof=true&amp;sd=true</a:t>
            </a:r>
            <a:endParaRPr lang="en-US" sz="1800" dirty="0">
              <a:solidFill>
                <a:srgbClr val="424242"/>
              </a:solidFill>
            </a:endParaRPr>
          </a:p>
          <a:p>
            <a:pPr marL="584200" lvl="1" indent="0">
              <a:lnSpc>
                <a:spcPct val="150000"/>
              </a:lnSpc>
              <a:spcBef>
                <a:spcPts val="1000"/>
              </a:spcBef>
              <a:buSzPts val="1600"/>
              <a:buNone/>
            </a:pPr>
            <a:endParaRPr sz="1800" dirty="0">
              <a:solidFill>
                <a:srgbClr val="42424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12"/>
          <p:cNvSpPr txBox="1">
            <a:spLocks noGrp="1"/>
          </p:cNvSpPr>
          <p:nvPr>
            <p:ph type="title"/>
          </p:nvPr>
        </p:nvSpPr>
        <p:spPr>
          <a:xfrm>
            <a:off x="311700" y="336192"/>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dirty="0"/>
              <a:t>Grading Criteria </a:t>
            </a:r>
            <a:r>
              <a:rPr lang="en-US" altLang="zh-TW" dirty="0"/>
              <a:t>–</a:t>
            </a:r>
            <a:r>
              <a:rPr lang="zh-TW" dirty="0"/>
              <a:t> </a:t>
            </a:r>
            <a:r>
              <a:rPr lang="en-US" altLang="zh-TW" dirty="0"/>
              <a:t>Math Problem</a:t>
            </a:r>
            <a:r>
              <a:rPr lang="zh-TW" dirty="0"/>
              <a:t> (6%)</a:t>
            </a:r>
            <a:endParaRPr dirty="0"/>
          </a:p>
        </p:txBody>
      </p:sp>
      <p:sp>
        <p:nvSpPr>
          <p:cNvPr id="204" name="Google Shape;204;p12"/>
          <p:cNvSpPr txBox="1">
            <a:spLocks noGrp="1"/>
          </p:cNvSpPr>
          <p:nvPr>
            <p:ph type="body" idx="1"/>
          </p:nvPr>
        </p:nvSpPr>
        <p:spPr>
          <a:xfrm>
            <a:off x="311700" y="1345525"/>
            <a:ext cx="8720400" cy="44037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50000"/>
              </a:lnSpc>
              <a:spcBef>
                <a:spcPts val="0"/>
              </a:spcBef>
              <a:spcAft>
                <a:spcPts val="0"/>
              </a:spcAft>
              <a:buClr>
                <a:schemeClr val="dk2"/>
              </a:buClr>
              <a:buSzPts val="2000"/>
              <a:buFont typeface="Open Sans"/>
              <a:buChar char="●"/>
            </a:pPr>
            <a:r>
              <a:rPr lang="zh-TW" sz="2000" dirty="0"/>
              <a:t>Math Problem - </a:t>
            </a:r>
            <a:r>
              <a:rPr lang="en-US" altLang="zh-TW" sz="2000" dirty="0">
                <a:solidFill>
                  <a:srgbClr val="FF0000"/>
                </a:solidFill>
              </a:rPr>
              <a:t>6</a:t>
            </a:r>
            <a:r>
              <a:rPr lang="zh-TW" sz="2000" dirty="0">
                <a:solidFill>
                  <a:srgbClr val="FF0000"/>
                </a:solidFill>
              </a:rPr>
              <a:t> %</a:t>
            </a:r>
            <a:endParaRPr sz="2000" dirty="0">
              <a:solidFill>
                <a:srgbClr val="FF0000"/>
              </a:solidFill>
            </a:endParaRPr>
          </a:p>
          <a:p>
            <a:pPr lvl="1" indent="-342900">
              <a:lnSpc>
                <a:spcPct val="150000"/>
              </a:lnSpc>
              <a:spcBef>
                <a:spcPts val="1000"/>
              </a:spcBef>
              <a:buClr>
                <a:srgbClr val="000000"/>
              </a:buClr>
              <a:buSzPts val="1800"/>
              <a:buFont typeface="Arial"/>
              <a:buChar char="○"/>
            </a:pPr>
            <a:r>
              <a:rPr lang="en-US" altLang="zh-TW" sz="1800" dirty="0">
                <a:solidFill>
                  <a:srgbClr val="000000"/>
                </a:solidFill>
                <a:hlinkClick r:id="rId3"/>
              </a:rPr>
              <a:t>https://ntueemlta2023.github.io/homeworks/hw1/ml-2023fall-hw1-math.pdf</a:t>
            </a:r>
            <a:endParaRPr lang="en-US" altLang="zh-TW" sz="1800" dirty="0">
              <a:solidFill>
                <a:srgbClr val="000000"/>
              </a:solidFill>
            </a:endParaRPr>
          </a:p>
          <a:p>
            <a:pPr marL="914400" marR="0" lvl="1" indent="-342900" algn="l" rtl="0">
              <a:lnSpc>
                <a:spcPct val="150000"/>
              </a:lnSpc>
              <a:spcBef>
                <a:spcPts val="1000"/>
              </a:spcBef>
              <a:spcAft>
                <a:spcPts val="0"/>
              </a:spcAft>
              <a:buClr>
                <a:srgbClr val="000000"/>
              </a:buClr>
              <a:buSzPts val="1800"/>
              <a:buFont typeface="Arial"/>
              <a:buChar char="○"/>
            </a:pPr>
            <a:r>
              <a:rPr lang="zh-TW" sz="1800" dirty="0">
                <a:solidFill>
                  <a:srgbClr val="000000"/>
                </a:solidFill>
              </a:rPr>
              <a:t>共 5 大題</a:t>
            </a:r>
            <a:endParaRPr sz="1800" dirty="0">
              <a:solidFill>
                <a:srgbClr val="000000"/>
              </a:solidFill>
            </a:endParaRPr>
          </a:p>
          <a:p>
            <a:pPr marL="914400" marR="0" lvl="1" indent="-342900" algn="l" rtl="0">
              <a:lnSpc>
                <a:spcPct val="150000"/>
              </a:lnSpc>
              <a:spcBef>
                <a:spcPts val="1000"/>
              </a:spcBef>
              <a:spcAft>
                <a:spcPts val="0"/>
              </a:spcAft>
              <a:buClr>
                <a:srgbClr val="000000"/>
              </a:buClr>
              <a:buSzPts val="1800"/>
              <a:buFont typeface="Arial"/>
              <a:buChar char="○"/>
            </a:pPr>
            <a:r>
              <a:rPr lang="zh-TW" sz="1800" dirty="0">
                <a:solidFill>
                  <a:srgbClr val="000000"/>
                </a:solidFill>
              </a:rPr>
              <a:t>Type in latex (preferable) or take pictures of your handwriting</a:t>
            </a:r>
            <a:endParaRPr sz="1800" dirty="0">
              <a:solidFill>
                <a:srgbClr val="000000"/>
              </a:solidFill>
            </a:endParaRPr>
          </a:p>
          <a:p>
            <a:pPr marL="457200" marR="0" lvl="0" indent="-355600" algn="l" rtl="0">
              <a:lnSpc>
                <a:spcPct val="150000"/>
              </a:lnSpc>
              <a:spcBef>
                <a:spcPts val="1000"/>
              </a:spcBef>
              <a:spcAft>
                <a:spcPts val="1000"/>
              </a:spcAft>
              <a:buClr>
                <a:srgbClr val="424242"/>
              </a:buClr>
              <a:buSzPts val="2000"/>
              <a:buChar char="●"/>
            </a:pPr>
            <a:r>
              <a:rPr lang="zh-TW" sz="2000" dirty="0">
                <a:solidFill>
                  <a:srgbClr val="424242"/>
                </a:solidFill>
              </a:rPr>
              <a:t>Combine </a:t>
            </a:r>
            <a:r>
              <a:rPr lang="zh-TW" sz="2000" u="sng" dirty="0">
                <a:solidFill>
                  <a:srgbClr val="424242"/>
                </a:solidFill>
              </a:rPr>
              <a:t>programming report</a:t>
            </a:r>
            <a:r>
              <a:rPr lang="zh-TW" sz="2000" dirty="0">
                <a:solidFill>
                  <a:srgbClr val="424242"/>
                </a:solidFill>
              </a:rPr>
              <a:t> and </a:t>
            </a:r>
            <a:r>
              <a:rPr lang="zh-TW" sz="2000" u="sng" dirty="0">
                <a:solidFill>
                  <a:srgbClr val="424242"/>
                </a:solidFill>
              </a:rPr>
              <a:t>math problem</a:t>
            </a:r>
            <a:r>
              <a:rPr lang="zh-TW" sz="2000" dirty="0">
                <a:solidFill>
                  <a:srgbClr val="424242"/>
                </a:solidFill>
              </a:rPr>
              <a:t> in report.pdf.</a:t>
            </a:r>
            <a:endParaRPr sz="2000" dirty="0">
              <a:solidFill>
                <a:srgbClr val="42424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a:t>Outline</a:t>
            </a:r>
            <a:endParaRPr/>
          </a:p>
        </p:txBody>
      </p:sp>
      <p:sp>
        <p:nvSpPr>
          <p:cNvPr id="73" name="Google Shape;73;p2"/>
          <p:cNvSpPr txBox="1">
            <a:spLocks noGrp="1"/>
          </p:cNvSpPr>
          <p:nvPr>
            <p:ph type="body" idx="1"/>
          </p:nvPr>
        </p:nvSpPr>
        <p:spPr>
          <a:xfrm>
            <a:off x="311700" y="1388398"/>
            <a:ext cx="8520600" cy="54696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rgbClr val="000000"/>
              </a:buClr>
              <a:buSzPts val="2000"/>
              <a:buChar char="●"/>
            </a:pPr>
            <a:r>
              <a:rPr lang="zh-TW" sz="2000">
                <a:solidFill>
                  <a:srgbClr val="000000"/>
                </a:solidFill>
              </a:rPr>
              <a:t>HW1 Intro - PM2.5 Prediction</a:t>
            </a:r>
            <a:endParaRPr sz="2000">
              <a:solidFill>
                <a:srgbClr val="000000"/>
              </a:solidFill>
            </a:endParaRPr>
          </a:p>
          <a:p>
            <a:pPr marL="914400" lvl="1" indent="-317500" algn="l" rtl="0">
              <a:lnSpc>
                <a:spcPct val="150000"/>
              </a:lnSpc>
              <a:spcBef>
                <a:spcPts val="0"/>
              </a:spcBef>
              <a:spcAft>
                <a:spcPts val="0"/>
              </a:spcAft>
              <a:buClr>
                <a:srgbClr val="555555"/>
              </a:buClr>
              <a:buSzPts val="1400"/>
              <a:buChar char="○"/>
            </a:pPr>
            <a:r>
              <a:rPr lang="zh-TW">
                <a:solidFill>
                  <a:srgbClr val="555555"/>
                </a:solidFill>
              </a:rPr>
              <a:t>Tasks/Data Description</a:t>
            </a:r>
            <a:endParaRPr>
              <a:solidFill>
                <a:srgbClr val="555555"/>
              </a:solidFill>
            </a:endParaRPr>
          </a:p>
          <a:p>
            <a:pPr marL="914400" lvl="1" indent="-317500" algn="l" rtl="0">
              <a:lnSpc>
                <a:spcPct val="150000"/>
              </a:lnSpc>
              <a:spcBef>
                <a:spcPts val="0"/>
              </a:spcBef>
              <a:spcAft>
                <a:spcPts val="0"/>
              </a:spcAft>
              <a:buClr>
                <a:srgbClr val="555555"/>
              </a:buClr>
              <a:buSzPts val="1400"/>
              <a:buChar char="○"/>
            </a:pPr>
            <a:r>
              <a:rPr lang="zh-TW">
                <a:solidFill>
                  <a:srgbClr val="555555"/>
                </a:solidFill>
              </a:rPr>
              <a:t>Training/Testing Data</a:t>
            </a:r>
            <a:endParaRPr>
              <a:solidFill>
                <a:srgbClr val="555555"/>
              </a:solidFill>
            </a:endParaRPr>
          </a:p>
          <a:p>
            <a:pPr marL="914400" lvl="1" indent="-317500" algn="l" rtl="0">
              <a:lnSpc>
                <a:spcPct val="150000"/>
              </a:lnSpc>
              <a:spcBef>
                <a:spcPts val="0"/>
              </a:spcBef>
              <a:spcAft>
                <a:spcPts val="0"/>
              </a:spcAft>
              <a:buClr>
                <a:srgbClr val="555555"/>
              </a:buClr>
              <a:buSzPts val="1400"/>
              <a:buChar char="○"/>
            </a:pPr>
            <a:r>
              <a:rPr lang="zh-TW">
                <a:solidFill>
                  <a:srgbClr val="555555"/>
                </a:solidFill>
              </a:rPr>
              <a:t>Sample Submission </a:t>
            </a:r>
            <a:endParaRPr>
              <a:solidFill>
                <a:srgbClr val="555555"/>
              </a:solidFill>
            </a:endParaRPr>
          </a:p>
          <a:p>
            <a:pPr marL="457200" lvl="0" indent="-355600" algn="l" rtl="0">
              <a:lnSpc>
                <a:spcPct val="150000"/>
              </a:lnSpc>
              <a:spcBef>
                <a:spcPts val="0"/>
              </a:spcBef>
              <a:spcAft>
                <a:spcPts val="0"/>
              </a:spcAft>
              <a:buClr>
                <a:srgbClr val="000000"/>
              </a:buClr>
              <a:buSzPts val="2000"/>
              <a:buChar char="●"/>
            </a:pPr>
            <a:r>
              <a:rPr lang="zh-TW" sz="2000">
                <a:solidFill>
                  <a:srgbClr val="000000"/>
                </a:solidFill>
              </a:rPr>
              <a:t>Kaggle</a:t>
            </a:r>
            <a:endParaRPr sz="2000">
              <a:solidFill>
                <a:srgbClr val="000000"/>
              </a:solidFill>
            </a:endParaRPr>
          </a:p>
          <a:p>
            <a:pPr marL="914400" lvl="1" indent="-317500" algn="l" rtl="0">
              <a:lnSpc>
                <a:spcPct val="150000"/>
              </a:lnSpc>
              <a:spcBef>
                <a:spcPts val="0"/>
              </a:spcBef>
              <a:spcAft>
                <a:spcPts val="0"/>
              </a:spcAft>
              <a:buClr>
                <a:srgbClr val="555555"/>
              </a:buClr>
              <a:buSzPts val="1400"/>
              <a:buChar char="○"/>
            </a:pPr>
            <a:r>
              <a:rPr lang="zh-TW">
                <a:solidFill>
                  <a:srgbClr val="555555"/>
                </a:solidFill>
              </a:rPr>
              <a:t>Kaggle Info</a:t>
            </a:r>
            <a:endParaRPr>
              <a:solidFill>
                <a:srgbClr val="555555"/>
              </a:solidFill>
            </a:endParaRPr>
          </a:p>
          <a:p>
            <a:pPr marL="914400" lvl="1" indent="-317500" algn="l" rtl="0">
              <a:lnSpc>
                <a:spcPct val="150000"/>
              </a:lnSpc>
              <a:spcBef>
                <a:spcPts val="0"/>
              </a:spcBef>
              <a:spcAft>
                <a:spcPts val="0"/>
              </a:spcAft>
              <a:buClr>
                <a:srgbClr val="555555"/>
              </a:buClr>
              <a:buSzPts val="1400"/>
              <a:buChar char="○"/>
            </a:pPr>
            <a:r>
              <a:rPr lang="zh-TW">
                <a:solidFill>
                  <a:srgbClr val="555555"/>
                </a:solidFill>
              </a:rPr>
              <a:t>Kaggle Submission</a:t>
            </a:r>
            <a:endParaRPr>
              <a:solidFill>
                <a:srgbClr val="555555"/>
              </a:solidFill>
            </a:endParaRPr>
          </a:p>
          <a:p>
            <a:pPr marL="914400" lvl="1" indent="-317500" algn="l" rtl="0">
              <a:lnSpc>
                <a:spcPct val="150000"/>
              </a:lnSpc>
              <a:spcBef>
                <a:spcPts val="0"/>
              </a:spcBef>
              <a:spcAft>
                <a:spcPts val="0"/>
              </a:spcAft>
              <a:buClr>
                <a:srgbClr val="555555"/>
              </a:buClr>
              <a:buSzPts val="1400"/>
              <a:buChar char="○"/>
            </a:pPr>
            <a:r>
              <a:rPr lang="zh-TW">
                <a:solidFill>
                  <a:srgbClr val="555555"/>
                </a:solidFill>
              </a:rPr>
              <a:t>Special Regulation</a:t>
            </a:r>
            <a:endParaRPr>
              <a:solidFill>
                <a:srgbClr val="555555"/>
              </a:solidFill>
            </a:endParaRPr>
          </a:p>
          <a:p>
            <a:pPr marL="457200" lvl="0" indent="-355600" algn="l" rtl="0">
              <a:lnSpc>
                <a:spcPct val="150000"/>
              </a:lnSpc>
              <a:spcBef>
                <a:spcPts val="0"/>
              </a:spcBef>
              <a:spcAft>
                <a:spcPts val="0"/>
              </a:spcAft>
              <a:buClr>
                <a:srgbClr val="000000"/>
              </a:buClr>
              <a:buSzPts val="2000"/>
              <a:buChar char="●"/>
            </a:pPr>
            <a:r>
              <a:rPr lang="zh-TW" sz="2000">
                <a:solidFill>
                  <a:srgbClr val="000000"/>
                </a:solidFill>
              </a:rPr>
              <a:t>Grading / Assignment Regulation </a:t>
            </a:r>
            <a:endParaRPr sz="2000">
              <a:solidFill>
                <a:srgbClr val="000000"/>
              </a:solidFill>
            </a:endParaRPr>
          </a:p>
          <a:p>
            <a:pPr marL="914400" lvl="1" indent="-317500" algn="l" rtl="0">
              <a:lnSpc>
                <a:spcPct val="150000"/>
              </a:lnSpc>
              <a:spcBef>
                <a:spcPts val="0"/>
              </a:spcBef>
              <a:spcAft>
                <a:spcPts val="0"/>
              </a:spcAft>
              <a:buClr>
                <a:srgbClr val="555555"/>
              </a:buClr>
              <a:buSzPts val="1400"/>
              <a:buChar char="○"/>
            </a:pPr>
            <a:r>
              <a:rPr lang="zh-TW">
                <a:solidFill>
                  <a:srgbClr val="555555"/>
                </a:solidFill>
              </a:rPr>
              <a:t>Deadline</a:t>
            </a:r>
            <a:endParaRPr>
              <a:solidFill>
                <a:srgbClr val="555555"/>
              </a:solidFill>
            </a:endParaRPr>
          </a:p>
          <a:p>
            <a:pPr marL="914400" lvl="1" indent="-317500" algn="l" rtl="0">
              <a:lnSpc>
                <a:spcPct val="150000"/>
              </a:lnSpc>
              <a:spcBef>
                <a:spcPts val="0"/>
              </a:spcBef>
              <a:spcAft>
                <a:spcPts val="0"/>
              </a:spcAft>
              <a:buClr>
                <a:srgbClr val="555555"/>
              </a:buClr>
              <a:buSzPts val="1400"/>
              <a:buChar char="○"/>
            </a:pPr>
            <a:r>
              <a:rPr lang="zh-TW">
                <a:solidFill>
                  <a:srgbClr val="555555"/>
                </a:solidFill>
              </a:rPr>
              <a:t>Grading Criteria</a:t>
            </a:r>
            <a:endParaRPr>
              <a:solidFill>
                <a:srgbClr val="555555"/>
              </a:solidFill>
            </a:endParaRPr>
          </a:p>
          <a:p>
            <a:pPr marL="914400" lvl="1" indent="-317500" algn="l" rtl="0">
              <a:lnSpc>
                <a:spcPct val="150000"/>
              </a:lnSpc>
              <a:spcBef>
                <a:spcPts val="0"/>
              </a:spcBef>
              <a:spcAft>
                <a:spcPts val="0"/>
              </a:spcAft>
              <a:buClr>
                <a:srgbClr val="555555"/>
              </a:buClr>
              <a:buSzPts val="1400"/>
              <a:buChar char="○"/>
            </a:pPr>
            <a:r>
              <a:rPr lang="zh-TW">
                <a:solidFill>
                  <a:srgbClr val="555555"/>
                </a:solidFill>
              </a:rPr>
              <a:t>Hand-in Format</a:t>
            </a:r>
            <a:endParaRPr>
              <a:solidFill>
                <a:srgbClr val="555555"/>
              </a:solidFill>
            </a:endParaRPr>
          </a:p>
          <a:p>
            <a:pPr marL="457200" lvl="0" indent="-355600" algn="l" rtl="0">
              <a:lnSpc>
                <a:spcPct val="150000"/>
              </a:lnSpc>
              <a:spcBef>
                <a:spcPts val="0"/>
              </a:spcBef>
              <a:spcAft>
                <a:spcPts val="0"/>
              </a:spcAft>
              <a:buClr>
                <a:srgbClr val="000000"/>
              </a:buClr>
              <a:buSzPts val="2000"/>
              <a:buChar char="●"/>
            </a:pPr>
            <a:r>
              <a:rPr lang="zh-TW" sz="2000">
                <a:solidFill>
                  <a:srgbClr val="000000"/>
                </a:solidFill>
              </a:rPr>
              <a:t>Other Policy</a:t>
            </a:r>
            <a:endParaRPr sz="1400">
              <a:solidFill>
                <a:srgbClr val="555555"/>
              </a:solidFill>
            </a:endParaRPr>
          </a:p>
          <a:p>
            <a:pPr marL="914400" lvl="1" indent="-317500" algn="l" rtl="0">
              <a:lnSpc>
                <a:spcPct val="150000"/>
              </a:lnSpc>
              <a:spcBef>
                <a:spcPts val="0"/>
              </a:spcBef>
              <a:spcAft>
                <a:spcPts val="0"/>
              </a:spcAft>
              <a:buClr>
                <a:srgbClr val="555555"/>
              </a:buClr>
              <a:buSzPts val="1400"/>
              <a:buChar char="○"/>
            </a:pPr>
            <a:r>
              <a:rPr lang="zh-TW">
                <a:solidFill>
                  <a:srgbClr val="555555"/>
                </a:solidFill>
              </a:rPr>
              <a:t>TA hour, Hint, etc</a:t>
            </a:r>
            <a:endParaRPr sz="1400">
              <a:solidFill>
                <a:srgbClr val="55555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3"/>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a:t>Hand-in Format</a:t>
            </a:r>
            <a:endParaRPr/>
          </a:p>
        </p:txBody>
      </p:sp>
      <p:sp>
        <p:nvSpPr>
          <p:cNvPr id="210" name="Google Shape;210;p13"/>
          <p:cNvSpPr txBox="1">
            <a:spLocks noGrp="1"/>
          </p:cNvSpPr>
          <p:nvPr>
            <p:ph type="body" idx="1"/>
          </p:nvPr>
        </p:nvSpPr>
        <p:spPr>
          <a:xfrm>
            <a:off x="311700" y="1445533"/>
            <a:ext cx="8520600" cy="4403700"/>
          </a:xfrm>
          <a:prstGeom prst="rect">
            <a:avLst/>
          </a:prstGeom>
          <a:noFill/>
          <a:ln>
            <a:noFill/>
          </a:ln>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Clr>
                <a:srgbClr val="555555"/>
              </a:buClr>
              <a:buSzPts val="1700"/>
              <a:buFont typeface="Microsoft JhengHei"/>
              <a:buChar char="●"/>
            </a:pPr>
            <a:r>
              <a:rPr lang="zh-TW" sz="1700">
                <a:solidFill>
                  <a:srgbClr val="555555"/>
                </a:solidFill>
                <a:latin typeface="Microsoft JhengHei"/>
                <a:ea typeface="Microsoft JhengHei"/>
                <a:cs typeface="Microsoft JhengHei"/>
                <a:sym typeface="Microsoft JhengHei"/>
              </a:rPr>
              <a:t>一個 zip 檔案，</a:t>
            </a:r>
            <a:r>
              <a:rPr lang="zh-TW" sz="1700">
                <a:solidFill>
                  <a:srgbClr val="555555"/>
                </a:solidFill>
              </a:rPr>
              <a:t>檔案名稱為 </a:t>
            </a:r>
            <a:r>
              <a:rPr lang="zh-TW" sz="1700" b="1">
                <a:solidFill>
                  <a:srgbClr val="FF0000"/>
                </a:solidFill>
              </a:rPr>
              <a:t>學號_hw1.zip</a:t>
            </a:r>
            <a:r>
              <a:rPr lang="zh-TW" sz="1700">
                <a:solidFill>
                  <a:srgbClr val="555555"/>
                </a:solidFill>
              </a:rPr>
              <a:t>，需包含</a:t>
            </a:r>
            <a:endParaRPr sz="1700">
              <a:solidFill>
                <a:srgbClr val="555555"/>
              </a:solidFill>
            </a:endParaRPr>
          </a:p>
          <a:p>
            <a:pPr marL="914400" lvl="1" indent="-336550" algn="l" rtl="0">
              <a:lnSpc>
                <a:spcPct val="150000"/>
              </a:lnSpc>
              <a:spcBef>
                <a:spcPts val="0"/>
              </a:spcBef>
              <a:spcAft>
                <a:spcPts val="0"/>
              </a:spcAft>
              <a:buClr>
                <a:srgbClr val="555555"/>
              </a:buClr>
              <a:buSzPts val="1700"/>
              <a:buFont typeface="Microsoft JhengHei"/>
              <a:buChar char="○"/>
            </a:pPr>
            <a:r>
              <a:rPr lang="zh-TW" sz="1700">
                <a:solidFill>
                  <a:srgbClr val="555555"/>
                </a:solidFill>
              </a:rPr>
              <a:t>程式碼（任意名稱.</a:t>
            </a:r>
            <a:r>
              <a:rPr lang="zh-TW" sz="1700">
                <a:solidFill>
                  <a:srgbClr val="FF0000"/>
                </a:solidFill>
              </a:rPr>
              <a:t>ipynb</a:t>
            </a:r>
            <a:r>
              <a:rPr lang="zh-TW" sz="1700">
                <a:solidFill>
                  <a:srgbClr val="555555"/>
                </a:solidFill>
              </a:rPr>
              <a:t>）</a:t>
            </a:r>
            <a:endParaRPr sz="1700">
              <a:solidFill>
                <a:srgbClr val="555555"/>
              </a:solidFill>
            </a:endParaRPr>
          </a:p>
          <a:p>
            <a:pPr marL="914400" lvl="1" indent="-336550" algn="l" rtl="0">
              <a:lnSpc>
                <a:spcPct val="150000"/>
              </a:lnSpc>
              <a:spcBef>
                <a:spcPts val="0"/>
              </a:spcBef>
              <a:spcAft>
                <a:spcPts val="0"/>
              </a:spcAft>
              <a:buClr>
                <a:srgbClr val="555555"/>
              </a:buClr>
              <a:buSzPts val="1700"/>
              <a:buFont typeface="Microsoft JhengHei"/>
              <a:buChar char="○"/>
            </a:pPr>
            <a:r>
              <a:rPr lang="zh-TW" sz="1700">
                <a:solidFill>
                  <a:srgbClr val="555555"/>
                </a:solidFill>
              </a:rPr>
              <a:t>程式報告＋數學題（</a:t>
            </a:r>
            <a:r>
              <a:rPr lang="zh-TW" sz="1700">
                <a:solidFill>
                  <a:srgbClr val="FF0000"/>
                </a:solidFill>
              </a:rPr>
              <a:t>report.pdf</a:t>
            </a:r>
            <a:r>
              <a:rPr lang="zh-TW" sz="1700">
                <a:solidFill>
                  <a:srgbClr val="555555"/>
                </a:solidFill>
              </a:rPr>
              <a:t>）</a:t>
            </a:r>
            <a:endParaRPr sz="1700">
              <a:solidFill>
                <a:srgbClr val="555555"/>
              </a:solidFill>
              <a:latin typeface="Microsoft JhengHei"/>
              <a:ea typeface="Microsoft JhengHei"/>
              <a:cs typeface="Microsoft JhengHei"/>
              <a:sym typeface="Microsoft JhengHei"/>
            </a:endParaRPr>
          </a:p>
          <a:p>
            <a:pPr marL="0" lvl="0" indent="0" algn="l" rtl="0">
              <a:lnSpc>
                <a:spcPct val="150000"/>
              </a:lnSpc>
              <a:spcBef>
                <a:spcPts val="0"/>
              </a:spcBef>
              <a:spcAft>
                <a:spcPts val="0"/>
              </a:spcAft>
              <a:buNone/>
            </a:pPr>
            <a:endParaRPr/>
          </a:p>
        </p:txBody>
      </p:sp>
      <p:pic>
        <p:nvPicPr>
          <p:cNvPr id="211" name="Google Shape;211;p13"/>
          <p:cNvPicPr preferRelativeResize="0"/>
          <p:nvPr/>
        </p:nvPicPr>
        <p:blipFill rotWithShape="1">
          <a:blip r:embed="rId3">
            <a:alphaModFix/>
          </a:blip>
          <a:srcRect/>
          <a:stretch/>
        </p:blipFill>
        <p:spPr>
          <a:xfrm>
            <a:off x="2479325" y="3124925"/>
            <a:ext cx="4362450" cy="3238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a:t>Hand-in Format：Report </a:t>
            </a:r>
            <a:endParaRPr/>
          </a:p>
        </p:txBody>
      </p:sp>
      <p:sp>
        <p:nvSpPr>
          <p:cNvPr id="217" name="Google Shape;217;p19"/>
          <p:cNvSpPr txBox="1">
            <a:spLocks noGrp="1"/>
          </p:cNvSpPr>
          <p:nvPr>
            <p:ph type="body" idx="1"/>
          </p:nvPr>
        </p:nvSpPr>
        <p:spPr>
          <a:xfrm>
            <a:off x="311700" y="1330433"/>
            <a:ext cx="8520600" cy="50391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000000"/>
              </a:buClr>
              <a:buSzPts val="1800"/>
              <a:buFont typeface="Microsoft JhengHei"/>
              <a:buChar char="●"/>
            </a:pPr>
            <a:r>
              <a:rPr lang="zh-TW" sz="1800" dirty="0">
                <a:solidFill>
                  <a:srgbClr val="000000"/>
                </a:solidFill>
                <a:latin typeface="Microsoft JhengHei"/>
                <a:ea typeface="Microsoft JhengHei"/>
                <a:cs typeface="Microsoft JhengHei"/>
                <a:sym typeface="Microsoft JhengHei"/>
              </a:rPr>
              <a:t>限制</a:t>
            </a:r>
            <a:endParaRPr sz="1800" dirty="0">
              <a:solidFill>
                <a:srgbClr val="000000"/>
              </a:solidFill>
              <a:latin typeface="Microsoft JhengHei"/>
              <a:ea typeface="Microsoft JhengHei"/>
              <a:cs typeface="Microsoft JhengHei"/>
              <a:sym typeface="Microsoft JhengHei"/>
            </a:endParaRPr>
          </a:p>
          <a:p>
            <a:pPr marL="914400" marR="0" lvl="1" indent="-330200" algn="l" rtl="0">
              <a:lnSpc>
                <a:spcPct val="150000"/>
              </a:lnSpc>
              <a:spcBef>
                <a:spcPts val="0"/>
              </a:spcBef>
              <a:spcAft>
                <a:spcPts val="0"/>
              </a:spcAft>
              <a:buClr>
                <a:srgbClr val="FF0000"/>
              </a:buClr>
              <a:buSzPts val="1600"/>
              <a:buFont typeface="Microsoft JhengHei"/>
              <a:buChar char="○"/>
            </a:pPr>
            <a:r>
              <a:rPr lang="zh-TW" sz="1600" dirty="0">
                <a:solidFill>
                  <a:srgbClr val="FF0000"/>
                </a:solidFill>
                <a:latin typeface="Microsoft JhengHei"/>
                <a:ea typeface="Microsoft JhengHei"/>
                <a:cs typeface="Microsoft JhengHei"/>
                <a:sym typeface="Microsoft JhengHei"/>
              </a:rPr>
              <a:t>檔名必須為 report.pdf </a:t>
            </a:r>
            <a:endParaRPr sz="1600" dirty="0">
              <a:solidFill>
                <a:srgbClr val="000000"/>
              </a:solidFill>
              <a:latin typeface="Microsoft JhengHei"/>
              <a:ea typeface="Microsoft JhengHei"/>
              <a:cs typeface="Microsoft JhengHei"/>
              <a:sym typeface="Microsoft JhengHei"/>
            </a:endParaRPr>
          </a:p>
          <a:p>
            <a:pPr marL="914400" marR="0" lvl="1" indent="-330200" algn="l" rtl="0">
              <a:lnSpc>
                <a:spcPct val="150000"/>
              </a:lnSpc>
              <a:spcBef>
                <a:spcPts val="0"/>
              </a:spcBef>
              <a:spcAft>
                <a:spcPts val="0"/>
              </a:spcAft>
              <a:buClr>
                <a:srgbClr val="000000"/>
              </a:buClr>
              <a:buSzPts val="1600"/>
              <a:buFont typeface="Microsoft JhengHei"/>
              <a:buChar char="○"/>
            </a:pPr>
            <a:r>
              <a:rPr lang="zh-TW" sz="1600" dirty="0">
                <a:solidFill>
                  <a:srgbClr val="000000"/>
                </a:solidFill>
                <a:latin typeface="Microsoft JhengHei"/>
                <a:ea typeface="Microsoft JhengHei"/>
                <a:cs typeface="Microsoft JhengHei"/>
                <a:sym typeface="Microsoft JhengHei"/>
              </a:rPr>
              <a:t>請在檔案中</a:t>
            </a:r>
            <a:r>
              <a:rPr lang="zh-TW" sz="1600" dirty="0">
                <a:solidFill>
                  <a:srgbClr val="FF0000"/>
                </a:solidFill>
                <a:latin typeface="Microsoft JhengHei"/>
                <a:ea typeface="Microsoft JhengHei"/>
                <a:cs typeface="Microsoft JhengHei"/>
                <a:sym typeface="Microsoft JhengHei"/>
              </a:rPr>
              <a:t>標明系級、學號、姓名</a:t>
            </a:r>
            <a:endParaRPr sz="1600" dirty="0">
              <a:solidFill>
                <a:srgbClr val="000000"/>
              </a:solidFill>
              <a:latin typeface="Microsoft JhengHei"/>
              <a:ea typeface="Microsoft JhengHei"/>
              <a:cs typeface="Microsoft JhengHei"/>
              <a:sym typeface="Microsoft JhengHei"/>
            </a:endParaRPr>
          </a:p>
          <a:p>
            <a:pPr marL="914400" marR="0" lvl="1" indent="-330200" algn="l" rtl="0">
              <a:lnSpc>
                <a:spcPct val="150000"/>
              </a:lnSpc>
              <a:spcBef>
                <a:spcPts val="0"/>
              </a:spcBef>
              <a:spcAft>
                <a:spcPts val="0"/>
              </a:spcAft>
              <a:buClr>
                <a:srgbClr val="000000"/>
              </a:buClr>
              <a:buSzPts val="1600"/>
              <a:buFont typeface="Microsoft JhengHei"/>
              <a:buChar char="○"/>
            </a:pPr>
            <a:r>
              <a:rPr lang="zh-TW" sz="1600" dirty="0">
                <a:solidFill>
                  <a:srgbClr val="FF0000"/>
                </a:solidFill>
                <a:latin typeface="Microsoft JhengHei"/>
                <a:ea typeface="Microsoft JhengHei"/>
                <a:cs typeface="Microsoft JhengHei"/>
                <a:sym typeface="Microsoft JhengHei"/>
              </a:rPr>
              <a:t>按照report模板回答問題</a:t>
            </a:r>
            <a:r>
              <a:rPr lang="zh-TW" sz="1600" dirty="0">
                <a:solidFill>
                  <a:srgbClr val="000000"/>
                </a:solidFill>
                <a:latin typeface="Microsoft JhengHei"/>
                <a:ea typeface="Microsoft JhengHei"/>
                <a:cs typeface="Microsoft JhengHei"/>
                <a:sym typeface="Microsoft JhengHei"/>
              </a:rPr>
              <a:t>，勿更動題號順序</a:t>
            </a:r>
            <a:endParaRPr sz="1600" dirty="0">
              <a:solidFill>
                <a:srgbClr val="000000"/>
              </a:solidFill>
              <a:latin typeface="Microsoft JhengHei"/>
              <a:ea typeface="Microsoft JhengHei"/>
              <a:cs typeface="Microsoft JhengHei"/>
              <a:sym typeface="Microsoft JhengHei"/>
            </a:endParaRPr>
          </a:p>
          <a:p>
            <a:pPr marL="914400" marR="0" lvl="1" indent="-330200" algn="l" rtl="0">
              <a:lnSpc>
                <a:spcPct val="150000"/>
              </a:lnSpc>
              <a:spcBef>
                <a:spcPts val="0"/>
              </a:spcBef>
              <a:spcAft>
                <a:spcPts val="0"/>
              </a:spcAft>
              <a:buClr>
                <a:srgbClr val="000000"/>
              </a:buClr>
              <a:buSzPts val="1600"/>
              <a:buFont typeface="Microsoft JhengHei"/>
              <a:buChar char="○"/>
            </a:pPr>
            <a:r>
              <a:rPr lang="zh-TW" sz="1600" dirty="0">
                <a:solidFill>
                  <a:srgbClr val="000000"/>
                </a:solidFill>
                <a:latin typeface="Microsoft JhengHei"/>
                <a:ea typeface="Microsoft JhengHei"/>
                <a:cs typeface="Microsoft JhengHei"/>
                <a:sym typeface="Microsoft JhengHei"/>
              </a:rPr>
              <a:t>若有和其他修課同學討論，請務必於題號前標明collaborator（含姓名、學號）</a:t>
            </a:r>
            <a:endParaRPr sz="1600" dirty="0">
              <a:solidFill>
                <a:srgbClr val="000000"/>
              </a:solidFill>
              <a:latin typeface="Microsoft JhengHei"/>
              <a:ea typeface="Microsoft JhengHei"/>
              <a:cs typeface="Microsoft JhengHei"/>
              <a:sym typeface="Microsoft JhengHei"/>
            </a:endParaRPr>
          </a:p>
          <a:p>
            <a:pPr marL="914400" marR="0" lvl="1" indent="-330200" algn="l" rtl="0">
              <a:lnSpc>
                <a:spcPct val="150000"/>
              </a:lnSpc>
              <a:spcBef>
                <a:spcPts val="0"/>
              </a:spcBef>
              <a:spcAft>
                <a:spcPts val="0"/>
              </a:spcAft>
              <a:buClr>
                <a:srgbClr val="000000"/>
              </a:buClr>
              <a:buSzPts val="1600"/>
              <a:buFont typeface="Microsoft JhengHei"/>
              <a:buChar char="○"/>
            </a:pPr>
            <a:r>
              <a:rPr lang="zh-TW" sz="1600" dirty="0">
                <a:solidFill>
                  <a:srgbClr val="000000"/>
                </a:solidFill>
                <a:latin typeface="Microsoft JhengHei"/>
                <a:ea typeface="Microsoft JhengHei"/>
                <a:cs typeface="Microsoft JhengHei"/>
                <a:sym typeface="Microsoft JhengHei"/>
              </a:rPr>
              <a:t>若有其他參考資料也必須一併附上資料來源、出處</a:t>
            </a:r>
            <a:endParaRPr sz="1600" dirty="0">
              <a:solidFill>
                <a:srgbClr val="000000"/>
              </a:solidFill>
              <a:latin typeface="Microsoft JhengHei"/>
              <a:ea typeface="Microsoft JhengHei"/>
              <a:cs typeface="Microsoft JhengHei"/>
              <a:sym typeface="Microsoft JhengHei"/>
            </a:endParaRPr>
          </a:p>
          <a:p>
            <a:pPr marL="914400" marR="0" lvl="0" indent="0" algn="l" rtl="0">
              <a:lnSpc>
                <a:spcPct val="150000"/>
              </a:lnSpc>
              <a:spcBef>
                <a:spcPts val="0"/>
              </a:spcBef>
              <a:spcAft>
                <a:spcPts val="0"/>
              </a:spcAft>
              <a:buNone/>
            </a:pPr>
            <a:endParaRPr sz="1600" dirty="0">
              <a:solidFill>
                <a:srgbClr val="000000"/>
              </a:solidFill>
              <a:latin typeface="Microsoft JhengHei"/>
              <a:ea typeface="Microsoft JhengHei"/>
              <a:cs typeface="Microsoft JhengHei"/>
              <a:sym typeface="Microsoft JhengHei"/>
            </a:endParaRPr>
          </a:p>
          <a:p>
            <a:pPr marL="457200" lvl="0" indent="-336550" algn="l" rtl="0">
              <a:lnSpc>
                <a:spcPct val="150000"/>
              </a:lnSpc>
              <a:spcBef>
                <a:spcPts val="0"/>
              </a:spcBef>
              <a:spcAft>
                <a:spcPts val="0"/>
              </a:spcAft>
              <a:buClr>
                <a:srgbClr val="000000"/>
              </a:buClr>
              <a:buSzPts val="1700"/>
              <a:buChar char="●"/>
            </a:pPr>
            <a:r>
              <a:rPr lang="zh-TW" sz="1700" dirty="0">
                <a:solidFill>
                  <a:srgbClr val="000000"/>
                </a:solidFill>
                <a:latin typeface="Microsoft JhengHei"/>
                <a:ea typeface="Microsoft JhengHei"/>
                <a:cs typeface="Microsoft JhengHei"/>
                <a:sym typeface="Microsoft JhengHei"/>
              </a:rPr>
              <a:t>Cool Deadline: </a:t>
            </a:r>
            <a:r>
              <a:rPr lang="zh-TW" dirty="0">
                <a:solidFill>
                  <a:srgbClr val="FF0000"/>
                </a:solidFill>
                <a:latin typeface="Microsoft JhengHei"/>
                <a:ea typeface="Microsoft JhengHei"/>
                <a:cs typeface="Microsoft JhengHei"/>
                <a:sym typeface="Microsoft JhengHei"/>
              </a:rPr>
              <a:t>10/</a:t>
            </a:r>
            <a:r>
              <a:rPr lang="en-US" altLang="zh-TW" dirty="0">
                <a:solidFill>
                  <a:srgbClr val="FF0000"/>
                </a:solidFill>
                <a:latin typeface="Microsoft JhengHei"/>
                <a:ea typeface="Microsoft JhengHei"/>
                <a:cs typeface="Microsoft JhengHei"/>
                <a:sym typeface="Microsoft JhengHei"/>
              </a:rPr>
              <a:t>8</a:t>
            </a:r>
            <a:r>
              <a:rPr lang="zh-TW" dirty="0">
                <a:solidFill>
                  <a:srgbClr val="FF0000"/>
                </a:solidFill>
                <a:latin typeface="Microsoft JhengHei"/>
                <a:ea typeface="Microsoft JhengHei"/>
                <a:cs typeface="Microsoft JhengHei"/>
                <a:sym typeface="Microsoft JhengHei"/>
              </a:rPr>
              <a:t>/202</a:t>
            </a:r>
            <a:r>
              <a:rPr lang="en-US" altLang="zh-TW" dirty="0">
                <a:solidFill>
                  <a:srgbClr val="FF0000"/>
                </a:solidFill>
                <a:latin typeface="Microsoft JhengHei"/>
                <a:ea typeface="Microsoft JhengHei"/>
                <a:cs typeface="Microsoft JhengHei"/>
                <a:sym typeface="Microsoft JhengHei"/>
              </a:rPr>
              <a:t>3</a:t>
            </a:r>
            <a:r>
              <a:rPr lang="en-US" altLang="zh-TW" sz="1700" dirty="0">
                <a:solidFill>
                  <a:srgbClr val="FF0000"/>
                </a:solidFill>
                <a:latin typeface="Microsoft JhengHei"/>
                <a:ea typeface="Microsoft JhengHei"/>
                <a:cs typeface="Microsoft JhengHei"/>
                <a:sym typeface="Microsoft JhengHei"/>
              </a:rPr>
              <a:t> </a:t>
            </a:r>
            <a:r>
              <a:rPr lang="zh-TW" sz="1700" dirty="0">
                <a:solidFill>
                  <a:srgbClr val="000000"/>
                </a:solidFill>
                <a:latin typeface="Microsoft JhengHei"/>
                <a:ea typeface="Microsoft JhengHei"/>
                <a:cs typeface="Microsoft JhengHei"/>
                <a:sym typeface="Microsoft JhengHei"/>
              </a:rPr>
              <a:t>23:59:59  (GMT+8) </a:t>
            </a:r>
            <a:r>
              <a:rPr lang="zh-TW" dirty="0">
                <a:solidFill>
                  <a:srgbClr val="434343"/>
                </a:solidFill>
                <a:latin typeface="Microsoft JhengHei"/>
                <a:ea typeface="Microsoft JhengHei"/>
                <a:cs typeface="Microsoft JhengHei"/>
                <a:sym typeface="Microsoft JhengHei"/>
              </a:rPr>
              <a:t>(晚 Kaggle 兩天)</a:t>
            </a:r>
            <a:endParaRPr dirty="0">
              <a:solidFill>
                <a:srgbClr val="434343"/>
              </a:solidFill>
              <a:latin typeface="Microsoft JhengHei"/>
              <a:ea typeface="Microsoft JhengHei"/>
              <a:cs typeface="Microsoft JhengHei"/>
              <a:sym typeface="Microsoft JhengHei"/>
            </a:endParaRPr>
          </a:p>
          <a:p>
            <a:pPr marL="0" lvl="0" indent="0" algn="l" rtl="0">
              <a:lnSpc>
                <a:spcPct val="150000"/>
              </a:lnSpc>
              <a:spcBef>
                <a:spcPts val="0"/>
              </a:spcBef>
              <a:spcAft>
                <a:spcPts val="0"/>
              </a:spcAft>
              <a:buNone/>
            </a:pPr>
            <a:endParaRPr sz="1700" dirty="0">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f6cf5f90e3_1_4"/>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a:t>請把作業拍攝清楚（不要興奮到模糊）</a:t>
            </a:r>
            <a:endParaRPr/>
          </a:p>
        </p:txBody>
      </p:sp>
      <p:pic>
        <p:nvPicPr>
          <p:cNvPr id="223" name="Google Shape;223;gf6cf5f90e3_1_4"/>
          <p:cNvPicPr preferRelativeResize="0"/>
          <p:nvPr/>
        </p:nvPicPr>
        <p:blipFill rotWithShape="1">
          <a:blip r:embed="rId3">
            <a:alphaModFix/>
          </a:blip>
          <a:srcRect/>
          <a:stretch/>
        </p:blipFill>
        <p:spPr>
          <a:xfrm rot="-5400000">
            <a:off x="24400" y="2152826"/>
            <a:ext cx="4929976" cy="3697475"/>
          </a:xfrm>
          <a:prstGeom prst="rect">
            <a:avLst/>
          </a:prstGeom>
          <a:noFill/>
          <a:ln>
            <a:noFill/>
          </a:ln>
        </p:spPr>
      </p:pic>
      <p:pic>
        <p:nvPicPr>
          <p:cNvPr id="224" name="Google Shape;224;gf6cf5f90e3_1_4"/>
          <p:cNvPicPr preferRelativeResize="0"/>
          <p:nvPr/>
        </p:nvPicPr>
        <p:blipFill rotWithShape="1">
          <a:blip r:embed="rId4">
            <a:alphaModFix/>
          </a:blip>
          <a:srcRect/>
          <a:stretch/>
        </p:blipFill>
        <p:spPr>
          <a:xfrm rot="-5400000">
            <a:off x="4317111" y="2150585"/>
            <a:ext cx="4912102" cy="36840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0"/>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b="1"/>
              <a:t>其他規定</a:t>
            </a:r>
            <a:r>
              <a:rPr lang="zh-TW"/>
              <a:t> Other Policy</a:t>
            </a:r>
            <a:endParaRPr/>
          </a:p>
        </p:txBody>
      </p:sp>
      <p:sp>
        <p:nvSpPr>
          <p:cNvPr id="230" name="Google Shape;230;p20"/>
          <p:cNvSpPr txBox="1">
            <a:spLocks noGrp="1"/>
          </p:cNvSpPr>
          <p:nvPr>
            <p:ph type="body" idx="1"/>
          </p:nvPr>
        </p:nvSpPr>
        <p:spPr>
          <a:xfrm>
            <a:off x="311700" y="1688433"/>
            <a:ext cx="8520600" cy="44037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50000"/>
              </a:lnSpc>
              <a:spcBef>
                <a:spcPts val="0"/>
              </a:spcBef>
              <a:spcAft>
                <a:spcPts val="0"/>
              </a:spcAft>
              <a:buClr>
                <a:srgbClr val="000000"/>
              </a:buClr>
              <a:buSzPts val="2000"/>
              <a:buFont typeface="Source Code Pro"/>
              <a:buChar char="●"/>
            </a:pPr>
            <a:r>
              <a:rPr lang="zh-TW" sz="2000">
                <a:solidFill>
                  <a:srgbClr val="000000"/>
                </a:solidFill>
              </a:rPr>
              <a:t>Lateness</a:t>
            </a:r>
            <a:endParaRPr sz="2000">
              <a:solidFill>
                <a:srgbClr val="000000"/>
              </a:solidFill>
            </a:endParaRPr>
          </a:p>
          <a:p>
            <a:pPr marL="914400" lvl="1" indent="-330200" algn="l" rtl="0">
              <a:spcBef>
                <a:spcPts val="0"/>
              </a:spcBef>
              <a:spcAft>
                <a:spcPts val="0"/>
              </a:spcAft>
              <a:buSzPts val="1600"/>
              <a:buChar char="○"/>
            </a:pPr>
            <a:r>
              <a:rPr lang="zh-TW" sz="1600"/>
              <a:t>Cool 遲交</a:t>
            </a:r>
            <a:endParaRPr sz="1600"/>
          </a:p>
          <a:p>
            <a:pPr marL="1371600" lvl="2" indent="-330200" algn="l" rtl="0">
              <a:spcBef>
                <a:spcPts val="0"/>
              </a:spcBef>
              <a:spcAft>
                <a:spcPts val="0"/>
              </a:spcAft>
              <a:buSzPts val="1600"/>
              <a:buChar char="■"/>
            </a:pPr>
            <a:r>
              <a:rPr lang="zh-TW" sz="1600"/>
              <a:t>一天: 以小時為單位線性遞減至七折</a:t>
            </a:r>
            <a:endParaRPr sz="1600"/>
          </a:p>
          <a:p>
            <a:pPr marL="1371600" lvl="2" indent="-330200" algn="l" rtl="0">
              <a:spcBef>
                <a:spcPts val="0"/>
              </a:spcBef>
              <a:spcAft>
                <a:spcPts val="0"/>
              </a:spcAft>
              <a:buSzPts val="1600"/>
              <a:buChar char="■"/>
            </a:pPr>
            <a:r>
              <a:rPr lang="zh-TW" sz="1600"/>
              <a:t>兩天: 從七折線性遞減零分</a:t>
            </a:r>
            <a:endParaRPr sz="1600"/>
          </a:p>
          <a:p>
            <a:pPr marL="914400" lvl="1" indent="-330200" algn="l" rtl="0">
              <a:spcBef>
                <a:spcPts val="0"/>
              </a:spcBef>
              <a:spcAft>
                <a:spcPts val="0"/>
              </a:spcAft>
              <a:buClr>
                <a:srgbClr val="FF0000"/>
              </a:buClr>
              <a:buSzPts val="1600"/>
              <a:buChar char="○"/>
            </a:pPr>
            <a:r>
              <a:rPr lang="zh-TW" sz="1600">
                <a:solidFill>
                  <a:srgbClr val="FF0000"/>
                </a:solidFill>
              </a:rPr>
              <a:t>不接受程式 or 報告單獨遲交</a:t>
            </a:r>
            <a:endParaRPr sz="1600">
              <a:solidFill>
                <a:srgbClr val="FF0000"/>
              </a:solidFill>
            </a:endParaRPr>
          </a:p>
          <a:p>
            <a:pPr marL="914400" marR="0" lvl="1" indent="-330200" algn="l" rtl="0">
              <a:lnSpc>
                <a:spcPct val="115000"/>
              </a:lnSpc>
              <a:spcBef>
                <a:spcPts val="0"/>
              </a:spcBef>
              <a:spcAft>
                <a:spcPts val="0"/>
              </a:spcAft>
              <a:buClr>
                <a:srgbClr val="000000"/>
              </a:buClr>
              <a:buSzPts val="1600"/>
              <a:buChar char="○"/>
            </a:pPr>
            <a:r>
              <a:rPr lang="zh-TW" sz="1600">
                <a:solidFill>
                  <a:srgbClr val="000000"/>
                </a:solidFill>
              </a:rPr>
              <a:t>若有特殊原因請儘速聯絡助教</a:t>
            </a:r>
            <a:endParaRPr sz="1600">
              <a:solidFill>
                <a:srgbClr val="000000"/>
              </a:solidFill>
            </a:endParaRPr>
          </a:p>
          <a:p>
            <a:pPr marL="914400" marR="0" lvl="0" indent="0" algn="l" rtl="0">
              <a:lnSpc>
                <a:spcPct val="115000"/>
              </a:lnSpc>
              <a:spcBef>
                <a:spcPts val="0"/>
              </a:spcBef>
              <a:spcAft>
                <a:spcPts val="0"/>
              </a:spcAft>
              <a:buSzPts val="1800"/>
              <a:buNone/>
            </a:pPr>
            <a:endParaRPr sz="1600">
              <a:solidFill>
                <a:srgbClr val="FF0000"/>
              </a:solidFill>
            </a:endParaRPr>
          </a:p>
          <a:p>
            <a:pPr marL="457200" lvl="0" indent="-355600" algn="l" rtl="0">
              <a:lnSpc>
                <a:spcPct val="150000"/>
              </a:lnSpc>
              <a:spcBef>
                <a:spcPts val="0"/>
              </a:spcBef>
              <a:spcAft>
                <a:spcPts val="0"/>
              </a:spcAft>
              <a:buClr>
                <a:srgbClr val="000000"/>
              </a:buClr>
              <a:buSzPts val="2000"/>
              <a:buFont typeface="Source Code Pro"/>
              <a:buChar char="●"/>
            </a:pPr>
            <a:r>
              <a:rPr lang="zh-TW" sz="2000">
                <a:solidFill>
                  <a:srgbClr val="000000"/>
                </a:solidFill>
              </a:rPr>
              <a:t>Reproduce</a:t>
            </a:r>
            <a:endParaRPr sz="1600">
              <a:solidFill>
                <a:srgbClr val="000000"/>
              </a:solidFill>
            </a:endParaRPr>
          </a:p>
          <a:p>
            <a:pPr marL="914400" lvl="1" indent="-330200" algn="l" rtl="0">
              <a:lnSpc>
                <a:spcPct val="150000"/>
              </a:lnSpc>
              <a:spcBef>
                <a:spcPts val="1600"/>
              </a:spcBef>
              <a:spcAft>
                <a:spcPts val="0"/>
              </a:spcAft>
              <a:buClr>
                <a:srgbClr val="000000"/>
              </a:buClr>
              <a:buSzPts val="1600"/>
              <a:buChar char="○"/>
            </a:pPr>
            <a:r>
              <a:rPr lang="zh-TW">
                <a:latin typeface="Microsoft JhengHei"/>
                <a:ea typeface="Microsoft JhengHei"/>
                <a:cs typeface="Microsoft JhengHei"/>
                <a:sym typeface="Microsoft JhengHei"/>
              </a:rPr>
              <a:t>請同學確保你上傳的程式所產生的結果，會跟你在kaggle上的結果一致，基本上誤差在</a:t>
            </a:r>
            <a:r>
              <a:rPr lang="zh-TW" b="1">
                <a:solidFill>
                  <a:srgbClr val="FF0000"/>
                </a:solidFill>
                <a:latin typeface="Microsoft JhengHei"/>
                <a:ea typeface="Microsoft JhengHei"/>
                <a:cs typeface="Microsoft JhengHei"/>
                <a:sym typeface="Microsoft JhengHei"/>
              </a:rPr>
              <a:t>±0.5</a:t>
            </a:r>
            <a:r>
              <a:rPr lang="zh-TW">
                <a:latin typeface="Microsoft JhengHei"/>
                <a:ea typeface="Microsoft JhengHei"/>
                <a:cs typeface="Microsoft JhengHei"/>
                <a:sym typeface="Microsoft JhengHei"/>
              </a:rPr>
              <a:t>之間都屬於一致，</a:t>
            </a:r>
            <a:r>
              <a:rPr lang="zh-TW">
                <a:solidFill>
                  <a:srgbClr val="FF0000"/>
                </a:solidFill>
                <a:latin typeface="Microsoft JhengHei"/>
                <a:ea typeface="Microsoft JhengHei"/>
                <a:cs typeface="Microsoft JhengHei"/>
                <a:sym typeface="Microsoft JhengHei"/>
              </a:rPr>
              <a:t>若超過以上範圍，kaggle將不予計分</a:t>
            </a:r>
            <a:r>
              <a:rPr lang="zh-TW">
                <a:latin typeface="Microsoft JhengHei"/>
                <a:ea typeface="Microsoft JhengHei"/>
                <a:cs typeface="Microsoft JhengHei"/>
                <a:sym typeface="Microsoft JhengHei"/>
              </a:rPr>
              <a:t>。</a:t>
            </a:r>
            <a:endParaRPr sz="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1"/>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b="1"/>
              <a:t>其他規定</a:t>
            </a:r>
            <a:r>
              <a:rPr lang="zh-TW"/>
              <a:t> Other Policy</a:t>
            </a:r>
            <a:endParaRPr/>
          </a:p>
        </p:txBody>
      </p:sp>
      <p:sp>
        <p:nvSpPr>
          <p:cNvPr id="236" name="Google Shape;236;p21"/>
          <p:cNvSpPr txBox="1">
            <a:spLocks noGrp="1"/>
          </p:cNvSpPr>
          <p:nvPr>
            <p:ph type="body" idx="1"/>
          </p:nvPr>
        </p:nvSpPr>
        <p:spPr>
          <a:xfrm>
            <a:off x="311700" y="1688433"/>
            <a:ext cx="8520600" cy="44037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50000"/>
              </a:lnSpc>
              <a:spcBef>
                <a:spcPts val="0"/>
              </a:spcBef>
              <a:spcAft>
                <a:spcPts val="0"/>
              </a:spcAft>
              <a:buClr>
                <a:srgbClr val="000000"/>
              </a:buClr>
              <a:buSzPts val="2000"/>
              <a:buFont typeface="Source Code Pro"/>
              <a:buChar char="●"/>
            </a:pPr>
            <a:r>
              <a:rPr lang="zh-TW" sz="2000">
                <a:solidFill>
                  <a:srgbClr val="000000"/>
                </a:solidFill>
              </a:rPr>
              <a:t>Cheating</a:t>
            </a:r>
            <a:endParaRPr sz="2000">
              <a:solidFill>
                <a:srgbClr val="000000"/>
              </a:solidFill>
            </a:endParaRPr>
          </a:p>
          <a:p>
            <a:pPr marL="914400" marR="0" lvl="1" indent="-330200" algn="l" rtl="0">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抄code、抄report （含之前修課同學）</a:t>
            </a:r>
            <a:endParaRPr sz="1600">
              <a:solidFill>
                <a:srgbClr val="000000"/>
              </a:solidFill>
              <a:latin typeface="Microsoft JhengHei"/>
              <a:ea typeface="Microsoft JhengHei"/>
              <a:cs typeface="Microsoft JhengHei"/>
              <a:sym typeface="Microsoft JhengHei"/>
            </a:endParaRPr>
          </a:p>
          <a:p>
            <a:pPr marL="914400" marR="0" lvl="1" indent="-330200" algn="l" rtl="0">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開設kaggle多重分身帳號註冊competition</a:t>
            </a:r>
            <a:endParaRPr sz="1600">
              <a:solidFill>
                <a:srgbClr val="000000"/>
              </a:solidFill>
              <a:latin typeface="Microsoft JhengHei"/>
              <a:ea typeface="Microsoft JhengHei"/>
              <a:cs typeface="Microsoft JhengHei"/>
              <a:sym typeface="Microsoft JhengHei"/>
            </a:endParaRPr>
          </a:p>
          <a:p>
            <a:pPr marL="914400" marR="0" lvl="1" indent="-330200" algn="l" rtl="0">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於訓練過程以任何不限定形式接觸到testing data的正確答案</a:t>
            </a:r>
            <a:endParaRPr sz="1600">
              <a:solidFill>
                <a:srgbClr val="000000"/>
              </a:solidFill>
              <a:latin typeface="Microsoft JhengHei"/>
              <a:ea typeface="Microsoft JhengHei"/>
              <a:cs typeface="Microsoft JhengHei"/>
              <a:sym typeface="Microsoft JhengHei"/>
            </a:endParaRPr>
          </a:p>
          <a:p>
            <a:pPr marL="914400" marR="0" lvl="1" indent="-330200" algn="l" rtl="0">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不得上傳之前的kaggle競賽</a:t>
            </a:r>
            <a:endParaRPr sz="1600">
              <a:solidFill>
                <a:srgbClr val="000000"/>
              </a:solidFill>
              <a:latin typeface="Microsoft JhengHei"/>
              <a:ea typeface="Microsoft JhengHei"/>
              <a:cs typeface="Microsoft JhengHei"/>
              <a:sym typeface="Microsoft JhengHei"/>
            </a:endParaRPr>
          </a:p>
          <a:p>
            <a:pPr marL="914400" marR="0" lvl="1" indent="-330200" algn="l" rtl="0">
              <a:lnSpc>
                <a:spcPct val="150000"/>
              </a:lnSpc>
              <a:spcBef>
                <a:spcPts val="0"/>
              </a:spcBef>
              <a:spcAft>
                <a:spcPts val="0"/>
              </a:spcAft>
              <a:buClr>
                <a:srgbClr val="FF0000"/>
              </a:buClr>
              <a:buSzPts val="1600"/>
              <a:buFont typeface="Microsoft JhengHei"/>
              <a:buChar char="○"/>
            </a:pPr>
            <a:r>
              <a:rPr lang="zh-TW" sz="1600">
                <a:solidFill>
                  <a:srgbClr val="FF0000"/>
                </a:solidFill>
                <a:latin typeface="Microsoft JhengHei"/>
                <a:ea typeface="Microsoft JhengHei"/>
                <a:cs typeface="Microsoft JhengHei"/>
                <a:sym typeface="Microsoft JhengHei"/>
              </a:rPr>
              <a:t>教授與助教群保留請同學到辦公室解釋coding作業的權利，請同學務必自愛</a:t>
            </a:r>
            <a:endParaRPr sz="1600">
              <a:solidFill>
                <a:srgbClr val="FF0000"/>
              </a:solidFill>
              <a:latin typeface="Microsoft JhengHei"/>
              <a:ea typeface="Microsoft JhengHei"/>
              <a:cs typeface="Microsoft JhengHei"/>
              <a:sym typeface="Microsoft JhengHei"/>
            </a:endParaRPr>
          </a:p>
          <a:p>
            <a:pPr marL="0" marR="0" lvl="0" indent="0" algn="l" rtl="0">
              <a:lnSpc>
                <a:spcPct val="150000"/>
              </a:lnSpc>
              <a:spcBef>
                <a:spcPts val="1600"/>
              </a:spcBef>
              <a:spcAft>
                <a:spcPts val="0"/>
              </a:spcAft>
              <a:buSzPts val="1800"/>
              <a:buNone/>
            </a:pPr>
            <a:endParaRPr sz="1600">
              <a:solidFill>
                <a:srgbClr val="000000"/>
              </a:solidFill>
            </a:endParaRPr>
          </a:p>
          <a:p>
            <a:pPr marL="0" marR="0" lvl="0" indent="0" algn="l" rtl="0">
              <a:lnSpc>
                <a:spcPct val="115000"/>
              </a:lnSpc>
              <a:spcBef>
                <a:spcPts val="1600"/>
              </a:spcBef>
              <a:spcAft>
                <a:spcPts val="1600"/>
              </a:spcAft>
              <a:buSzPts val="1800"/>
              <a:buNone/>
            </a:pPr>
            <a:endParaRPr sz="1600"/>
          </a:p>
        </p:txBody>
      </p:sp>
      <p:pic>
        <p:nvPicPr>
          <p:cNvPr id="237" name="Google Shape;237;p21"/>
          <p:cNvPicPr preferRelativeResize="0"/>
          <p:nvPr/>
        </p:nvPicPr>
        <p:blipFill rotWithShape="1">
          <a:blip r:embed="rId3">
            <a:alphaModFix/>
          </a:blip>
          <a:srcRect/>
          <a:stretch/>
        </p:blipFill>
        <p:spPr>
          <a:xfrm>
            <a:off x="5920225" y="621333"/>
            <a:ext cx="2465225" cy="1386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3"/>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a:t>TA Hour</a:t>
            </a:r>
            <a:endParaRPr/>
          </a:p>
        </p:txBody>
      </p:sp>
      <p:sp>
        <p:nvSpPr>
          <p:cNvPr id="243" name="Google Shape;243;p23"/>
          <p:cNvSpPr txBox="1">
            <a:spLocks noGrp="1"/>
          </p:cNvSpPr>
          <p:nvPr>
            <p:ph type="body" idx="1"/>
          </p:nvPr>
        </p:nvSpPr>
        <p:spPr>
          <a:xfrm>
            <a:off x="311700" y="1688433"/>
            <a:ext cx="8520600" cy="4403700"/>
          </a:xfrm>
          <a:prstGeom prst="rect">
            <a:avLst/>
          </a:prstGeom>
          <a:noFill/>
          <a:ln>
            <a:noFill/>
          </a:ln>
        </p:spPr>
        <p:txBody>
          <a:bodyPr spcFirstLastPara="1" wrap="square" lIns="91425" tIns="91425" rIns="91425" bIns="91425" anchor="t" anchorCtr="0">
            <a:noAutofit/>
          </a:bodyPr>
          <a:lstStyle/>
          <a:p>
            <a:pPr marL="457200" lvl="0" indent="-457200" algn="l" rtl="0">
              <a:lnSpc>
                <a:spcPct val="150000"/>
              </a:lnSpc>
              <a:spcBef>
                <a:spcPts val="0"/>
              </a:spcBef>
              <a:spcAft>
                <a:spcPts val="0"/>
              </a:spcAft>
              <a:buSzPts val="3600"/>
              <a:buChar char="●"/>
            </a:pPr>
            <a:r>
              <a:rPr lang="zh-TW" sz="3600" dirty="0"/>
              <a:t>@ </a:t>
            </a:r>
            <a:r>
              <a:rPr lang="zh-TW" altLang="en-US" sz="3600" dirty="0"/>
              <a:t>電二 </a:t>
            </a:r>
            <a:r>
              <a:rPr lang="en-US" altLang="zh-TW" sz="3600" dirty="0"/>
              <a:t>225 </a:t>
            </a:r>
            <a:r>
              <a:rPr lang="zh-TW" sz="3600" dirty="0"/>
              <a:t>Tue 1</a:t>
            </a:r>
            <a:r>
              <a:rPr lang="en-US" altLang="zh-TW" sz="3600" dirty="0"/>
              <a:t>5</a:t>
            </a:r>
            <a:r>
              <a:rPr lang="zh-TW" sz="3600" dirty="0"/>
              <a:t>:</a:t>
            </a:r>
            <a:r>
              <a:rPr lang="en-US" altLang="zh-TW" sz="3600" dirty="0"/>
              <a:t>3</a:t>
            </a:r>
            <a:r>
              <a:rPr lang="zh-TW" sz="3600" dirty="0"/>
              <a:t>0-1</a:t>
            </a:r>
            <a:r>
              <a:rPr lang="en-US" altLang="zh-TW" sz="3600"/>
              <a:t>7</a:t>
            </a:r>
            <a:r>
              <a:rPr lang="zh-TW" sz="3600"/>
              <a:t>:</a:t>
            </a:r>
            <a:r>
              <a:rPr lang="zh-TW" sz="3600" dirty="0"/>
              <a:t>20</a:t>
            </a:r>
            <a:endParaRPr sz="3600" dirty="0"/>
          </a:p>
          <a:p>
            <a:pPr marL="0" lvl="0" indent="0" algn="l" rtl="0">
              <a:lnSpc>
                <a:spcPct val="150000"/>
              </a:lnSpc>
              <a:spcBef>
                <a:spcPts val="0"/>
              </a:spcBef>
              <a:spcAft>
                <a:spcPts val="0"/>
              </a:spcAft>
              <a:buNone/>
            </a:pPr>
            <a:endParaRPr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2"/>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a:t>Hint for HW1 programming</a:t>
            </a:r>
            <a:endParaRPr/>
          </a:p>
        </p:txBody>
      </p:sp>
      <p:sp>
        <p:nvSpPr>
          <p:cNvPr id="249" name="Google Shape;249;p22"/>
          <p:cNvSpPr txBox="1">
            <a:spLocks noGrp="1"/>
          </p:cNvSpPr>
          <p:nvPr>
            <p:ph type="body" idx="1"/>
          </p:nvPr>
        </p:nvSpPr>
        <p:spPr>
          <a:xfrm>
            <a:off x="311700" y="1688433"/>
            <a:ext cx="8520600" cy="44037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SzPts val="2400"/>
              <a:buChar char="●"/>
            </a:pPr>
            <a:r>
              <a:rPr lang="zh-TW"/>
              <a:t>We provide some suggestion (but not necessary) to pass the baseline.</a:t>
            </a:r>
            <a:endParaRPr/>
          </a:p>
          <a:p>
            <a:pPr marL="914400" lvl="1" indent="-317500" algn="l" rtl="0">
              <a:lnSpc>
                <a:spcPct val="150000"/>
              </a:lnSpc>
              <a:spcBef>
                <a:spcPts val="0"/>
              </a:spcBef>
              <a:spcAft>
                <a:spcPts val="0"/>
              </a:spcAft>
              <a:buSzPts val="1400"/>
              <a:buChar char="○"/>
            </a:pPr>
            <a:r>
              <a:rPr lang="zh-TW"/>
              <a:t>Simple baseline: You might not need so much feature (why?)</a:t>
            </a:r>
            <a:endParaRPr/>
          </a:p>
          <a:p>
            <a:pPr marL="914400" lvl="1" indent="-317500" algn="l" rtl="0">
              <a:lnSpc>
                <a:spcPct val="150000"/>
              </a:lnSpc>
              <a:spcBef>
                <a:spcPts val="0"/>
              </a:spcBef>
              <a:spcAft>
                <a:spcPts val="0"/>
              </a:spcAft>
              <a:buSzPts val="1400"/>
              <a:buChar char="○"/>
            </a:pPr>
            <a:r>
              <a:rPr lang="zh-TW"/>
              <a:t>Strong baseline: Data preprocessing, Training config tuning, Feature selection. (How to define a good feature?)</a:t>
            </a:r>
            <a:endParaRPr/>
          </a:p>
          <a:p>
            <a:pPr marL="914400" lvl="1" indent="-317500" algn="l" rtl="0">
              <a:lnSpc>
                <a:spcPct val="150000"/>
              </a:lnSpc>
              <a:spcBef>
                <a:spcPts val="0"/>
              </a:spcBef>
              <a:spcAft>
                <a:spcPts val="0"/>
              </a:spcAft>
              <a:buSzPts val="1400"/>
              <a:buChar char="○"/>
            </a:pPr>
            <a:r>
              <a:rPr lang="zh-TW"/>
              <a:t>Of course, you can pass the baselines without following the hints. </a:t>
            </a:r>
            <a:r>
              <a:rPr lang="zh-TW">
                <a:solidFill>
                  <a:srgbClr val="FF0000"/>
                </a:solidFill>
              </a:rPr>
              <a:t>But make sure you don’t use the packages which are not allowed!</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15aecd42bd3_0_90"/>
          <p:cNvSpPr txBox="1">
            <a:spLocks noGrp="1"/>
          </p:cNvSpPr>
          <p:nvPr>
            <p:ph type="title"/>
          </p:nvPr>
        </p:nvSpPr>
        <p:spPr>
          <a:xfrm>
            <a:off x="311700" y="551301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HW1 Intro - PM 2.5 Prediction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a:t>Task Description</a:t>
            </a:r>
            <a:endParaRPr/>
          </a:p>
        </p:txBody>
      </p:sp>
      <p:sp>
        <p:nvSpPr>
          <p:cNvPr id="84" name="Google Shape;84;p3"/>
          <p:cNvSpPr txBox="1">
            <a:spLocks noGrp="1"/>
          </p:cNvSpPr>
          <p:nvPr>
            <p:ph type="body" idx="1"/>
          </p:nvPr>
        </p:nvSpPr>
        <p:spPr>
          <a:xfrm>
            <a:off x="311700" y="1474667"/>
            <a:ext cx="4178100" cy="41331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rgbClr val="555555"/>
              </a:buClr>
              <a:buSzPts val="2400"/>
              <a:buFont typeface="Microsoft JhengHei"/>
              <a:buChar char="●"/>
            </a:pPr>
            <a:r>
              <a:rPr lang="zh-TW" sz="2400">
                <a:solidFill>
                  <a:srgbClr val="555555"/>
                </a:solidFill>
                <a:highlight>
                  <a:schemeClr val="lt1"/>
                </a:highlight>
                <a:latin typeface="Microsoft JhengHei"/>
                <a:ea typeface="Microsoft JhengHei"/>
                <a:cs typeface="Microsoft JhengHei"/>
                <a:sym typeface="Microsoft JhengHei"/>
              </a:rPr>
              <a:t>本次作業的資料是從行政院環境環保署空氣品質監測網所下載的觀測資料。</a:t>
            </a:r>
            <a:endParaRPr sz="2400">
              <a:solidFill>
                <a:srgbClr val="555555"/>
              </a:solidFill>
              <a:highlight>
                <a:schemeClr val="lt1"/>
              </a:highlight>
              <a:latin typeface="Microsoft JhengHei"/>
              <a:ea typeface="Microsoft JhengHei"/>
              <a:cs typeface="Microsoft JhengHei"/>
              <a:sym typeface="Microsoft JhengHei"/>
            </a:endParaRPr>
          </a:p>
          <a:p>
            <a:pPr marL="457200" lvl="0" indent="-381000" algn="l" rtl="0">
              <a:lnSpc>
                <a:spcPct val="150000"/>
              </a:lnSpc>
              <a:spcBef>
                <a:spcPts val="0"/>
              </a:spcBef>
              <a:spcAft>
                <a:spcPts val="0"/>
              </a:spcAft>
              <a:buClr>
                <a:srgbClr val="555555"/>
              </a:buClr>
              <a:buSzPts val="2400"/>
              <a:buFont typeface="Microsoft JhengHei"/>
              <a:buChar char="●"/>
            </a:pPr>
            <a:r>
              <a:rPr lang="zh-TW" sz="2400">
                <a:solidFill>
                  <a:srgbClr val="555555"/>
                </a:solidFill>
                <a:highlight>
                  <a:schemeClr val="lt1"/>
                </a:highlight>
                <a:latin typeface="Microsoft JhengHei"/>
                <a:ea typeface="Microsoft JhengHei"/>
                <a:cs typeface="Microsoft JhengHei"/>
                <a:sym typeface="Microsoft JhengHei"/>
              </a:rPr>
              <a:t>希望大家能在本作業實作 linear regression 預測出PM2.5的數值。</a:t>
            </a:r>
            <a:endParaRPr sz="2400">
              <a:solidFill>
                <a:srgbClr val="555555"/>
              </a:solidFill>
              <a:highlight>
                <a:schemeClr val="lt1"/>
              </a:highlight>
              <a:latin typeface="Microsoft JhengHei"/>
              <a:ea typeface="Microsoft JhengHei"/>
              <a:cs typeface="Microsoft JhengHei"/>
              <a:sym typeface="Microsoft JhengHei"/>
            </a:endParaRPr>
          </a:p>
        </p:txBody>
      </p:sp>
      <p:pic>
        <p:nvPicPr>
          <p:cNvPr id="85" name="Google Shape;85;p3"/>
          <p:cNvPicPr preferRelativeResize="0"/>
          <p:nvPr/>
        </p:nvPicPr>
        <p:blipFill rotWithShape="1">
          <a:blip r:embed="rId3">
            <a:alphaModFix/>
          </a:blip>
          <a:srcRect/>
          <a:stretch/>
        </p:blipFill>
        <p:spPr>
          <a:xfrm>
            <a:off x="4859400" y="1170500"/>
            <a:ext cx="3972890" cy="3732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4"/>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a:t>Data Description</a:t>
            </a:r>
            <a:endParaRPr/>
          </a:p>
        </p:txBody>
      </p:sp>
      <p:sp>
        <p:nvSpPr>
          <p:cNvPr id="91" name="Google Shape;91;p4"/>
          <p:cNvSpPr txBox="1">
            <a:spLocks noGrp="1"/>
          </p:cNvSpPr>
          <p:nvPr>
            <p:ph type="body" idx="1"/>
          </p:nvPr>
        </p:nvSpPr>
        <p:spPr>
          <a:xfrm>
            <a:off x="159300" y="1612775"/>
            <a:ext cx="8673000" cy="44037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Microsoft JhengHei"/>
              <a:buChar char="●"/>
            </a:pPr>
            <a:r>
              <a:rPr lang="zh-TW">
                <a:latin typeface="Microsoft JhengHei"/>
                <a:ea typeface="Microsoft JhengHei"/>
                <a:cs typeface="Microsoft JhengHei"/>
                <a:sym typeface="Microsoft JhengHei"/>
              </a:rPr>
              <a:t>本次作業使用的觀測記錄為某一年某地區的觀測資料，</a:t>
            </a:r>
            <a:endParaRPr>
              <a:latin typeface="Microsoft JhengHei"/>
              <a:ea typeface="Microsoft JhengHei"/>
              <a:cs typeface="Microsoft JhengHei"/>
              <a:sym typeface="Microsoft JhengHei"/>
            </a:endParaRPr>
          </a:p>
          <a:p>
            <a:pPr marL="914400" lvl="1" indent="-342900" algn="l" rtl="0">
              <a:lnSpc>
                <a:spcPct val="150000"/>
              </a:lnSpc>
              <a:spcBef>
                <a:spcPts val="0"/>
              </a:spcBef>
              <a:spcAft>
                <a:spcPts val="0"/>
              </a:spcAft>
              <a:buSzPts val="1800"/>
              <a:buFont typeface="Microsoft JhengHei"/>
              <a:buChar char="○"/>
            </a:pPr>
            <a:r>
              <a:rPr lang="zh-TW" sz="1800">
                <a:solidFill>
                  <a:srgbClr val="424242"/>
                </a:solidFill>
                <a:latin typeface="Microsoft JhengHei"/>
                <a:ea typeface="Microsoft JhengHei"/>
                <a:cs typeface="Microsoft JhengHei"/>
                <a:sym typeface="Microsoft JhengHei"/>
              </a:rPr>
              <a:t>training data: 同一年某地區的資料當中取樣出數天，以連續的</a:t>
            </a:r>
            <a:r>
              <a:rPr lang="zh-TW" sz="1800">
                <a:solidFill>
                  <a:srgbClr val="FF0000"/>
                </a:solidFill>
                <a:latin typeface="Microsoft JhengHei"/>
                <a:ea typeface="Microsoft JhengHei"/>
                <a:cs typeface="Microsoft JhengHei"/>
                <a:sym typeface="Microsoft JhengHei"/>
              </a:rPr>
              <a:t>24</a:t>
            </a:r>
            <a:r>
              <a:rPr lang="zh-TW" sz="1800">
                <a:solidFill>
                  <a:srgbClr val="424242"/>
                </a:solidFill>
                <a:latin typeface="Microsoft JhengHei"/>
                <a:ea typeface="Microsoft JhengHei"/>
                <a:cs typeface="Microsoft JhengHei"/>
                <a:sym typeface="Microsoft JhengHei"/>
              </a:rPr>
              <a:t>小時為一組數據，第k~k+7小時的觀測數據當作 train_X，第 k+8 小時的 PM2.5 當作 train_y。</a:t>
            </a:r>
            <a:endParaRPr sz="1800">
              <a:solidFill>
                <a:srgbClr val="424242"/>
              </a:solidFill>
              <a:latin typeface="Microsoft JhengHei"/>
              <a:ea typeface="Microsoft JhengHei"/>
              <a:cs typeface="Microsoft JhengHei"/>
              <a:sym typeface="Microsoft JhengHei"/>
            </a:endParaRPr>
          </a:p>
          <a:p>
            <a:pPr marL="914400" lvl="1" indent="-342900" algn="l" rtl="0">
              <a:lnSpc>
                <a:spcPct val="150000"/>
              </a:lnSpc>
              <a:spcBef>
                <a:spcPts val="0"/>
              </a:spcBef>
              <a:spcAft>
                <a:spcPts val="0"/>
              </a:spcAft>
              <a:buClr>
                <a:srgbClr val="424242"/>
              </a:buClr>
              <a:buSzPts val="1800"/>
              <a:buFont typeface="Microsoft JhengHei"/>
              <a:buChar char="○"/>
            </a:pPr>
            <a:r>
              <a:rPr lang="zh-TW" sz="1800">
                <a:solidFill>
                  <a:srgbClr val="424242"/>
                </a:solidFill>
                <a:latin typeface="Microsoft JhengHei"/>
                <a:ea typeface="Microsoft JhengHei"/>
                <a:cs typeface="Microsoft JhengHei"/>
                <a:sym typeface="Microsoft JhengHei"/>
              </a:rPr>
              <a:t>testing data : 同一年某地區的資料當中取樣出數天，以連續的</a:t>
            </a:r>
            <a:r>
              <a:rPr lang="zh-TW" sz="1800">
                <a:solidFill>
                  <a:srgbClr val="FF0000"/>
                </a:solidFill>
                <a:latin typeface="Microsoft JhengHei"/>
                <a:ea typeface="Microsoft JhengHei"/>
                <a:cs typeface="Microsoft JhengHei"/>
                <a:sym typeface="Microsoft JhengHei"/>
              </a:rPr>
              <a:t>9</a:t>
            </a:r>
            <a:r>
              <a:rPr lang="zh-TW" sz="1800">
                <a:solidFill>
                  <a:srgbClr val="424242"/>
                </a:solidFill>
                <a:latin typeface="Microsoft JhengHei"/>
                <a:ea typeface="Microsoft JhengHei"/>
                <a:cs typeface="Microsoft JhengHei"/>
                <a:sym typeface="Microsoft JhengHei"/>
              </a:rPr>
              <a:t>小時為一組數據，前8小時的觀測數據當作 test_X，</a:t>
            </a:r>
            <a:r>
              <a:rPr lang="zh-TW" sz="1800" b="1">
                <a:solidFill>
                  <a:srgbClr val="424242"/>
                </a:solidFill>
                <a:latin typeface="Microsoft JhengHei"/>
                <a:ea typeface="Microsoft JhengHei"/>
                <a:cs typeface="Microsoft JhengHei"/>
                <a:sym typeface="Microsoft JhengHei"/>
              </a:rPr>
              <a:t>請預測第九小時的 PM2.5 當作 train_y。</a:t>
            </a:r>
            <a:endParaRPr sz="1800" b="1">
              <a:solidFill>
                <a:srgbClr val="424242"/>
              </a:solidFill>
              <a:latin typeface="Microsoft JhengHei"/>
              <a:ea typeface="Microsoft JhengHei"/>
              <a:cs typeface="Microsoft JhengHei"/>
              <a:sym typeface="Microsoft JhengHei"/>
            </a:endParaRPr>
          </a:p>
          <a:p>
            <a:pPr marL="914400" lvl="1" indent="-342900" algn="l" rtl="0">
              <a:lnSpc>
                <a:spcPct val="150000"/>
              </a:lnSpc>
              <a:spcBef>
                <a:spcPts val="0"/>
              </a:spcBef>
              <a:spcAft>
                <a:spcPts val="0"/>
              </a:spcAft>
              <a:buClr>
                <a:srgbClr val="424242"/>
              </a:buClr>
              <a:buSzPts val="1800"/>
              <a:buFont typeface="Microsoft JhengHei"/>
              <a:buChar char="○"/>
            </a:pPr>
            <a:r>
              <a:rPr lang="zh-TW" sz="1800">
                <a:solidFill>
                  <a:srgbClr val="424242"/>
                </a:solidFill>
                <a:latin typeface="Microsoft JhengHei"/>
                <a:ea typeface="Microsoft JhengHei"/>
                <a:cs typeface="Microsoft JhengHei"/>
                <a:sym typeface="Microsoft JhengHei"/>
              </a:rPr>
              <a:t>一共預測 </a:t>
            </a:r>
            <a:r>
              <a:rPr lang="zh-TW" sz="1800">
                <a:solidFill>
                  <a:srgbClr val="FF0000"/>
                </a:solidFill>
                <a:latin typeface="Microsoft JhengHei"/>
                <a:ea typeface="Microsoft JhengHei"/>
                <a:cs typeface="Microsoft JhengHei"/>
                <a:sym typeface="Microsoft JhengHei"/>
              </a:rPr>
              <a:t>90 </a:t>
            </a:r>
            <a:r>
              <a:rPr lang="zh-TW" sz="1800">
                <a:solidFill>
                  <a:srgbClr val="424242"/>
                </a:solidFill>
                <a:latin typeface="Microsoft JhengHei"/>
                <a:ea typeface="Microsoft JhengHei"/>
                <a:cs typeface="Microsoft JhengHei"/>
                <a:sym typeface="Microsoft JhengHei"/>
              </a:rPr>
              <a:t>筆第九小時的 PM2.5。</a:t>
            </a:r>
            <a:endParaRPr sz="1800">
              <a:solidFill>
                <a:srgbClr val="424242"/>
              </a:solidFill>
              <a:latin typeface="Microsoft JhengHei"/>
              <a:ea typeface="Microsoft JhengHei"/>
              <a:cs typeface="Microsoft JhengHei"/>
              <a:sym typeface="Microsoft JhengHei"/>
            </a:endParaRPr>
          </a:p>
          <a:p>
            <a:pPr marL="457200" lvl="0" indent="-342900" algn="l" rtl="0">
              <a:lnSpc>
                <a:spcPct val="150000"/>
              </a:lnSpc>
              <a:spcBef>
                <a:spcPts val="0"/>
              </a:spcBef>
              <a:spcAft>
                <a:spcPts val="0"/>
              </a:spcAft>
              <a:buSzPts val="1800"/>
              <a:buFont typeface="Microsoft JhengHei"/>
              <a:buChar char="●"/>
            </a:pPr>
            <a:r>
              <a:rPr lang="zh-TW" sz="1800">
                <a:latin typeface="Microsoft JhengHei"/>
                <a:ea typeface="Microsoft JhengHei"/>
                <a:cs typeface="Microsoft JhengHei"/>
                <a:sym typeface="Microsoft JhengHei"/>
              </a:rPr>
              <a:t>Data含有 </a:t>
            </a:r>
            <a:r>
              <a:rPr lang="zh-TW" sz="1800" b="1">
                <a:latin typeface="Microsoft JhengHei"/>
                <a:ea typeface="Microsoft JhengHei"/>
                <a:cs typeface="Microsoft JhengHei"/>
                <a:sym typeface="Microsoft JhengHei"/>
              </a:rPr>
              <a:t>1</a:t>
            </a:r>
            <a:r>
              <a:rPr lang="zh-TW" b="1">
                <a:latin typeface="Microsoft JhengHei"/>
                <a:ea typeface="Microsoft JhengHei"/>
                <a:cs typeface="Microsoft JhengHei"/>
                <a:sym typeface="Microsoft JhengHei"/>
              </a:rPr>
              <a:t>5</a:t>
            </a:r>
            <a:r>
              <a:rPr lang="zh-TW">
                <a:latin typeface="Microsoft JhengHei"/>
                <a:ea typeface="Microsoft JhengHei"/>
                <a:cs typeface="Microsoft JhengHei"/>
                <a:sym typeface="Microsoft JhengHei"/>
              </a:rPr>
              <a:t> </a:t>
            </a:r>
            <a:r>
              <a:rPr lang="zh-TW" sz="1800">
                <a:latin typeface="Microsoft JhengHei"/>
                <a:ea typeface="Microsoft JhengHei"/>
                <a:cs typeface="Microsoft JhengHei"/>
                <a:sym typeface="Microsoft JhengHei"/>
              </a:rPr>
              <a:t>項數據</a:t>
            </a:r>
            <a:r>
              <a:rPr lang="zh-TW">
                <a:latin typeface="Microsoft JhengHei"/>
                <a:ea typeface="Microsoft JhengHei"/>
                <a:cs typeface="Microsoft JhengHei"/>
                <a:sym typeface="Microsoft JhengHei"/>
              </a:rPr>
              <a:t>可作為特徵</a:t>
            </a:r>
            <a:r>
              <a:rPr lang="zh-TW" sz="1800">
                <a:latin typeface="Microsoft JhengHei"/>
                <a:ea typeface="Microsoft JhengHei"/>
                <a:cs typeface="Microsoft JhengHei"/>
                <a:sym typeface="Microsoft JhengHei"/>
              </a:rPr>
              <a:t>: </a:t>
            </a:r>
            <a:endParaRPr sz="1800">
              <a:latin typeface="Microsoft JhengHei"/>
              <a:ea typeface="Microsoft JhengHei"/>
              <a:cs typeface="Microsoft JhengHei"/>
              <a:sym typeface="Microsoft JhengHei"/>
            </a:endParaRPr>
          </a:p>
          <a:p>
            <a:pPr marL="457200" lvl="0" indent="0" algn="l" rtl="0">
              <a:lnSpc>
                <a:spcPct val="150000"/>
              </a:lnSpc>
              <a:spcBef>
                <a:spcPts val="0"/>
              </a:spcBef>
              <a:spcAft>
                <a:spcPts val="0"/>
              </a:spcAft>
              <a:buNone/>
            </a:pPr>
            <a:r>
              <a:rPr lang="zh-TW" sz="1800">
                <a:latin typeface="Microsoft JhengHei"/>
                <a:ea typeface="Microsoft JhengHei"/>
                <a:cs typeface="Microsoft JhengHei"/>
                <a:sym typeface="Microsoft JhengHei"/>
              </a:rPr>
              <a:t>AMB_TEMP</a:t>
            </a:r>
            <a:r>
              <a:rPr lang="zh-TW" sz="1700">
                <a:solidFill>
                  <a:srgbClr val="424242"/>
                </a:solidFill>
                <a:latin typeface="Microsoft JhengHei"/>
                <a:ea typeface="Microsoft JhengHei"/>
                <a:cs typeface="Microsoft JhengHei"/>
                <a:sym typeface="Microsoft JhengHei"/>
              </a:rPr>
              <a:t>, CO, NO, NO2, NOx, O3, PM10, WS_HR, RAINFALL, RH, SO2, WD_HR, WIND_DIREC, WIND_SPEED, PM2.5</a:t>
            </a:r>
            <a:r>
              <a:rPr lang="zh-TW" sz="1800">
                <a:solidFill>
                  <a:srgbClr val="424242"/>
                </a:solidFill>
                <a:latin typeface="Microsoft JhengHei"/>
                <a:ea typeface="Microsoft JhengHei"/>
                <a:cs typeface="Microsoft JhengHei"/>
                <a:sym typeface="Microsoft JhengHei"/>
              </a:rPr>
              <a:t>。</a:t>
            </a:r>
            <a:endParaRPr>
              <a:solidFill>
                <a:srgbClr val="424242"/>
              </a:solidFill>
              <a:latin typeface="Microsoft JhengHei"/>
              <a:ea typeface="Microsoft JhengHei"/>
              <a:cs typeface="Microsoft JhengHei"/>
              <a:sym typeface="Microsoft JhengHei"/>
            </a:endParaRPr>
          </a:p>
          <a:p>
            <a:pPr marL="457200" lvl="0" indent="0" algn="l" rtl="0">
              <a:lnSpc>
                <a:spcPct val="150000"/>
              </a:lnSpc>
              <a:spcBef>
                <a:spcPts val="0"/>
              </a:spcBef>
              <a:spcAft>
                <a:spcPts val="0"/>
              </a:spcAft>
              <a:buNone/>
            </a:pPr>
            <a:r>
              <a:rPr lang="zh-TW" sz="1800">
                <a:solidFill>
                  <a:srgbClr val="FF0000"/>
                </a:solidFill>
              </a:rPr>
              <a:t>### 到網站上爬出正確資料拿來做參考也將視為作弊，請務必注意!!!</a:t>
            </a:r>
            <a:endParaRPr>
              <a:solidFill>
                <a:srgbClr val="FF0000"/>
              </a:solidFill>
            </a:endParaRPr>
          </a:p>
          <a:p>
            <a:pPr marL="0" lvl="0" indent="0" algn="l" rtl="0">
              <a:lnSpc>
                <a:spcPct val="115000"/>
              </a:lnSpc>
              <a:spcBef>
                <a:spcPts val="1600"/>
              </a:spcBef>
              <a:spcAft>
                <a:spcPts val="1600"/>
              </a:spcAft>
              <a:buSzPts val="1800"/>
              <a:buNone/>
            </a:pPr>
            <a:endParaRPr sz="1800"/>
          </a:p>
        </p:txBody>
      </p:sp>
      <p:sp>
        <p:nvSpPr>
          <p:cNvPr id="92" name="Google Shape;92;p4"/>
          <p:cNvSpPr txBox="1"/>
          <p:nvPr/>
        </p:nvSpPr>
        <p:spPr>
          <a:xfrm>
            <a:off x="6519900" y="237825"/>
            <a:ext cx="2312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Open Sans"/>
                <a:ea typeface="Open Sans"/>
                <a:cs typeface="Open Sans"/>
                <a:sym typeface="Open Sans"/>
              </a:rPr>
              <a:t>Input shape: (n, feat, 8)</a:t>
            </a:r>
            <a:endParaRPr>
              <a:latin typeface="Open Sans"/>
              <a:ea typeface="Open Sans"/>
              <a:cs typeface="Open Sans"/>
              <a:sym typeface="Open Sans"/>
            </a:endParaRPr>
          </a:p>
          <a:p>
            <a:pPr marL="0" lvl="0" indent="0" algn="l" rtl="0">
              <a:spcBef>
                <a:spcPts val="0"/>
              </a:spcBef>
              <a:spcAft>
                <a:spcPts val="0"/>
              </a:spcAft>
              <a:buNone/>
            </a:pPr>
            <a:r>
              <a:rPr lang="zh-TW">
                <a:latin typeface="Open Sans"/>
                <a:ea typeface="Open Sans"/>
                <a:cs typeface="Open Sans"/>
                <a:sym typeface="Open Sans"/>
              </a:rPr>
              <a:t>n: batch size</a:t>
            </a:r>
            <a:endParaRPr>
              <a:latin typeface="Open Sans"/>
              <a:ea typeface="Open Sans"/>
              <a:cs typeface="Open Sans"/>
              <a:sym typeface="Open Sans"/>
            </a:endParaRPr>
          </a:p>
          <a:p>
            <a:pPr marL="0" lvl="0" indent="0" algn="l" rtl="0">
              <a:spcBef>
                <a:spcPts val="0"/>
              </a:spcBef>
              <a:spcAft>
                <a:spcPts val="0"/>
              </a:spcAft>
              <a:buNone/>
            </a:pPr>
            <a:r>
              <a:rPr lang="zh-TW">
                <a:latin typeface="Open Sans"/>
                <a:ea typeface="Open Sans"/>
                <a:cs typeface="Open Sans"/>
                <a:sym typeface="Open Sans"/>
              </a:rPr>
              <a:t>feat: number of features</a:t>
            </a:r>
            <a:endParaRPr>
              <a:latin typeface="Open Sans"/>
              <a:ea typeface="Open Sans"/>
              <a:cs typeface="Open Sans"/>
              <a:sym typeface="Open Sans"/>
            </a:endParaRPr>
          </a:p>
          <a:p>
            <a:pPr marL="0" lvl="0" indent="0" algn="l" rtl="0">
              <a:spcBef>
                <a:spcPts val="0"/>
              </a:spcBef>
              <a:spcAft>
                <a:spcPts val="0"/>
              </a:spcAft>
              <a:buNone/>
            </a:pPr>
            <a:r>
              <a:rPr lang="zh-TW">
                <a:latin typeface="Open Sans"/>
                <a:ea typeface="Open Sans"/>
                <a:cs typeface="Open Sans"/>
                <a:sym typeface="Open Sans"/>
              </a:rPr>
              <a:t>8: number of days</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15aecd42bd3_0_6"/>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a:t>Training Data</a:t>
            </a:r>
            <a:endParaRPr/>
          </a:p>
        </p:txBody>
      </p:sp>
      <p:sp>
        <p:nvSpPr>
          <p:cNvPr id="98" name="Google Shape;98;g15aecd42bd3_0_6"/>
          <p:cNvSpPr txBox="1"/>
          <p:nvPr/>
        </p:nvSpPr>
        <p:spPr>
          <a:xfrm>
            <a:off x="39375" y="4264608"/>
            <a:ext cx="5843400" cy="9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800">
                <a:solidFill>
                  <a:srgbClr val="FF9900"/>
                </a:solidFill>
                <a:latin typeface="Open Sans"/>
                <a:ea typeface="Open Sans"/>
                <a:cs typeface="Open Sans"/>
                <a:sym typeface="Open Sans"/>
              </a:rPr>
              <a:t>train_y1</a:t>
            </a:r>
            <a:endParaRPr sz="800">
              <a:solidFill>
                <a:srgbClr val="FF9900"/>
              </a:solidFill>
              <a:latin typeface="Open Sans"/>
              <a:ea typeface="Open Sans"/>
              <a:cs typeface="Open Sans"/>
              <a:sym typeface="Open Sans"/>
            </a:endParaRPr>
          </a:p>
          <a:p>
            <a:pPr marL="0" lvl="0" indent="0" algn="l" rtl="0">
              <a:spcBef>
                <a:spcPts val="0"/>
              </a:spcBef>
              <a:spcAft>
                <a:spcPts val="0"/>
              </a:spcAft>
              <a:buNone/>
            </a:pPr>
            <a:r>
              <a:rPr lang="zh-TW" sz="800">
                <a:solidFill>
                  <a:srgbClr val="FF9900"/>
                </a:solidFill>
                <a:latin typeface="Open Sans"/>
                <a:ea typeface="Open Sans"/>
                <a:cs typeface="Open Sans"/>
                <a:sym typeface="Open Sans"/>
              </a:rPr>
              <a:t>某天觀測的</a:t>
            </a:r>
            <a:endParaRPr sz="800">
              <a:solidFill>
                <a:srgbClr val="FF9900"/>
              </a:solidFill>
              <a:latin typeface="Open Sans"/>
              <a:ea typeface="Open Sans"/>
              <a:cs typeface="Open Sans"/>
              <a:sym typeface="Open Sans"/>
            </a:endParaRPr>
          </a:p>
          <a:p>
            <a:pPr marL="0" lvl="0" indent="0" algn="l" rtl="0">
              <a:spcBef>
                <a:spcPts val="0"/>
              </a:spcBef>
              <a:spcAft>
                <a:spcPts val="0"/>
              </a:spcAft>
              <a:buNone/>
            </a:pPr>
            <a:r>
              <a:rPr lang="zh-TW" sz="800">
                <a:solidFill>
                  <a:srgbClr val="FF9900"/>
                </a:solidFill>
                <a:latin typeface="Open Sans"/>
                <a:ea typeface="Open Sans"/>
                <a:cs typeface="Open Sans"/>
                <a:sym typeface="Open Sans"/>
              </a:rPr>
              <a:t>第 8 小時之</a:t>
            </a:r>
            <a:endParaRPr sz="800">
              <a:solidFill>
                <a:srgbClr val="FF9900"/>
              </a:solidFill>
              <a:latin typeface="Open Sans"/>
              <a:ea typeface="Open Sans"/>
              <a:cs typeface="Open Sans"/>
              <a:sym typeface="Open Sans"/>
            </a:endParaRPr>
          </a:p>
          <a:p>
            <a:pPr marL="0" lvl="0" indent="0" algn="l" rtl="0">
              <a:spcBef>
                <a:spcPts val="0"/>
              </a:spcBef>
              <a:spcAft>
                <a:spcPts val="0"/>
              </a:spcAft>
              <a:buNone/>
            </a:pPr>
            <a:r>
              <a:rPr lang="zh-TW" sz="800">
                <a:solidFill>
                  <a:srgbClr val="FF9900"/>
                </a:solidFill>
                <a:latin typeface="Open Sans"/>
                <a:ea typeface="Open Sans"/>
                <a:cs typeface="Open Sans"/>
                <a:sym typeface="Open Sans"/>
              </a:rPr>
              <a:t>pm2.5</a:t>
            </a:r>
            <a:endParaRPr sz="800">
              <a:solidFill>
                <a:srgbClr val="FF9900"/>
              </a:solidFill>
              <a:latin typeface="Open Sans"/>
              <a:ea typeface="Open Sans"/>
              <a:cs typeface="Open Sans"/>
              <a:sym typeface="Open Sans"/>
            </a:endParaRPr>
          </a:p>
        </p:txBody>
      </p:sp>
      <p:pic>
        <p:nvPicPr>
          <p:cNvPr id="99" name="Google Shape;99;g15aecd42bd3_0_6"/>
          <p:cNvPicPr preferRelativeResize="0"/>
          <p:nvPr/>
        </p:nvPicPr>
        <p:blipFill rotWithShape="1">
          <a:blip r:embed="rId3">
            <a:alphaModFix/>
          </a:blip>
          <a:srcRect b="47432"/>
          <a:stretch/>
        </p:blipFill>
        <p:spPr>
          <a:xfrm>
            <a:off x="792371" y="2293150"/>
            <a:ext cx="7559254" cy="4090652"/>
          </a:xfrm>
          <a:prstGeom prst="rect">
            <a:avLst/>
          </a:prstGeom>
          <a:noFill/>
          <a:ln>
            <a:noFill/>
          </a:ln>
        </p:spPr>
      </p:pic>
      <p:sp>
        <p:nvSpPr>
          <p:cNvPr id="100" name="Google Shape;100;g15aecd42bd3_0_6"/>
          <p:cNvSpPr/>
          <p:nvPr/>
        </p:nvSpPr>
        <p:spPr>
          <a:xfrm>
            <a:off x="792375" y="2458950"/>
            <a:ext cx="7689300" cy="1940100"/>
          </a:xfrm>
          <a:prstGeom prst="roundRect">
            <a:avLst>
              <a:gd name="adj" fmla="val 16667"/>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15aecd42bd3_0_6"/>
          <p:cNvSpPr/>
          <p:nvPr/>
        </p:nvSpPr>
        <p:spPr>
          <a:xfrm>
            <a:off x="7900975" y="4436025"/>
            <a:ext cx="633600" cy="206700"/>
          </a:xfrm>
          <a:prstGeom prst="roundRect">
            <a:avLst>
              <a:gd name="adj" fmla="val 16667"/>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15aecd42bd3_0_6"/>
          <p:cNvSpPr txBox="1"/>
          <p:nvPr/>
        </p:nvSpPr>
        <p:spPr>
          <a:xfrm>
            <a:off x="39375" y="2723550"/>
            <a:ext cx="738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800">
                <a:solidFill>
                  <a:srgbClr val="FF0000"/>
                </a:solidFill>
                <a:latin typeface="Open Sans"/>
                <a:ea typeface="Open Sans"/>
                <a:cs typeface="Open Sans"/>
                <a:sym typeface="Open Sans"/>
              </a:rPr>
              <a:t>train_x1</a:t>
            </a:r>
            <a:endParaRPr sz="800">
              <a:solidFill>
                <a:srgbClr val="FF0000"/>
              </a:solidFill>
              <a:latin typeface="Open Sans"/>
              <a:ea typeface="Open Sans"/>
              <a:cs typeface="Open Sans"/>
              <a:sym typeface="Open Sans"/>
            </a:endParaRPr>
          </a:p>
          <a:p>
            <a:pPr marL="0" lvl="0" indent="0" algn="l" rtl="0">
              <a:spcBef>
                <a:spcPts val="0"/>
              </a:spcBef>
              <a:spcAft>
                <a:spcPts val="0"/>
              </a:spcAft>
              <a:buNone/>
            </a:pPr>
            <a:r>
              <a:rPr lang="zh-TW" sz="800">
                <a:solidFill>
                  <a:srgbClr val="FF0000"/>
                </a:solidFill>
                <a:latin typeface="Open Sans"/>
                <a:ea typeface="Open Sans"/>
                <a:cs typeface="Open Sans"/>
                <a:sym typeface="Open Sans"/>
              </a:rPr>
              <a:t>某天觀測的</a:t>
            </a:r>
            <a:endParaRPr sz="800">
              <a:solidFill>
                <a:srgbClr val="FF0000"/>
              </a:solidFill>
              <a:latin typeface="Open Sans"/>
              <a:ea typeface="Open Sans"/>
              <a:cs typeface="Open Sans"/>
              <a:sym typeface="Open Sans"/>
            </a:endParaRPr>
          </a:p>
          <a:p>
            <a:pPr marL="0" lvl="0" indent="0" algn="l" rtl="0">
              <a:spcBef>
                <a:spcPts val="0"/>
              </a:spcBef>
              <a:spcAft>
                <a:spcPts val="0"/>
              </a:spcAft>
              <a:buNone/>
            </a:pPr>
            <a:r>
              <a:rPr lang="zh-TW" sz="800">
                <a:solidFill>
                  <a:srgbClr val="FF0000"/>
                </a:solidFill>
                <a:latin typeface="Open Sans"/>
                <a:ea typeface="Open Sans"/>
                <a:cs typeface="Open Sans"/>
                <a:sym typeface="Open Sans"/>
              </a:rPr>
              <a:t>第 0~7 小時</a:t>
            </a:r>
            <a:endParaRPr sz="800">
              <a:solidFill>
                <a:srgbClr val="FF0000"/>
              </a:solidFill>
              <a:latin typeface="Open Sans"/>
              <a:ea typeface="Open Sans"/>
              <a:cs typeface="Open Sans"/>
              <a:sym typeface="Open Sans"/>
            </a:endParaRPr>
          </a:p>
        </p:txBody>
      </p:sp>
      <p:sp>
        <p:nvSpPr>
          <p:cNvPr id="103" name="Google Shape;103;g15aecd42bd3_0_6"/>
          <p:cNvSpPr txBox="1"/>
          <p:nvPr/>
        </p:nvSpPr>
        <p:spPr>
          <a:xfrm>
            <a:off x="5332925" y="865900"/>
            <a:ext cx="36012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solidFill>
                  <a:srgbClr val="666666"/>
                </a:solidFill>
                <a:latin typeface="Microsoft JhengHei"/>
                <a:ea typeface="Microsoft JhengHei"/>
                <a:cs typeface="Microsoft JhengHei"/>
                <a:sym typeface="Microsoft JhengHei"/>
              </a:rPr>
              <a:t>每一筆資料都是相鄰的</a:t>
            </a:r>
            <a:endParaRPr sz="1800">
              <a:solidFill>
                <a:srgbClr val="666666"/>
              </a:solidFill>
              <a:latin typeface="Microsoft JhengHei"/>
              <a:ea typeface="Microsoft JhengHei"/>
              <a:cs typeface="Microsoft JhengHei"/>
              <a:sym typeface="Microsoft JhengHei"/>
            </a:endParaRPr>
          </a:p>
          <a:p>
            <a:pPr marL="0" lvl="0" indent="0" algn="l" rtl="0">
              <a:spcBef>
                <a:spcPts val="0"/>
              </a:spcBef>
              <a:spcAft>
                <a:spcPts val="0"/>
              </a:spcAft>
              <a:buNone/>
            </a:pPr>
            <a:r>
              <a:rPr lang="zh-TW" sz="1800">
                <a:solidFill>
                  <a:srgbClr val="666666"/>
                </a:solidFill>
                <a:latin typeface="Microsoft JhengHei"/>
                <a:ea typeface="Microsoft JhengHei"/>
                <a:cs typeface="Microsoft JhengHei"/>
                <a:sym typeface="Microsoft JhengHei"/>
              </a:rPr>
              <a:t>以0~7筆去預測第8筆</a:t>
            </a:r>
            <a:endParaRPr sz="1800">
              <a:solidFill>
                <a:srgbClr val="666666"/>
              </a:solidFill>
              <a:latin typeface="Microsoft JhengHei"/>
              <a:ea typeface="Microsoft JhengHei"/>
              <a:cs typeface="Microsoft JhengHei"/>
              <a:sym typeface="Microsoft JhengHei"/>
            </a:endParaRPr>
          </a:p>
          <a:p>
            <a:pPr marL="0" lvl="0" indent="0" algn="l" rtl="0">
              <a:spcBef>
                <a:spcPts val="0"/>
              </a:spcBef>
              <a:spcAft>
                <a:spcPts val="0"/>
              </a:spcAft>
              <a:buNone/>
            </a:pPr>
            <a:endParaRPr sz="1800">
              <a:solidFill>
                <a:srgbClr val="666666"/>
              </a:solidFill>
              <a:latin typeface="Microsoft JhengHei"/>
              <a:ea typeface="Microsoft JhengHei"/>
              <a:cs typeface="Microsoft JhengHei"/>
              <a:sym typeface="Microsoft JhengHei"/>
            </a:endParaRPr>
          </a:p>
        </p:txBody>
      </p:sp>
      <p:sp>
        <p:nvSpPr>
          <p:cNvPr id="104" name="Google Shape;104;g15aecd42bd3_0_6"/>
          <p:cNvSpPr txBox="1"/>
          <p:nvPr/>
        </p:nvSpPr>
        <p:spPr>
          <a:xfrm>
            <a:off x="792375" y="18314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solidFill>
                  <a:srgbClr val="666666"/>
                </a:solidFill>
                <a:latin typeface="Microsoft JhengHei"/>
                <a:ea typeface="Microsoft JhengHei"/>
                <a:cs typeface="Microsoft JhengHei"/>
                <a:sym typeface="Microsoft JhengHei"/>
              </a:rPr>
              <a:t>示意圖（數字僅供參考）</a:t>
            </a:r>
            <a:endParaRPr/>
          </a:p>
        </p:txBody>
      </p:sp>
      <p:sp>
        <p:nvSpPr>
          <p:cNvPr id="105" name="Google Shape;105;g15aecd42bd3_0_6"/>
          <p:cNvSpPr/>
          <p:nvPr/>
        </p:nvSpPr>
        <p:spPr>
          <a:xfrm>
            <a:off x="295275" y="3424625"/>
            <a:ext cx="226200" cy="693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a:t>Training Data</a:t>
            </a:r>
            <a:endParaRPr/>
          </a:p>
        </p:txBody>
      </p:sp>
      <p:sp>
        <p:nvSpPr>
          <p:cNvPr id="111" name="Google Shape;111;p5"/>
          <p:cNvSpPr txBox="1"/>
          <p:nvPr/>
        </p:nvSpPr>
        <p:spPr>
          <a:xfrm>
            <a:off x="49200" y="4558783"/>
            <a:ext cx="5843400" cy="9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800">
                <a:solidFill>
                  <a:srgbClr val="FF9900"/>
                </a:solidFill>
                <a:latin typeface="Open Sans"/>
                <a:ea typeface="Open Sans"/>
                <a:cs typeface="Open Sans"/>
                <a:sym typeface="Open Sans"/>
              </a:rPr>
              <a:t>train_y2</a:t>
            </a:r>
            <a:endParaRPr sz="800">
              <a:solidFill>
                <a:srgbClr val="FF9900"/>
              </a:solidFill>
              <a:latin typeface="Open Sans"/>
              <a:ea typeface="Open Sans"/>
              <a:cs typeface="Open Sans"/>
              <a:sym typeface="Open Sans"/>
            </a:endParaRPr>
          </a:p>
          <a:p>
            <a:pPr marL="0" lvl="0" indent="0" algn="l" rtl="0">
              <a:spcBef>
                <a:spcPts val="0"/>
              </a:spcBef>
              <a:spcAft>
                <a:spcPts val="0"/>
              </a:spcAft>
              <a:buNone/>
            </a:pPr>
            <a:r>
              <a:rPr lang="zh-TW" sz="800">
                <a:solidFill>
                  <a:srgbClr val="FF9900"/>
                </a:solidFill>
                <a:latin typeface="Open Sans"/>
                <a:ea typeface="Open Sans"/>
                <a:cs typeface="Open Sans"/>
                <a:sym typeface="Open Sans"/>
              </a:rPr>
              <a:t>某天觀測的</a:t>
            </a:r>
            <a:endParaRPr sz="800">
              <a:solidFill>
                <a:srgbClr val="FF9900"/>
              </a:solidFill>
              <a:latin typeface="Open Sans"/>
              <a:ea typeface="Open Sans"/>
              <a:cs typeface="Open Sans"/>
              <a:sym typeface="Open Sans"/>
            </a:endParaRPr>
          </a:p>
          <a:p>
            <a:pPr marL="0" lvl="0" indent="0" algn="l" rtl="0">
              <a:spcBef>
                <a:spcPts val="0"/>
              </a:spcBef>
              <a:spcAft>
                <a:spcPts val="0"/>
              </a:spcAft>
              <a:buNone/>
            </a:pPr>
            <a:r>
              <a:rPr lang="zh-TW" sz="800">
                <a:solidFill>
                  <a:srgbClr val="FF9900"/>
                </a:solidFill>
                <a:latin typeface="Open Sans"/>
                <a:ea typeface="Open Sans"/>
                <a:cs typeface="Open Sans"/>
                <a:sym typeface="Open Sans"/>
              </a:rPr>
              <a:t>第 9 小時之</a:t>
            </a:r>
            <a:endParaRPr sz="800">
              <a:solidFill>
                <a:srgbClr val="FF9900"/>
              </a:solidFill>
              <a:latin typeface="Open Sans"/>
              <a:ea typeface="Open Sans"/>
              <a:cs typeface="Open Sans"/>
              <a:sym typeface="Open Sans"/>
            </a:endParaRPr>
          </a:p>
          <a:p>
            <a:pPr marL="0" lvl="0" indent="0" algn="l" rtl="0">
              <a:spcBef>
                <a:spcPts val="0"/>
              </a:spcBef>
              <a:spcAft>
                <a:spcPts val="0"/>
              </a:spcAft>
              <a:buNone/>
            </a:pPr>
            <a:r>
              <a:rPr lang="zh-TW" sz="800">
                <a:solidFill>
                  <a:srgbClr val="FF9900"/>
                </a:solidFill>
                <a:latin typeface="Open Sans"/>
                <a:ea typeface="Open Sans"/>
                <a:cs typeface="Open Sans"/>
                <a:sym typeface="Open Sans"/>
              </a:rPr>
              <a:t>pm2.5</a:t>
            </a:r>
            <a:endParaRPr sz="800">
              <a:solidFill>
                <a:srgbClr val="FF9900"/>
              </a:solidFill>
              <a:latin typeface="Open Sans"/>
              <a:ea typeface="Open Sans"/>
              <a:cs typeface="Open Sans"/>
              <a:sym typeface="Open Sans"/>
            </a:endParaRPr>
          </a:p>
        </p:txBody>
      </p:sp>
      <p:sp>
        <p:nvSpPr>
          <p:cNvPr id="112" name="Google Shape;112;p5"/>
          <p:cNvSpPr txBox="1"/>
          <p:nvPr/>
        </p:nvSpPr>
        <p:spPr>
          <a:xfrm>
            <a:off x="5311175" y="853150"/>
            <a:ext cx="3741000" cy="94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666666"/>
                </a:solidFill>
                <a:latin typeface="Microsoft JhengHei"/>
                <a:ea typeface="Microsoft JhengHei"/>
                <a:cs typeface="Microsoft JhengHei"/>
                <a:sym typeface="Microsoft JhengHei"/>
              </a:rPr>
              <a:t>每一筆資料都是相鄰的</a:t>
            </a:r>
            <a:endParaRPr sz="1800" b="0" i="0" u="none" strike="noStrike" cap="none">
              <a:solidFill>
                <a:srgbClr val="666666"/>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666666"/>
                </a:solidFill>
                <a:latin typeface="Microsoft JhengHei"/>
                <a:ea typeface="Microsoft JhengHei"/>
                <a:cs typeface="Microsoft JhengHei"/>
                <a:sym typeface="Microsoft JhengHei"/>
              </a:rPr>
              <a:t>以0~</a:t>
            </a:r>
            <a:r>
              <a:rPr lang="zh-TW" sz="1800">
                <a:solidFill>
                  <a:srgbClr val="666666"/>
                </a:solidFill>
                <a:latin typeface="Microsoft JhengHei"/>
                <a:ea typeface="Microsoft JhengHei"/>
                <a:cs typeface="Microsoft JhengHei"/>
                <a:sym typeface="Microsoft JhengHei"/>
              </a:rPr>
              <a:t>7</a:t>
            </a:r>
            <a:r>
              <a:rPr lang="zh-TW" sz="1800" b="0" i="0" u="none" strike="noStrike" cap="none">
                <a:solidFill>
                  <a:srgbClr val="666666"/>
                </a:solidFill>
                <a:latin typeface="Microsoft JhengHei"/>
                <a:ea typeface="Microsoft JhengHei"/>
                <a:cs typeface="Microsoft JhengHei"/>
                <a:sym typeface="Microsoft JhengHei"/>
              </a:rPr>
              <a:t>筆去預測第</a:t>
            </a:r>
            <a:r>
              <a:rPr lang="zh-TW" sz="1800">
                <a:solidFill>
                  <a:srgbClr val="666666"/>
                </a:solidFill>
                <a:latin typeface="Microsoft JhengHei"/>
                <a:ea typeface="Microsoft JhengHei"/>
                <a:cs typeface="Microsoft JhengHei"/>
                <a:sym typeface="Microsoft JhengHei"/>
              </a:rPr>
              <a:t>8</a:t>
            </a:r>
            <a:r>
              <a:rPr lang="zh-TW" sz="1800" b="0" i="0" u="none" strike="noStrike" cap="none">
                <a:solidFill>
                  <a:srgbClr val="666666"/>
                </a:solidFill>
                <a:latin typeface="Microsoft JhengHei"/>
                <a:ea typeface="Microsoft JhengHei"/>
                <a:cs typeface="Microsoft JhengHei"/>
                <a:sym typeface="Microsoft JhengHei"/>
              </a:rPr>
              <a:t>筆</a:t>
            </a:r>
            <a:endParaRPr sz="1800" b="0" i="0" u="none" strike="noStrike" cap="none">
              <a:solidFill>
                <a:srgbClr val="666666"/>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666666"/>
                </a:solidFill>
                <a:latin typeface="Microsoft JhengHei"/>
                <a:ea typeface="Microsoft JhengHei"/>
                <a:cs typeface="Microsoft JhengHei"/>
                <a:sym typeface="Microsoft JhengHei"/>
              </a:rPr>
              <a:t>以1~</a:t>
            </a:r>
            <a:r>
              <a:rPr lang="zh-TW" sz="1800">
                <a:solidFill>
                  <a:srgbClr val="666666"/>
                </a:solidFill>
                <a:latin typeface="Microsoft JhengHei"/>
                <a:ea typeface="Microsoft JhengHei"/>
                <a:cs typeface="Microsoft JhengHei"/>
                <a:sym typeface="Microsoft JhengHei"/>
              </a:rPr>
              <a:t>8</a:t>
            </a:r>
            <a:r>
              <a:rPr lang="zh-TW" sz="1800" b="0" i="0" u="none" strike="noStrike" cap="none">
                <a:solidFill>
                  <a:srgbClr val="666666"/>
                </a:solidFill>
                <a:latin typeface="Microsoft JhengHei"/>
                <a:ea typeface="Microsoft JhengHei"/>
                <a:cs typeface="Microsoft JhengHei"/>
                <a:sym typeface="Microsoft JhengHei"/>
              </a:rPr>
              <a:t>筆去預測第</a:t>
            </a:r>
            <a:r>
              <a:rPr lang="zh-TW" sz="1800">
                <a:solidFill>
                  <a:srgbClr val="666666"/>
                </a:solidFill>
                <a:latin typeface="Microsoft JhengHei"/>
                <a:ea typeface="Microsoft JhengHei"/>
                <a:cs typeface="Microsoft JhengHei"/>
                <a:sym typeface="Microsoft JhengHei"/>
              </a:rPr>
              <a:t>9</a:t>
            </a:r>
            <a:r>
              <a:rPr lang="zh-TW" sz="1800" b="0" i="0" u="none" strike="noStrike" cap="none">
                <a:solidFill>
                  <a:srgbClr val="666666"/>
                </a:solidFill>
                <a:latin typeface="Microsoft JhengHei"/>
                <a:ea typeface="Microsoft JhengHei"/>
                <a:cs typeface="Microsoft JhengHei"/>
                <a:sym typeface="Microsoft JhengHei"/>
              </a:rPr>
              <a:t>筆 </a:t>
            </a:r>
            <a:endParaRPr sz="1800" b="0" i="0" u="none" strike="noStrike" cap="none">
              <a:solidFill>
                <a:srgbClr val="666666"/>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666666"/>
              </a:solidFill>
              <a:latin typeface="Microsoft JhengHei"/>
              <a:ea typeface="Microsoft JhengHei"/>
              <a:cs typeface="Microsoft JhengHei"/>
              <a:sym typeface="Microsoft JhengHei"/>
            </a:endParaRPr>
          </a:p>
        </p:txBody>
      </p:sp>
      <p:pic>
        <p:nvPicPr>
          <p:cNvPr id="113" name="Google Shape;113;p5"/>
          <p:cNvPicPr preferRelativeResize="0"/>
          <p:nvPr/>
        </p:nvPicPr>
        <p:blipFill rotWithShape="1">
          <a:blip r:embed="rId3">
            <a:alphaModFix/>
          </a:blip>
          <a:srcRect b="47432"/>
          <a:stretch/>
        </p:blipFill>
        <p:spPr>
          <a:xfrm>
            <a:off x="792371" y="2293150"/>
            <a:ext cx="7559254" cy="4090652"/>
          </a:xfrm>
          <a:prstGeom prst="rect">
            <a:avLst/>
          </a:prstGeom>
          <a:noFill/>
          <a:ln>
            <a:noFill/>
          </a:ln>
        </p:spPr>
      </p:pic>
      <p:sp>
        <p:nvSpPr>
          <p:cNvPr id="114" name="Google Shape;114;p5"/>
          <p:cNvSpPr/>
          <p:nvPr/>
        </p:nvSpPr>
        <p:spPr>
          <a:xfrm>
            <a:off x="792375" y="2763750"/>
            <a:ext cx="7689300" cy="1940100"/>
          </a:xfrm>
          <a:prstGeom prst="roundRect">
            <a:avLst>
              <a:gd name="adj" fmla="val 16667"/>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5"/>
          <p:cNvSpPr/>
          <p:nvPr/>
        </p:nvSpPr>
        <p:spPr>
          <a:xfrm>
            <a:off x="7891125" y="4691825"/>
            <a:ext cx="643500" cy="206700"/>
          </a:xfrm>
          <a:prstGeom prst="roundRect">
            <a:avLst>
              <a:gd name="adj" fmla="val 16667"/>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5"/>
          <p:cNvSpPr txBox="1"/>
          <p:nvPr/>
        </p:nvSpPr>
        <p:spPr>
          <a:xfrm>
            <a:off x="49200" y="2922625"/>
            <a:ext cx="738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800">
                <a:solidFill>
                  <a:srgbClr val="FF0000"/>
                </a:solidFill>
                <a:latin typeface="Open Sans"/>
                <a:ea typeface="Open Sans"/>
                <a:cs typeface="Open Sans"/>
                <a:sym typeface="Open Sans"/>
              </a:rPr>
              <a:t>train_x2</a:t>
            </a:r>
            <a:endParaRPr sz="800">
              <a:solidFill>
                <a:srgbClr val="FF0000"/>
              </a:solidFill>
              <a:latin typeface="Open Sans"/>
              <a:ea typeface="Open Sans"/>
              <a:cs typeface="Open Sans"/>
              <a:sym typeface="Open Sans"/>
            </a:endParaRPr>
          </a:p>
          <a:p>
            <a:pPr marL="0" lvl="0" indent="0" algn="l" rtl="0">
              <a:spcBef>
                <a:spcPts val="0"/>
              </a:spcBef>
              <a:spcAft>
                <a:spcPts val="0"/>
              </a:spcAft>
              <a:buNone/>
            </a:pPr>
            <a:r>
              <a:rPr lang="zh-TW" sz="800">
                <a:solidFill>
                  <a:srgbClr val="FF0000"/>
                </a:solidFill>
                <a:latin typeface="Open Sans"/>
                <a:ea typeface="Open Sans"/>
                <a:cs typeface="Open Sans"/>
                <a:sym typeface="Open Sans"/>
              </a:rPr>
              <a:t>某天觀測的</a:t>
            </a:r>
            <a:endParaRPr sz="800">
              <a:solidFill>
                <a:srgbClr val="FF0000"/>
              </a:solidFill>
              <a:latin typeface="Open Sans"/>
              <a:ea typeface="Open Sans"/>
              <a:cs typeface="Open Sans"/>
              <a:sym typeface="Open Sans"/>
            </a:endParaRPr>
          </a:p>
          <a:p>
            <a:pPr marL="0" lvl="0" indent="0" algn="l" rtl="0">
              <a:spcBef>
                <a:spcPts val="0"/>
              </a:spcBef>
              <a:spcAft>
                <a:spcPts val="0"/>
              </a:spcAft>
              <a:buNone/>
            </a:pPr>
            <a:r>
              <a:rPr lang="zh-TW" sz="800">
                <a:solidFill>
                  <a:srgbClr val="FF0000"/>
                </a:solidFill>
                <a:latin typeface="Open Sans"/>
                <a:ea typeface="Open Sans"/>
                <a:cs typeface="Open Sans"/>
                <a:sym typeface="Open Sans"/>
              </a:rPr>
              <a:t>第 1~8 小時</a:t>
            </a:r>
            <a:endParaRPr sz="800">
              <a:solidFill>
                <a:srgbClr val="FF0000"/>
              </a:solidFill>
              <a:latin typeface="Open Sans"/>
              <a:ea typeface="Open Sans"/>
              <a:cs typeface="Open Sans"/>
              <a:sym typeface="Open Sans"/>
            </a:endParaRPr>
          </a:p>
        </p:txBody>
      </p:sp>
      <p:sp>
        <p:nvSpPr>
          <p:cNvPr id="117" name="Google Shape;117;p5"/>
          <p:cNvSpPr txBox="1"/>
          <p:nvPr/>
        </p:nvSpPr>
        <p:spPr>
          <a:xfrm>
            <a:off x="787200" y="18314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solidFill>
                  <a:srgbClr val="666666"/>
                </a:solidFill>
                <a:latin typeface="Microsoft JhengHei"/>
                <a:ea typeface="Microsoft JhengHei"/>
                <a:cs typeface="Microsoft JhengHei"/>
                <a:sym typeface="Microsoft JhengHei"/>
              </a:rPr>
              <a:t>示意圖（數字僅供參考）</a:t>
            </a:r>
            <a:endParaRPr/>
          </a:p>
        </p:txBody>
      </p:sp>
      <p:sp>
        <p:nvSpPr>
          <p:cNvPr id="118" name="Google Shape;118;p5"/>
          <p:cNvSpPr/>
          <p:nvPr/>
        </p:nvSpPr>
        <p:spPr>
          <a:xfrm>
            <a:off x="295275" y="3653225"/>
            <a:ext cx="226200" cy="693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5aecd42bd3_0_28"/>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a:t>Training Data</a:t>
            </a:r>
            <a:endParaRPr/>
          </a:p>
        </p:txBody>
      </p:sp>
      <p:sp>
        <p:nvSpPr>
          <p:cNvPr id="124" name="Google Shape;124;g15aecd42bd3_0_28"/>
          <p:cNvSpPr txBox="1"/>
          <p:nvPr/>
        </p:nvSpPr>
        <p:spPr>
          <a:xfrm>
            <a:off x="49200" y="4787383"/>
            <a:ext cx="5843400" cy="9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800">
                <a:solidFill>
                  <a:srgbClr val="FF9900"/>
                </a:solidFill>
                <a:latin typeface="Open Sans"/>
                <a:ea typeface="Open Sans"/>
                <a:cs typeface="Open Sans"/>
                <a:sym typeface="Open Sans"/>
              </a:rPr>
              <a:t>train_y3</a:t>
            </a:r>
            <a:endParaRPr sz="800">
              <a:solidFill>
                <a:srgbClr val="FF9900"/>
              </a:solidFill>
              <a:latin typeface="Open Sans"/>
              <a:ea typeface="Open Sans"/>
              <a:cs typeface="Open Sans"/>
              <a:sym typeface="Open Sans"/>
            </a:endParaRPr>
          </a:p>
          <a:p>
            <a:pPr marL="0" lvl="0" indent="0" algn="l" rtl="0">
              <a:spcBef>
                <a:spcPts val="0"/>
              </a:spcBef>
              <a:spcAft>
                <a:spcPts val="0"/>
              </a:spcAft>
              <a:buNone/>
            </a:pPr>
            <a:r>
              <a:rPr lang="zh-TW" sz="800">
                <a:solidFill>
                  <a:srgbClr val="FF9900"/>
                </a:solidFill>
                <a:latin typeface="Open Sans"/>
                <a:ea typeface="Open Sans"/>
                <a:cs typeface="Open Sans"/>
                <a:sym typeface="Open Sans"/>
              </a:rPr>
              <a:t>某天觀測的</a:t>
            </a:r>
            <a:endParaRPr sz="800">
              <a:solidFill>
                <a:srgbClr val="FF9900"/>
              </a:solidFill>
              <a:latin typeface="Open Sans"/>
              <a:ea typeface="Open Sans"/>
              <a:cs typeface="Open Sans"/>
              <a:sym typeface="Open Sans"/>
            </a:endParaRPr>
          </a:p>
          <a:p>
            <a:pPr marL="0" lvl="0" indent="0" algn="l" rtl="0">
              <a:spcBef>
                <a:spcPts val="0"/>
              </a:spcBef>
              <a:spcAft>
                <a:spcPts val="0"/>
              </a:spcAft>
              <a:buNone/>
            </a:pPr>
            <a:r>
              <a:rPr lang="zh-TW" sz="800">
                <a:solidFill>
                  <a:srgbClr val="FF9900"/>
                </a:solidFill>
                <a:latin typeface="Open Sans"/>
                <a:ea typeface="Open Sans"/>
                <a:cs typeface="Open Sans"/>
                <a:sym typeface="Open Sans"/>
              </a:rPr>
              <a:t>第 10 小時之</a:t>
            </a:r>
            <a:endParaRPr sz="800">
              <a:solidFill>
                <a:srgbClr val="FF9900"/>
              </a:solidFill>
              <a:latin typeface="Open Sans"/>
              <a:ea typeface="Open Sans"/>
              <a:cs typeface="Open Sans"/>
              <a:sym typeface="Open Sans"/>
            </a:endParaRPr>
          </a:p>
          <a:p>
            <a:pPr marL="0" lvl="0" indent="0" algn="l" rtl="0">
              <a:spcBef>
                <a:spcPts val="0"/>
              </a:spcBef>
              <a:spcAft>
                <a:spcPts val="0"/>
              </a:spcAft>
              <a:buNone/>
            </a:pPr>
            <a:r>
              <a:rPr lang="zh-TW" sz="800">
                <a:solidFill>
                  <a:srgbClr val="FF9900"/>
                </a:solidFill>
                <a:latin typeface="Open Sans"/>
                <a:ea typeface="Open Sans"/>
                <a:cs typeface="Open Sans"/>
                <a:sym typeface="Open Sans"/>
              </a:rPr>
              <a:t>pm2.5</a:t>
            </a:r>
            <a:endParaRPr sz="800">
              <a:solidFill>
                <a:srgbClr val="FF9900"/>
              </a:solidFill>
              <a:latin typeface="Open Sans"/>
              <a:ea typeface="Open Sans"/>
              <a:cs typeface="Open Sans"/>
              <a:sym typeface="Open Sans"/>
            </a:endParaRPr>
          </a:p>
          <a:p>
            <a:pPr marL="0" lvl="0" indent="0" algn="l" rtl="0">
              <a:spcBef>
                <a:spcPts val="0"/>
              </a:spcBef>
              <a:spcAft>
                <a:spcPts val="0"/>
              </a:spcAft>
              <a:buNone/>
            </a:pPr>
            <a:endParaRPr sz="800">
              <a:solidFill>
                <a:srgbClr val="FF9900"/>
              </a:solidFill>
              <a:latin typeface="Open Sans"/>
              <a:ea typeface="Open Sans"/>
              <a:cs typeface="Open Sans"/>
              <a:sym typeface="Open Sans"/>
            </a:endParaRPr>
          </a:p>
        </p:txBody>
      </p:sp>
      <p:sp>
        <p:nvSpPr>
          <p:cNvPr id="125" name="Google Shape;125;g15aecd42bd3_0_28"/>
          <p:cNvSpPr txBox="1"/>
          <p:nvPr/>
        </p:nvSpPr>
        <p:spPr>
          <a:xfrm>
            <a:off x="5311175" y="853150"/>
            <a:ext cx="3741000" cy="94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666666"/>
                </a:solidFill>
                <a:latin typeface="Microsoft JhengHei"/>
                <a:ea typeface="Microsoft JhengHei"/>
                <a:cs typeface="Microsoft JhengHei"/>
                <a:sym typeface="Microsoft JhengHei"/>
              </a:rPr>
              <a:t>每一筆資料都是相鄰的</a:t>
            </a:r>
            <a:endParaRPr sz="1800" b="0" i="0" u="none" strike="noStrike" cap="none">
              <a:solidFill>
                <a:srgbClr val="666666"/>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666666"/>
                </a:solidFill>
                <a:latin typeface="Microsoft JhengHei"/>
                <a:ea typeface="Microsoft JhengHei"/>
                <a:cs typeface="Microsoft JhengHei"/>
                <a:sym typeface="Microsoft JhengHei"/>
              </a:rPr>
              <a:t>以0~</a:t>
            </a:r>
            <a:r>
              <a:rPr lang="zh-TW" sz="1800">
                <a:solidFill>
                  <a:srgbClr val="666666"/>
                </a:solidFill>
                <a:latin typeface="Microsoft JhengHei"/>
                <a:ea typeface="Microsoft JhengHei"/>
                <a:cs typeface="Microsoft JhengHei"/>
                <a:sym typeface="Microsoft JhengHei"/>
              </a:rPr>
              <a:t>7</a:t>
            </a:r>
            <a:r>
              <a:rPr lang="zh-TW" sz="1800" b="0" i="0" u="none" strike="noStrike" cap="none">
                <a:solidFill>
                  <a:srgbClr val="666666"/>
                </a:solidFill>
                <a:latin typeface="Microsoft JhengHei"/>
                <a:ea typeface="Microsoft JhengHei"/>
                <a:cs typeface="Microsoft JhengHei"/>
                <a:sym typeface="Microsoft JhengHei"/>
              </a:rPr>
              <a:t>筆去預測第</a:t>
            </a:r>
            <a:r>
              <a:rPr lang="zh-TW" sz="1800">
                <a:solidFill>
                  <a:srgbClr val="666666"/>
                </a:solidFill>
                <a:latin typeface="Microsoft JhengHei"/>
                <a:ea typeface="Microsoft JhengHei"/>
                <a:cs typeface="Microsoft JhengHei"/>
                <a:sym typeface="Microsoft JhengHei"/>
              </a:rPr>
              <a:t>8</a:t>
            </a:r>
            <a:r>
              <a:rPr lang="zh-TW" sz="1800" b="0" i="0" u="none" strike="noStrike" cap="none">
                <a:solidFill>
                  <a:srgbClr val="666666"/>
                </a:solidFill>
                <a:latin typeface="Microsoft JhengHei"/>
                <a:ea typeface="Microsoft JhengHei"/>
                <a:cs typeface="Microsoft JhengHei"/>
                <a:sym typeface="Microsoft JhengHei"/>
              </a:rPr>
              <a:t>筆</a:t>
            </a:r>
            <a:endParaRPr sz="1800" b="0" i="0" u="none" strike="noStrike" cap="none">
              <a:solidFill>
                <a:srgbClr val="666666"/>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666666"/>
                </a:solidFill>
                <a:latin typeface="Microsoft JhengHei"/>
                <a:ea typeface="Microsoft JhengHei"/>
                <a:cs typeface="Microsoft JhengHei"/>
                <a:sym typeface="Microsoft JhengHei"/>
              </a:rPr>
              <a:t>以1~</a:t>
            </a:r>
            <a:r>
              <a:rPr lang="zh-TW" sz="1800">
                <a:solidFill>
                  <a:srgbClr val="666666"/>
                </a:solidFill>
                <a:latin typeface="Microsoft JhengHei"/>
                <a:ea typeface="Microsoft JhengHei"/>
                <a:cs typeface="Microsoft JhengHei"/>
                <a:sym typeface="Microsoft JhengHei"/>
              </a:rPr>
              <a:t>8</a:t>
            </a:r>
            <a:r>
              <a:rPr lang="zh-TW" sz="1800" b="0" i="0" u="none" strike="noStrike" cap="none">
                <a:solidFill>
                  <a:srgbClr val="666666"/>
                </a:solidFill>
                <a:latin typeface="Microsoft JhengHei"/>
                <a:ea typeface="Microsoft JhengHei"/>
                <a:cs typeface="Microsoft JhengHei"/>
                <a:sym typeface="Microsoft JhengHei"/>
              </a:rPr>
              <a:t>筆去預測第</a:t>
            </a:r>
            <a:r>
              <a:rPr lang="zh-TW" sz="1800">
                <a:solidFill>
                  <a:srgbClr val="666666"/>
                </a:solidFill>
                <a:latin typeface="Microsoft JhengHei"/>
                <a:ea typeface="Microsoft JhengHei"/>
                <a:cs typeface="Microsoft JhengHei"/>
                <a:sym typeface="Microsoft JhengHei"/>
              </a:rPr>
              <a:t>9</a:t>
            </a:r>
            <a:r>
              <a:rPr lang="zh-TW" sz="1800" b="0" i="0" u="none" strike="noStrike" cap="none">
                <a:solidFill>
                  <a:srgbClr val="666666"/>
                </a:solidFill>
                <a:latin typeface="Microsoft JhengHei"/>
                <a:ea typeface="Microsoft JhengHei"/>
                <a:cs typeface="Microsoft JhengHei"/>
                <a:sym typeface="Microsoft JhengHei"/>
              </a:rPr>
              <a:t>筆, </a:t>
            </a:r>
            <a:endParaRPr sz="1800" b="0" i="0" u="none" strike="noStrike" cap="none">
              <a:solidFill>
                <a:srgbClr val="666666"/>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1800"/>
              <a:buFont typeface="Arial"/>
              <a:buNone/>
            </a:pPr>
            <a:r>
              <a:rPr lang="zh-TW" sz="1800">
                <a:solidFill>
                  <a:srgbClr val="666666"/>
                </a:solidFill>
                <a:latin typeface="Microsoft JhengHei"/>
                <a:ea typeface="Microsoft JhengHei"/>
                <a:cs typeface="Microsoft JhengHei"/>
                <a:sym typeface="Microsoft JhengHei"/>
              </a:rPr>
              <a:t>以2~9筆去預測第10筆, 依此類推</a:t>
            </a:r>
            <a:endParaRPr sz="1800" b="0" i="0" u="none" strike="noStrike" cap="none">
              <a:solidFill>
                <a:srgbClr val="666666"/>
              </a:solidFill>
              <a:latin typeface="Microsoft JhengHei"/>
              <a:ea typeface="Microsoft JhengHei"/>
              <a:cs typeface="Microsoft JhengHei"/>
              <a:sym typeface="Microsoft JhengHei"/>
            </a:endParaRPr>
          </a:p>
        </p:txBody>
      </p:sp>
      <p:pic>
        <p:nvPicPr>
          <p:cNvPr id="126" name="Google Shape;126;g15aecd42bd3_0_28"/>
          <p:cNvPicPr preferRelativeResize="0"/>
          <p:nvPr/>
        </p:nvPicPr>
        <p:blipFill rotWithShape="1">
          <a:blip r:embed="rId3">
            <a:alphaModFix/>
          </a:blip>
          <a:srcRect b="47432"/>
          <a:stretch/>
        </p:blipFill>
        <p:spPr>
          <a:xfrm>
            <a:off x="792371" y="2293150"/>
            <a:ext cx="7559254" cy="4090652"/>
          </a:xfrm>
          <a:prstGeom prst="rect">
            <a:avLst/>
          </a:prstGeom>
          <a:noFill/>
          <a:ln>
            <a:noFill/>
          </a:ln>
        </p:spPr>
      </p:pic>
      <p:sp>
        <p:nvSpPr>
          <p:cNvPr id="127" name="Google Shape;127;g15aecd42bd3_0_28"/>
          <p:cNvSpPr/>
          <p:nvPr/>
        </p:nvSpPr>
        <p:spPr>
          <a:xfrm>
            <a:off x="792375" y="2980325"/>
            <a:ext cx="7689300" cy="1940100"/>
          </a:xfrm>
          <a:prstGeom prst="roundRect">
            <a:avLst>
              <a:gd name="adj" fmla="val 16667"/>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15aecd42bd3_0_28"/>
          <p:cNvSpPr/>
          <p:nvPr/>
        </p:nvSpPr>
        <p:spPr>
          <a:xfrm>
            <a:off x="7881300" y="4969600"/>
            <a:ext cx="600300" cy="206700"/>
          </a:xfrm>
          <a:prstGeom prst="roundRect">
            <a:avLst>
              <a:gd name="adj" fmla="val 16667"/>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15aecd42bd3_0_28"/>
          <p:cNvSpPr txBox="1"/>
          <p:nvPr/>
        </p:nvSpPr>
        <p:spPr>
          <a:xfrm>
            <a:off x="49200" y="3075025"/>
            <a:ext cx="738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800">
                <a:solidFill>
                  <a:srgbClr val="FF0000"/>
                </a:solidFill>
                <a:latin typeface="Open Sans"/>
                <a:ea typeface="Open Sans"/>
                <a:cs typeface="Open Sans"/>
                <a:sym typeface="Open Sans"/>
              </a:rPr>
              <a:t>train_x3</a:t>
            </a:r>
            <a:endParaRPr sz="800">
              <a:solidFill>
                <a:srgbClr val="FF0000"/>
              </a:solidFill>
              <a:latin typeface="Open Sans"/>
              <a:ea typeface="Open Sans"/>
              <a:cs typeface="Open Sans"/>
              <a:sym typeface="Open Sans"/>
            </a:endParaRPr>
          </a:p>
          <a:p>
            <a:pPr marL="0" lvl="0" indent="0" algn="l" rtl="0">
              <a:spcBef>
                <a:spcPts val="0"/>
              </a:spcBef>
              <a:spcAft>
                <a:spcPts val="0"/>
              </a:spcAft>
              <a:buNone/>
            </a:pPr>
            <a:r>
              <a:rPr lang="zh-TW" sz="800">
                <a:solidFill>
                  <a:srgbClr val="FF0000"/>
                </a:solidFill>
                <a:latin typeface="Open Sans"/>
                <a:ea typeface="Open Sans"/>
                <a:cs typeface="Open Sans"/>
                <a:sym typeface="Open Sans"/>
              </a:rPr>
              <a:t>某天觀測的</a:t>
            </a:r>
            <a:endParaRPr sz="800">
              <a:solidFill>
                <a:srgbClr val="FF0000"/>
              </a:solidFill>
              <a:latin typeface="Open Sans"/>
              <a:ea typeface="Open Sans"/>
              <a:cs typeface="Open Sans"/>
              <a:sym typeface="Open Sans"/>
            </a:endParaRPr>
          </a:p>
          <a:p>
            <a:pPr marL="0" lvl="0" indent="0" algn="l" rtl="0">
              <a:spcBef>
                <a:spcPts val="0"/>
              </a:spcBef>
              <a:spcAft>
                <a:spcPts val="0"/>
              </a:spcAft>
              <a:buNone/>
            </a:pPr>
            <a:r>
              <a:rPr lang="zh-TW" sz="800">
                <a:solidFill>
                  <a:srgbClr val="FF0000"/>
                </a:solidFill>
                <a:latin typeface="Open Sans"/>
                <a:ea typeface="Open Sans"/>
                <a:cs typeface="Open Sans"/>
                <a:sym typeface="Open Sans"/>
              </a:rPr>
              <a:t>第 2~9 小時</a:t>
            </a:r>
            <a:endParaRPr sz="800">
              <a:solidFill>
                <a:srgbClr val="FF0000"/>
              </a:solidFill>
              <a:latin typeface="Open Sans"/>
              <a:ea typeface="Open Sans"/>
              <a:cs typeface="Open Sans"/>
              <a:sym typeface="Open Sans"/>
            </a:endParaRPr>
          </a:p>
        </p:txBody>
      </p:sp>
      <p:sp>
        <p:nvSpPr>
          <p:cNvPr id="130" name="Google Shape;130;g15aecd42bd3_0_28"/>
          <p:cNvSpPr txBox="1"/>
          <p:nvPr/>
        </p:nvSpPr>
        <p:spPr>
          <a:xfrm>
            <a:off x="787200" y="18314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solidFill>
                  <a:srgbClr val="666666"/>
                </a:solidFill>
                <a:latin typeface="Microsoft JhengHei"/>
                <a:ea typeface="Microsoft JhengHei"/>
                <a:cs typeface="Microsoft JhengHei"/>
                <a:sym typeface="Microsoft JhengHei"/>
              </a:rPr>
              <a:t>示意圖（數字僅供參考）</a:t>
            </a:r>
            <a:endParaRPr/>
          </a:p>
        </p:txBody>
      </p:sp>
      <p:sp>
        <p:nvSpPr>
          <p:cNvPr id="131" name="Google Shape;131;g15aecd42bd3_0_28"/>
          <p:cNvSpPr/>
          <p:nvPr/>
        </p:nvSpPr>
        <p:spPr>
          <a:xfrm>
            <a:off x="295275" y="3881825"/>
            <a:ext cx="226200" cy="693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5aecd42bd3_0_38"/>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a:t>Testing Data</a:t>
            </a:r>
            <a:endParaRPr/>
          </a:p>
        </p:txBody>
      </p:sp>
      <p:sp>
        <p:nvSpPr>
          <p:cNvPr id="137" name="Google Shape;137;g15aecd42bd3_0_38"/>
          <p:cNvSpPr txBox="1"/>
          <p:nvPr/>
        </p:nvSpPr>
        <p:spPr>
          <a:xfrm>
            <a:off x="5321000" y="646525"/>
            <a:ext cx="3741000" cy="94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800"/>
              <a:buFont typeface="Arial"/>
              <a:buNone/>
            </a:pPr>
            <a:r>
              <a:rPr lang="zh-TW" sz="1800">
                <a:solidFill>
                  <a:srgbClr val="666666"/>
                </a:solidFill>
                <a:latin typeface="Microsoft JhengHei"/>
                <a:ea typeface="Microsoft JhengHei"/>
                <a:cs typeface="Microsoft JhengHei"/>
                <a:sym typeface="Microsoft JhengHei"/>
              </a:rPr>
              <a:t>格式和 training data一樣</a:t>
            </a:r>
            <a:endParaRPr sz="1800">
              <a:solidFill>
                <a:srgbClr val="666666"/>
              </a:solidFill>
              <a:latin typeface="Microsoft JhengHei"/>
              <a:ea typeface="Microsoft JhengHei"/>
              <a:cs typeface="Microsoft JhengHei"/>
              <a:sym typeface="Microsoft JhengHei"/>
            </a:endParaRPr>
          </a:p>
          <a:p>
            <a:pPr marL="0" lvl="0" indent="0" algn="l" rtl="0">
              <a:spcBef>
                <a:spcPts val="0"/>
              </a:spcBef>
              <a:spcAft>
                <a:spcPts val="0"/>
              </a:spcAft>
              <a:buClr>
                <a:srgbClr val="000000"/>
              </a:buClr>
              <a:buSzPts val="1800"/>
              <a:buFont typeface="Arial"/>
              <a:buNone/>
            </a:pPr>
            <a:r>
              <a:rPr lang="zh-TW" sz="1800">
                <a:solidFill>
                  <a:srgbClr val="666666"/>
                </a:solidFill>
                <a:latin typeface="Microsoft JhengHei"/>
                <a:ea typeface="Microsoft JhengHei"/>
                <a:cs typeface="Microsoft JhengHei"/>
                <a:sym typeface="Microsoft JhengHei"/>
              </a:rPr>
              <a:t>但請以0~7筆去預測 test_y1</a:t>
            </a:r>
            <a:endParaRPr sz="1800">
              <a:solidFill>
                <a:srgbClr val="666666"/>
              </a:solidFill>
              <a:latin typeface="Microsoft JhengHei"/>
              <a:ea typeface="Microsoft JhengHei"/>
              <a:cs typeface="Microsoft JhengHei"/>
              <a:sym typeface="Microsoft JhengHei"/>
            </a:endParaRPr>
          </a:p>
          <a:p>
            <a:pPr marL="0" lvl="0" indent="0" algn="l" rtl="0">
              <a:spcBef>
                <a:spcPts val="0"/>
              </a:spcBef>
              <a:spcAft>
                <a:spcPts val="0"/>
              </a:spcAft>
              <a:buClr>
                <a:srgbClr val="000000"/>
              </a:buClr>
              <a:buSzPts val="1800"/>
              <a:buFont typeface="Arial"/>
              <a:buNone/>
            </a:pPr>
            <a:r>
              <a:rPr lang="zh-TW" sz="1800">
                <a:solidFill>
                  <a:srgbClr val="666666"/>
                </a:solidFill>
                <a:latin typeface="Microsoft JhengHei"/>
                <a:ea typeface="Microsoft JhengHei"/>
                <a:cs typeface="Microsoft JhengHei"/>
                <a:sym typeface="Microsoft JhengHei"/>
              </a:rPr>
              <a:t>以8~15筆去預測 test_y2</a:t>
            </a:r>
            <a:endParaRPr sz="1800">
              <a:solidFill>
                <a:srgbClr val="666666"/>
              </a:solidFill>
              <a:latin typeface="Microsoft JhengHei"/>
              <a:ea typeface="Microsoft JhengHei"/>
              <a:cs typeface="Microsoft JhengHei"/>
              <a:sym typeface="Microsoft JhengHei"/>
            </a:endParaRPr>
          </a:p>
          <a:p>
            <a:pPr marL="0" lvl="0" indent="0" algn="l" rtl="0">
              <a:spcBef>
                <a:spcPts val="0"/>
              </a:spcBef>
              <a:spcAft>
                <a:spcPts val="0"/>
              </a:spcAft>
              <a:buClr>
                <a:srgbClr val="000000"/>
              </a:buClr>
              <a:buSzPts val="1800"/>
              <a:buFont typeface="Arial"/>
              <a:buNone/>
            </a:pPr>
            <a:r>
              <a:rPr lang="zh-TW" sz="1800">
                <a:solidFill>
                  <a:srgbClr val="666666"/>
                </a:solidFill>
                <a:latin typeface="Microsoft JhengHei"/>
                <a:ea typeface="Microsoft JhengHei"/>
                <a:cs typeface="Microsoft JhengHei"/>
                <a:sym typeface="Microsoft JhengHei"/>
              </a:rPr>
              <a:t>…..</a:t>
            </a:r>
            <a:endParaRPr sz="1800">
              <a:solidFill>
                <a:srgbClr val="666666"/>
              </a:solidFill>
              <a:latin typeface="Microsoft JhengHei"/>
              <a:ea typeface="Microsoft JhengHei"/>
              <a:cs typeface="Microsoft JhengHei"/>
              <a:sym typeface="Microsoft JhengHei"/>
            </a:endParaRPr>
          </a:p>
          <a:p>
            <a:pPr marL="0" lvl="0" indent="0" algn="l" rtl="0">
              <a:spcBef>
                <a:spcPts val="0"/>
              </a:spcBef>
              <a:spcAft>
                <a:spcPts val="0"/>
              </a:spcAft>
              <a:buClr>
                <a:srgbClr val="000000"/>
              </a:buClr>
              <a:buSzPts val="1800"/>
              <a:buFont typeface="Arial"/>
              <a:buNone/>
            </a:pPr>
            <a:r>
              <a:rPr lang="zh-TW" sz="1800">
                <a:solidFill>
                  <a:srgbClr val="666666"/>
                </a:solidFill>
                <a:latin typeface="Microsoft JhengHei"/>
                <a:ea typeface="Microsoft JhengHei"/>
                <a:cs typeface="Microsoft JhengHei"/>
                <a:sym typeface="Microsoft JhengHei"/>
              </a:rPr>
              <a:t>總共產生90個預測結果</a:t>
            </a:r>
            <a:endParaRPr sz="1800">
              <a:solidFill>
                <a:srgbClr val="666666"/>
              </a:solidFill>
              <a:latin typeface="Microsoft JhengHei"/>
              <a:ea typeface="Microsoft JhengHei"/>
              <a:cs typeface="Microsoft JhengHei"/>
              <a:sym typeface="Microsoft JhengHei"/>
            </a:endParaRPr>
          </a:p>
          <a:p>
            <a:pPr marL="0" lvl="0" indent="0" algn="l" rtl="0">
              <a:spcBef>
                <a:spcPts val="0"/>
              </a:spcBef>
              <a:spcAft>
                <a:spcPts val="0"/>
              </a:spcAft>
              <a:buClr>
                <a:srgbClr val="000000"/>
              </a:buClr>
              <a:buSzPts val="1800"/>
              <a:buFont typeface="Arial"/>
              <a:buNone/>
            </a:pPr>
            <a:endParaRPr sz="1800">
              <a:solidFill>
                <a:srgbClr val="666666"/>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1800"/>
              <a:buFont typeface="Arial"/>
              <a:buNone/>
            </a:pPr>
            <a:endParaRPr sz="1800">
              <a:solidFill>
                <a:srgbClr val="666666"/>
              </a:solidFill>
              <a:latin typeface="Microsoft JhengHei"/>
              <a:ea typeface="Microsoft JhengHei"/>
              <a:cs typeface="Microsoft JhengHei"/>
              <a:sym typeface="Microsoft JhengHei"/>
            </a:endParaRPr>
          </a:p>
        </p:txBody>
      </p:sp>
      <p:pic>
        <p:nvPicPr>
          <p:cNvPr id="138" name="Google Shape;138;g15aecd42bd3_0_38"/>
          <p:cNvPicPr preferRelativeResize="0"/>
          <p:nvPr/>
        </p:nvPicPr>
        <p:blipFill rotWithShape="1">
          <a:blip r:embed="rId3">
            <a:alphaModFix/>
          </a:blip>
          <a:srcRect b="47432"/>
          <a:stretch/>
        </p:blipFill>
        <p:spPr>
          <a:xfrm>
            <a:off x="792371" y="2293150"/>
            <a:ext cx="7559254" cy="4090652"/>
          </a:xfrm>
          <a:prstGeom prst="rect">
            <a:avLst/>
          </a:prstGeom>
          <a:noFill/>
          <a:ln>
            <a:noFill/>
          </a:ln>
        </p:spPr>
      </p:pic>
      <p:sp>
        <p:nvSpPr>
          <p:cNvPr id="139" name="Google Shape;139;g15aecd42bd3_0_38"/>
          <p:cNvSpPr/>
          <p:nvPr/>
        </p:nvSpPr>
        <p:spPr>
          <a:xfrm>
            <a:off x="845425" y="2508025"/>
            <a:ext cx="7689300" cy="1940100"/>
          </a:xfrm>
          <a:prstGeom prst="roundRect">
            <a:avLst>
              <a:gd name="adj" fmla="val 16667"/>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g15aecd42bd3_0_38"/>
          <p:cNvSpPr txBox="1"/>
          <p:nvPr/>
        </p:nvSpPr>
        <p:spPr>
          <a:xfrm>
            <a:off x="0" y="2803225"/>
            <a:ext cx="997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800">
                <a:solidFill>
                  <a:srgbClr val="FF0000"/>
                </a:solidFill>
                <a:latin typeface="Open Sans"/>
                <a:ea typeface="Open Sans"/>
                <a:cs typeface="Open Sans"/>
                <a:sym typeface="Open Sans"/>
              </a:rPr>
              <a:t>test_x1</a:t>
            </a:r>
            <a:endParaRPr sz="800">
              <a:solidFill>
                <a:srgbClr val="FF0000"/>
              </a:solidFill>
              <a:latin typeface="Open Sans"/>
              <a:ea typeface="Open Sans"/>
              <a:cs typeface="Open Sans"/>
              <a:sym typeface="Open Sans"/>
            </a:endParaRPr>
          </a:p>
          <a:p>
            <a:pPr marL="0" lvl="0" indent="0" algn="l" rtl="0">
              <a:spcBef>
                <a:spcPts val="0"/>
              </a:spcBef>
              <a:spcAft>
                <a:spcPts val="0"/>
              </a:spcAft>
              <a:buNone/>
            </a:pPr>
            <a:r>
              <a:rPr lang="zh-TW" sz="800">
                <a:solidFill>
                  <a:srgbClr val="FF0000"/>
                </a:solidFill>
                <a:latin typeface="Open Sans"/>
                <a:ea typeface="Open Sans"/>
                <a:cs typeface="Open Sans"/>
                <a:sym typeface="Open Sans"/>
              </a:rPr>
              <a:t>第n天測資的</a:t>
            </a:r>
            <a:endParaRPr sz="800">
              <a:solidFill>
                <a:srgbClr val="FF0000"/>
              </a:solidFill>
              <a:latin typeface="Open Sans"/>
              <a:ea typeface="Open Sans"/>
              <a:cs typeface="Open Sans"/>
              <a:sym typeface="Open Sans"/>
            </a:endParaRPr>
          </a:p>
          <a:p>
            <a:pPr marL="0" lvl="0" indent="0" algn="l" rtl="0">
              <a:spcBef>
                <a:spcPts val="0"/>
              </a:spcBef>
              <a:spcAft>
                <a:spcPts val="0"/>
              </a:spcAft>
              <a:buNone/>
            </a:pPr>
            <a:r>
              <a:rPr lang="zh-TW" sz="800">
                <a:solidFill>
                  <a:srgbClr val="FF0000"/>
                </a:solidFill>
                <a:latin typeface="Open Sans"/>
                <a:ea typeface="Open Sans"/>
                <a:cs typeface="Open Sans"/>
                <a:sym typeface="Open Sans"/>
              </a:rPr>
              <a:t>第 0~8 小時</a:t>
            </a:r>
            <a:endParaRPr sz="800">
              <a:solidFill>
                <a:srgbClr val="FF0000"/>
              </a:solidFill>
              <a:latin typeface="Open Sans"/>
              <a:ea typeface="Open Sans"/>
              <a:cs typeface="Open Sans"/>
              <a:sym typeface="Open Sans"/>
            </a:endParaRPr>
          </a:p>
        </p:txBody>
      </p:sp>
      <p:sp>
        <p:nvSpPr>
          <p:cNvPr id="141" name="Google Shape;141;g15aecd42bd3_0_38"/>
          <p:cNvSpPr/>
          <p:nvPr/>
        </p:nvSpPr>
        <p:spPr>
          <a:xfrm>
            <a:off x="803550" y="4461250"/>
            <a:ext cx="7689300" cy="1940100"/>
          </a:xfrm>
          <a:prstGeom prst="roundRect">
            <a:avLst>
              <a:gd name="adj" fmla="val 16667"/>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g15aecd42bd3_0_38"/>
          <p:cNvSpPr txBox="1"/>
          <p:nvPr/>
        </p:nvSpPr>
        <p:spPr>
          <a:xfrm>
            <a:off x="0" y="4448125"/>
            <a:ext cx="300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800">
                <a:solidFill>
                  <a:srgbClr val="FF0000"/>
                </a:solidFill>
                <a:latin typeface="Open Sans"/>
                <a:ea typeface="Open Sans"/>
                <a:cs typeface="Open Sans"/>
                <a:sym typeface="Open Sans"/>
              </a:rPr>
              <a:t>test_x2</a:t>
            </a:r>
            <a:endParaRPr sz="800">
              <a:solidFill>
                <a:srgbClr val="FF0000"/>
              </a:solidFill>
              <a:latin typeface="Open Sans"/>
              <a:ea typeface="Open Sans"/>
              <a:cs typeface="Open Sans"/>
              <a:sym typeface="Open Sans"/>
            </a:endParaRPr>
          </a:p>
          <a:p>
            <a:pPr marL="0" lvl="0" indent="0" algn="l" rtl="0">
              <a:spcBef>
                <a:spcPts val="0"/>
              </a:spcBef>
              <a:spcAft>
                <a:spcPts val="0"/>
              </a:spcAft>
              <a:buNone/>
            </a:pPr>
            <a:r>
              <a:rPr lang="zh-TW" sz="800">
                <a:solidFill>
                  <a:srgbClr val="FF0000"/>
                </a:solidFill>
                <a:latin typeface="Open Sans"/>
                <a:ea typeface="Open Sans"/>
                <a:cs typeface="Open Sans"/>
                <a:sym typeface="Open Sans"/>
              </a:rPr>
              <a:t>第n+1天測資的</a:t>
            </a:r>
            <a:endParaRPr sz="800">
              <a:solidFill>
                <a:srgbClr val="FF0000"/>
              </a:solidFill>
              <a:latin typeface="Open Sans"/>
              <a:ea typeface="Open Sans"/>
              <a:cs typeface="Open Sans"/>
              <a:sym typeface="Open Sans"/>
            </a:endParaRPr>
          </a:p>
          <a:p>
            <a:pPr marL="0" lvl="0" indent="0" algn="l" rtl="0">
              <a:spcBef>
                <a:spcPts val="0"/>
              </a:spcBef>
              <a:spcAft>
                <a:spcPts val="0"/>
              </a:spcAft>
              <a:buNone/>
            </a:pPr>
            <a:r>
              <a:rPr lang="zh-TW" sz="800">
                <a:solidFill>
                  <a:srgbClr val="FF0000"/>
                </a:solidFill>
                <a:latin typeface="Open Sans"/>
                <a:ea typeface="Open Sans"/>
                <a:cs typeface="Open Sans"/>
                <a:sym typeface="Open Sans"/>
              </a:rPr>
              <a:t>第 0~8 小時</a:t>
            </a:r>
            <a:endParaRPr sz="800">
              <a:solidFill>
                <a:srgbClr val="FF0000"/>
              </a:solidFill>
              <a:latin typeface="Open Sans"/>
              <a:ea typeface="Open Sans"/>
              <a:cs typeface="Open Sans"/>
              <a:sym typeface="Open Sans"/>
            </a:endParaRPr>
          </a:p>
        </p:txBody>
      </p:sp>
      <p:sp>
        <p:nvSpPr>
          <p:cNvPr id="143" name="Google Shape;143;g15aecd42bd3_0_38"/>
          <p:cNvSpPr txBox="1"/>
          <p:nvPr/>
        </p:nvSpPr>
        <p:spPr>
          <a:xfrm>
            <a:off x="792375" y="17914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solidFill>
                  <a:srgbClr val="666666"/>
                </a:solidFill>
                <a:latin typeface="Microsoft JhengHei"/>
                <a:ea typeface="Microsoft JhengHei"/>
                <a:cs typeface="Microsoft JhengHei"/>
                <a:sym typeface="Microsoft JhengHei"/>
              </a:rPr>
              <a:t>示意圖（數字僅供參考）</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2033</Words>
  <Application>Microsoft Office PowerPoint</Application>
  <PresentationFormat>如螢幕大小 (4:3)</PresentationFormat>
  <Paragraphs>183</Paragraphs>
  <Slides>26</Slides>
  <Notes>26</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26</vt:i4>
      </vt:variant>
    </vt:vector>
  </HeadingPairs>
  <TitlesOfParts>
    <vt:vector size="33" baseType="lpstr">
      <vt:lpstr>Arial</vt:lpstr>
      <vt:lpstr>Source Code Pro</vt:lpstr>
      <vt:lpstr>Gungsuh</vt:lpstr>
      <vt:lpstr>PT Sans Narrow</vt:lpstr>
      <vt:lpstr>Microsoft JhengHei</vt:lpstr>
      <vt:lpstr>Open Sans</vt:lpstr>
      <vt:lpstr>Tropic</vt:lpstr>
      <vt:lpstr>Machine Learning HW1</vt:lpstr>
      <vt:lpstr>Outline</vt:lpstr>
      <vt:lpstr>HW1 Intro - PM 2.5 Prediction</vt:lpstr>
      <vt:lpstr>Task Description</vt:lpstr>
      <vt:lpstr>Data Description</vt:lpstr>
      <vt:lpstr>Training Data</vt:lpstr>
      <vt:lpstr>Training Data</vt:lpstr>
      <vt:lpstr>Training Data</vt:lpstr>
      <vt:lpstr>Testing Data</vt:lpstr>
      <vt:lpstr>Sample Submission</vt:lpstr>
      <vt:lpstr>Kaggle</vt:lpstr>
      <vt:lpstr>Kaggle Info</vt:lpstr>
      <vt:lpstr>Kaggle Submission </vt:lpstr>
      <vt:lpstr>Special Regulation</vt:lpstr>
      <vt:lpstr>Grading / Assignment Regulations</vt:lpstr>
      <vt:lpstr>Deadline </vt:lpstr>
      <vt:lpstr>Grading Criteria - kaggle (4% + Bonus 1%)</vt:lpstr>
      <vt:lpstr>Grading Criteria – Programming Report (6%)</vt:lpstr>
      <vt:lpstr>Grading Criteria – Math Problem (6%)</vt:lpstr>
      <vt:lpstr>Hand-in Format</vt:lpstr>
      <vt:lpstr>Hand-in Format：Report </vt:lpstr>
      <vt:lpstr>請把作業拍攝清楚（不要興奮到模糊）</vt:lpstr>
      <vt:lpstr>其他規定 Other Policy</vt:lpstr>
      <vt:lpstr>其他規定 Other Policy</vt:lpstr>
      <vt:lpstr>TA Hour</vt:lpstr>
      <vt:lpstr>Hint for HW1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HW1</dc:title>
  <cp:lastModifiedBy>user</cp:lastModifiedBy>
  <cp:revision>5</cp:revision>
  <dcterms:modified xsi:type="dcterms:W3CDTF">2023-09-21T14:37:44Z</dcterms:modified>
</cp:coreProperties>
</file>