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21"/>
      <p:bold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T Sans Narrow" panose="020B0506020203020204" pitchFamily="34" charset="0"/>
      <p:regular r:id=""/>
      <p:bold r:id=""/>
    </p:embeddedFont>
    <p:embeddedFont>
      <p:font typeface="Source Code Pro" panose="020B0509030403020204" pitchFamily="49" charset="0"/>
      <p:regular r:id="rId27"/>
      <p:bold r:id="rId28"/>
      <p:italic r:id="rId29"/>
      <p:boldItalic r:id="rId30"/>
    </p:embeddedFont>
    <p:embeddedFont>
      <p:font typeface="Ubuntu" panose="020B0504030602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S5Srgp2wRfoB1Prd+9Fc3igJP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739"/>
    <p:restoredTop sz="94650"/>
  </p:normalViewPr>
  <p:slideViewPr>
    <p:cSldViewPr snapToGrid="0">
      <p:cViewPr varScale="1">
        <p:scale>
          <a:sx n="124" d="100"/>
          <a:sy n="124" d="100"/>
        </p:scale>
        <p:origin x="184" y="7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6c9f48c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166c9f48c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能否使用pretrained model (e.g. VGG, ResNet)?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be00802b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be00802b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4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4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3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3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31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nets.com/blog/data-augmentation-how-to-use-deep-learning-when-you-have-limited-data-part-2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mukWJtumR5DwSkM5idj7d75g4K0Qp-dC/view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7-_3_qAvuQMhCGIKns_apA8IOlktasso/edit?usp=sharing&amp;ouid=112465961449455869485&amp;rtpof=true&amp;sd=tru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Lxs8RkBkWwlPHqjw20K7urG90bjnyDiv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/challenges-in-representation-learning-facial-expression-recognition-challenge/overvi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ml2023-fall-hw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7-_3_qAvuQMhCGIKns_apA8IOlktasso/edit?usp=sharing&amp;ouid=112465961449455869485&amp;rtpof=true&amp;sd=tru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tueemlta2023.github.io/homeworks/hw2/ml-2023fall-hw2-math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/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Machine Learning HW2</a:t>
            </a:r>
            <a:endParaRPr sz="5200" b="0" i="0" u="none" strike="noStrike" cap="none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MLTAs</a:t>
            </a:r>
            <a:endParaRPr sz="2800" b="0" i="0" u="none" strike="noStrike" cap="non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zh-TW" sz="28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ntueemlta202</a:t>
            </a:r>
            <a:r>
              <a:rPr lang="zh-TW" sz="2800">
                <a:solidFill>
                  <a:srgbClr val="0C343D"/>
                </a:solidFill>
              </a:rPr>
              <a:t>3</a:t>
            </a:r>
            <a:r>
              <a:rPr lang="zh-TW" sz="2800" b="0" i="0" u="none" strike="noStrike" cap="none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@gmail.com</a:t>
            </a:r>
            <a:endParaRPr sz="2800" b="0" i="0" u="none" strike="noStrike" cap="non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6c9f48cdd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Data Augmentation</a:t>
            </a:r>
            <a:endParaRPr/>
          </a:p>
        </p:txBody>
      </p:sp>
      <p:sp>
        <p:nvSpPr>
          <p:cNvPr id="142" name="Google Shape;142;g166c9f48cdd_0_0"/>
          <p:cNvSpPr txBox="1">
            <a:spLocks noGrp="1"/>
          </p:cNvSpPr>
          <p:nvPr>
            <p:ph type="body" idx="1"/>
          </p:nvPr>
        </p:nvSpPr>
        <p:spPr>
          <a:xfrm>
            <a:off x="311700" y="4500575"/>
            <a:ext cx="8520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400"/>
              <a:t>ref:</a:t>
            </a:r>
            <a:r>
              <a:rPr lang="zh-TW"/>
              <a:t> </a:t>
            </a:r>
            <a:r>
              <a:rPr lang="zh-TW" sz="1200" u="sng">
                <a:solidFill>
                  <a:schemeClr val="hlink"/>
                </a:solidFill>
                <a:hlinkClick r:id="rId3"/>
              </a:rPr>
              <a:t>https://nanonets.com/blog/data-augmentation-how-to-use-deep-learning-when-you-have-limited-data-part-2/</a:t>
            </a:r>
            <a:endParaRPr sz="1200"/>
          </a:p>
        </p:txBody>
      </p:sp>
      <p:pic>
        <p:nvPicPr>
          <p:cNvPr id="143" name="Google Shape;143;g166c9f48cdd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9325" y="1194873"/>
            <a:ext cx="6004109" cy="30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Example - confusion matrix</a:t>
            </a:r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50" name="Google Shape;1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8275" y="1152425"/>
            <a:ext cx="4607449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Assignment Regulation</a:t>
            </a:r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body" idx="1"/>
          </p:nvPr>
        </p:nvSpPr>
        <p:spPr>
          <a:xfrm>
            <a:off x="311700" y="1106006"/>
            <a:ext cx="85206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 sz="1800">
                <a:solidFill>
                  <a:srgbClr val="FF0000"/>
                </a:solidFill>
              </a:rPr>
              <a:t>Only Python 3.</a:t>
            </a:r>
            <a:r>
              <a:rPr lang="zh-TW">
                <a:solidFill>
                  <a:srgbClr val="FF0000"/>
                </a:solidFill>
              </a:rPr>
              <a:t>7</a:t>
            </a:r>
            <a:r>
              <a:rPr lang="zh-TW" sz="1800">
                <a:solidFill>
                  <a:srgbClr val="FF0000"/>
                </a:solidFill>
              </a:rPr>
              <a:t> available !!!! 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zh-TW" sz="1700">
                <a:solidFill>
                  <a:srgbClr val="000000"/>
                </a:solidFill>
              </a:rPr>
              <a:t>開放使用套件(或是你可以直接下載我們當初的</a:t>
            </a:r>
            <a:r>
              <a:rPr lang="zh-TW" sz="1700" u="sng">
                <a:solidFill>
                  <a:schemeClr val="hlink"/>
                </a:solidFill>
                <a:hlinkClick r:id="rId3"/>
              </a:rPr>
              <a:t>環境yml檔案</a:t>
            </a:r>
            <a:r>
              <a:rPr lang="zh-TW" sz="1700">
                <a:solidFill>
                  <a:srgbClr val="000000"/>
                </a:solidFill>
              </a:rPr>
              <a:t>)</a:t>
            </a:r>
            <a:endParaRPr sz="1700">
              <a:solidFill>
                <a:srgbClr val="000000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numpy ==1.19</a:t>
            </a:r>
            <a:endParaRPr sz="1600">
              <a:solidFill>
                <a:srgbClr val="000000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pandas == 1.1.3</a:t>
            </a:r>
            <a:endParaRPr sz="1600">
              <a:solidFill>
                <a:srgbClr val="000000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zh-TW" sz="1600">
                <a:solidFill>
                  <a:srgbClr val="000000"/>
                </a:solidFill>
              </a:rPr>
              <a:t>python standard library</a:t>
            </a:r>
            <a:endParaRPr sz="1700">
              <a:solidFill>
                <a:srgbClr val="000000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pytorch == 1.10.0      (torchvision == 0.11.1)</a:t>
            </a:r>
            <a:endParaRPr sz="1700">
              <a:solidFill>
                <a:srgbClr val="000000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tensorflow == 2.1.0</a:t>
            </a:r>
            <a:endParaRPr sz="1700">
              <a:solidFill>
                <a:srgbClr val="000000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keras == 2.2.4</a:t>
            </a:r>
            <a:endParaRPr sz="1700">
              <a:solidFill>
                <a:srgbClr val="000000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cv2 </a:t>
            </a:r>
            <a:endParaRPr sz="1700">
              <a:solidFill>
                <a:srgbClr val="000000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zh-TW" sz="1700">
                <a:solidFill>
                  <a:srgbClr val="000000"/>
                </a:solidFill>
              </a:rPr>
              <a:t>pillow &gt;= 6.1.0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zh-TW" sz="1700">
                <a:solidFill>
                  <a:srgbClr val="000000"/>
                </a:solidFill>
              </a:rPr>
              <a:t>若需使用其他套件，請儘早寄信至助教信箱詢問，並請闡明原因。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請使用CNN</a:t>
            </a:r>
            <a:endParaRPr sz="1800" b="0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不能使用額外data</a:t>
            </a:r>
            <a:endParaRPr sz="1800" b="0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如果你的code不只一個檔案（或有多個參數）請附上readme或shell script</a:t>
            </a:r>
            <a:endParaRPr sz="1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testing process要在10分鐘內跑完</a:t>
            </a:r>
            <a:endParaRPr sz="1800" b="0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Cool Submissions</a:t>
            </a:r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你的cool上請至少包含：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b="1"/>
              <a:t>report.pdf </a:t>
            </a:r>
            <a:r>
              <a:rPr lang="zh-TW"/>
              <a:t>: </a:t>
            </a:r>
            <a:r>
              <a:rPr lang="zh-TW" sz="1700">
                <a:solidFill>
                  <a:srgbClr val="424242"/>
                </a:solidFill>
              </a:rPr>
              <a:t>Please refer to report template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your python (or ipynb) files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請將參數連結(最佳model，或其他reproduce必須的檔案)附在report中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 b="1" u="sng">
                <a:solidFill>
                  <a:srgbClr val="FF0000"/>
                </a:solidFill>
              </a:rPr>
              <a:t>請不要上傳dataset，請不要上傳dataset，請不要上傳dataset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be00802b3_1_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F6C00"/>
                </a:solidFill>
              </a:rPr>
              <a:t>Hand-in Format</a:t>
            </a:r>
            <a:endParaRPr/>
          </a:p>
        </p:txBody>
      </p:sp>
      <p:sp>
        <p:nvSpPr>
          <p:cNvPr id="174" name="Google Shape;174;g28be00802b3_1_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55555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●一個 zip 檔案，</a:t>
            </a:r>
            <a:r>
              <a:rPr lang="zh-TW" sz="1700">
                <a:solidFill>
                  <a:srgbClr val="555555"/>
                </a:solidFill>
              </a:rPr>
              <a:t>檔案名稱為 </a:t>
            </a:r>
            <a:r>
              <a:rPr lang="zh-TW" sz="1700" b="1">
                <a:solidFill>
                  <a:srgbClr val="FF0000"/>
                </a:solidFill>
              </a:rPr>
              <a:t>學號_hw2.zip</a:t>
            </a:r>
            <a:r>
              <a:rPr lang="zh-TW" sz="1700">
                <a:solidFill>
                  <a:srgbClr val="555555"/>
                </a:solidFill>
              </a:rPr>
              <a:t>，需包含</a:t>
            </a:r>
            <a:endParaRPr sz="1700">
              <a:solidFill>
                <a:srgbClr val="555555"/>
              </a:solidFill>
            </a:endParaRPr>
          </a:p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55555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○</a:t>
            </a:r>
            <a:r>
              <a:rPr lang="zh-TW" sz="1700">
                <a:solidFill>
                  <a:srgbClr val="555555"/>
                </a:solidFill>
              </a:rPr>
              <a:t>程式碼（任意名稱.</a:t>
            </a:r>
            <a:r>
              <a:rPr lang="zh-TW" sz="1700">
                <a:solidFill>
                  <a:srgbClr val="FF0000"/>
                </a:solidFill>
              </a:rPr>
              <a:t>ipynb</a:t>
            </a:r>
            <a:r>
              <a:rPr lang="zh-TW" sz="1700">
                <a:solidFill>
                  <a:srgbClr val="555555"/>
                </a:solidFill>
              </a:rPr>
              <a:t>）</a:t>
            </a:r>
            <a:endParaRPr sz="1700">
              <a:solidFill>
                <a:srgbClr val="555555"/>
              </a:solidFill>
            </a:endParaRPr>
          </a:p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55555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○</a:t>
            </a:r>
            <a:r>
              <a:rPr lang="zh-TW" sz="1700">
                <a:solidFill>
                  <a:srgbClr val="555555"/>
                </a:solidFill>
              </a:rPr>
              <a:t>程式報告＋數學題（</a:t>
            </a:r>
            <a:r>
              <a:rPr lang="zh-TW" sz="1700">
                <a:solidFill>
                  <a:srgbClr val="FF0000"/>
                </a:solidFill>
              </a:rPr>
              <a:t>report.pdf</a:t>
            </a:r>
            <a:r>
              <a:rPr lang="zh-TW" sz="1700">
                <a:solidFill>
                  <a:srgbClr val="555555"/>
                </a:solidFill>
              </a:rPr>
              <a:t>）</a:t>
            </a:r>
            <a:endParaRPr sz="1700">
              <a:solidFill>
                <a:srgbClr val="555555"/>
              </a:solidFill>
            </a:endParaRPr>
          </a:p>
          <a:p>
            <a:pPr marL="12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555555"/>
                </a:solidFill>
              </a:rPr>
              <a:t>（註：Cool 在繳交第二次以上時會將檔案名稱後綴 (-數字)，這不會影響同學的繳交，請同學放心）</a:t>
            </a:r>
            <a:endParaRPr sz="1700">
              <a:solidFill>
                <a:srgbClr val="55555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g28be00802b3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475" y="193550"/>
            <a:ext cx="3040325" cy="225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2400"/>
              <a:t>Report 格式</a:t>
            </a:r>
            <a:endParaRPr sz="2400"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限制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檔名必須為 report.pdf !!!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檔名必須為 report.pdf !!!</a:t>
            </a:r>
            <a:endParaRPr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檔名必須為 report.pdf !!!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請</a:t>
            </a:r>
            <a:r>
              <a:rPr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標明系級、學號、姓名</a:t>
            </a: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，並按照report模板回答問題，切勿隨意更動題號順序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若有和其他修課同學討論，請務必於題號前標明collaborator（含姓名、學號）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Report模板連結</a:t>
            </a:r>
            <a:endParaRPr sz="1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icrosoft JhengHei"/>
              <a:buChar char="○"/>
            </a:pP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連結：</a:t>
            </a:r>
            <a:r>
              <a:rPr lang="zh-TW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https://docs.google.com/document/d/17-_3_qAvuQMhCGIKns_apA8IOlktasso/edit?usp=sharing&amp;ouid=112465961449455869485&amp;rtpof=true&amp;sd=true</a:t>
            </a:r>
            <a:endParaRPr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 sz="1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截止日期同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Cool Deadline: 10/29/2023 23:59:59  (GMT+8)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2400" b="1"/>
              <a:t>其他規定</a:t>
            </a:r>
            <a:r>
              <a:rPr lang="zh-TW" sz="2400"/>
              <a:t> Other Policy</a:t>
            </a:r>
            <a:endParaRPr sz="2400"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Code Pro"/>
              <a:buChar char="●"/>
            </a:pPr>
            <a:r>
              <a:rPr lang="zh-TW" sz="1400">
                <a:solidFill>
                  <a:srgbClr val="000000"/>
                </a:solidFill>
              </a:rPr>
              <a:t>Lateness</a:t>
            </a:r>
            <a:endParaRPr sz="1400">
              <a:solidFill>
                <a:srgbClr val="000000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Cool 遲交一天(不足一天以一天計算)</a:t>
            </a:r>
            <a:endParaRPr sz="150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○"/>
            </a:pPr>
            <a:r>
              <a:rPr lang="zh-TW" sz="1500">
                <a:solidFill>
                  <a:srgbClr val="FF0000"/>
                </a:solidFill>
              </a:rPr>
              <a:t>遲交一天以小時為單位線性遞減至七折，兩天從七折線性遞減零分</a:t>
            </a:r>
            <a:endParaRPr sz="1500">
              <a:solidFill>
                <a:srgbClr val="FF0000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Char char="○"/>
            </a:pPr>
            <a:r>
              <a:rPr lang="zh-TW" sz="1500">
                <a:solidFill>
                  <a:srgbClr val="FF0000"/>
                </a:solidFill>
              </a:rPr>
              <a:t>不接受程式 or 報告單獨遲交</a:t>
            </a:r>
            <a:endParaRPr sz="1500">
              <a:solidFill>
                <a:srgbClr val="FF0000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有特殊原因請找助教。</a:t>
            </a:r>
            <a:endParaRPr sz="130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 sz="1400">
                <a:solidFill>
                  <a:srgbClr val="000000"/>
                </a:solidFill>
              </a:rPr>
              <a:t>Runtime Error</a:t>
            </a:r>
            <a:endParaRPr sz="1400"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當 </a:t>
            </a:r>
            <a:r>
              <a:rPr lang="zh-TW">
                <a:solidFill>
                  <a:srgbClr val="FF0000"/>
                </a:solidFill>
              </a:rPr>
              <a:t>程式錯誤</a:t>
            </a:r>
            <a:r>
              <a:rPr lang="zh-TW">
                <a:solidFill>
                  <a:srgbClr val="000000"/>
                </a:solidFill>
              </a:rPr>
              <a:t>，造成助教無法順利執行，請在公告時間內寄信向助教說明，修好之後重新執行所得kaggle部分分數將x0.5。</a:t>
            </a:r>
            <a:endParaRPr>
              <a:solidFill>
                <a:srgbClr val="000000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可以更改的部分僅限 syntax 及 io 的部分，不得改程式邏輯或是演算法，至於其他部分由助教認定為主。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b="1"/>
              <a:t>其他規定</a:t>
            </a:r>
            <a:r>
              <a:rPr lang="zh-TW"/>
              <a:t> Other Policy</a:t>
            </a: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ource Code Pro"/>
              <a:buChar char="●"/>
            </a:pPr>
            <a:r>
              <a:rPr lang="zh-TW" sz="2000">
                <a:solidFill>
                  <a:srgbClr val="000000"/>
                </a:solidFill>
              </a:rPr>
              <a:t>Cheating</a:t>
            </a:r>
            <a:endParaRPr sz="2000">
              <a:solidFill>
                <a:srgbClr val="000000"/>
              </a:solidFill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抄 code、抄 report（含之前修課同學）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開設 kaggle 多重分身帳號註冊 competition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於訓練過程以任何不限定形式接觸到 testing data 的正確答案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不得上傳之前的 kaggle 競賽</a:t>
            </a:r>
            <a:endParaRPr sz="1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Microsoft JhengHei"/>
              <a:buChar char="○"/>
            </a:pPr>
            <a:r>
              <a:rPr lang="zh-TW" sz="16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教授與助教群保留請同學到辦公室解釋coding作業的權利，請同學務必自愛</a:t>
            </a:r>
            <a:endParaRPr sz="16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600"/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0225" y="465999"/>
            <a:ext cx="1848918" cy="10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HW2 - Face Expression Prediction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555555"/>
                </a:solidFill>
              </a:rPr>
              <a:t>Dataset and Tasks Description</a:t>
            </a:r>
            <a:endParaRPr>
              <a:solidFill>
                <a:srgbClr val="555555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Char char="○"/>
            </a:pPr>
            <a:r>
              <a:rPr lang="zh-TW">
                <a:solidFill>
                  <a:srgbClr val="555555"/>
                </a:solidFill>
              </a:rPr>
              <a:t>Sample Submission </a:t>
            </a:r>
            <a:endParaRPr>
              <a:solidFill>
                <a:srgbClr val="555555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Grading / Assignment Regulation</a:t>
            </a:r>
            <a:endParaRPr/>
          </a:p>
          <a:p>
            <a:pPr marL="9144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55555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Face Expression Prediction</a:t>
            </a:r>
            <a:endParaRPr/>
          </a:p>
        </p:txBody>
      </p:sp>
      <p:pic>
        <p:nvPicPr>
          <p:cNvPr id="79" name="Google Shape;79;p3" descr="di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9250" y="23922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" descr="Surprised_Face_Emoji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95850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" descr="OMG_Face_Emoji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176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 descr="Neutral_Face_Emoji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06725" y="239222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 descr="Loudly_Crying_Face_Emoji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849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3" descr="Smiling_Emoji_with_Eyes_Open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79700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" descr="Very_Angry_Emoji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675" y="2417175"/>
            <a:ext cx="1093099" cy="10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- Face Expression Prediction</a:t>
            </a:r>
            <a:endParaRPr/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本次作業為網路上收集到的人臉表情資料，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經過特殊處理，每張圖片，均是人臉部份佔大部分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92" name="Google Shape;92;p4" descr="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6825" y="2398494"/>
            <a:ext cx="1700400" cy="1275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" descr="6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6475" y="2382900"/>
            <a:ext cx="1791200" cy="1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 descr="16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17450" y="445025"/>
            <a:ext cx="1840400" cy="1380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" descr="40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250" y="2382900"/>
            <a:ext cx="1742000" cy="13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" descr="41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09600" y="2348850"/>
            <a:ext cx="1840400" cy="13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" descr="14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41800" y="2490300"/>
            <a:ext cx="1700400" cy="12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 descr="4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95075" y="2346000"/>
            <a:ext cx="1840400" cy="13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 txBox="1"/>
          <p:nvPr/>
        </p:nvSpPr>
        <p:spPr>
          <a:xfrm>
            <a:off x="381625" y="36894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0(生氣)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1654300" y="3726300"/>
            <a:ext cx="1298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1(厭惡)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3079375" y="37263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2(恐懼)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4510775" y="3726300"/>
            <a:ext cx="1120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3(高興)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6183950" y="3726300"/>
            <a:ext cx="880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4(難過)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7122675" y="1825263"/>
            <a:ext cx="1436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6(驚訝)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7616825" y="3726300"/>
            <a:ext cx="14364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5(中立)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and Dataset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Task : </a:t>
            </a:r>
            <a:r>
              <a:rPr lang="zh-TW" b="1" dirty="0"/>
              <a:t>CNN</a:t>
            </a:r>
            <a:endParaRPr b="1"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Build your own model</a:t>
            </a:r>
            <a:r>
              <a:rPr lang="zh-TW" sz="1800" b="1" dirty="0"/>
              <a:t> </a:t>
            </a:r>
            <a:endParaRPr sz="1800" b="1"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dirty="0"/>
              <a:t>Sample code: </a:t>
            </a:r>
            <a:r>
              <a:rPr lang="zh-TW" sz="1800" u="sng" dirty="0">
                <a:solidFill>
                  <a:schemeClr val="hlink"/>
                </a:solidFill>
                <a:hlinkClick r:id="rId3"/>
              </a:rPr>
              <a:t>https://colab.research.google.com/drive/1Lxs8RkBkWwlPHqjw20K7urG90bjnyDiv?usp=sharing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Dataset : Facial Expression Recognition Challenge (Fer2013)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 dirty="0"/>
              <a:t>Reference : </a:t>
            </a:r>
            <a:r>
              <a:rPr lang="zh-TW" u="sng" dirty="0">
                <a:solidFill>
                  <a:schemeClr val="hlink"/>
                </a:solidFill>
                <a:hlinkClick r:id="rId4"/>
              </a:rPr>
              <a:t>Challenges in Representation Learning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311700" y="1568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Info &amp; Deadline</a:t>
            </a: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311700" y="920400"/>
            <a:ext cx="8101800" cy="3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Link: </a:t>
            </a:r>
            <a:r>
              <a:rPr lang="zh-TW" sz="14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https://www.kaggle.com/competitions/ml2023-fall-hw2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個人進行、不須組隊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Team Name: 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修課學生：</a:t>
            </a: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學號_任意名稱（ex: b09901666_OvErFiTtIng）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旁聽：旁聽_任意名稱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Maximum Daily Submission: 5 times</a:t>
            </a:r>
            <a:endParaRPr sz="1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Kaggle Deadline: 10/27/2023 23:59:59  (GMT+8)</a:t>
            </a:r>
            <a:endParaRPr sz="14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Microsoft JhengHei"/>
              <a:buChar char="●"/>
            </a:pP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Cool Deadline: 10/29/2023 23:59:59  (GMT+8)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Microsoft JhengHei"/>
              <a:buChar char="●"/>
            </a:pPr>
            <a:r>
              <a:rPr lang="zh-TW" sz="1400">
                <a:latin typeface="Microsoft JhengHei"/>
                <a:ea typeface="Microsoft JhengHei"/>
                <a:cs typeface="Microsoft JhengHei"/>
                <a:sym typeface="Microsoft JhengHei"/>
              </a:rPr>
              <a:t>Leaderboard上所顯示為public score，在Kaggle Deadline前可以選擇2份submission作為private score的評分依據。</a:t>
            </a:r>
            <a:endParaRPr sz="7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Kaggle submission format</a:t>
            </a: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請預測test set中七千筆資料並將結果上傳Kaggle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上傳格式為csv。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第一行必須為id,label，第二行開始為預測結果。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每行分別為id以及預測的label，請以逗號分隔。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Evaluation: Accuracy</a:t>
            </a:r>
            <a:endParaRPr/>
          </a:p>
        </p:txBody>
      </p:sp>
      <p:pic>
        <p:nvPicPr>
          <p:cNvPr id="124" name="Google Shape;124;p7" descr="sampl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7925" y="66050"/>
            <a:ext cx="2252225" cy="476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配分 Grading Criteria-Kaggle(2%) </a:t>
            </a:r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Kaggle deadline : </a:t>
            </a:r>
            <a:r>
              <a:rPr lang="zh-TW" sz="14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10/27/2023 23:59:59  (GMT+8)</a:t>
            </a:r>
            <a:endParaRPr sz="1400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TW" sz="1400"/>
              <a:t>Kaggle - </a:t>
            </a:r>
            <a:r>
              <a:rPr lang="zh-TW" sz="1400">
                <a:solidFill>
                  <a:srgbClr val="FF0000"/>
                </a:solidFill>
              </a:rPr>
              <a:t>2%</a:t>
            </a:r>
            <a:endParaRPr sz="1400">
              <a:solidFill>
                <a:srgbClr val="FF0000"/>
              </a:solidFill>
            </a:endParaRPr>
          </a:p>
          <a:p>
            <a:pPr marL="9144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zh-TW" sz="1400"/>
              <a:t>超過public leaderboard的simple baseline分數 :  </a:t>
            </a:r>
            <a:r>
              <a:rPr lang="zh-TW" sz="1400" b="1"/>
              <a:t>0.5%</a:t>
            </a:r>
            <a:endParaRPr sz="1400" b="1"/>
          </a:p>
          <a:p>
            <a:pPr marL="9144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zh-TW" sz="1400"/>
              <a:t>超過private leaderboard的simple baseline分數 :  </a:t>
            </a:r>
            <a:r>
              <a:rPr lang="zh-TW" sz="1400" b="1"/>
              <a:t>0.5%</a:t>
            </a:r>
            <a:endParaRPr sz="1400" b="1"/>
          </a:p>
          <a:p>
            <a:pPr marL="9144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zh-TW" sz="1400"/>
              <a:t>超過public leaderboard的strong baseline分數 :  </a:t>
            </a:r>
            <a:r>
              <a:rPr lang="zh-TW" sz="1400" b="1"/>
              <a:t>0.5%</a:t>
            </a:r>
            <a:endParaRPr sz="1400" b="1"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</a:pPr>
            <a:r>
              <a:rPr lang="zh-TW" sz="1400"/>
              <a:t>超過private leaderboard的strong baseline分數 : </a:t>
            </a:r>
            <a:r>
              <a:rPr lang="zh-TW" sz="1400" b="1"/>
              <a:t>0.5%</a:t>
            </a:r>
            <a:endParaRPr/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000"/>
              </a:spcAft>
              <a:buSzPts val="1800"/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dirty="0"/>
              <a:t>配分 Grading Criteria - report(</a:t>
            </a:r>
            <a:r>
              <a:rPr lang="en-US" altLang="zh-TW" dirty="0"/>
              <a:t>10</a:t>
            </a:r>
            <a:r>
              <a:rPr lang="zh-TW" dirty="0"/>
              <a:t>%)</a:t>
            </a:r>
            <a:endParaRPr dirty="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zh-TW" sz="1400" dirty="0">
                <a:solidFill>
                  <a:srgbClr val="695D46"/>
                </a:solidFill>
              </a:rPr>
              <a:t>Programming Report - </a:t>
            </a:r>
            <a:r>
              <a:rPr lang="zh-TW" sz="1400" dirty="0">
                <a:solidFill>
                  <a:srgbClr val="FF0000"/>
                </a:solidFill>
              </a:rPr>
              <a:t>4%</a:t>
            </a:r>
            <a:endParaRPr sz="1400" dirty="0">
              <a:solidFill>
                <a:srgbClr val="FF0000"/>
              </a:solidFill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zh-TW" sz="12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https://docs.google.com/document/d/17-_3_qAvuQMhCGIKns_apA8IOlktasso/edit?usp=sharing&amp;ouid=112465961449455869485&amp;rtpof=true&amp;sd=true</a:t>
            </a:r>
            <a:endParaRPr sz="1200" dirty="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400"/>
              <a:buChar char="●"/>
            </a:pPr>
            <a:r>
              <a:rPr lang="zh-TW" sz="1400" dirty="0">
                <a:solidFill>
                  <a:srgbClr val="695D46"/>
                </a:solidFill>
              </a:rPr>
              <a:t>Math Problem - </a:t>
            </a:r>
            <a:r>
              <a:rPr lang="zh-TW" sz="1400" dirty="0">
                <a:solidFill>
                  <a:srgbClr val="FF0000"/>
                </a:solidFill>
              </a:rPr>
              <a:t>6%</a:t>
            </a:r>
            <a:endParaRPr sz="1400" dirty="0">
              <a:solidFill>
                <a:srgbClr val="FF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zh-TW" sz="1200" u="sng" dirty="0">
                <a:solidFill>
                  <a:schemeClr val="hlink"/>
                </a:solidFill>
                <a:hlinkClick r:id="rId4"/>
              </a:rPr>
              <a:t>https://ntueemlta2023.github.io/homeworks/hw</a:t>
            </a:r>
            <a:r>
              <a:rPr lang="en-US" altLang="zh-TW" sz="1200" u="sng" dirty="0">
                <a:solidFill>
                  <a:schemeClr val="hlink"/>
                </a:solidFill>
                <a:hlinkClick r:id="rId4"/>
              </a:rPr>
              <a:t>2</a:t>
            </a:r>
            <a:r>
              <a:rPr lang="zh-TW" sz="1200" u="sng" dirty="0">
                <a:solidFill>
                  <a:schemeClr val="hlink"/>
                </a:solidFill>
                <a:hlinkClick r:id="rId4"/>
              </a:rPr>
              <a:t>/ml-2023fall-hw2-math.pdf</a:t>
            </a:r>
            <a:endParaRPr dirty="0">
              <a:solidFill>
                <a:srgbClr val="FF0000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 dirty="0">
                <a:solidFill>
                  <a:srgbClr val="000000"/>
                </a:solidFill>
              </a:rPr>
              <a:t>Type in latex(preferable) or take pictures of your handwriting</a:t>
            </a:r>
            <a:endParaRPr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</a:pPr>
            <a:r>
              <a:rPr lang="zh-TW" sz="1400" dirty="0">
                <a:solidFill>
                  <a:srgbClr val="424242"/>
                </a:solidFill>
              </a:rPr>
              <a:t>Write them in report.pdf</a:t>
            </a:r>
            <a:endParaRPr sz="1400" dirty="0">
              <a:solidFill>
                <a:srgbClr val="42424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695D4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1062</Words>
  <Application>Microsoft Macintosh PowerPoint</Application>
  <PresentationFormat>如螢幕大小 (16:9)</PresentationFormat>
  <Paragraphs>116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Open Sans</vt:lpstr>
      <vt:lpstr>Source Code Pro</vt:lpstr>
      <vt:lpstr>PT Sans Narrow</vt:lpstr>
      <vt:lpstr>Ubuntu</vt:lpstr>
      <vt:lpstr>Arial</vt:lpstr>
      <vt:lpstr>Microsoft JhengHei</vt:lpstr>
      <vt:lpstr>Tropic</vt:lpstr>
      <vt:lpstr>PowerPoint 簡報</vt:lpstr>
      <vt:lpstr>Outline</vt:lpstr>
      <vt:lpstr>Task - Face Expression Prediction</vt:lpstr>
      <vt:lpstr>Task - Face Expression Prediction</vt:lpstr>
      <vt:lpstr>Task and Dataset</vt:lpstr>
      <vt:lpstr>Kaggle Info &amp; Deadline</vt:lpstr>
      <vt:lpstr>Kaggle submission format</vt:lpstr>
      <vt:lpstr>配分 Grading Criteria-Kaggle(2%) </vt:lpstr>
      <vt:lpstr>配分 Grading Criteria - report(10%)</vt:lpstr>
      <vt:lpstr>Data Augmentation</vt:lpstr>
      <vt:lpstr>Example - confusion matrix</vt:lpstr>
      <vt:lpstr>Assignment Regulation</vt:lpstr>
      <vt:lpstr>Requirements</vt:lpstr>
      <vt:lpstr>Cool Submissions</vt:lpstr>
      <vt:lpstr>Hand-in Format</vt:lpstr>
      <vt:lpstr>Report 格式</vt:lpstr>
      <vt:lpstr>其他規定 Other Policy</vt:lpstr>
      <vt:lpstr>其他規定 Other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原嘉 張</cp:lastModifiedBy>
  <cp:revision>3</cp:revision>
  <dcterms:modified xsi:type="dcterms:W3CDTF">2023-10-12T16:08:22Z</dcterms:modified>
</cp:coreProperties>
</file>