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g9bcK+zWO0/skfsyKH94F3Ifnm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9"/>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9"/>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9"/>
          <p:cNvGrpSpPr/>
          <p:nvPr/>
        </p:nvGrpSpPr>
        <p:grpSpPr>
          <a:xfrm>
            <a:off x="1004144" y="1362666"/>
            <a:ext cx="7136669" cy="203195"/>
            <a:chOff x="1346429" y="1011300"/>
            <a:chExt cx="6452100" cy="152400"/>
          </a:xfrm>
        </p:grpSpPr>
        <p:cxnSp>
          <p:nvCxnSpPr>
            <p:cNvPr id="13" name="Google Shape;13;p2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9"/>
          <p:cNvGrpSpPr/>
          <p:nvPr/>
        </p:nvGrpSpPr>
        <p:grpSpPr>
          <a:xfrm>
            <a:off x="1004151" y="5292001"/>
            <a:ext cx="7136669" cy="203195"/>
            <a:chOff x="1346435" y="3969088"/>
            <a:chExt cx="6452100" cy="152400"/>
          </a:xfrm>
        </p:grpSpPr>
        <p:cxnSp>
          <p:nvCxnSpPr>
            <p:cNvPr id="16" name="Google Shape;16;p2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9"/>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9"/>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8"/>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txBox="1"/>
          <p:nvPr>
            <p:ph hasCustomPrompt="1" type="title"/>
          </p:nvPr>
        </p:nvSpPr>
        <p:spPr>
          <a:xfrm>
            <a:off x="311700" y="1739800"/>
            <a:ext cx="8520600" cy="20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8"/>
          <p:cNvSpPr txBox="1"/>
          <p:nvPr>
            <p:ph idx="1" type="body"/>
          </p:nvPr>
        </p:nvSpPr>
        <p:spPr>
          <a:xfrm>
            <a:off x="311700" y="3994200"/>
            <a:ext cx="8520600" cy="1428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0"/>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0"/>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txBox="1"/>
          <p:nvPr>
            <p:ph type="title"/>
          </p:nvPr>
        </p:nvSpPr>
        <p:spPr>
          <a:xfrm>
            <a:off x="311700" y="1086400"/>
            <a:ext cx="8571300" cy="125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2"/>
          <p:cNvSpPr txBox="1"/>
          <p:nvPr>
            <p:ph idx="1" type="body"/>
          </p:nvPr>
        </p:nvSpPr>
        <p:spPr>
          <a:xfrm>
            <a:off x="3117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2"/>
          <p:cNvSpPr txBox="1"/>
          <p:nvPr>
            <p:ph idx="2" type="body"/>
          </p:nvPr>
        </p:nvSpPr>
        <p:spPr>
          <a:xfrm>
            <a:off x="48324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5"/>
          <p:cNvSpPr txBox="1"/>
          <p:nvPr>
            <p:ph type="title"/>
          </p:nvPr>
        </p:nvSpPr>
        <p:spPr>
          <a:xfrm>
            <a:off x="490250" y="701800"/>
            <a:ext cx="56136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6"/>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6"/>
          <p:cNvSpPr txBox="1"/>
          <p:nvPr>
            <p:ph type="title"/>
          </p:nvPr>
        </p:nvSpPr>
        <p:spPr>
          <a:xfrm>
            <a:off x="265500" y="1386233"/>
            <a:ext cx="4045200" cy="223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6"/>
          <p:cNvSpPr txBox="1"/>
          <p:nvPr>
            <p:ph idx="1" type="subTitle"/>
          </p:nvPr>
        </p:nvSpPr>
        <p:spPr>
          <a:xfrm>
            <a:off x="265500" y="36358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6"/>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7"/>
          <p:cNvSpPr txBox="1"/>
          <p:nvPr>
            <p:ph idx="1" type="body"/>
          </p:nvPr>
        </p:nvSpPr>
        <p:spPr>
          <a:xfrm>
            <a:off x="311700" y="5640967"/>
            <a:ext cx="5998800" cy="798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8"/>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document/d/1yyzrbW8-D68vwm0I_4GM1hp4xvbYMoBB/edit?usp=sharing&amp;ouid=114151137392970660623&amp;rtpof=true&amp;sd=true" TargetMode="External"/><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 Id="rId5" Type="http://schemas.openxmlformats.org/officeDocument/2006/relationships/hyperlink" Target="https://docs.google.com/document/d/1yyzrbW8-D68vwm0I_4GM1hp4xvbYMoBB/edit?usp=sharing&amp;ouid=114151137392970660623&amp;rtpof=true&amp;sd=true" TargetMode="External"/><Relationship Id="rId6" Type="http://schemas.openxmlformats.org/officeDocument/2006/relationships/hyperlink" Target="https://ntueemlta2024.github.io/homeworks/hw1/ml-2024fall-hw1-math.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ntueemlta2024.github.io/homeworks/hw1/ml-2024fall-hw1-math.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Machine Learning HW1</a:t>
            </a:r>
            <a:endParaRPr/>
          </a:p>
        </p:txBody>
      </p:sp>
      <p:sp>
        <p:nvSpPr>
          <p:cNvPr id="67" name="Google Shape;67;p1"/>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MLTAs</a:t>
            </a:r>
            <a:endParaRPr/>
          </a:p>
          <a:p>
            <a:pPr indent="0" lvl="0" marL="0" rtl="0" algn="ctr">
              <a:lnSpc>
                <a:spcPct val="100000"/>
              </a:lnSpc>
              <a:spcBef>
                <a:spcPts val="0"/>
              </a:spcBef>
              <a:spcAft>
                <a:spcPts val="0"/>
              </a:spcAft>
              <a:buSzPts val="2400"/>
              <a:buNone/>
            </a:pPr>
            <a:r>
              <a:rPr lang="zh-TW"/>
              <a:t>ntueemlta2024@gmail.com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Testing Data</a:t>
            </a:r>
            <a:endParaRPr/>
          </a:p>
        </p:txBody>
      </p:sp>
      <p:sp>
        <p:nvSpPr>
          <p:cNvPr id="143" name="Google Shape;143;p10"/>
          <p:cNvSpPr txBox="1"/>
          <p:nvPr/>
        </p:nvSpPr>
        <p:spPr>
          <a:xfrm>
            <a:off x="5321000" y="646525"/>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格式和 training data一樣</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但請以0~7筆去預測 test_y1</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以8~15筆去預測 test_y2</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總共產生90個預測結果</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44" name="Google Shape;144;p10"/>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45" name="Google Shape;145;p10"/>
          <p:cNvSpPr/>
          <p:nvPr/>
        </p:nvSpPr>
        <p:spPr>
          <a:xfrm>
            <a:off x="845425" y="25080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txBox="1"/>
          <p:nvPr/>
        </p:nvSpPr>
        <p:spPr>
          <a:xfrm>
            <a:off x="0" y="2803225"/>
            <a:ext cx="99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7" name="Google Shape;147;p10"/>
          <p:cNvSpPr/>
          <p:nvPr/>
        </p:nvSpPr>
        <p:spPr>
          <a:xfrm>
            <a:off x="803550" y="44612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0" y="444812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第n+1天測資的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9" name="Google Shape;149;p10"/>
          <p:cNvSpPr txBox="1"/>
          <p:nvPr/>
        </p:nvSpPr>
        <p:spPr>
          <a:xfrm>
            <a:off x="792375" y="179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Sample Submission</a:t>
            </a:r>
            <a:endParaRPr/>
          </a:p>
        </p:txBody>
      </p:sp>
      <p:sp>
        <p:nvSpPr>
          <p:cNvPr id="155" name="Google Shape;155;p1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預測 90 筆testing data中的PM2.5值，將預測結果上傳至kaggle</a:t>
            </a:r>
            <a:endParaRPr sz="2000">
              <a:solidFill>
                <a:srgbClr val="000000"/>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Upload format : csv file</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第一行必須是 Id, Predicted</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第二行開始，每行分別為id值及預測PM2.5數值 (string, double)</a:t>
            </a:r>
            <a:endParaRPr sz="1600">
              <a:solidFill>
                <a:srgbClr val="424242"/>
              </a:solidFill>
              <a:latin typeface="Microsoft JhengHei"/>
              <a:ea typeface="Microsoft JhengHei"/>
              <a:cs typeface="Microsoft JhengHei"/>
              <a:sym typeface="Microsoft JhengHei"/>
            </a:endParaRPr>
          </a:p>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範例格式：</a:t>
            </a:r>
            <a:endParaRPr sz="2000">
              <a:solidFill>
                <a:srgbClr val="000000"/>
              </a:solidFill>
              <a:latin typeface="Microsoft JhengHei"/>
              <a:ea typeface="Microsoft JhengHei"/>
              <a:cs typeface="Microsoft JhengHei"/>
              <a:sym typeface="Microsoft JhengHei"/>
            </a:endParaRPr>
          </a:p>
        </p:txBody>
      </p:sp>
      <p:pic>
        <p:nvPicPr>
          <p:cNvPr id="156" name="Google Shape;156;p11"/>
          <p:cNvPicPr preferRelativeResize="0"/>
          <p:nvPr/>
        </p:nvPicPr>
        <p:blipFill rotWithShape="1">
          <a:blip r:embed="rId3">
            <a:alphaModFix/>
          </a:blip>
          <a:srcRect b="0" l="0" r="0" t="0"/>
          <a:stretch/>
        </p:blipFill>
        <p:spPr>
          <a:xfrm>
            <a:off x="2156557" y="3429000"/>
            <a:ext cx="1357904" cy="3124200"/>
          </a:xfrm>
          <a:prstGeom prst="rect">
            <a:avLst/>
          </a:prstGeom>
          <a:noFill/>
          <a:ln>
            <a:noFill/>
          </a:ln>
        </p:spPr>
      </p:pic>
      <p:sp>
        <p:nvSpPr>
          <p:cNvPr id="157" name="Google Shape;157;p11"/>
          <p:cNvSpPr txBox="1"/>
          <p:nvPr/>
        </p:nvSpPr>
        <p:spPr>
          <a:xfrm>
            <a:off x="4242550" y="60921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Info</a:t>
            </a:r>
            <a:endParaRPr/>
          </a:p>
        </p:txBody>
      </p:sp>
      <p:sp>
        <p:nvSpPr>
          <p:cNvPr id="168" name="Google Shape;168;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請自行到kaggle創建帳號（</a:t>
            </a:r>
            <a:r>
              <a:rPr lang="zh-TW" sz="1800">
                <a:solidFill>
                  <a:srgbClr val="FF0000"/>
                </a:solidFill>
                <a:latin typeface="Microsoft JhengHei"/>
                <a:ea typeface="Microsoft JhengHei"/>
                <a:cs typeface="Microsoft JhengHei"/>
                <a:sym typeface="Microsoft JhengHei"/>
              </a:rPr>
              <a:t>務必使用ntu信箱</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sample code : </a:t>
            </a:r>
            <a:r>
              <a:rPr lang="zh-TW" u="sng">
                <a:solidFill>
                  <a:schemeClr val="hlink"/>
                </a:solidFill>
                <a:latin typeface="Microsoft JhengHei"/>
                <a:ea typeface="Microsoft JhengHei"/>
                <a:cs typeface="Microsoft JhengHei"/>
                <a:sym typeface="Microsoft JhengHei"/>
                <a:hlinkClick r:id="rId3"/>
              </a:rPr>
              <a:t>code</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Link: </a:t>
            </a:r>
            <a:r>
              <a:rPr lang="zh-TW" u="sng">
                <a:solidFill>
                  <a:schemeClr val="hlink"/>
                </a:solidFill>
                <a:latin typeface="Microsoft JhengHei"/>
                <a:ea typeface="Microsoft JhengHei"/>
                <a:cs typeface="Microsoft JhengHei"/>
                <a:sym typeface="Microsoft JhengHei"/>
                <a:hlinkClick r:id="rId4"/>
              </a:rPr>
              <a:t>join competition</a:t>
            </a:r>
            <a:endParaRPr u="sng">
              <a:solidFill>
                <a:schemeClr val="hlink"/>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個人進行、不須組隊</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b="1" lang="zh-TW" sz="1800">
                <a:latin typeface="Microsoft JhengHei"/>
                <a:ea typeface="Microsoft JhengHei"/>
                <a:cs typeface="Microsoft JhengHei"/>
                <a:sym typeface="Microsoft JhengHei"/>
              </a:rPr>
              <a:t>Team Name:</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342900" lvl="1" marL="914400" rtl="0" algn="l">
              <a:lnSpc>
                <a:spcPct val="115000"/>
              </a:lnSpc>
              <a:spcBef>
                <a:spcPts val="0"/>
              </a:spcBef>
              <a:spcAft>
                <a:spcPts val="0"/>
              </a:spcAft>
              <a:buSzPts val="1800"/>
              <a:buChar char="○"/>
            </a:pPr>
            <a:r>
              <a:rPr lang="zh-TW">
                <a:latin typeface="Microsoft JhengHei"/>
                <a:ea typeface="Microsoft JhengHei"/>
                <a:cs typeface="Microsoft JhengHei"/>
                <a:sym typeface="Microsoft JhengHei"/>
              </a:rPr>
              <a:t>修課學生：</a:t>
            </a:r>
            <a:r>
              <a:rPr b="1" lang="zh-TW">
                <a:latin typeface="Microsoft JhengHei"/>
                <a:ea typeface="Microsoft JhengHei"/>
                <a:cs typeface="Microsoft JhengHei"/>
                <a:sym typeface="Microsoft JhengHei"/>
              </a:rPr>
              <a:t>學號_任意名稱（ex: b09901666_只會tune參數）</a:t>
            </a:r>
            <a:endParaRPr b="1" sz="1800">
              <a:latin typeface="Microsoft JhengHei"/>
              <a:ea typeface="Microsoft JhengHei"/>
              <a:cs typeface="Microsoft JhengHei"/>
              <a:sym typeface="Microsoft JhengHei"/>
            </a:endParaRPr>
          </a:p>
          <a:p>
            <a:pPr indent="-317500" lvl="1" marL="914400" rtl="0" algn="l">
              <a:lnSpc>
                <a:spcPct val="115000"/>
              </a:lnSpc>
              <a:spcBef>
                <a:spcPts val="0"/>
              </a:spcBef>
              <a:spcAft>
                <a:spcPts val="0"/>
              </a:spcAft>
              <a:buSzPts val="1400"/>
              <a:buFont typeface="Microsoft JhengHei"/>
              <a:buChar char="○"/>
            </a:pPr>
            <a:r>
              <a:rPr lang="zh-TW">
                <a:latin typeface="Microsoft JhengHei"/>
                <a:ea typeface="Microsoft JhengHei"/>
                <a:cs typeface="Microsoft JhengHei"/>
                <a:sym typeface="Microsoft JhengHei"/>
              </a:rPr>
              <a:t>旁聽：旁聽_任意名稱</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Submission </a:t>
            </a:r>
            <a:endParaRPr/>
          </a:p>
        </p:txBody>
      </p:sp>
      <p:sp>
        <p:nvSpPr>
          <p:cNvPr id="174" name="Google Shape;174;p1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Maximum Daily Submission: 5</a:t>
            </a:r>
            <a:r>
              <a:rPr lang="zh-TW">
                <a:latin typeface="Microsoft JhengHei"/>
                <a:ea typeface="Microsoft JhengHei"/>
                <a:cs typeface="Microsoft JhengHei"/>
                <a:sym typeface="Microsoft JhengHei"/>
              </a:rPr>
              <a:t> times</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test_data.csv的90筆資料分為：45筆public、45筆private</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Leaderboard上所顯示為public score，在Kaggle Deadline前可以選擇2份submission作為</a:t>
            </a:r>
            <a:r>
              <a:rPr lang="zh-TW">
                <a:latin typeface="Microsoft JhengHei"/>
                <a:ea typeface="Microsoft JhengHei"/>
                <a:cs typeface="Microsoft JhengHei"/>
                <a:sym typeface="Microsoft JhengHei"/>
              </a:rPr>
              <a:t>最後的</a:t>
            </a:r>
            <a:r>
              <a:rPr lang="zh-TW" sz="1800">
                <a:latin typeface="Microsoft JhengHei"/>
                <a:ea typeface="Microsoft JhengHei"/>
                <a:cs typeface="Microsoft JhengHei"/>
                <a:sym typeface="Microsoft JhengHei"/>
              </a:rPr>
              <a:t>評分依據(</a:t>
            </a:r>
            <a:r>
              <a:rPr lang="zh-TW">
                <a:latin typeface="Microsoft JhengHei"/>
                <a:ea typeface="Microsoft JhengHei"/>
                <a:cs typeface="Microsoft JhengHei"/>
                <a:sym typeface="Microsoft JhengHei"/>
              </a:rPr>
              <a:t>public score &amp; private score)</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計分排名：會考慮到public以及private的成績</a:t>
            </a:r>
            <a:endParaRPr>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pic>
        <p:nvPicPr>
          <p:cNvPr id="175" name="Google Shape;175;p14"/>
          <p:cNvPicPr preferRelativeResize="0"/>
          <p:nvPr/>
        </p:nvPicPr>
        <p:blipFill rotWithShape="1">
          <a:blip r:embed="rId3">
            <a:alphaModFix/>
          </a:blip>
          <a:srcRect b="0" l="0" r="0" t="0"/>
          <a:stretch/>
        </p:blipFill>
        <p:spPr>
          <a:xfrm>
            <a:off x="1918725" y="3683124"/>
            <a:ext cx="5306549" cy="29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Special Regulation</a:t>
            </a:r>
            <a:endParaRPr/>
          </a:p>
        </p:txBody>
      </p:sp>
      <p:sp>
        <p:nvSpPr>
          <p:cNvPr id="181" name="Google Shape;181;p15"/>
          <p:cNvSpPr txBox="1"/>
          <p:nvPr>
            <p:ph idx="1" type="body"/>
          </p:nvPr>
        </p:nvSpPr>
        <p:spPr>
          <a:xfrm>
            <a:off x="311700" y="1474674"/>
            <a:ext cx="8520600" cy="4738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Microsoft JhengHei"/>
              <a:buChar char="●"/>
            </a:pPr>
            <a:r>
              <a:rPr lang="zh-TW" sz="1700">
                <a:solidFill>
                  <a:srgbClr val="000000"/>
                </a:solidFill>
                <a:latin typeface="Microsoft JhengHei"/>
                <a:ea typeface="Microsoft JhengHei"/>
                <a:cs typeface="Microsoft JhengHei"/>
                <a:sym typeface="Microsoft JhengHei"/>
              </a:rPr>
              <a:t>限定開放使用套件</a:t>
            </a:r>
            <a:endParaRPr sz="17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All python standard library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numpy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pandas</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No other packages can be used!!</a:t>
            </a:r>
            <a:endParaRPr sz="1600">
              <a:solidFill>
                <a:srgbClr val="FF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pytorch, sklearn, numpy.linalg.lstsq 是不可以用的，否則該程式不予計分。</a:t>
            </a:r>
            <a:endParaRPr sz="1600">
              <a:solidFill>
                <a:srgbClr val="00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若對可使用套件有疑問，請聯絡助教。</a:t>
            </a:r>
            <a:endParaRPr sz="16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 Assignment Regulations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 </a:t>
            </a:r>
            <a:endParaRPr/>
          </a:p>
        </p:txBody>
      </p:sp>
      <p:sp>
        <p:nvSpPr>
          <p:cNvPr id="192" name="Google Shape;192;p1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Microsoft JhengHei"/>
              <a:buChar char="●"/>
            </a:pPr>
            <a:r>
              <a:rPr lang="zh-TW" sz="1800">
                <a:solidFill>
                  <a:srgbClr val="434343"/>
                </a:solidFill>
                <a:latin typeface="Microsoft JhengHei"/>
                <a:ea typeface="Microsoft JhengHei"/>
                <a:cs typeface="Microsoft JhengHei"/>
                <a:sym typeface="Microsoft JhengHei"/>
              </a:rPr>
              <a:t>Kaggle Deadline:</a:t>
            </a:r>
            <a:r>
              <a:rPr lang="zh-TW">
                <a:solidFill>
                  <a:srgbClr val="434343"/>
                </a:solidFill>
                <a:latin typeface="Microsoft JhengHei"/>
                <a:ea typeface="Microsoft JhengHei"/>
                <a:cs typeface="Microsoft JhengHei"/>
                <a:sym typeface="Microsoft JhengHei"/>
              </a:rPr>
              <a:t>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a:t>
            </a:r>
            <a:endParaRPr sz="1800">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Cool</a:t>
            </a:r>
            <a:r>
              <a:rPr lang="zh-TW" sz="1800">
                <a:solidFill>
                  <a:srgbClr val="434343"/>
                </a:solidFill>
                <a:latin typeface="Microsoft JhengHei"/>
                <a:ea typeface="Microsoft JhengHei"/>
                <a:cs typeface="Microsoft JhengHei"/>
                <a:sym typeface="Microsoft JhengHei"/>
              </a:rPr>
              <a:t> Deadline: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 </a:t>
            </a:r>
            <a:endParaRPr>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以 kaggle 的上傳時間為準，</a:t>
            </a:r>
            <a:r>
              <a:rPr lang="zh-TW">
                <a:solidFill>
                  <a:srgbClr val="FF0000"/>
                </a:solidFill>
                <a:latin typeface="Microsoft JhengHei"/>
                <a:ea typeface="Microsoft JhengHei"/>
                <a:cs typeface="Microsoft JhengHei"/>
                <a:sym typeface="Microsoft JhengHei"/>
              </a:rPr>
              <a:t>請勿壓線上傳！</a:t>
            </a:r>
            <a:endParaRPr>
              <a:solidFill>
                <a:srgbClr val="FF0000"/>
              </a:solidFill>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solidFill>
                <a:srgbClr val="000000"/>
              </a:solidFill>
            </a:endParaRPr>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kaggle (4% + Bonus 1%)</a:t>
            </a:r>
            <a:endParaRPr/>
          </a:p>
        </p:txBody>
      </p:sp>
      <p:sp>
        <p:nvSpPr>
          <p:cNvPr id="198" name="Google Shape;198;p18"/>
          <p:cNvSpPr txBox="1"/>
          <p:nvPr>
            <p:ph idx="1" type="body"/>
          </p:nvPr>
        </p:nvSpPr>
        <p:spPr>
          <a:xfrm>
            <a:off x="311700" y="13455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TW" sz="2000"/>
              <a:t>Kaggle Deadline : </a:t>
            </a:r>
            <a:r>
              <a:rPr lang="zh-TW" sz="2000">
                <a:solidFill>
                  <a:srgbClr val="FF0000"/>
                </a:solidFill>
              </a:rPr>
              <a:t>2024/9/27 23:59:59 (GMT+8)</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Private Score Point - </a:t>
            </a:r>
            <a:r>
              <a:rPr lang="zh-TW" sz="2000">
                <a:solidFill>
                  <a:srgbClr val="FF0000"/>
                </a:solidFill>
              </a:rPr>
              <a:t>4%</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以 2024/9/27 23:59:59  於 </a:t>
            </a:r>
            <a:r>
              <a:rPr b="1" lang="zh-TW" sz="1600"/>
              <a:t>public/private scoreboard </a:t>
            </a:r>
            <a:r>
              <a:rPr lang="zh-TW" sz="1600"/>
              <a:t>之分數為準 : </a:t>
            </a:r>
            <a:endParaRPr sz="1600"/>
          </a:p>
          <a:p>
            <a:pPr indent="-330200" lvl="2" marL="1371600" rtl="0" algn="l">
              <a:lnSpc>
                <a:spcPct val="150000"/>
              </a:lnSpc>
              <a:spcBef>
                <a:spcPts val="0"/>
              </a:spcBef>
              <a:spcAft>
                <a:spcPts val="0"/>
              </a:spcAft>
              <a:buSzPts val="1600"/>
              <a:buChar char="■"/>
            </a:pPr>
            <a:r>
              <a:rPr lang="zh-TW" sz="1600"/>
              <a:t>超過public leaderboard的simple baseline分數 :  </a:t>
            </a:r>
            <a:r>
              <a:rPr b="1" lang="zh-TW" sz="1600"/>
              <a:t>1%</a:t>
            </a:r>
            <a:endParaRPr sz="1600"/>
          </a:p>
          <a:p>
            <a:pPr indent="-330200" lvl="2" marL="1371600" rtl="0" algn="l">
              <a:lnSpc>
                <a:spcPct val="150000"/>
              </a:lnSpc>
              <a:spcBef>
                <a:spcPts val="0"/>
              </a:spcBef>
              <a:spcAft>
                <a:spcPts val="0"/>
              </a:spcAft>
              <a:buSzPts val="1600"/>
              <a:buChar char="■"/>
            </a:pPr>
            <a:r>
              <a:rPr lang="zh-TW" sz="1600"/>
              <a:t>超過public leaderboard的strong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leaderboard的simple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leaderboard的strong baseline分數 : </a:t>
            </a:r>
            <a:r>
              <a:rPr b="1" lang="zh-TW" sz="1600"/>
              <a:t>1%</a:t>
            </a:r>
            <a:endParaRPr b="1" sz="1600"/>
          </a:p>
          <a:p>
            <a:pPr indent="-355600" lvl="1" marL="914400" rtl="0" algn="l">
              <a:lnSpc>
                <a:spcPct val="150000"/>
              </a:lnSpc>
              <a:spcBef>
                <a:spcPts val="1000"/>
              </a:spcBef>
              <a:spcAft>
                <a:spcPts val="0"/>
              </a:spcAft>
              <a:buSzPts val="2000"/>
              <a:buChar char="○"/>
            </a:pPr>
            <a:r>
              <a:rPr lang="zh-TW" sz="2000"/>
              <a:t>以上皆須通過 Reproduce 才給分</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Bonus（Optional）- </a:t>
            </a:r>
            <a:r>
              <a:rPr lang="zh-TW" sz="2000">
                <a:solidFill>
                  <a:srgbClr val="FF0000"/>
                </a:solidFill>
              </a:rPr>
              <a:t>1%</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修課生 private leaderboard 排名前五名可繳交。</a:t>
            </a:r>
            <a:endParaRPr sz="1600"/>
          </a:p>
          <a:p>
            <a:pPr indent="-330200" lvl="1" marL="914400" rtl="0" algn="l">
              <a:lnSpc>
                <a:spcPct val="150000"/>
              </a:lnSpc>
              <a:spcBef>
                <a:spcPts val="0"/>
              </a:spcBef>
              <a:spcAft>
                <a:spcPts val="0"/>
              </a:spcAft>
              <a:buSzPts val="1600"/>
              <a:buChar char="○"/>
            </a:pPr>
            <a:r>
              <a:rPr lang="zh-TW" sz="1600"/>
              <a:t>繳交投影片描述實作方法，另外需錄製一份講解影片（少於三分鐘）作一個簡單的presentation，助教將公布給同學們參考</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9"/>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Programming Report (2%)</a:t>
            </a:r>
            <a:endParaRPr/>
          </a:p>
        </p:txBody>
      </p:sp>
      <p:sp>
        <p:nvSpPr>
          <p:cNvPr id="204" name="Google Shape;204;p19"/>
          <p:cNvSpPr txBox="1"/>
          <p:nvPr>
            <p:ph idx="1" type="body"/>
          </p:nvPr>
        </p:nvSpPr>
        <p:spPr>
          <a:xfrm>
            <a:off x="311700" y="1345525"/>
            <a:ext cx="85719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a:t>Programming Report - </a:t>
            </a:r>
            <a:r>
              <a:rPr lang="zh-TW" sz="2000">
                <a:solidFill>
                  <a:srgbClr val="FF0000"/>
                </a:solidFill>
              </a:rPr>
              <a:t>2%</a:t>
            </a:r>
            <a:endParaRPr sz="2000">
              <a:solidFill>
                <a:srgbClr val="FF0000"/>
              </a:solidFill>
            </a:endParaRPr>
          </a:p>
          <a:p>
            <a:pPr indent="-349250" lvl="1" marL="914400" rtl="0" algn="l">
              <a:lnSpc>
                <a:spcPct val="115000"/>
              </a:lnSpc>
              <a:spcBef>
                <a:spcPts val="0"/>
              </a:spcBef>
              <a:spcAft>
                <a:spcPts val="0"/>
              </a:spcAft>
              <a:buSzPts val="1900"/>
              <a:buChar char="○"/>
            </a:pPr>
            <a:r>
              <a:rPr lang="zh-TW" sz="1500">
                <a:solidFill>
                  <a:srgbClr val="000000"/>
                </a:solidFill>
                <a:latin typeface="Gungsuh"/>
                <a:ea typeface="Gungsuh"/>
                <a:cs typeface="Gungsuh"/>
                <a:sym typeface="Gungsuh"/>
              </a:rPr>
              <a:t>解釋什麼樣的data preprocessing可以improve你的training/testing accuracy。請提供數據(例如 kaggle public score RMSE)以佐證你的想法。(1%) </a:t>
            </a:r>
            <a:endParaRPr sz="2100">
              <a:latin typeface="Arial"/>
              <a:ea typeface="Arial"/>
              <a:cs typeface="Arial"/>
              <a:sym typeface="Arial"/>
            </a:endParaRPr>
          </a:p>
          <a:p>
            <a:pPr indent="-349250" lvl="1" marL="914400" marR="0" rtl="0" algn="l">
              <a:lnSpc>
                <a:spcPct val="150000"/>
              </a:lnSpc>
              <a:spcBef>
                <a:spcPts val="1000"/>
              </a:spcBef>
              <a:spcAft>
                <a:spcPts val="0"/>
              </a:spcAft>
              <a:buSzPts val="1900"/>
              <a:buFont typeface="Open Sans"/>
              <a:buChar char="○"/>
            </a:pPr>
            <a:r>
              <a:rPr lang="zh-TW" sz="1500">
                <a:solidFill>
                  <a:srgbClr val="000000"/>
                </a:solidFill>
                <a:latin typeface="Gungsuh"/>
                <a:ea typeface="Gungsuh"/>
                <a:cs typeface="Gungsuh"/>
                <a:sym typeface="Gungsuh"/>
              </a:rPr>
              <a:t>請實作 2nd-order polynomial regression model</a:t>
            </a:r>
            <a:r>
              <a:rPr lang="zh-TW" sz="1200">
                <a:solidFill>
                  <a:srgbClr val="000000"/>
                </a:solidFill>
                <a:latin typeface="Gungsuh"/>
                <a:ea typeface="Gungsuh"/>
                <a:cs typeface="Gungsuh"/>
                <a:sym typeface="Gungsuh"/>
              </a:rPr>
              <a:t> (不用考慮交互項)</a:t>
            </a:r>
            <a:r>
              <a:rPr lang="zh-TW" sz="1500">
                <a:solidFill>
                  <a:srgbClr val="000000"/>
                </a:solidFill>
                <a:latin typeface="Gungsuh"/>
                <a:ea typeface="Gungsuh"/>
                <a:cs typeface="Gungsuh"/>
                <a:sym typeface="Gungsuh"/>
              </a:rPr>
              <a:t>。(1%) </a:t>
            </a:r>
            <a:endParaRPr sz="1500">
              <a:solidFill>
                <a:srgbClr val="000000"/>
              </a:solidFill>
              <a:latin typeface="Gungsuh"/>
              <a:ea typeface="Gungsuh"/>
              <a:cs typeface="Gungsuh"/>
              <a:sym typeface="Gungsuh"/>
            </a:endParaRPr>
          </a:p>
          <a:p>
            <a:pPr indent="0" lvl="0" marL="0" marR="0" rtl="0" algn="l">
              <a:lnSpc>
                <a:spcPct val="150000"/>
              </a:lnSpc>
              <a:spcBef>
                <a:spcPts val="1000"/>
              </a:spcBef>
              <a:spcAft>
                <a:spcPts val="0"/>
              </a:spcAft>
              <a:buNone/>
            </a:pPr>
            <a:r>
              <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貼上 polynomial regression 版本的 Gradient descent code 內容</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在只使用 NO 數值作為 feature 的情況下，紀錄該 model 所訓練出的 parameter 數值及 kaggle public score. </a:t>
            </a:r>
            <a:endParaRPr sz="1500">
              <a:solidFill>
                <a:srgbClr val="000000"/>
              </a:solidFill>
              <a:latin typeface="Gungsuh"/>
              <a:ea typeface="Gungsuh"/>
              <a:cs typeface="Gungsuh"/>
              <a:sym typeface="Gungsuh"/>
            </a:endParaRPr>
          </a:p>
          <a:p>
            <a:pPr indent="0" lvl="0" marL="0" rtl="0" algn="l">
              <a:lnSpc>
                <a:spcPct val="115000"/>
              </a:lnSpc>
              <a:spcBef>
                <a:spcPts val="0"/>
              </a:spcBef>
              <a:spcAft>
                <a:spcPts val="0"/>
              </a:spcAft>
              <a:buNone/>
            </a:pPr>
            <a:r>
              <a:t/>
            </a:r>
            <a:endParaRPr sz="1500">
              <a:solidFill>
                <a:srgbClr val="000000"/>
              </a:solidFill>
              <a:latin typeface="Gungsuh"/>
              <a:ea typeface="Gungsuh"/>
              <a:cs typeface="Gungsuh"/>
              <a:sym typeface="Gungsuh"/>
            </a:endParaRPr>
          </a:p>
          <a:p>
            <a:pPr indent="-323850" lvl="1" marL="914400" marR="0" rtl="0" algn="l">
              <a:lnSpc>
                <a:spcPct val="150000"/>
              </a:lnSpc>
              <a:spcBef>
                <a:spcPts val="1000"/>
              </a:spcBef>
              <a:spcAft>
                <a:spcPts val="0"/>
              </a:spcAft>
              <a:buSzPts val="1500"/>
              <a:buChar char="○"/>
            </a:pPr>
            <a:r>
              <a:rPr lang="zh-TW" sz="1500" u="sng">
                <a:solidFill>
                  <a:schemeClr val="accent5"/>
                </a:solidFill>
                <a:hlinkClick r:id="rId3">
                  <a:extLst>
                    <a:ext uri="{A12FA001-AC4F-418D-AE19-62706E023703}">
                      <ahyp:hlinkClr val="tx"/>
                    </a:ext>
                  </a:extLst>
                </a:hlinkClick>
              </a:rPr>
              <a:t>Report template</a:t>
            </a:r>
            <a:endParaRPr sz="1300">
              <a:solidFill>
                <a:srgbClr val="424242"/>
              </a:solidFill>
              <a:highlight>
                <a:srgbClr val="990000"/>
              </a:highlight>
            </a:endParaRPr>
          </a:p>
          <a:p>
            <a:pPr indent="0" lvl="1" marL="584200" rtl="0" algn="l">
              <a:lnSpc>
                <a:spcPct val="150000"/>
              </a:lnSpc>
              <a:spcBef>
                <a:spcPts val="1000"/>
              </a:spcBef>
              <a:spcAft>
                <a:spcPts val="0"/>
              </a:spcAft>
              <a:buSzPts val="1600"/>
              <a:buNone/>
            </a:pPr>
            <a:r>
              <a:t/>
            </a:r>
            <a:endParaRPr sz="1800">
              <a:solidFill>
                <a:srgbClr val="424242"/>
              </a:solidFill>
            </a:endParaRPr>
          </a:p>
        </p:txBody>
      </p:sp>
      <p:pic>
        <p:nvPicPr>
          <p:cNvPr id="205" name="Google Shape;205;p19"/>
          <p:cNvPicPr preferRelativeResize="0"/>
          <p:nvPr/>
        </p:nvPicPr>
        <p:blipFill>
          <a:blip r:embed="rId4">
            <a:alphaModFix/>
          </a:blip>
          <a:stretch>
            <a:fillRect/>
          </a:stretch>
        </p:blipFill>
        <p:spPr>
          <a:xfrm>
            <a:off x="2157825" y="3143250"/>
            <a:ext cx="1543050" cy="285750"/>
          </a:xfrm>
          <a:prstGeom prst="rect">
            <a:avLst/>
          </a:prstGeom>
          <a:noFill/>
          <a:ln>
            <a:noFill/>
          </a:ln>
        </p:spPr>
      </p:pic>
      <p:pic>
        <p:nvPicPr>
          <p:cNvPr id="206" name="Google Shape;206;p19"/>
          <p:cNvPicPr preferRelativeResize="0"/>
          <p:nvPr/>
        </p:nvPicPr>
        <p:blipFill>
          <a:blip r:embed="rId5">
            <a:alphaModFix/>
          </a:blip>
          <a:stretch>
            <a:fillRect/>
          </a:stretch>
        </p:blipFill>
        <p:spPr>
          <a:xfrm>
            <a:off x="3700463" y="3148013"/>
            <a:ext cx="1743075"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Links</a:t>
            </a:r>
            <a:endParaRPr/>
          </a:p>
        </p:txBody>
      </p:sp>
      <p:sp>
        <p:nvSpPr>
          <p:cNvPr id="73" name="Google Shape;73;p2"/>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3"/>
              </a:rPr>
              <a:t>Colab (sample code)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4"/>
              </a:rPr>
              <a:t>Kaggle (join competition)</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5"/>
              </a:rPr>
              <a:t>Report template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6"/>
              </a:rPr>
              <a:t>Math problems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0"/>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Math Problem (6%)</a:t>
            </a:r>
            <a:endParaRPr/>
          </a:p>
        </p:txBody>
      </p:sp>
      <p:sp>
        <p:nvSpPr>
          <p:cNvPr id="212" name="Google Shape;212;p20"/>
          <p:cNvSpPr txBox="1"/>
          <p:nvPr>
            <p:ph idx="1" type="body"/>
          </p:nvPr>
        </p:nvSpPr>
        <p:spPr>
          <a:xfrm>
            <a:off x="311700" y="1345525"/>
            <a:ext cx="87204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u="sng">
                <a:solidFill>
                  <a:schemeClr val="hlink"/>
                </a:solidFill>
                <a:hlinkClick r:id="rId3"/>
              </a:rPr>
              <a:t>Math problems</a:t>
            </a:r>
            <a:r>
              <a:rPr lang="zh-TW" sz="2000"/>
              <a:t> - </a:t>
            </a:r>
            <a:r>
              <a:rPr lang="zh-TW" sz="2000">
                <a:solidFill>
                  <a:srgbClr val="FF0000"/>
                </a:solidFill>
              </a:rPr>
              <a:t>6 %</a:t>
            </a:r>
            <a:endParaRPr sz="1800">
              <a:solidFill>
                <a:srgbClr val="000000"/>
              </a:solidFill>
              <a:highlight>
                <a:srgbClr val="990000"/>
              </a:highlight>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共 5 大題</a:t>
            </a:r>
            <a:endParaRPr sz="1800">
              <a:solidFill>
                <a:srgbClr val="000000"/>
              </a:solidFill>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Type in latex (preferable) or take pictures of your handwriting</a:t>
            </a:r>
            <a:endParaRPr sz="1800">
              <a:solidFill>
                <a:srgbClr val="000000"/>
              </a:solidFill>
            </a:endParaRPr>
          </a:p>
          <a:p>
            <a:pPr indent="-355600" lvl="0" marL="457200" marR="0" rtl="0" algn="l">
              <a:lnSpc>
                <a:spcPct val="150000"/>
              </a:lnSpc>
              <a:spcBef>
                <a:spcPts val="1000"/>
              </a:spcBef>
              <a:spcAft>
                <a:spcPts val="1000"/>
              </a:spcAft>
              <a:buClr>
                <a:srgbClr val="424242"/>
              </a:buClr>
              <a:buSzPts val="2000"/>
              <a:buChar char="●"/>
            </a:pPr>
            <a:r>
              <a:rPr lang="zh-TW" sz="2000">
                <a:solidFill>
                  <a:srgbClr val="424242"/>
                </a:solidFill>
              </a:rPr>
              <a:t>Combine </a:t>
            </a:r>
            <a:r>
              <a:rPr lang="zh-TW" sz="2000" u="sng">
                <a:solidFill>
                  <a:srgbClr val="424242"/>
                </a:solidFill>
              </a:rPr>
              <a:t>programming report</a:t>
            </a:r>
            <a:r>
              <a:rPr lang="zh-TW" sz="2000">
                <a:solidFill>
                  <a:srgbClr val="424242"/>
                </a:solidFill>
              </a:rPr>
              <a:t> and </a:t>
            </a:r>
            <a:r>
              <a:rPr lang="zh-TW" sz="2000" u="sng">
                <a:solidFill>
                  <a:srgbClr val="424242"/>
                </a:solidFill>
              </a:rPr>
              <a:t>math problem</a:t>
            </a:r>
            <a:r>
              <a:rPr lang="zh-TW" sz="2000">
                <a:solidFill>
                  <a:srgbClr val="424242"/>
                </a:solidFill>
              </a:rPr>
              <a:t> in report.pdf.</a:t>
            </a:r>
            <a:endParaRPr sz="2000">
              <a:solidFill>
                <a:srgbClr val="42424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a:t>
            </a:r>
            <a:endParaRPr/>
          </a:p>
        </p:txBody>
      </p:sp>
      <p:sp>
        <p:nvSpPr>
          <p:cNvPr id="218" name="Google Shape;218;p21"/>
          <p:cNvSpPr txBox="1"/>
          <p:nvPr>
            <p:ph idx="1" type="body"/>
          </p:nvPr>
        </p:nvSpPr>
        <p:spPr>
          <a:xfrm>
            <a:off x="311700" y="1445533"/>
            <a:ext cx="8520600" cy="4403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555555"/>
              </a:buClr>
              <a:buSzPts val="1700"/>
              <a:buFont typeface="Microsoft JhengHei"/>
              <a:buChar char="●"/>
            </a:pPr>
            <a:r>
              <a:rPr lang="zh-TW" sz="1700">
                <a:solidFill>
                  <a:srgbClr val="555555"/>
                </a:solidFill>
              </a:rPr>
              <a:t>數學題</a:t>
            </a:r>
            <a:endParaRPr sz="1700">
              <a:solidFill>
                <a:srgbClr val="555555"/>
              </a:solidFill>
            </a:endParaRPr>
          </a:p>
          <a:p>
            <a:pPr indent="-336550" lvl="0" marL="457200" rtl="0" algn="l">
              <a:lnSpc>
                <a:spcPct val="150000"/>
              </a:lnSpc>
              <a:spcBef>
                <a:spcPts val="0"/>
              </a:spcBef>
              <a:spcAft>
                <a:spcPts val="0"/>
              </a:spcAft>
              <a:buClr>
                <a:srgbClr val="555555"/>
              </a:buClr>
              <a:buSzPts val="1700"/>
              <a:buChar char="●"/>
            </a:pPr>
            <a:r>
              <a:rPr lang="zh-TW" sz="1700">
                <a:solidFill>
                  <a:srgbClr val="555555"/>
                </a:solidFill>
              </a:rPr>
              <a:t>程式碼（.</a:t>
            </a:r>
            <a:r>
              <a:rPr lang="zh-TW" sz="1700">
                <a:solidFill>
                  <a:srgbClr val="FF0000"/>
                </a:solidFill>
              </a:rPr>
              <a:t>ipynb</a:t>
            </a:r>
            <a:r>
              <a:rPr lang="zh-TW" sz="1700">
                <a:solidFill>
                  <a:srgbClr val="555555"/>
                </a:solidFill>
              </a:rPr>
              <a:t>檔）</a:t>
            </a:r>
            <a:endParaRPr sz="1700">
              <a:solidFill>
                <a:srgbClr val="555555"/>
              </a:solidFill>
            </a:endParaRPr>
          </a:p>
          <a:p>
            <a:pPr indent="-336550" lvl="0" marL="457200" rtl="0" algn="l">
              <a:lnSpc>
                <a:spcPct val="150000"/>
              </a:lnSpc>
              <a:spcBef>
                <a:spcPts val="0"/>
              </a:spcBef>
              <a:spcAft>
                <a:spcPts val="0"/>
              </a:spcAft>
              <a:buClr>
                <a:srgbClr val="555555"/>
              </a:buClr>
              <a:buSzPts val="1700"/>
              <a:buChar char="●"/>
            </a:pPr>
            <a:r>
              <a:rPr lang="zh-TW" sz="1700">
                <a:solidFill>
                  <a:srgbClr val="555555"/>
                </a:solidFill>
              </a:rPr>
              <a:t>程式報告</a:t>
            </a:r>
            <a:endParaRPr sz="1700">
              <a:solidFill>
                <a:srgbClr val="555555"/>
              </a:solidFill>
            </a:endParaRPr>
          </a:p>
          <a:p>
            <a:pPr indent="0" lvl="0" marL="0" rtl="0" algn="l">
              <a:lnSpc>
                <a:spcPct val="150000"/>
              </a:lnSpc>
              <a:spcBef>
                <a:spcPts val="0"/>
              </a:spcBef>
              <a:spcAft>
                <a:spcPts val="0"/>
              </a:spcAft>
              <a:buSzPts val="1800"/>
              <a:buNone/>
            </a:pPr>
            <a:r>
              <a:rPr lang="zh-TW" sz="1700">
                <a:solidFill>
                  <a:srgbClr val="FF0000"/>
                </a:solidFill>
              </a:rPr>
              <a:t>分開</a:t>
            </a:r>
            <a:r>
              <a:rPr lang="zh-TW" sz="1700">
                <a:solidFill>
                  <a:srgbClr val="555555"/>
                </a:solidFill>
              </a:rPr>
              <a:t>繳交至</a:t>
            </a:r>
            <a:r>
              <a:rPr lang="zh-TW" sz="1700">
                <a:solidFill>
                  <a:srgbClr val="FF0000"/>
                </a:solidFill>
              </a:rPr>
              <a:t>NTU COOL</a:t>
            </a:r>
            <a:r>
              <a:rPr lang="zh-TW" sz="1700">
                <a:solidFill>
                  <a:srgbClr val="555555"/>
                </a:solidFill>
              </a:rPr>
              <a:t>作業區！！</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Format：Report </a:t>
            </a:r>
            <a:endParaRPr/>
          </a:p>
        </p:txBody>
      </p:sp>
      <p:sp>
        <p:nvSpPr>
          <p:cNvPr id="224" name="Google Shape;224;p22"/>
          <p:cNvSpPr txBox="1"/>
          <p:nvPr>
            <p:ph idx="1" type="body"/>
          </p:nvPr>
        </p:nvSpPr>
        <p:spPr>
          <a:xfrm>
            <a:off x="311700" y="1330433"/>
            <a:ext cx="8520600" cy="5039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Microsoft JhengHei"/>
              <a:buChar char="●"/>
            </a:pPr>
            <a:r>
              <a:rPr lang="zh-TW" sz="1800">
                <a:solidFill>
                  <a:srgbClr val="000000"/>
                </a:solidFill>
                <a:latin typeface="Microsoft JhengHei"/>
                <a:ea typeface="Microsoft JhengHei"/>
                <a:cs typeface="Microsoft JhengHei"/>
                <a:sym typeface="Microsoft JhengHei"/>
              </a:rPr>
              <a:t>限制</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請在檔案中</a:t>
            </a:r>
            <a:r>
              <a:rPr lang="zh-TW" sz="1600">
                <a:solidFill>
                  <a:srgbClr val="FF0000"/>
                </a:solidFill>
                <a:latin typeface="Microsoft JhengHei"/>
                <a:ea typeface="Microsoft JhengHei"/>
                <a:cs typeface="Microsoft JhengHei"/>
                <a:sym typeface="Microsoft JhengHei"/>
              </a:rPr>
              <a:t>標明系級、學號、姓名</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按照report模板回答問題</a:t>
            </a:r>
            <a:r>
              <a:rPr lang="zh-TW" sz="1600">
                <a:solidFill>
                  <a:srgbClr val="000000"/>
                </a:solidFill>
                <a:latin typeface="Microsoft JhengHei"/>
                <a:ea typeface="Microsoft JhengHei"/>
                <a:cs typeface="Microsoft JhengHei"/>
                <a:sym typeface="Microsoft JhengHei"/>
              </a:rPr>
              <a:t>，勿更動題號順序</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若有和其他修課同學討論，請務必於題號前標明collaborator（含姓名、學號）</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若有其他參考資料也必須一併附上資料來源、出處</a:t>
            </a:r>
            <a:endParaRPr sz="1600">
              <a:solidFill>
                <a:srgbClr val="000000"/>
              </a:solidFill>
              <a:latin typeface="Microsoft JhengHei"/>
              <a:ea typeface="Microsoft JhengHei"/>
              <a:cs typeface="Microsoft JhengHei"/>
              <a:sym typeface="Microsoft JhengHei"/>
            </a:endParaRPr>
          </a:p>
          <a:p>
            <a:pPr indent="0" lvl="0" marL="914400" marR="0" rtl="0" algn="l">
              <a:lnSpc>
                <a:spcPct val="150000"/>
              </a:lnSpc>
              <a:spcBef>
                <a:spcPts val="0"/>
              </a:spcBef>
              <a:spcAft>
                <a:spcPts val="0"/>
              </a:spcAft>
              <a:buSzPts val="1800"/>
              <a:buNone/>
            </a:pPr>
            <a:r>
              <a:t/>
            </a:r>
            <a:endParaRPr sz="1600">
              <a:solidFill>
                <a:srgbClr val="000000"/>
              </a:solidFill>
              <a:latin typeface="Microsoft JhengHei"/>
              <a:ea typeface="Microsoft JhengHei"/>
              <a:cs typeface="Microsoft JhengHei"/>
              <a:sym typeface="Microsoft JhengHei"/>
            </a:endParaRPr>
          </a:p>
          <a:p>
            <a:pPr indent="-336550" lvl="0" marL="457200" rtl="0" algn="l">
              <a:lnSpc>
                <a:spcPct val="150000"/>
              </a:lnSpc>
              <a:spcBef>
                <a:spcPts val="0"/>
              </a:spcBef>
              <a:spcAft>
                <a:spcPts val="0"/>
              </a:spcAft>
              <a:buClr>
                <a:srgbClr val="000000"/>
              </a:buClr>
              <a:buSzPts val="1700"/>
              <a:buChar char="●"/>
            </a:pPr>
            <a:r>
              <a:rPr lang="zh-TW" sz="1700">
                <a:solidFill>
                  <a:srgbClr val="000000"/>
                </a:solidFill>
                <a:latin typeface="Microsoft JhengHei"/>
                <a:ea typeface="Microsoft JhengHei"/>
                <a:cs typeface="Microsoft JhengHei"/>
                <a:sym typeface="Microsoft JhengHei"/>
              </a:rPr>
              <a:t>Cool Deadline: </a:t>
            </a:r>
            <a:r>
              <a:rPr lang="zh-TW">
                <a:solidFill>
                  <a:srgbClr val="FF0000"/>
                </a:solidFill>
                <a:latin typeface="Microsoft JhengHei"/>
                <a:ea typeface="Microsoft JhengHei"/>
                <a:cs typeface="Microsoft JhengHei"/>
                <a:sym typeface="Microsoft JhengHei"/>
              </a:rPr>
              <a:t>2024/9/27</a:t>
            </a:r>
            <a:r>
              <a:rPr lang="zh-TW" sz="1700">
                <a:solidFill>
                  <a:srgbClr val="FF0000"/>
                </a:solidFill>
                <a:latin typeface="Microsoft JhengHei"/>
                <a:ea typeface="Microsoft JhengHei"/>
                <a:cs typeface="Microsoft JhengHei"/>
                <a:sym typeface="Microsoft JhengHei"/>
              </a:rPr>
              <a:t> </a:t>
            </a:r>
            <a:r>
              <a:rPr lang="zh-TW" sz="1700">
                <a:solidFill>
                  <a:srgbClr val="000000"/>
                </a:solidFill>
                <a:latin typeface="Microsoft JhengHei"/>
                <a:ea typeface="Microsoft JhengHei"/>
                <a:cs typeface="Microsoft JhengHei"/>
                <a:sym typeface="Microsoft JhengHei"/>
              </a:rPr>
              <a:t>23:59:59  (GMT+8)</a:t>
            </a:r>
            <a:endParaRPr sz="17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請把作業拍攝清楚（不要興奮到模糊）</a:t>
            </a:r>
            <a:endParaRPr/>
          </a:p>
        </p:txBody>
      </p:sp>
      <p:pic>
        <p:nvPicPr>
          <p:cNvPr id="230" name="Google Shape;230;p23"/>
          <p:cNvPicPr preferRelativeResize="0"/>
          <p:nvPr/>
        </p:nvPicPr>
        <p:blipFill rotWithShape="1">
          <a:blip r:embed="rId3">
            <a:alphaModFix/>
          </a:blip>
          <a:srcRect b="0" l="0" r="0" t="0"/>
          <a:stretch/>
        </p:blipFill>
        <p:spPr>
          <a:xfrm rot="-5400000">
            <a:off x="24400" y="2152826"/>
            <a:ext cx="4929976" cy="3697475"/>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rot="-5400000">
            <a:off x="4317111" y="2150585"/>
            <a:ext cx="4912102" cy="36840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37" name="Google Shape;237;p2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Lateness</a:t>
            </a:r>
            <a:endParaRPr sz="2000">
              <a:solidFill>
                <a:srgbClr val="000000"/>
              </a:solidFill>
            </a:endParaRPr>
          </a:p>
          <a:p>
            <a:pPr indent="-330200" lvl="1" marL="914400" rtl="0" algn="l">
              <a:lnSpc>
                <a:spcPct val="115000"/>
              </a:lnSpc>
              <a:spcBef>
                <a:spcPts val="0"/>
              </a:spcBef>
              <a:spcAft>
                <a:spcPts val="0"/>
              </a:spcAft>
              <a:buSzPts val="1600"/>
              <a:buChar char="○"/>
            </a:pPr>
            <a:r>
              <a:rPr lang="zh-TW" sz="1600"/>
              <a:t>Cool 遲交</a:t>
            </a:r>
            <a:endParaRPr sz="1600"/>
          </a:p>
          <a:p>
            <a:pPr indent="-330200" lvl="2" marL="1371600" rtl="0" algn="l">
              <a:lnSpc>
                <a:spcPct val="115000"/>
              </a:lnSpc>
              <a:spcBef>
                <a:spcPts val="0"/>
              </a:spcBef>
              <a:spcAft>
                <a:spcPts val="0"/>
              </a:spcAft>
              <a:buSzPts val="1600"/>
              <a:buChar char="■"/>
            </a:pPr>
            <a:r>
              <a:rPr lang="zh-TW" sz="1600"/>
              <a:t>一天: 以小時為單位線性遞減至七折</a:t>
            </a:r>
            <a:endParaRPr sz="1600"/>
          </a:p>
          <a:p>
            <a:pPr indent="-330200" lvl="2" marL="1371600" rtl="0" algn="l">
              <a:lnSpc>
                <a:spcPct val="115000"/>
              </a:lnSpc>
              <a:spcBef>
                <a:spcPts val="0"/>
              </a:spcBef>
              <a:spcAft>
                <a:spcPts val="0"/>
              </a:spcAft>
              <a:buSzPts val="1600"/>
              <a:buChar char="■"/>
            </a:pPr>
            <a:r>
              <a:rPr lang="zh-TW" sz="1600"/>
              <a:t>兩天: 從七折線性遞減零分</a:t>
            </a:r>
            <a:endParaRPr sz="1600"/>
          </a:p>
          <a:p>
            <a:pPr indent="-330200" lvl="1" marL="914400" rtl="0" algn="l">
              <a:lnSpc>
                <a:spcPct val="115000"/>
              </a:lnSpc>
              <a:spcBef>
                <a:spcPts val="0"/>
              </a:spcBef>
              <a:spcAft>
                <a:spcPts val="0"/>
              </a:spcAft>
              <a:buClr>
                <a:srgbClr val="FF0000"/>
              </a:buClr>
              <a:buSzPts val="1600"/>
              <a:buChar char="○"/>
            </a:pPr>
            <a:r>
              <a:rPr lang="zh-TW" sz="1600">
                <a:solidFill>
                  <a:srgbClr val="FF0000"/>
                </a:solidFill>
              </a:rPr>
              <a:t>不接受程式 or 報告單獨遲交</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若有特殊原因請儘速聯絡助教</a:t>
            </a:r>
            <a:endParaRPr sz="1600">
              <a:solidFill>
                <a:srgbClr val="000000"/>
              </a:solidFill>
            </a:endParaRPr>
          </a:p>
          <a:p>
            <a:pPr indent="0" lvl="0" marL="914400" marR="0" rtl="0" algn="l">
              <a:lnSpc>
                <a:spcPct val="115000"/>
              </a:lnSpc>
              <a:spcBef>
                <a:spcPts val="0"/>
              </a:spcBef>
              <a:spcAft>
                <a:spcPts val="0"/>
              </a:spcAft>
              <a:buSzPts val="1800"/>
              <a:buNone/>
            </a:pPr>
            <a:r>
              <a:t/>
            </a:r>
            <a:endParaRPr sz="1600">
              <a:solidFill>
                <a:srgbClr val="FF0000"/>
              </a:solidFill>
            </a:endParaRPr>
          </a:p>
          <a:p>
            <a:pPr indent="-355600" lvl="0" marL="457200" rtl="0" algn="l">
              <a:lnSpc>
                <a:spcPct val="150000"/>
              </a:lnSpc>
              <a:spcBef>
                <a:spcPts val="0"/>
              </a:spcBef>
              <a:spcAft>
                <a:spcPts val="0"/>
              </a:spcAft>
              <a:buClr>
                <a:srgbClr val="000000"/>
              </a:buClr>
              <a:buSzPts val="2000"/>
              <a:buFont typeface="Source Code Pro"/>
              <a:buChar char="●"/>
            </a:pPr>
            <a:r>
              <a:rPr lang="zh-TW" sz="2000">
                <a:solidFill>
                  <a:srgbClr val="000000"/>
                </a:solidFill>
              </a:rPr>
              <a:t>Reproduce</a:t>
            </a:r>
            <a:endParaRPr sz="1600">
              <a:solidFill>
                <a:srgbClr val="000000"/>
              </a:solidFill>
            </a:endParaRPr>
          </a:p>
          <a:p>
            <a:pPr indent="-330200" lvl="1" marL="914400" rtl="0" algn="l">
              <a:lnSpc>
                <a:spcPct val="150000"/>
              </a:lnSpc>
              <a:spcBef>
                <a:spcPts val="1600"/>
              </a:spcBef>
              <a:spcAft>
                <a:spcPts val="0"/>
              </a:spcAft>
              <a:buClr>
                <a:srgbClr val="000000"/>
              </a:buClr>
              <a:buSzPts val="1600"/>
              <a:buChar char="○"/>
            </a:pPr>
            <a:r>
              <a:rPr lang="zh-TW">
                <a:latin typeface="Microsoft JhengHei"/>
                <a:ea typeface="Microsoft JhengHei"/>
                <a:cs typeface="Microsoft JhengHei"/>
                <a:sym typeface="Microsoft JhengHei"/>
              </a:rPr>
              <a:t>請同學確保你上傳的程式所產生的結果，會跟你在kaggle上的結果一致，基本上誤差在</a:t>
            </a:r>
            <a:r>
              <a:rPr b="1" lang="zh-TW">
                <a:solidFill>
                  <a:srgbClr val="FF0000"/>
                </a:solidFill>
                <a:latin typeface="Microsoft JhengHei"/>
                <a:ea typeface="Microsoft JhengHei"/>
                <a:cs typeface="Microsoft JhengHei"/>
                <a:sym typeface="Microsoft JhengHei"/>
              </a:rPr>
              <a:t>±0.5</a:t>
            </a:r>
            <a:r>
              <a:rPr lang="zh-TW">
                <a:latin typeface="Microsoft JhengHei"/>
                <a:ea typeface="Microsoft JhengHei"/>
                <a:cs typeface="Microsoft JhengHei"/>
                <a:sym typeface="Microsoft JhengHei"/>
              </a:rPr>
              <a:t>之間都屬於一致，</a:t>
            </a:r>
            <a:r>
              <a:rPr lang="zh-TW">
                <a:solidFill>
                  <a:srgbClr val="FF0000"/>
                </a:solidFill>
                <a:latin typeface="Microsoft JhengHei"/>
                <a:ea typeface="Microsoft JhengHei"/>
                <a:cs typeface="Microsoft JhengHei"/>
                <a:sym typeface="Microsoft JhengHei"/>
              </a:rPr>
              <a:t>若超過以上範圍，kaggle將不予計分</a:t>
            </a:r>
            <a:r>
              <a:rPr lang="zh-TW">
                <a:latin typeface="Microsoft JhengHei"/>
                <a:ea typeface="Microsoft JhengHei"/>
                <a:cs typeface="Microsoft JhengHei"/>
                <a:sym typeface="Microsoft JhengHei"/>
              </a:rPr>
              <a:t>。</a:t>
            </a:r>
            <a:endParaRPr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43" name="Google Shape;243;p25"/>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Cheating</a:t>
            </a:r>
            <a:endParaRPr sz="2000">
              <a:solidFill>
                <a:srgbClr val="000000"/>
              </a:solidFill>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抄code、抄report （含之前修課同學）</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開設kaggle多重分身帳號註冊competition</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於訓練過程以任何不限定形式接觸到testing data的正確答案</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不得上傳之前的kaggle競賽</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教授與助教群保留請同學到辦公室解釋coding作業的權利，請同學務必自愛</a:t>
            </a:r>
            <a:endParaRPr sz="1600">
              <a:solidFill>
                <a:srgbClr val="FF0000"/>
              </a:solidFill>
              <a:latin typeface="Microsoft JhengHei"/>
              <a:ea typeface="Microsoft JhengHei"/>
              <a:cs typeface="Microsoft JhengHei"/>
              <a:sym typeface="Microsoft JhengHei"/>
            </a:endParaRPr>
          </a:p>
          <a:p>
            <a:pPr indent="0" lvl="0" marL="0" marR="0" rtl="0" algn="l">
              <a:lnSpc>
                <a:spcPct val="150000"/>
              </a:lnSpc>
              <a:spcBef>
                <a:spcPts val="1600"/>
              </a:spcBef>
              <a:spcAft>
                <a:spcPts val="0"/>
              </a:spcAft>
              <a:buSzPts val="1800"/>
              <a:buNone/>
            </a:pPr>
            <a:r>
              <a:t/>
            </a:r>
            <a:endParaRPr sz="1600">
              <a:solidFill>
                <a:srgbClr val="000000"/>
              </a:solidFill>
            </a:endParaRPr>
          </a:p>
          <a:p>
            <a:pPr indent="0" lvl="0" marL="0" marR="0" rtl="0" algn="l">
              <a:lnSpc>
                <a:spcPct val="115000"/>
              </a:lnSpc>
              <a:spcBef>
                <a:spcPts val="1600"/>
              </a:spcBef>
              <a:spcAft>
                <a:spcPts val="1600"/>
              </a:spcAft>
              <a:buSzPts val="1800"/>
              <a:buNone/>
            </a:pPr>
            <a:r>
              <a:t/>
            </a:r>
            <a:endParaRPr sz="1600"/>
          </a:p>
        </p:txBody>
      </p:sp>
      <p:pic>
        <p:nvPicPr>
          <p:cNvPr id="244" name="Google Shape;244;p25"/>
          <p:cNvPicPr preferRelativeResize="0"/>
          <p:nvPr/>
        </p:nvPicPr>
        <p:blipFill rotWithShape="1">
          <a:blip r:embed="rId3">
            <a:alphaModFix/>
          </a:blip>
          <a:srcRect b="0" l="0" r="0" t="0"/>
          <a:stretch/>
        </p:blipFill>
        <p:spPr>
          <a:xfrm>
            <a:off x="5920225" y="621333"/>
            <a:ext cx="2465225" cy="13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 Hour</a:t>
            </a:r>
            <a:endParaRPr/>
          </a:p>
        </p:txBody>
      </p:sp>
      <p:sp>
        <p:nvSpPr>
          <p:cNvPr id="250" name="Google Shape;250;p26"/>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zh-TW" sz="3600"/>
              <a:t>Wed 15:30~17:20 @電二147B</a:t>
            </a:r>
            <a:endParaRPr sz="3600"/>
          </a:p>
          <a:p>
            <a:pPr indent="0" lvl="0" marL="0" rtl="0" algn="l">
              <a:lnSpc>
                <a:spcPct val="150000"/>
              </a:lnSpc>
              <a:spcBef>
                <a:spcPts val="0"/>
              </a:spcBef>
              <a:spcAft>
                <a:spcPts val="0"/>
              </a:spcAft>
              <a:buSzPts val="1800"/>
              <a:buNone/>
            </a:pPr>
            <a:r>
              <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Hint for HW1 programming</a:t>
            </a:r>
            <a:endParaRPr/>
          </a:p>
        </p:txBody>
      </p:sp>
      <p:sp>
        <p:nvSpPr>
          <p:cNvPr id="256" name="Google Shape;256;p2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zh-TW"/>
              <a:t>We provide some suggestion (but not necessary) to pass the baseline.</a:t>
            </a:r>
            <a:endParaRPr/>
          </a:p>
          <a:p>
            <a:pPr indent="-317500" lvl="1" marL="914400" rtl="0" algn="l">
              <a:lnSpc>
                <a:spcPct val="150000"/>
              </a:lnSpc>
              <a:spcBef>
                <a:spcPts val="0"/>
              </a:spcBef>
              <a:spcAft>
                <a:spcPts val="0"/>
              </a:spcAft>
              <a:buSzPts val="1400"/>
              <a:buChar char="○"/>
            </a:pPr>
            <a:r>
              <a:rPr lang="zh-TW"/>
              <a:t>Simple baseline: You might not need so much feature (why?)</a:t>
            </a:r>
            <a:endParaRPr/>
          </a:p>
          <a:p>
            <a:pPr indent="-317500" lvl="1" marL="914400" rtl="0" algn="l">
              <a:lnSpc>
                <a:spcPct val="150000"/>
              </a:lnSpc>
              <a:spcBef>
                <a:spcPts val="0"/>
              </a:spcBef>
              <a:spcAft>
                <a:spcPts val="0"/>
              </a:spcAft>
              <a:buSzPts val="1400"/>
              <a:buChar char="○"/>
            </a:pPr>
            <a:r>
              <a:rPr lang="zh-TW"/>
              <a:t>Strong baseline: Data preprocessing, Training config tuning, Feature selection. (How to define a good feature?)</a:t>
            </a:r>
            <a:endParaRPr/>
          </a:p>
          <a:p>
            <a:pPr indent="-317500" lvl="1" marL="914400" rtl="0" algn="l">
              <a:lnSpc>
                <a:spcPct val="150000"/>
              </a:lnSpc>
              <a:spcBef>
                <a:spcPts val="0"/>
              </a:spcBef>
              <a:spcAft>
                <a:spcPts val="0"/>
              </a:spcAft>
              <a:buSzPts val="1400"/>
              <a:buChar char="○"/>
            </a:pPr>
            <a:r>
              <a:rPr lang="zh-TW"/>
              <a:t>Of course, you can pass the baselines without following the hints. </a:t>
            </a:r>
            <a:r>
              <a:rPr lang="zh-TW">
                <a:solidFill>
                  <a:srgbClr val="FF0000"/>
                </a:solidFill>
              </a:rPr>
              <a:t>But make sure you don’t use the packages which are not allowed!</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Outline</a:t>
            </a:r>
            <a:endParaRPr/>
          </a:p>
        </p:txBody>
      </p:sp>
      <p:sp>
        <p:nvSpPr>
          <p:cNvPr id="79" name="Google Shape;79;p3"/>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a:solidFill>
                  <a:srgbClr val="000000"/>
                </a:solidFill>
              </a:rPr>
              <a:t>HW1 Intro - PM2.5 Prediction</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Tasks/Data Description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Training/Testing Data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Sample Submission </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Kaggle</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Info</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Submission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Special Regulation</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Grading / Assignment Regulation </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Deadline</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Grading Criteria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Hand-in Format</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Other Policy</a:t>
            </a:r>
            <a:endParaRPr sz="1400">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 hour, Hint, etc</a:t>
            </a:r>
            <a:endParaRPr sz="1400">
              <a:solidFill>
                <a:srgbClr val="55555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HW1 Intro - PM 2.5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Task Description</a:t>
            </a:r>
            <a:endParaRPr/>
          </a:p>
        </p:txBody>
      </p:sp>
      <p:sp>
        <p:nvSpPr>
          <p:cNvPr id="90" name="Google Shape;90;p5"/>
          <p:cNvSpPr txBox="1"/>
          <p:nvPr>
            <p:ph idx="1" type="body"/>
          </p:nvPr>
        </p:nvSpPr>
        <p:spPr>
          <a:xfrm>
            <a:off x="311700" y="1474667"/>
            <a:ext cx="4178100" cy="41331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本次作業的資料是從行政院環境環保署空氣品質監測網所下載的觀測資料。</a:t>
            </a:r>
            <a:endParaRPr sz="2400">
              <a:solidFill>
                <a:srgbClr val="555555"/>
              </a:solidFill>
              <a:highlight>
                <a:schemeClr val="lt1"/>
              </a:highlight>
              <a:latin typeface="Microsoft JhengHei"/>
              <a:ea typeface="Microsoft JhengHei"/>
              <a:cs typeface="Microsoft JhengHei"/>
              <a:sym typeface="Microsoft JhengHei"/>
            </a:endParaRPr>
          </a:p>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希望大家能在本作業實作 linear regression 預測出PM2.5的數值。</a:t>
            </a:r>
            <a:endParaRPr sz="2400">
              <a:solidFill>
                <a:srgbClr val="555555"/>
              </a:solidFill>
              <a:highlight>
                <a:schemeClr val="lt1"/>
              </a:highlight>
              <a:latin typeface="Microsoft JhengHei"/>
              <a:ea typeface="Microsoft JhengHei"/>
              <a:cs typeface="Microsoft JhengHei"/>
              <a:sym typeface="Microsoft JhengHei"/>
            </a:endParaRPr>
          </a:p>
        </p:txBody>
      </p:sp>
      <p:pic>
        <p:nvPicPr>
          <p:cNvPr id="91" name="Google Shape;91;p5"/>
          <p:cNvPicPr preferRelativeResize="0"/>
          <p:nvPr/>
        </p:nvPicPr>
        <p:blipFill rotWithShape="1">
          <a:blip r:embed="rId3">
            <a:alphaModFix/>
          </a:blip>
          <a:srcRect b="0" l="0" r="0" t="0"/>
          <a:stretch/>
        </p:blipFill>
        <p:spPr>
          <a:xfrm>
            <a:off x="4859400" y="1170500"/>
            <a:ext cx="3972890" cy="3732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 Description</a:t>
            </a:r>
            <a:endParaRPr/>
          </a:p>
        </p:txBody>
      </p:sp>
      <p:sp>
        <p:nvSpPr>
          <p:cNvPr id="97" name="Google Shape;97;p6"/>
          <p:cNvSpPr txBox="1"/>
          <p:nvPr>
            <p:ph idx="1" type="body"/>
          </p:nvPr>
        </p:nvSpPr>
        <p:spPr>
          <a:xfrm>
            <a:off x="159300" y="1612775"/>
            <a:ext cx="86730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本次作業使用的觀測記錄為某一年某地區的觀測資料，</a:t>
            </a:r>
            <a:endParaRPr>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SzPts val="1800"/>
              <a:buFont typeface="Microsoft JhengHei"/>
              <a:buChar char="○"/>
            </a:pPr>
            <a:r>
              <a:rPr lang="zh-TW" sz="1800">
                <a:solidFill>
                  <a:srgbClr val="424242"/>
                </a:solidFill>
                <a:latin typeface="Microsoft JhengHei"/>
                <a:ea typeface="Microsoft JhengHei"/>
                <a:cs typeface="Microsoft JhengHei"/>
                <a:sym typeface="Microsoft JhengHei"/>
              </a:rPr>
              <a:t>training data: 同一年某地區的資料當中取樣出數天，以連續的</a:t>
            </a:r>
            <a:r>
              <a:rPr lang="zh-TW" sz="1800">
                <a:solidFill>
                  <a:srgbClr val="FF0000"/>
                </a:solidFill>
                <a:latin typeface="Microsoft JhengHei"/>
                <a:ea typeface="Microsoft JhengHei"/>
                <a:cs typeface="Microsoft JhengHei"/>
                <a:sym typeface="Microsoft JhengHei"/>
              </a:rPr>
              <a:t>24</a:t>
            </a:r>
            <a:r>
              <a:rPr lang="zh-TW" sz="1800">
                <a:solidFill>
                  <a:srgbClr val="424242"/>
                </a:solidFill>
                <a:latin typeface="Microsoft JhengHei"/>
                <a:ea typeface="Microsoft JhengHei"/>
                <a:cs typeface="Microsoft JhengHei"/>
                <a:sym typeface="Microsoft JhengHei"/>
              </a:rPr>
              <a:t>小時為一組數據，第k~k+7小時的觀測數據當作 train_X，第 k+8 小時的 PM2.5 當作 train_y。</a:t>
            </a:r>
            <a:endParaRPr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testing data : 同一年某地區的資料當中取樣出數天，以連續的</a:t>
            </a:r>
            <a:r>
              <a:rPr lang="zh-TW" sz="1800">
                <a:solidFill>
                  <a:srgbClr val="FF0000"/>
                </a:solidFill>
                <a:latin typeface="Microsoft JhengHei"/>
                <a:ea typeface="Microsoft JhengHei"/>
                <a:cs typeface="Microsoft JhengHei"/>
                <a:sym typeface="Microsoft JhengHei"/>
              </a:rPr>
              <a:t>9</a:t>
            </a:r>
            <a:r>
              <a:rPr lang="zh-TW" sz="1800">
                <a:solidFill>
                  <a:srgbClr val="424242"/>
                </a:solidFill>
                <a:latin typeface="Microsoft JhengHei"/>
                <a:ea typeface="Microsoft JhengHei"/>
                <a:cs typeface="Microsoft JhengHei"/>
                <a:sym typeface="Microsoft JhengHei"/>
              </a:rPr>
              <a:t>小時為一組數據，前8小時的觀測數據當作 test_X，</a:t>
            </a:r>
            <a:r>
              <a:rPr b="1" lang="zh-TW" sz="1800">
                <a:solidFill>
                  <a:srgbClr val="424242"/>
                </a:solidFill>
                <a:latin typeface="Microsoft JhengHei"/>
                <a:ea typeface="Microsoft JhengHei"/>
                <a:cs typeface="Microsoft JhengHei"/>
                <a:sym typeface="Microsoft JhengHei"/>
              </a:rPr>
              <a:t>請預測第九小時的 PM2.5 當作 train_y。</a:t>
            </a:r>
            <a:endParaRPr b="1"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一共預測 </a:t>
            </a:r>
            <a:r>
              <a:rPr lang="zh-TW" sz="1800">
                <a:solidFill>
                  <a:srgbClr val="FF0000"/>
                </a:solidFill>
                <a:latin typeface="Microsoft JhengHei"/>
                <a:ea typeface="Microsoft JhengHei"/>
                <a:cs typeface="Microsoft JhengHei"/>
                <a:sym typeface="Microsoft JhengHei"/>
              </a:rPr>
              <a:t>90 </a:t>
            </a:r>
            <a:r>
              <a:rPr lang="zh-TW" sz="1800">
                <a:solidFill>
                  <a:srgbClr val="424242"/>
                </a:solidFill>
                <a:latin typeface="Microsoft JhengHei"/>
                <a:ea typeface="Microsoft JhengHei"/>
                <a:cs typeface="Microsoft JhengHei"/>
                <a:sym typeface="Microsoft JhengHei"/>
              </a:rPr>
              <a:t>筆第九小時的 PM2.5。</a:t>
            </a:r>
            <a:endParaRPr sz="1800">
              <a:solidFill>
                <a:srgbClr val="424242"/>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Data含有 </a:t>
            </a:r>
            <a:r>
              <a:rPr b="1" lang="zh-TW" sz="1800">
                <a:latin typeface="Microsoft JhengHei"/>
                <a:ea typeface="Microsoft JhengHei"/>
                <a:cs typeface="Microsoft JhengHei"/>
                <a:sym typeface="Microsoft JhengHei"/>
              </a:rPr>
              <a:t>1</a:t>
            </a:r>
            <a:r>
              <a:rPr b="1" lang="zh-TW">
                <a:latin typeface="Microsoft JhengHei"/>
                <a:ea typeface="Microsoft JhengHei"/>
                <a:cs typeface="Microsoft JhengHei"/>
                <a:sym typeface="Microsoft JhengHei"/>
              </a:rPr>
              <a:t>5</a:t>
            </a:r>
            <a:r>
              <a:rPr lang="zh-TW">
                <a:latin typeface="Microsoft JhengHei"/>
                <a:ea typeface="Microsoft JhengHei"/>
                <a:cs typeface="Microsoft JhengHei"/>
                <a:sym typeface="Microsoft JhengHei"/>
              </a:rPr>
              <a:t> </a:t>
            </a:r>
            <a:r>
              <a:rPr lang="zh-TW" sz="1800">
                <a:latin typeface="Microsoft JhengHei"/>
                <a:ea typeface="Microsoft JhengHei"/>
                <a:cs typeface="Microsoft JhengHei"/>
                <a:sym typeface="Microsoft JhengHei"/>
              </a:rPr>
              <a:t>項數據</a:t>
            </a:r>
            <a:r>
              <a:rPr lang="zh-TW">
                <a:latin typeface="Microsoft JhengHei"/>
                <a:ea typeface="Microsoft JhengHei"/>
                <a:cs typeface="Microsoft JhengHei"/>
                <a:sym typeface="Microsoft JhengHei"/>
              </a:rPr>
              <a:t>可作為特徵</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latin typeface="Microsoft JhengHei"/>
                <a:ea typeface="Microsoft JhengHei"/>
                <a:cs typeface="Microsoft JhengHei"/>
                <a:sym typeface="Microsoft JhengHei"/>
              </a:rPr>
              <a:t>AMB_TEMP</a:t>
            </a:r>
            <a:r>
              <a:rPr lang="zh-TW" sz="1700">
                <a:solidFill>
                  <a:srgbClr val="424242"/>
                </a:solidFill>
                <a:latin typeface="Microsoft JhengHei"/>
                <a:ea typeface="Microsoft JhengHei"/>
                <a:cs typeface="Microsoft JhengHei"/>
                <a:sym typeface="Microsoft JhengHei"/>
              </a:rPr>
              <a:t>, CO, NO, NO2, NOx, O3, PM10, WS_HR, RAINFALL, RH, SO2, WD_HR, WIND_DIREC, WIND_SPEED, PM2.5</a:t>
            </a:r>
            <a:r>
              <a:rPr lang="zh-TW" sz="1800">
                <a:solidFill>
                  <a:srgbClr val="424242"/>
                </a:solidFill>
                <a:latin typeface="Microsoft JhengHei"/>
                <a:ea typeface="Microsoft JhengHei"/>
                <a:cs typeface="Microsoft JhengHei"/>
                <a:sym typeface="Microsoft JhengHei"/>
              </a:rPr>
              <a:t>。</a:t>
            </a:r>
            <a:endParaRPr>
              <a:solidFill>
                <a:srgbClr val="424242"/>
              </a:solidFill>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solidFill>
                  <a:srgbClr val="FF0000"/>
                </a:solidFill>
              </a:rPr>
              <a:t>### 到網站上爬出正確資料拿來做參考也將視為作弊，請務必注意!!!</a:t>
            </a:r>
            <a:endParaRPr>
              <a:solidFill>
                <a:srgbClr val="FF0000"/>
              </a:solidFill>
            </a:endParaRPr>
          </a:p>
          <a:p>
            <a:pPr indent="0" lvl="0" marL="0" rtl="0" algn="l">
              <a:lnSpc>
                <a:spcPct val="115000"/>
              </a:lnSpc>
              <a:spcBef>
                <a:spcPts val="1600"/>
              </a:spcBef>
              <a:spcAft>
                <a:spcPts val="1600"/>
              </a:spcAft>
              <a:buSzPts val="1800"/>
              <a:buNone/>
            </a:pPr>
            <a:r>
              <a:t/>
            </a:r>
            <a:endParaRPr sz="1800"/>
          </a:p>
        </p:txBody>
      </p:sp>
      <p:sp>
        <p:nvSpPr>
          <p:cNvPr id="98" name="Google Shape;98;p6"/>
          <p:cNvSpPr txBox="1"/>
          <p:nvPr/>
        </p:nvSpPr>
        <p:spPr>
          <a:xfrm>
            <a:off x="6519900" y="237825"/>
            <a:ext cx="2312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Input shape: (n, feat, 8)</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n: batch size</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feat: number of features</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8: number of days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04" name="Google Shape;104;p7"/>
          <p:cNvSpPr txBox="1"/>
          <p:nvPr/>
        </p:nvSpPr>
        <p:spPr>
          <a:xfrm>
            <a:off x="39375" y="4264608"/>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train_y1</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8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pic>
        <p:nvPicPr>
          <p:cNvPr id="105" name="Google Shape;105;p7"/>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06" name="Google Shape;106;p7"/>
          <p:cNvSpPr/>
          <p:nvPr/>
        </p:nvSpPr>
        <p:spPr>
          <a:xfrm>
            <a:off x="792375" y="24589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7900975" y="4436025"/>
            <a:ext cx="6336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txBox="1"/>
          <p:nvPr/>
        </p:nvSpPr>
        <p:spPr>
          <a:xfrm>
            <a:off x="39375" y="2723550"/>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0~7 小時</a:t>
            </a:r>
            <a:endParaRPr b="0" i="0" sz="800" u="none" cap="none" strike="noStrike">
              <a:solidFill>
                <a:srgbClr val="FF0000"/>
              </a:solidFill>
              <a:latin typeface="Open Sans"/>
              <a:ea typeface="Open Sans"/>
              <a:cs typeface="Open Sans"/>
              <a:sym typeface="Open Sans"/>
            </a:endParaRPr>
          </a:p>
        </p:txBody>
      </p:sp>
      <p:sp>
        <p:nvSpPr>
          <p:cNvPr id="109" name="Google Shape;109;p7"/>
          <p:cNvSpPr txBox="1"/>
          <p:nvPr/>
        </p:nvSpPr>
        <p:spPr>
          <a:xfrm>
            <a:off x="5332925" y="865900"/>
            <a:ext cx="36012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sp>
        <p:nvSpPr>
          <p:cNvPr id="110" name="Google Shape;110;p7"/>
          <p:cNvSpPr txBox="1"/>
          <p:nvPr/>
        </p:nvSpPr>
        <p:spPr>
          <a:xfrm>
            <a:off x="792375"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295275" y="34246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17" name="Google Shape;117;p8"/>
          <p:cNvSpPr txBox="1"/>
          <p:nvPr/>
        </p:nvSpPr>
        <p:spPr>
          <a:xfrm>
            <a:off x="49200" y="45587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train_y2</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9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sp>
        <p:nvSpPr>
          <p:cNvPr id="118" name="Google Shape;118;p8"/>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19" name="Google Shape;119;p8"/>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20" name="Google Shape;120;p8"/>
          <p:cNvSpPr/>
          <p:nvPr/>
        </p:nvSpPr>
        <p:spPr>
          <a:xfrm>
            <a:off x="792375" y="27637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a:off x="7891125" y="4691825"/>
            <a:ext cx="6435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49200" y="29226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1~8 小時</a:t>
            </a:r>
            <a:endParaRPr b="0" i="0" sz="800" u="none" cap="none" strike="noStrike">
              <a:solidFill>
                <a:srgbClr val="FF0000"/>
              </a:solidFill>
              <a:latin typeface="Open Sans"/>
              <a:ea typeface="Open Sans"/>
              <a:cs typeface="Open Sans"/>
              <a:sym typeface="Open Sans"/>
            </a:endParaRPr>
          </a:p>
        </p:txBody>
      </p:sp>
      <p:sp>
        <p:nvSpPr>
          <p:cNvPr id="123" name="Google Shape;123;p8"/>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a:off x="295275" y="36532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30" name="Google Shape;130;p9"/>
          <p:cNvSpPr txBox="1"/>
          <p:nvPr/>
        </p:nvSpPr>
        <p:spPr>
          <a:xfrm>
            <a:off x="49200" y="47873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train_y3</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10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9900"/>
              </a:solidFill>
              <a:latin typeface="Open Sans"/>
              <a:ea typeface="Open Sans"/>
              <a:cs typeface="Open Sans"/>
              <a:sym typeface="Open Sans"/>
            </a:endParaRPr>
          </a:p>
        </p:txBody>
      </p:sp>
      <p:sp>
        <p:nvSpPr>
          <p:cNvPr id="131" name="Google Shape;131;p9"/>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以2~9筆去預測第10筆, 依此類推</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32" name="Google Shape;132;p9"/>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33" name="Google Shape;133;p9"/>
          <p:cNvSpPr/>
          <p:nvPr/>
        </p:nvSpPr>
        <p:spPr>
          <a:xfrm>
            <a:off x="792375" y="29803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7881300" y="4969600"/>
            <a:ext cx="6003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txBox="1"/>
          <p:nvPr/>
        </p:nvSpPr>
        <p:spPr>
          <a:xfrm>
            <a:off x="49200" y="30750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train_x3</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2~9 小時</a:t>
            </a:r>
            <a:endParaRPr b="0" i="0" sz="800" u="none" cap="none" strike="noStrike">
              <a:solidFill>
                <a:srgbClr val="FF0000"/>
              </a:solidFill>
              <a:latin typeface="Open Sans"/>
              <a:ea typeface="Open Sans"/>
              <a:cs typeface="Open Sans"/>
              <a:sym typeface="Open Sans"/>
            </a:endParaRPr>
          </a:p>
        </p:txBody>
      </p:sp>
      <p:sp>
        <p:nvSpPr>
          <p:cNvPr id="136" name="Google Shape;136;p9"/>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295275" y="38818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