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i/4J3b0VfcEaTsDIPAueII0h3x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779e02b6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0779e02b6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779e02b6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779e02b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6c9f48c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66c9f48c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4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4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3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3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3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3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document/d/1aemcSk_NYGTBmhw1oXPiypV5aE7xbzUP/edit?usp=sharing&amp;ouid=114151137392970660623&amp;rtpof=true&amp;sd=true" TargetMode="External"/><Relationship Id="rId4" Type="http://schemas.openxmlformats.org/officeDocument/2006/relationships/hyperlink" Target="https://ntueemlta2024.github.io/homeworks/hw2/ml-2024fall-hw2-math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kaggle.com/c/challenges-in-representation-learning-facial-expression-recognition-challenge/overview" TargetMode="External"/><Relationship Id="rId4" Type="http://schemas.openxmlformats.org/officeDocument/2006/relationships/hyperlink" Target="https://nanonets.com/blog/data-augmentation-how-to-use-deep-learning-when-you-have-limited-data-part-2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lab.research.google.com/drive/10tIj9jY10ZHxfyoqlGdgdtZL_QDWkc1O?usp=sharing" TargetMode="External"/><Relationship Id="rId4" Type="http://schemas.openxmlformats.org/officeDocument/2006/relationships/hyperlink" Target="https://www.kaggle.com/competitions/ml-2024-fall-hw2/overview" TargetMode="External"/><Relationship Id="rId5" Type="http://schemas.openxmlformats.org/officeDocument/2006/relationships/hyperlink" Target="https://docs.google.com/document/d/1aemcSk_NYGTBmhw1oXPiypV5aE7xbzUP/edit" TargetMode="External"/><Relationship Id="rId6" Type="http://schemas.openxmlformats.org/officeDocument/2006/relationships/hyperlink" Target="https://ntueemlta2024.github.io/homeworks/hw2/ml-2024fall-hw2-math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lab.research.google.com/drive/10tIj9jY10ZHxfyoqlGdgdtZL_QDWkc1O?usp=sharing" TargetMode="External"/><Relationship Id="rId4" Type="http://schemas.openxmlformats.org/officeDocument/2006/relationships/hyperlink" Target="https://colab.research.google.com/drive/10tIj9jY10ZHxfyoqlGdgdtZL_QDWkc1O?usp=sharing" TargetMode="External"/><Relationship Id="rId5" Type="http://schemas.openxmlformats.org/officeDocument/2006/relationships/hyperlink" Target="https://docs.google.com/document/d/1aemcSk_NYGTBmhw1oXPiypV5aE7xbzUP/edit?usp=sharing&amp;ouid=114151137392970660623&amp;rtpof=true&amp;sd=tru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nanonets.com/blog/data-augmentation-how-to-use-deep-learning-when-you-have-limited-data-part-2/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competitions/ml-2024-fall-hw2/overview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/>
        </p:nvSpPr>
        <p:spPr>
          <a:xfrm>
            <a:off x="1004150" y="158031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zh-TW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Machine Learning HW2</a:t>
            </a:r>
            <a:endParaRPr b="0" i="0" sz="5200" u="none" cap="none" strike="noStrike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MLTAs</a:t>
            </a:r>
            <a:endParaRPr b="0" i="0" sz="2800" u="none" cap="none" strike="noStrik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ntueemlta202</a:t>
            </a:r>
            <a:r>
              <a:rPr lang="zh-TW" sz="2800">
                <a:solidFill>
                  <a:srgbClr val="0C343D"/>
                </a:solidFill>
              </a:rPr>
              <a:t>4</a:t>
            </a:r>
            <a:r>
              <a:rPr b="0" i="0" lang="zh-TW" sz="28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@gmail.com</a:t>
            </a:r>
            <a:endParaRPr b="0" i="0" sz="2800" u="none" cap="none" strike="noStrik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Grading Criteria </a:t>
            </a:r>
            <a:endParaRPr/>
          </a:p>
        </p:txBody>
      </p:sp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311700" y="1152425"/>
            <a:ext cx="8520600" cy="3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Kaggle - </a:t>
            </a:r>
            <a:r>
              <a:rPr lang="zh-TW" sz="1400">
                <a:solidFill>
                  <a:srgbClr val="FF0000"/>
                </a:solidFill>
              </a:rPr>
              <a:t>4</a:t>
            </a:r>
            <a:r>
              <a:rPr lang="zh-TW" sz="1400">
                <a:solidFill>
                  <a:srgbClr val="FF0000"/>
                </a:solidFill>
              </a:rPr>
              <a:t>%</a:t>
            </a:r>
            <a:endParaRPr sz="1400"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超過public leaderboard的simple baseline分數 :  </a:t>
            </a:r>
            <a:r>
              <a:rPr b="1" lang="zh-TW" sz="1400"/>
              <a:t>1</a:t>
            </a:r>
            <a:r>
              <a:rPr b="1" lang="zh-TW" sz="1400"/>
              <a:t>%</a:t>
            </a:r>
            <a:endParaRPr b="1"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超過private leaderboard的simple baseline分數 :  </a:t>
            </a:r>
            <a:r>
              <a:rPr b="1" lang="zh-TW" sz="1400"/>
              <a:t>1%</a:t>
            </a:r>
            <a:endParaRPr b="1"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超過public leaderboard的strong baseline分數 :  </a:t>
            </a:r>
            <a:r>
              <a:rPr b="1" lang="zh-TW" sz="1400"/>
              <a:t>1%</a:t>
            </a:r>
            <a:endParaRPr b="1"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超過private leaderboard的strong baseline分數 : </a:t>
            </a:r>
            <a:r>
              <a:rPr b="1" lang="zh-TW" sz="1400"/>
              <a:t>1</a:t>
            </a:r>
            <a:r>
              <a:rPr b="1" lang="zh-TW" sz="1400"/>
              <a:t>%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Programming report - </a:t>
            </a:r>
            <a:r>
              <a:rPr lang="zh-TW" sz="1400">
                <a:solidFill>
                  <a:srgbClr val="FF0000"/>
                </a:solidFill>
              </a:rPr>
              <a:t>2%</a:t>
            </a:r>
            <a:endParaRPr sz="1400"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u="sng">
                <a:solidFill>
                  <a:schemeClr val="hlink"/>
                </a:solidFill>
                <a:hlinkClick r:id="rId3"/>
              </a:rPr>
              <a:t>report template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Math problem - </a:t>
            </a:r>
            <a:r>
              <a:rPr lang="zh-TW" sz="1400">
                <a:solidFill>
                  <a:srgbClr val="FF0000"/>
                </a:solidFill>
              </a:rPr>
              <a:t>6%</a:t>
            </a:r>
            <a:endParaRPr sz="1400"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u="sng">
                <a:solidFill>
                  <a:schemeClr val="hlink"/>
                </a:solidFill>
                <a:highlight>
                  <a:schemeClr val="lt1"/>
                </a:highlight>
                <a:hlinkClick r:id="rId4"/>
              </a:rPr>
              <a:t>math problem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若有和其他修課同學討論，請務必於題號前標明collaborator（含姓名、學號）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Assignment Regulation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311700" y="1106006"/>
            <a:ext cx="8520600" cy="3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開放使用套件</a:t>
            </a:r>
            <a:endParaRPr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numpy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pandas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pytorch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torchvision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cv2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pillow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若需使用其他套件，請儘早寄信至助教信箱詢問，並請闡明原因。</a:t>
            </a:r>
            <a:endParaRPr sz="16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Please use CNN models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No extra data allowed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Cool Submissions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在Cool上</a:t>
            </a:r>
            <a:r>
              <a:rPr lang="zh-TW"/>
              <a:t>分別繳交以下檔案</a:t>
            </a:r>
            <a:r>
              <a:rPr lang="zh-TW"/>
              <a:t>：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zh-TW"/>
              <a:t>report.pdf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zh-TW"/>
              <a:t>math.pdf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zh-TW"/>
              <a:t>code.ipynb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zh-TW" sz="2400"/>
              <a:t>其他規定</a:t>
            </a:r>
            <a:r>
              <a:rPr lang="zh-TW" sz="2400"/>
              <a:t> Other Policy</a:t>
            </a:r>
            <a:endParaRPr sz="2400"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311700" y="1266325"/>
            <a:ext cx="8520600" cy="3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lang="zh-TW">
                <a:solidFill>
                  <a:srgbClr val="424242"/>
                </a:solidFill>
              </a:rPr>
              <a:t>Lateness</a:t>
            </a:r>
            <a:endParaRPr>
              <a:solidFill>
                <a:srgbClr val="42424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○"/>
            </a:pPr>
            <a:r>
              <a:rPr lang="zh-TW" sz="1800">
                <a:solidFill>
                  <a:srgbClr val="424242"/>
                </a:solidFill>
              </a:rPr>
              <a:t>Cool 遲交每</a:t>
            </a:r>
            <a:r>
              <a:rPr lang="zh-TW" sz="1800">
                <a:solidFill>
                  <a:srgbClr val="424242"/>
                </a:solidFill>
              </a:rPr>
              <a:t>小時分數*0.95，兩天後歸0</a:t>
            </a:r>
            <a:endParaRPr sz="1800">
              <a:solidFill>
                <a:srgbClr val="42424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○"/>
            </a:pPr>
            <a:r>
              <a:rPr lang="zh-TW" sz="1800">
                <a:solidFill>
                  <a:srgbClr val="424242"/>
                </a:solidFill>
              </a:rPr>
              <a:t>有特殊原因請找助教</a:t>
            </a:r>
            <a:endParaRPr sz="1800">
              <a:solidFill>
                <a:srgbClr val="424242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●"/>
            </a:pPr>
            <a:r>
              <a:rPr lang="zh-TW">
                <a:solidFill>
                  <a:srgbClr val="424242"/>
                </a:solidFill>
              </a:rPr>
              <a:t>Runtime Error</a:t>
            </a:r>
            <a:endParaRPr>
              <a:solidFill>
                <a:srgbClr val="424242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○"/>
            </a:pPr>
            <a:r>
              <a:rPr lang="zh-TW" sz="1800">
                <a:solidFill>
                  <a:srgbClr val="424242"/>
                </a:solidFill>
              </a:rPr>
              <a:t>當程式錯誤，造成助教無法順利執行，請在公告時間內寄信向助教說明，修好之後重新執行所得kaggle部分分數將x0.5。</a:t>
            </a:r>
            <a:endParaRPr sz="1800">
              <a:solidFill>
                <a:srgbClr val="42424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zh-TW"/>
              <a:t>其他規定</a:t>
            </a:r>
            <a:r>
              <a:rPr lang="zh-TW"/>
              <a:t> Other Policy</a:t>
            </a:r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Char char="●"/>
            </a:pPr>
            <a:r>
              <a:rPr lang="zh-TW" sz="2000">
                <a:solidFill>
                  <a:srgbClr val="000000"/>
                </a:solidFill>
              </a:rPr>
              <a:t>Cheating</a:t>
            </a:r>
            <a:endParaRPr sz="2000">
              <a:solidFill>
                <a:srgbClr val="000000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抄 code、抄 report（含之前修課同學）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開設 kaggle 多重分身帳號註冊 competition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於訓練過程以任何不限定形式接觸到 testing data 的正確答案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不得上傳之前的 kaggle 競賽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教授與助教群保留請同學到辦公室解釋coding作業的權利</a:t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/>
          </a:p>
        </p:txBody>
      </p:sp>
      <p:pic>
        <p:nvPicPr>
          <p:cNvPr id="162" name="Google Shape;1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0225" y="465999"/>
            <a:ext cx="1848918" cy="10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779e02b61_0_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References</a:t>
            </a:r>
            <a:endParaRPr/>
          </a:p>
        </p:txBody>
      </p:sp>
      <p:sp>
        <p:nvSpPr>
          <p:cNvPr id="168" name="Google Shape;168;g30779e02b61_0_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https://www.kaggle.com/c/challenges-in-representation-learning-facial-expression-recognition-challenge/overview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https://nanonets.com/blog/data-augmentation-how-to-use-deep-learning-when-you-have-limited-data-part-2/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779e02b61_0_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Links</a:t>
            </a:r>
            <a:endParaRPr/>
          </a:p>
        </p:txBody>
      </p:sp>
      <p:sp>
        <p:nvSpPr>
          <p:cNvPr id="73" name="Google Shape;73;g30779e02b61_0_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sample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4"/>
              </a:rPr>
              <a:t>kaggle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5"/>
              </a:rPr>
              <a:t>report template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ighlight>
                  <a:schemeClr val="lt1"/>
                </a:highlight>
                <a:hlinkClick r:id="rId6"/>
              </a:rPr>
              <a:t>math problem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9" name="Google Shape;79;p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HW2 - Facial Expression Classification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>
                <a:solidFill>
                  <a:srgbClr val="555555"/>
                </a:solidFill>
              </a:rPr>
              <a:t>Dataset and Tasks Description</a:t>
            </a:r>
            <a:endParaRPr>
              <a:solidFill>
                <a:srgbClr val="555555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>
                <a:solidFill>
                  <a:srgbClr val="555555"/>
                </a:solidFill>
              </a:rPr>
              <a:t>Sample Submission </a:t>
            </a:r>
            <a:endParaRPr>
              <a:solidFill>
                <a:srgbClr val="555555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Grading / Assignment Regulation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- Facial Expression Classification</a:t>
            </a:r>
            <a:endParaRPr/>
          </a:p>
        </p:txBody>
      </p:sp>
      <p:sp>
        <p:nvSpPr>
          <p:cNvPr id="85" name="Google Shape;85;p4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本次作業為網路上收集到的人臉表情資料，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給定一張灰階的jpg照片 (1x64x64)，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分辨出該照片中人物的表情屬於下列何者。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6.png" id="86" name="Google Shape;8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7348" y="2679220"/>
            <a:ext cx="1452700" cy="108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6.png" id="87" name="Google Shape;8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10" y="2664263"/>
            <a:ext cx="1492604" cy="11194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0.png" id="88" name="Google Shape;8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400" y="2694183"/>
            <a:ext cx="1412798" cy="10595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1.png" id="89" name="Google Shape;89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35324" y="2664255"/>
            <a:ext cx="1492604" cy="11194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4.png" id="90" name="Google Shape;90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27748" y="2706824"/>
            <a:ext cx="1379060" cy="1034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png" id="91" name="Google Shape;91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70175" y="2664256"/>
            <a:ext cx="1492604" cy="111945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4"/>
          <p:cNvSpPr txBox="1"/>
          <p:nvPr/>
        </p:nvSpPr>
        <p:spPr>
          <a:xfrm>
            <a:off x="317301" y="3783682"/>
            <a:ext cx="909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0(生氣)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1461326" y="3783675"/>
            <a:ext cx="909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1(厭惡)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2629208" y="3783683"/>
            <a:ext cx="909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2(恐懼)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3850129" y="3783683"/>
            <a:ext cx="909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3(高興)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5127123" y="3783675"/>
            <a:ext cx="909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4(難過)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7551915" y="3783675"/>
            <a:ext cx="909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6(驚訝)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 txBox="1"/>
          <p:nvPr/>
        </p:nvSpPr>
        <p:spPr>
          <a:xfrm>
            <a:off x="6362775" y="3783675"/>
            <a:ext cx="909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5(中立)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.png" id="99" name="Google Shape;99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26292" y="2706817"/>
            <a:ext cx="1379060" cy="10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and Dataset</a:t>
            </a:r>
            <a:endParaRPr/>
          </a:p>
        </p:txBody>
      </p:sp>
      <p:sp>
        <p:nvSpPr>
          <p:cNvPr id="105" name="Google Shape;105;p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Task : </a:t>
            </a:r>
            <a:r>
              <a:rPr b="1" lang="zh-TW"/>
              <a:t>CNN</a:t>
            </a:r>
            <a:endParaRPr b="1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Build your own CNN model 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You are welcomed to use pre-trained models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 u="sng">
                <a:solidFill>
                  <a:schemeClr val="hlink"/>
                </a:solidFill>
                <a:hlinkClick r:id="rId3"/>
              </a:rPr>
              <a:t>s</a:t>
            </a:r>
            <a:r>
              <a:rPr lang="zh-TW" sz="1800" u="sng">
                <a:solidFill>
                  <a:schemeClr val="hlink"/>
                </a:solidFill>
                <a:hlinkClick r:id="rId4"/>
              </a:rPr>
              <a:t>ample code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Report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Data Augmentation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Confusion Matrix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 u="sng">
                <a:solidFill>
                  <a:schemeClr val="hlink"/>
                </a:solidFill>
                <a:hlinkClick r:id="rId5"/>
              </a:rPr>
              <a:t>report template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6c9f48cdd_0_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Data Augmentation</a:t>
            </a:r>
            <a:endParaRPr/>
          </a:p>
        </p:txBody>
      </p:sp>
      <p:sp>
        <p:nvSpPr>
          <p:cNvPr id="111" name="Google Shape;111;g166c9f48cdd_0_0"/>
          <p:cNvSpPr txBox="1"/>
          <p:nvPr>
            <p:ph idx="1" type="body"/>
          </p:nvPr>
        </p:nvSpPr>
        <p:spPr>
          <a:xfrm>
            <a:off x="311700" y="4500575"/>
            <a:ext cx="8520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400"/>
              <a:t>ref:</a:t>
            </a:r>
            <a:r>
              <a:rPr lang="zh-TW"/>
              <a:t> </a:t>
            </a:r>
            <a:r>
              <a:rPr lang="zh-TW" sz="1200" u="sng">
                <a:solidFill>
                  <a:schemeClr val="hlink"/>
                </a:solidFill>
                <a:hlinkClick r:id="rId3"/>
              </a:rPr>
              <a:t>https://nanonets.com/blog/data-augmentation-how-to-use-deep-learning-when-you-have-limited-data-part-2/</a:t>
            </a:r>
            <a:endParaRPr sz="1200"/>
          </a:p>
        </p:txBody>
      </p:sp>
      <p:pic>
        <p:nvPicPr>
          <p:cNvPr id="112" name="Google Shape;112;g166c9f48cdd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9325" y="1194873"/>
            <a:ext cx="6004109" cy="30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Example - confusion matrix</a:t>
            </a:r>
            <a:endParaRPr/>
          </a:p>
        </p:txBody>
      </p:sp>
      <p:pic>
        <p:nvPicPr>
          <p:cNvPr id="118" name="Google Shape;11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275" y="1152425"/>
            <a:ext cx="4607449" cy="38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311700" y="1568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Kaggle Info &amp; Deadline</a:t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311700" y="920400"/>
            <a:ext cx="8101800" cy="3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Link: </a:t>
            </a:r>
            <a:r>
              <a:rPr lang="zh-TW" sz="14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https://www.kaggle.com/competitions/ml-2024-fall-hw2/overview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個人進行、不須組隊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Team Name: 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修課學生：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學號_任意名稱（ex: b09901105_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謝博揚喜洋洋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）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旁聽：旁聽_任意名稱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Maximum Daily Submission: 5 times</a:t>
            </a:r>
            <a:endParaRPr sz="14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icrosoft JhengHei"/>
              <a:buChar char="●"/>
            </a:pP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Kaggle Deadline: 2024/</a:t>
            </a: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10/18</a:t>
            </a: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23:59</a:t>
            </a: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:59</a:t>
            </a: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(GMT+8)</a:t>
            </a:r>
            <a:endParaRPr sz="14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icrosoft JhengHei"/>
              <a:buChar char="●"/>
            </a:pP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Cool Deadline: </a:t>
            </a: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2024/10/18</a:t>
            </a: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23:59:59  (GMT+8)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在Kaggle Deadline前可以選擇2份submission作為private score的評分依據。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如果未勾選，系統會自動選擇Public Leaderboard中表現最佳的兩次</a:t>
            </a: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Kaggle submission format</a:t>
            </a:r>
            <a:endParaRPr/>
          </a:p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請預測test set中七千筆資料並將結果上傳Kaggle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上傳格式為csv。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第一行必須為id,label，第二行開始為預測結果。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每行分別為id以及預測的label，請以逗號分隔。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Evaluation: Accuracy</a:t>
            </a:r>
            <a:endParaRPr/>
          </a:p>
        </p:txBody>
      </p:sp>
      <p:pic>
        <p:nvPicPr>
          <p:cNvPr descr="sample.png" id="131" name="Google Shape;1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7925" y="66050"/>
            <a:ext cx="2252225" cy="476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