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+gcdAJxvKWZpmIGya5d0egj5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946eac700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1946eac7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46eac700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1946eac7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46eac700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1946eac70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c364adcba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c364adc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364adcba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fc364adc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c364adcba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fc364adcb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46eac700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946eac7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c364adcb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fc364adcba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c364adcba_0_1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fc364adcb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c364adcba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c364adc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98a6fb66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0398a6fb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46eac70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1946eac7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46eac7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1946eac7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86b14cdea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86b14cd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9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9"/>
          <p:cNvGrpSpPr/>
          <p:nvPr/>
        </p:nvGrpSpPr>
        <p:grpSpPr>
          <a:xfrm>
            <a:off x="1004144" y="1362666"/>
            <a:ext cx="7136669" cy="203195"/>
            <a:chOff x="1346429" y="1011300"/>
            <a:chExt cx="6452100" cy="152400"/>
          </a:xfrm>
        </p:grpSpPr>
        <p:cxnSp>
          <p:nvCxnSpPr>
            <p:cNvPr id="13" name="Google Shape;13;p2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9"/>
          <p:cNvGrpSpPr/>
          <p:nvPr/>
        </p:nvGrpSpPr>
        <p:grpSpPr>
          <a:xfrm>
            <a:off x="1004151" y="5292001"/>
            <a:ext cx="7136669" cy="203195"/>
            <a:chOff x="1346435" y="3969088"/>
            <a:chExt cx="6452100" cy="152400"/>
          </a:xfrm>
        </p:grpSpPr>
        <p:cxnSp>
          <p:nvCxnSpPr>
            <p:cNvPr id="16" name="Google Shape;16;p2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9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6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6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eemlta2024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-XY5iBeims1kkBrxqqnGbY7yMwIaU5XC?usp=sharing" TargetMode="External"/><Relationship Id="rId4" Type="http://schemas.openxmlformats.org/officeDocument/2006/relationships/hyperlink" Target="https://docs.google.com/document/d/1JSm5zwwdQ-ZIH9mOGqHd4ZnO8LeiH1Kp/edit?usp=sharing&amp;ouid=114151137392970660623&amp;rtpof=true&amp;sd=true" TargetMode="External"/><Relationship Id="rId5" Type="http://schemas.openxmlformats.org/officeDocument/2006/relationships/hyperlink" Target="https://ntueemlta2024.github.io/homeworks/hw5/ml-2024fall-hw5-math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-XY5iBeims1kkBrxqqnGbY7yMwIaU5XC?usp=sharing" TargetMode="External"/><Relationship Id="rId4" Type="http://schemas.openxmlformats.org/officeDocument/2006/relationships/hyperlink" Target="https://docs.google.com/document/d/1JSm5zwwdQ-ZIH9mOGqHd4ZnO8LeiH1Kp/edit?usp=sharing&amp;ouid=114151137392970660623&amp;rtpof=true&amp;sd=true" TargetMode="External"/><Relationship Id="rId5" Type="http://schemas.openxmlformats.org/officeDocument/2006/relationships/hyperlink" Target="https://ntueemlta2024.github.io/homeworks/hw5/ml-2024fall-hw5-math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Machine Learning HW5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MLTAs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ntueemlta2024@gmail.com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946eac700_0_3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Soft Update</a:t>
            </a:r>
            <a:endParaRPr/>
          </a:p>
        </p:txBody>
      </p:sp>
      <p:sp>
        <p:nvSpPr>
          <p:cNvPr id="126" name="Google Shape;126;g31946eac700_0_33"/>
          <p:cNvSpPr txBox="1"/>
          <p:nvPr>
            <p:ph idx="1" type="body"/>
          </p:nvPr>
        </p:nvSpPr>
        <p:spPr>
          <a:xfrm>
            <a:off x="989100" y="1765175"/>
            <a:ext cx="71658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In practice, assume your agent took action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in state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and get into state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s’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,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the updated value is directly updated into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i="1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(s) ← 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r(s, a) + </a:t>
            </a:r>
            <a:r>
              <a:rPr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𝛾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(s’)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,</a:t>
            </a:r>
            <a:endParaRPr i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which is called the hard update. On the other hand, soft update is a technique used to gradually update the parameters of a target (to be updated) network or value function towards the parameters of a source (computed) network or value function. It ensures smoother learning and avoids instability, particularly in environments with high variance or stochasticity. That 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i="1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(s) ← 𝛕 · (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r(s, a) + </a:t>
            </a:r>
            <a:r>
              <a:rPr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𝛾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(s’)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) + (1-𝛕) · V</a:t>
            </a:r>
            <a:r>
              <a:rPr baseline="30000" i="1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(s).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946eac700_0_5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ε-greedy algorithm</a:t>
            </a:r>
            <a:endParaRPr/>
          </a:p>
        </p:txBody>
      </p:sp>
      <p:sp>
        <p:nvSpPr>
          <p:cNvPr id="132" name="Google Shape;132;g31946eac700_0_51"/>
          <p:cNvSpPr txBox="1"/>
          <p:nvPr>
            <p:ph idx="1" type="body"/>
          </p:nvPr>
        </p:nvSpPr>
        <p:spPr>
          <a:xfrm>
            <a:off x="989100" y="1765175"/>
            <a:ext cx="71658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The epsilon-greedy algorithm balances exploration and exploitation by choosing a random action with probability 𝜖 and the action with the highest estimated value with probability 1−𝜖. That is,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where r ~ Uniform(0,1) and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S'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is reached from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31946eac70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13" y="2789650"/>
            <a:ext cx="3608775" cy="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46eac700_0_5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Upper Confidence Bound (UCB)</a:t>
            </a:r>
            <a:endParaRPr/>
          </a:p>
        </p:txBody>
      </p:sp>
      <p:pic>
        <p:nvPicPr>
          <p:cNvPr id="139" name="Google Shape;139;g31946eac700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00" y="1536575"/>
            <a:ext cx="6054600" cy="35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1946eac700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500" y="5327575"/>
            <a:ext cx="3289000" cy="8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1946eac700_0_58"/>
          <p:cNvSpPr/>
          <p:nvPr/>
        </p:nvSpPr>
        <p:spPr>
          <a:xfrm>
            <a:off x="2826375" y="3630950"/>
            <a:ext cx="1356725" cy="52117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g31946eac700_0_58"/>
          <p:cNvSpPr/>
          <p:nvPr/>
        </p:nvSpPr>
        <p:spPr>
          <a:xfrm>
            <a:off x="4393400" y="5363425"/>
            <a:ext cx="1624525" cy="7741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c364adcba_0_8"/>
          <p:cNvSpPr txBox="1"/>
          <p:nvPr>
            <p:ph type="title"/>
          </p:nvPr>
        </p:nvSpPr>
        <p:spPr>
          <a:xfrm>
            <a:off x="311700" y="551301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Regulations &amp; Grading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c364adcba_0_10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Policy - Deadline</a:t>
            </a:r>
            <a:endParaRPr/>
          </a:p>
        </p:txBody>
      </p:sp>
      <p:sp>
        <p:nvSpPr>
          <p:cNvPr id="153" name="Google Shape;153;g2fc364adcba_0_108"/>
          <p:cNvSpPr txBox="1"/>
          <p:nvPr>
            <p:ph idx="1" type="body"/>
          </p:nvPr>
        </p:nvSpPr>
        <p:spPr>
          <a:xfrm>
            <a:off x="311700" y="15365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Cool Deadline: 2024/12/20 23:59:59 (GMT+8)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c364adcba_0_113"/>
          <p:cNvSpPr txBox="1"/>
          <p:nvPr>
            <p:ph type="title"/>
          </p:nvPr>
        </p:nvSpPr>
        <p:spPr>
          <a:xfrm>
            <a:off x="311700" y="562556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Criteria </a:t>
            </a:r>
            <a:endParaRPr/>
          </a:p>
        </p:txBody>
      </p:sp>
      <p:sp>
        <p:nvSpPr>
          <p:cNvPr id="159" name="Google Shape;159;g2fc364adcba_0_113"/>
          <p:cNvSpPr txBox="1"/>
          <p:nvPr>
            <p:ph idx="1" type="body"/>
          </p:nvPr>
        </p:nvSpPr>
        <p:spPr>
          <a:xfrm>
            <a:off x="823650" y="1456150"/>
            <a:ext cx="74967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your 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i="1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i="1" lang="zh-TW" sz="1600">
                <a:latin typeface="Arial"/>
                <a:ea typeface="Arial"/>
                <a:cs typeface="Arial"/>
                <a:sym typeface="Arial"/>
              </a:rPr>
              <a:t>(s) </a:t>
            </a:r>
            <a:r>
              <a:rPr lang="zh-TW"/>
              <a:t>table as an csv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Total 200 test cases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100 public cases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100 private cases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These cases have different initial knight and pawn positions.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Score for each case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 will run a program with fixed random seed for fairness (transition)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If you catch the pawn in step </a:t>
            </a:r>
            <a:r>
              <a:rPr i="1" lang="zh-TW"/>
              <a:t>i</a:t>
            </a:r>
            <a:r>
              <a:rPr lang="zh-TW"/>
              <a:t>, </a:t>
            </a:r>
            <a:r>
              <a:rPr lang="zh-TW" sz="1400"/>
              <a:t>the score for this case will be </a:t>
            </a:r>
            <a:r>
              <a:rPr b="1" i="1" lang="zh-TW" sz="1400"/>
              <a:t>100-i</a:t>
            </a:r>
            <a:endParaRPr b="1" i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If you failed to catch the pawn, the score for this case will be </a:t>
            </a:r>
            <a:r>
              <a:rPr b="1" i="1" lang="zh-TW"/>
              <a:t>0</a:t>
            </a:r>
            <a:endParaRPr b="1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46eac700_0_72"/>
          <p:cNvSpPr txBox="1"/>
          <p:nvPr>
            <p:ph type="title"/>
          </p:nvPr>
        </p:nvSpPr>
        <p:spPr>
          <a:xfrm>
            <a:off x="311700" y="791156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Criteria </a:t>
            </a:r>
            <a:endParaRPr/>
          </a:p>
        </p:txBody>
      </p:sp>
      <p:sp>
        <p:nvSpPr>
          <p:cNvPr id="165" name="Google Shape;165;g31946eac700_0_72"/>
          <p:cNvSpPr txBox="1"/>
          <p:nvPr>
            <p:ph idx="1" type="body"/>
          </p:nvPr>
        </p:nvSpPr>
        <p:spPr>
          <a:xfrm>
            <a:off x="311700" y="1536567"/>
            <a:ext cx="8520600" cy="4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Performance score </a:t>
            </a:r>
            <a:r>
              <a:rPr lang="zh-TW" sz="1400"/>
              <a:t>- </a:t>
            </a:r>
            <a:r>
              <a:rPr lang="zh-TW" sz="1400">
                <a:solidFill>
                  <a:srgbClr val="FF0000"/>
                </a:solidFill>
              </a:rPr>
              <a:t>4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</a:t>
            </a:r>
            <a:r>
              <a:rPr lang="zh-TW"/>
              <a:t> </a:t>
            </a:r>
            <a:r>
              <a:rPr lang="zh-TW" sz="1400"/>
              <a:t>simple baseline分數 (50.00) :  </a:t>
            </a:r>
            <a:r>
              <a:rPr b="1" lang="zh-TW"/>
              <a:t>1</a:t>
            </a:r>
            <a:r>
              <a:rPr b="1" lang="zh-TW" sz="1400"/>
              <a:t>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超過public leaderboard strong baseline分數 (93.46) :  </a:t>
            </a:r>
            <a:r>
              <a:rPr b="1" lang="zh-TW"/>
              <a:t>1%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</a:t>
            </a:r>
            <a:r>
              <a:rPr lang="zh-TW"/>
              <a:t> </a:t>
            </a:r>
            <a:r>
              <a:rPr lang="zh-TW" sz="1400"/>
              <a:t>simple baseline分數 (50</a:t>
            </a:r>
            <a:r>
              <a:rPr lang="zh-TW"/>
              <a:t>.00)</a:t>
            </a:r>
            <a:r>
              <a:rPr lang="zh-TW" sz="1400"/>
              <a:t> :  </a:t>
            </a:r>
            <a:r>
              <a:rPr b="1" lang="zh-TW"/>
              <a:t>1</a:t>
            </a:r>
            <a:r>
              <a:rPr b="1" lang="zh-TW" sz="1400"/>
              <a:t>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超過private leaderboard strong baseline分數 (94.18) :  </a:t>
            </a:r>
            <a:r>
              <a:rPr b="1" lang="zh-TW"/>
              <a:t>1%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code template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Programming report - </a:t>
            </a:r>
            <a:r>
              <a:rPr lang="zh-TW" sz="1400">
                <a:solidFill>
                  <a:srgbClr val="FF0000"/>
                </a:solidFill>
              </a:rPr>
              <a:t>2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report template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Math problem - </a:t>
            </a:r>
            <a:r>
              <a:rPr lang="zh-TW" sz="1400">
                <a:solidFill>
                  <a:srgbClr val="FF0000"/>
                </a:solidFill>
              </a:rPr>
              <a:t>6%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5"/>
              </a:rPr>
              <a:t>math problem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若有和其他修課同學討論，請務必於題號前標明collaborator（含姓名、學號）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c364adcba_0_118"/>
          <p:cNvSpPr txBox="1"/>
          <p:nvPr>
            <p:ph type="title"/>
          </p:nvPr>
        </p:nvSpPr>
        <p:spPr>
          <a:xfrm>
            <a:off x="311700" y="791156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71" name="Google Shape;171;g2fc364adcba_0_118"/>
          <p:cNvSpPr txBox="1"/>
          <p:nvPr/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在Cool上分別繳交以下檔案：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report.pdf</a:t>
            </a:r>
            <a:endParaRPr b="1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math.pdf</a:t>
            </a:r>
            <a:endParaRPr b="1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code.ipynb</a:t>
            </a:r>
            <a:endParaRPr b="1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1"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value_table.npy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c364adcba_0_123"/>
          <p:cNvSpPr txBox="1"/>
          <p:nvPr>
            <p:ph idx="1" type="body"/>
          </p:nvPr>
        </p:nvSpPr>
        <p:spPr>
          <a:xfrm>
            <a:off x="311700" y="1688433"/>
            <a:ext cx="8520600" cy="5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zh-TW">
                <a:solidFill>
                  <a:srgbClr val="424242"/>
                </a:solidFill>
              </a:rPr>
              <a:t>Lateness</a:t>
            </a:r>
            <a:endParaRPr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Cool 遲交每小時分數*0.95，兩天後歸0</a:t>
            </a:r>
            <a:endParaRPr sz="1800"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有特殊原因請找助教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zh-TW">
                <a:solidFill>
                  <a:srgbClr val="424242"/>
                </a:solidFill>
              </a:rPr>
              <a:t>Runtime Error</a:t>
            </a:r>
            <a:endParaRPr>
              <a:solidFill>
                <a:srgbClr val="42424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當程式錯誤，造成助教無法順利執行，請在公告時間內寄信向助教說明，修好之後重新執行所得kaggle部分分數將x0.5。</a:t>
            </a:r>
            <a:endParaRPr sz="1800">
              <a:solidFill>
                <a:srgbClr val="424242"/>
              </a:solidFill>
            </a:endParaRPr>
          </a:p>
        </p:txBody>
      </p:sp>
      <p:sp>
        <p:nvSpPr>
          <p:cNvPr id="177" name="Google Shape;177;g2fc364adcba_0_123"/>
          <p:cNvSpPr txBox="1"/>
          <p:nvPr>
            <p:ph type="title"/>
          </p:nvPr>
        </p:nvSpPr>
        <p:spPr>
          <a:xfrm>
            <a:off x="311700" y="791156"/>
            <a:ext cx="8520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Policy - Others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c364adcba_0_128"/>
          <p:cNvSpPr txBox="1"/>
          <p:nvPr>
            <p:ph type="title"/>
          </p:nvPr>
        </p:nvSpPr>
        <p:spPr>
          <a:xfrm>
            <a:off x="424400" y="621325"/>
            <a:ext cx="85206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學術倫理</a:t>
            </a:r>
            <a:endParaRPr/>
          </a:p>
        </p:txBody>
      </p:sp>
      <p:sp>
        <p:nvSpPr>
          <p:cNvPr id="183" name="Google Shape;183;g2fc364adcba_0_128"/>
          <p:cNvSpPr txBox="1"/>
          <p:nvPr>
            <p:ph idx="1" type="body"/>
          </p:nvPr>
        </p:nvSpPr>
        <p:spPr>
          <a:xfrm>
            <a:off x="623400" y="1777592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抄code、抄report 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開設kaggle多重分身帳號註冊competition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g2fc364adcba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6300" y="621333"/>
            <a:ext cx="3024775" cy="170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398a6fb66_0_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73" name="Google Shape;73;g30398a6fb66_0_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Code template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Report template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Math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388400"/>
            <a:ext cx="8520600" cy="4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>
                <a:solidFill>
                  <a:srgbClr val="555555"/>
                </a:solidFill>
              </a:rPr>
              <a:t>HW4 Intro - Knight and Pawn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Tasks Description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zh-TW">
                <a:solidFill>
                  <a:srgbClr val="555555"/>
                </a:solidFill>
              </a:rPr>
              <a:t>Prerequisites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Soft update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ε-greedy algorithm</a:t>
            </a:r>
            <a:endParaRPr>
              <a:solidFill>
                <a:srgbClr val="555555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Upper C</a:t>
            </a:r>
            <a:r>
              <a:rPr lang="zh-TW">
                <a:solidFill>
                  <a:srgbClr val="555555"/>
                </a:solidFill>
              </a:rPr>
              <a:t>onfidence </a:t>
            </a:r>
            <a:r>
              <a:rPr lang="zh-TW">
                <a:solidFill>
                  <a:srgbClr val="555555"/>
                </a:solidFill>
              </a:rPr>
              <a:t>Bound (UCB)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zh-TW">
                <a:solidFill>
                  <a:srgbClr val="555555"/>
                </a:solidFill>
              </a:rPr>
              <a:t>Regulations &amp; Grading</a:t>
            </a:r>
            <a:endParaRPr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551301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Knight and Pawn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1474675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Catch the pawn with your knight as soon as possible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2505" l="0" r="0" t="11399"/>
          <a:stretch/>
        </p:blipFill>
        <p:spPr>
          <a:xfrm>
            <a:off x="2703975" y="2414850"/>
            <a:ext cx="3431250" cy="34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46eac700_0_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97" name="Google Shape;97;g31946eac700_0_4"/>
          <p:cNvSpPr txBox="1"/>
          <p:nvPr>
            <p:ph idx="1" type="body"/>
          </p:nvPr>
        </p:nvSpPr>
        <p:spPr>
          <a:xfrm>
            <a:off x="311700" y="1474675"/>
            <a:ext cx="84444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Rule</a:t>
            </a:r>
            <a:endParaRPr sz="16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b="1"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Goal</a:t>
            </a: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: catch the pawn with a knight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b="1"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Board setting</a:t>
            </a: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: a standard 8*8 chess board with 8 fixed obstacles at the center of the board (d4,d5,e4,e5,c3,c6,f3,f6)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b="1"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Initialization</a:t>
            </a: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: a pawn and a knight at two random different positions (not on the obstacles)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 each round, the RL agent moves the knight according to the chess rules and should not move onto the obstacles. Then, the pawn moves downward one grid with a fixed probability. Catch the pawn before 50 rounds.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" name="Google Shape;98;g31946eac700_0_4"/>
          <p:cNvPicPr preferRelativeResize="0"/>
          <p:nvPr/>
        </p:nvPicPr>
        <p:blipFill rotWithShape="1">
          <a:blip r:embed="rId3">
            <a:alphaModFix/>
          </a:blip>
          <a:srcRect b="2505" l="0" r="0" t="11399"/>
          <a:stretch/>
        </p:blipFill>
        <p:spPr>
          <a:xfrm>
            <a:off x="5744900" y="4131025"/>
            <a:ext cx="2455675" cy="24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46eac700_0_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104" name="Google Shape;104;g31946eac700_0_17"/>
          <p:cNvSpPr txBox="1"/>
          <p:nvPr>
            <p:ph idx="1" type="body"/>
          </p:nvPr>
        </p:nvSpPr>
        <p:spPr>
          <a:xfrm>
            <a:off x="311700" y="1474675"/>
            <a:ext cx="84444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Reinforcement Learning formulation</a:t>
            </a:r>
            <a:endParaRPr sz="16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b="1"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Finite-state MDP (tabular method)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State : {position of the knight} ✕ {</a:t>
            </a: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position of the pawn} → total 64*64 states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Action : all legal movements of the knight → At most 8 possible actions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Transition : randomness from the pawn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Reward : Define your own reward. 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(Default : 1 if the knight catches the pawn; -0.001 otherwise)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Discount factor : Define your own discount factor (Default : 1, no discount)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(But the evaluation is related to how early you catch the pawn.)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b="1" lang="zh-TW" sz="1400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Learning Algorithm : Value iteration</a:t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555555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Update the value function. </a:t>
            </a:r>
            <a:endParaRPr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5" name="Google Shape;105;g31946eac700_0_17"/>
          <p:cNvPicPr preferRelativeResize="0"/>
          <p:nvPr/>
        </p:nvPicPr>
        <p:blipFill rotWithShape="1">
          <a:blip r:embed="rId3">
            <a:alphaModFix/>
          </a:blip>
          <a:srcRect b="2505" l="0" r="0" t="11399"/>
          <a:stretch/>
        </p:blipFill>
        <p:spPr>
          <a:xfrm>
            <a:off x="6004750" y="4524400"/>
            <a:ext cx="2064025" cy="2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551301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Prerequisites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6b14cdea_0_6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Recap</a:t>
            </a:r>
            <a:endParaRPr/>
          </a:p>
        </p:txBody>
      </p:sp>
      <p:sp>
        <p:nvSpPr>
          <p:cNvPr id="116" name="Google Shape;116;g2f86b14cdea_0_63"/>
          <p:cNvSpPr txBox="1"/>
          <p:nvPr>
            <p:ph idx="1" type="body"/>
          </p:nvPr>
        </p:nvSpPr>
        <p:spPr>
          <a:xfrm>
            <a:off x="1209650" y="1536575"/>
            <a:ext cx="7622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How about V</a:t>
            </a:r>
            <a:r>
              <a:rPr baseline="30000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(s)?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Please express 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aseline="30000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(s) in terms of V</a:t>
            </a:r>
            <a:r>
              <a:rPr baseline="30000" lang="zh-TW" sz="1600">
                <a:latin typeface="Arial"/>
                <a:ea typeface="Arial"/>
                <a:cs typeface="Arial"/>
                <a:sym typeface="Arial"/>
              </a:rPr>
              <a:t>𝛑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in your report.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f86b14cdea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50" y="1536575"/>
            <a:ext cx="6724698" cy="1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86b14cdea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550" y="2870775"/>
            <a:ext cx="3573775" cy="3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f86b14cdea_0_63"/>
          <p:cNvSpPr/>
          <p:nvPr/>
        </p:nvSpPr>
        <p:spPr>
          <a:xfrm>
            <a:off x="6464600" y="2348700"/>
            <a:ext cx="264600" cy="323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g2f86b14cdea_0_63"/>
          <p:cNvSpPr/>
          <p:nvPr/>
        </p:nvSpPr>
        <p:spPr>
          <a:xfrm rot="10800000">
            <a:off x="2728875" y="2348700"/>
            <a:ext cx="264600" cy="323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