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jg2oa5hC2l2W2HYkS2tZnKQXd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F5D668-E521-4628-9E40-ABBC7F93602D}">
  <a:tblStyle styleId="{3CF5D668-E521-4628-9E40-ABBC7F9360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6A5952-D5F3-4DBD-97A9-A450BB96704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0"/>
    <p:restoredTop sz="94720"/>
  </p:normalViewPr>
  <p:slideViewPr>
    <p:cSldViewPr snapToGrid="0">
      <p:cViewPr varScale="1">
        <p:scale>
          <a:sx n="108" d="100"/>
          <a:sy n="108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找不到隊友也沒關係，我們可以幫忙配對。我們會準備數個實際的機器學習競賽題目，這些題目都非常具有挑戰性，需要使用多種機器學習技術才能完成，學生可以從中選取一個題目完成。</a:t>
            </a:r>
            <a:endParaRPr/>
          </a:p>
        </p:txBody>
      </p:sp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474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作業共六個，由個人獨立完成。每個作業包含實作和理論兩部分，實作部分需繳交程式碼由助教驗證成果，理論部分需繳交報告並回答指定的問題。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 實作部分：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程式碼：程式碼符合指定格式可以順利執行即得滿分，如格式錯誤經助教要求修改後才能執行會被扣分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執行結果：程式碼執行結果達到指定的正確率即得到滿分，未達指定正確率按和指定正確率的差距扣分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課堂內競賽成績：同學上傳程式執行結果到競賽專用平台 Kaggle，可以即時得知成果，並可得知在班級中的排名，根據排名給予分數。課堂內競賽成績優異的同學會被邀請在課堂上發表，會有額外的加分。課堂內競賽視同考試，嚴禁任何作弊行為，例如：在機器學習過程中使用禁止使用的資料，如測試資料(視同考試攜帶小抄)、註冊多重分身參加比賽(視同考試請人代考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 理論部分：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回答指定問題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 自由發揮，例如同學可以比較不同的機器學習方法做深入的分析。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找不到隊友也沒關係，我們可以幫忙配對。我們會準備數個實際的機器學習競賽題目，這些題目都非常具有挑戰性，需要使用多種機器學習技術才能完成，學生可以從中選取一個題目完成。</a:t>
            </a:r>
            <a:endParaRPr/>
          </a:p>
        </p:txBody>
      </p:sp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r12942151@ntu.edu.tw" TargetMode="External"/><Relationship Id="rId3" Type="http://schemas.openxmlformats.org/officeDocument/2006/relationships/hyperlink" Target="https://ntueemlta2022.github.io/" TargetMode="External"/><Relationship Id="rId7" Type="http://schemas.openxmlformats.org/officeDocument/2006/relationships/hyperlink" Target="mailto:r12942094@ntu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tueemlta2023@gmail.com" TargetMode="External"/><Relationship Id="rId11" Type="http://schemas.openxmlformats.org/officeDocument/2006/relationships/image" Target="../media/image3.png"/><Relationship Id="rId5" Type="http://schemas.openxmlformats.org/officeDocument/2006/relationships/hyperlink" Target="mailto:peiyuanwu@ntu.edu.tw" TargetMode="External"/><Relationship Id="rId10" Type="http://schemas.openxmlformats.org/officeDocument/2006/relationships/image" Target="../media/image2.jpg"/><Relationship Id="rId4" Type="http://schemas.openxmlformats.org/officeDocument/2006/relationships/hyperlink" Target="https://www.facebook.com/groups/1032602664677990" TargetMode="External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mailto:ntueemlta2022@gmail.com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r12942151@ntu.edu.tw" TargetMode="External"/><Relationship Id="rId5" Type="http://schemas.openxmlformats.org/officeDocument/2006/relationships/image" Target="../media/image4.jpg"/><Relationship Id="rId4" Type="http://schemas.openxmlformats.org/officeDocument/2006/relationships/hyperlink" Target="mailto:r12942094@ntu.edu.t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103260266467799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EE5184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機器學習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2023 Fall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02385" y="4389119"/>
            <a:ext cx="7277089" cy="216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吳沛遠 Pei-Yuan Wu (</a:t>
            </a:r>
            <a:r>
              <a:rPr lang="en-US" sz="4400" dirty="0" err="1">
                <a:latin typeface="Times New Roman"/>
                <a:ea typeface="Times New Roman"/>
                <a:cs typeface="Times New Roman"/>
                <a:sym typeface="Times New Roman"/>
              </a:rPr>
              <a:t>主授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 dirty="0" err="1">
                <a:latin typeface="Times New Roman"/>
                <a:ea typeface="Times New Roman"/>
                <a:cs typeface="Times New Roman"/>
                <a:sym typeface="Times New Roman"/>
              </a:rPr>
              <a:t>李宏毅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 Hung-Yi Lee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National Taiwan University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0" y="415496"/>
            <a:ext cx="4572000" cy="644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General Information</a:t>
            </a:r>
          </a:p>
          <a:p>
            <a:pPr marL="336947" lvl="0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600"/>
            </a:pPr>
            <a:r>
              <a:rPr lang="en-US" altLang="zh-TW" sz="1600" dirty="0"/>
              <a:t>09:10-13:10, Friday, </a:t>
            </a:r>
            <a:r>
              <a:rPr lang="zh-TW" altLang="en-US" sz="1600" dirty="0"/>
              <a:t>博理</a:t>
            </a:r>
            <a:r>
              <a:rPr lang="en-US" altLang="zh-TW" sz="1600" dirty="0"/>
              <a:t>113</a:t>
            </a:r>
            <a:endParaRPr lang="en-US" altLang="zh-TW" sz="1600" dirty="0">
              <a:solidFill>
                <a:srgbClr val="00B050"/>
              </a:solidFill>
            </a:endParaRPr>
          </a:p>
          <a:p>
            <a:pPr marL="514350" lvl="1" indent="-171450">
              <a:buClrTx/>
              <a:buSzPts val="1600"/>
              <a:buFont typeface="Noto Sans Symbols"/>
              <a:buChar char="⮚"/>
            </a:pPr>
            <a:r>
              <a:rPr lang="en-US" altLang="zh-TW" sz="1600" dirty="0">
                <a:solidFill>
                  <a:schemeClr val="tx1"/>
                </a:solidFill>
              </a:rPr>
              <a:t>Course Website (ppt slides/course videos) </a:t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u="sng" dirty="0">
                <a:solidFill>
                  <a:srgbClr val="00B050"/>
                </a:solidFill>
                <a:highlight>
                  <a:srgbClr val="FFFF00"/>
                </a:highlight>
                <a:hlinkClick r:id="rId3"/>
              </a:rPr>
              <a:t>https://ntueemlta2023.github.io</a:t>
            </a:r>
            <a:endParaRPr lang="en-US" altLang="zh-TW" dirty="0">
              <a:highlight>
                <a:srgbClr val="FFFF00"/>
              </a:highlight>
            </a:endParaRPr>
          </a:p>
          <a:p>
            <a:pPr marL="514350" lvl="1" indent="-171450">
              <a:buClrTx/>
              <a:buSzPts val="1600"/>
              <a:buFont typeface="Noto Sans Symbols"/>
              <a:buChar char="⮚"/>
            </a:pPr>
            <a:r>
              <a:rPr lang="en-US" altLang="zh-TW" sz="1600" dirty="0">
                <a:solidFill>
                  <a:schemeClr val="tx1"/>
                </a:solidFill>
              </a:rPr>
              <a:t>Facebook group: 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Machine Learning (2023, fall)</a:t>
            </a:r>
            <a:br>
              <a:rPr lang="en-US" altLang="zh-TW" sz="1400" b="1" dirty="0">
                <a:solidFill>
                  <a:srgbClr val="00B050"/>
                </a:solidFill>
                <a:highlight>
                  <a:srgbClr val="FFFF00"/>
                </a:highlight>
              </a:rPr>
            </a:br>
            <a:r>
              <a:rPr lang="en-US" altLang="zh-TW" sz="1200" dirty="0">
                <a:solidFill>
                  <a:srgbClr val="00B050"/>
                </a:solidFill>
                <a:highlight>
                  <a:srgbClr val="FFFF00"/>
                </a:highlight>
                <a:hlinkClick r:id="rId4"/>
              </a:rPr>
              <a:t>https://www.facebook.com/groups/1032602664677990</a:t>
            </a:r>
            <a:endParaRPr lang="en-US" altLang="zh-TW" sz="1200" dirty="0">
              <a:highlight>
                <a:srgbClr val="FFFF00"/>
              </a:highlight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Instructors</a:t>
            </a:r>
            <a:endParaRPr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 dirty="0"/>
              <a:t>吳沛遠 (Pei-Yuan Wu) (</a:t>
            </a:r>
            <a:r>
              <a:rPr lang="en-US" sz="1600" dirty="0" err="1"/>
              <a:t>主授</a:t>
            </a:r>
            <a:r>
              <a:rPr lang="en-US" sz="1600" dirty="0"/>
              <a:t>)</a:t>
            </a:r>
            <a:endParaRPr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Office: EE2-234</a:t>
            </a:r>
            <a:endParaRPr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Email: </a:t>
            </a:r>
            <a:r>
              <a:rPr lang="en-US" sz="1400" u="sng" dirty="0">
                <a:solidFill>
                  <a:schemeClr val="hlink"/>
                </a:solidFill>
                <a:hlinkClick r:id="rId5"/>
              </a:rPr>
              <a:t>peiyuanwu@ntu.edu.tw</a:t>
            </a:r>
            <a:endParaRPr sz="1400"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Phone: (02)3366-4687</a:t>
            </a:r>
            <a:endParaRPr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Office hours:</a:t>
            </a:r>
            <a:r>
              <a:rPr lang="zh-TW" altLang="en-US" sz="1400" dirty="0"/>
              <a:t> </a:t>
            </a:r>
            <a:r>
              <a:rPr lang="en-US" altLang="zh-TW" sz="1400">
                <a:solidFill>
                  <a:schemeClr val="tx1"/>
                </a:solidFill>
              </a:rPr>
              <a:t>Thu 9:30~11:30</a:t>
            </a:r>
            <a:r>
              <a:rPr lang="en-US" altLang="zh-TW" sz="1400"/>
              <a:t>, </a:t>
            </a:r>
            <a:r>
              <a:rPr lang="zh-TW" altLang="en-US" sz="1400" dirty="0"/>
              <a:t>電二</a:t>
            </a:r>
            <a:r>
              <a:rPr lang="en-US" altLang="zh-TW" sz="1400" dirty="0"/>
              <a:t>234</a:t>
            </a:r>
            <a:endParaRPr dirty="0">
              <a:solidFill>
                <a:srgbClr val="FF0000"/>
              </a:solidFill>
            </a:endParaRPr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 dirty="0" err="1"/>
              <a:t>李宏毅</a:t>
            </a:r>
            <a:r>
              <a:rPr lang="en-US" sz="1600" dirty="0"/>
              <a:t> (Hung-Yi Lee)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Teaching Assistants</a:t>
            </a:r>
            <a:endParaRPr sz="1600"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zh-TW" altLang="en-US" sz="1400" dirty="0">
                <a:highlight>
                  <a:srgbClr val="FFFF00"/>
                </a:highlight>
              </a:rPr>
              <a:t>助教信箱</a:t>
            </a:r>
            <a:r>
              <a:rPr lang="en-US" altLang="zh-TW" sz="1400" dirty="0">
                <a:highlight>
                  <a:srgbClr val="FFFF00"/>
                </a:highlight>
              </a:rPr>
              <a:t>:</a:t>
            </a:r>
            <a:r>
              <a:rPr lang="zh-TW" altLang="en-US" sz="1400" dirty="0">
                <a:highlight>
                  <a:srgbClr val="FFFF00"/>
                </a:highlight>
              </a:rPr>
              <a:t> </a:t>
            </a:r>
            <a:r>
              <a:rPr lang="en-US" altLang="zh-TW" sz="1400" dirty="0">
                <a:highlight>
                  <a:srgbClr val="FFFF00"/>
                </a:highlight>
                <a:hlinkClick r:id="rId6"/>
              </a:rPr>
              <a:t>ntueemlta2023@gmail.com</a:t>
            </a:r>
            <a:r>
              <a:rPr lang="en-US" altLang="zh-TW" sz="1400" dirty="0">
                <a:highlight>
                  <a:srgbClr val="FFFF00"/>
                </a:highlight>
              </a:rPr>
              <a:t> (</a:t>
            </a:r>
            <a:r>
              <a:rPr lang="zh-TW" altLang="en-US" sz="1400" dirty="0">
                <a:highlight>
                  <a:srgbClr val="FFFF00"/>
                </a:highlight>
              </a:rPr>
              <a:t>以此信箱為主</a:t>
            </a:r>
            <a:r>
              <a:rPr lang="en-US" altLang="zh-TW" sz="1400" dirty="0">
                <a:highlight>
                  <a:srgbClr val="FFFF00"/>
                </a:highlight>
              </a:rPr>
              <a:t>)</a:t>
            </a:r>
            <a:endParaRPr lang="en-US" sz="1400" dirty="0">
              <a:highlight>
                <a:srgbClr val="FFFF00"/>
              </a:highlight>
            </a:endParaRPr>
          </a:p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zh-TW" altLang="en-US" sz="1400" dirty="0">
                <a:highlight>
                  <a:srgbClr val="FFFF00"/>
                </a:highlight>
              </a:rPr>
              <a:t>張原嘉 </a:t>
            </a:r>
            <a:r>
              <a:rPr lang="en-US" altLang="zh-TW" sz="1400" dirty="0">
                <a:highlight>
                  <a:srgbClr val="FFFF00"/>
                </a:highlight>
                <a:hlinkClick r:id="rId7"/>
              </a:rPr>
              <a:t>r12942094@ntu.edu.tw</a:t>
            </a:r>
            <a:endParaRPr lang="en-US" altLang="zh-TW" sz="1400" dirty="0">
              <a:highlight>
                <a:srgbClr val="FFFF00"/>
              </a:highlight>
            </a:endParaRPr>
          </a:p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zh-TW" altLang="en-US" sz="1400" dirty="0">
                <a:highlight>
                  <a:srgbClr val="FFFF00"/>
                </a:highlight>
              </a:rPr>
              <a:t>黃俊霖 </a:t>
            </a:r>
            <a:r>
              <a:rPr lang="en-US" altLang="zh-TW" sz="1400" dirty="0">
                <a:highlight>
                  <a:srgbClr val="FFFF00"/>
                </a:highlight>
                <a:hlinkClick r:id="rId8"/>
              </a:rPr>
              <a:t>r12942151@ntu.edu.tw</a:t>
            </a:r>
            <a:endParaRPr lang="en-US" altLang="zh-TW" sz="1400" dirty="0">
              <a:highlight>
                <a:srgbClr val="FFFF00"/>
              </a:highlight>
            </a:endParaRPr>
          </a:p>
          <a:p>
            <a:pPr marL="16549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endParaRPr sz="1400" dirty="0">
              <a:solidFill>
                <a:srgbClr val="00B05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altLang="zh-TW" sz="1600" b="1" dirty="0">
                <a:solidFill>
                  <a:srgbClr val="002060"/>
                </a:solidFill>
              </a:rPr>
              <a:t>Grading </a:t>
            </a:r>
            <a:r>
              <a:rPr lang="en-US" altLang="zh-TW" sz="1600" b="1" dirty="0">
                <a:solidFill>
                  <a:srgbClr val="FF0000"/>
                </a:solidFill>
              </a:rPr>
              <a:t>(Tentative)</a:t>
            </a:r>
            <a:endParaRPr lang="en-US" altLang="zh-TW" sz="1600"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altLang="zh-TW" sz="1600" dirty="0"/>
              <a:t>Programming Assignments 6% x 5 </a:t>
            </a:r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altLang="zh-TW" sz="1600" dirty="0"/>
              <a:t>Written Assignments 6% x 5</a:t>
            </a:r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altLang="zh-TW" sz="1600" dirty="0"/>
              <a:t>Final exam 40%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2"/>
          </p:nvPr>
        </p:nvSpPr>
        <p:spPr>
          <a:xfrm>
            <a:off x="4572000" y="415497"/>
            <a:ext cx="4572000" cy="593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>
                <a:solidFill>
                  <a:srgbClr val="002060"/>
                </a:solidFill>
              </a:rPr>
              <a:t>Course Outline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Regression; Bias and Variance Errors</a:t>
            </a:r>
            <a:endParaRPr sz="1600" u="sng"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Probabilistic Generative Model; Logistic Regression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Dimensionality Reduction: Principle Component Analysis; Auto-Encoder; Neighbor Embedding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Semi-Supervised Learning</a:t>
            </a:r>
            <a:endParaRPr sz="1600"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Neural Network Introduction: Gradient Decent; Back Propagation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Convolutional/Recurrent Neural Network</a:t>
            </a:r>
            <a:r>
              <a:rPr lang="en-US" sz="1600" u="sng"/>
              <a:t> 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Ensemble</a:t>
            </a:r>
            <a:endParaRPr sz="1600" u="sng"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Support Vector Machine; Lagrange Duality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Expectation Maximization</a:t>
            </a:r>
            <a:endParaRPr/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Probably Approximately Correct Learning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>
                <a:solidFill>
                  <a:srgbClr val="002060"/>
                </a:solidFill>
              </a:rPr>
              <a:t>Reference Books:</a:t>
            </a:r>
            <a:endParaRPr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Introduction to Machine Learning, Ethem Alpaydin, 2009, MIT Press</a:t>
            </a:r>
            <a:endParaRPr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Pattern Recognition and Machine Learning, Christopher M. Bishop, 2006, Springer</a:t>
            </a:r>
            <a:endParaRPr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Foundations of Machine Learning, M. Mohri, A. Rostamizadeh, and A. Talwalkar, MIT Press</a:t>
            </a:r>
            <a:endParaRPr/>
          </a:p>
          <a:p>
            <a:pPr marL="16549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</p:txBody>
      </p:sp>
      <p:sp>
        <p:nvSpPr>
          <p:cNvPr id="98" name="Google Shape;98;p2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EE5184 Machine Learning Syllabus (202</a:t>
            </a:r>
            <a:r>
              <a:rPr lang="en-US" sz="21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Fall) 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 descr="「Introduction to Machine Learning, second edition, Ethem Alpaydin」的圖片搜尋結果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89876" y="5283200"/>
            <a:ext cx="1312840" cy="148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「bishop machine learning」的圖片搜尋結果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05916" y="5283200"/>
            <a:ext cx="1088182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587502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576185" y="5283200"/>
            <a:ext cx="1146615" cy="148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Schedule (Tentative)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2291974504"/>
              </p:ext>
            </p:extLst>
          </p:nvPr>
        </p:nvGraphicFramePr>
        <p:xfrm>
          <a:off x="0" y="443421"/>
          <a:ext cx="9144000" cy="4655120"/>
        </p:xfrm>
        <a:graphic>
          <a:graphicData uri="http://schemas.openxmlformats.org/drawingml/2006/table">
            <a:tbl>
              <a:tblPr firstRow="1" bandRow="1">
                <a:noFill/>
                <a:tableStyleId>{3CF5D668-E521-4628-9E40-ABBC7F93602D}</a:tableStyleId>
              </a:tblPr>
              <a:tblGrid>
                <a:gridCol w="58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Assignments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09/08</a:t>
                      </a:r>
                      <a:endParaRPr dirty="0"/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Introduction; Regression; Bias and Variance Errors</a:t>
                      </a:r>
                      <a:endParaRPr lang="en-US" altLang="zh-TW"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09/15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Model Classification: Probabilistic Generative Model, Logistic Regression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endParaRPr lang="en-US" altLang="zh-TW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09/22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Networks: Introduction, Gradient Decent and Back Propagation, Tips, Implementation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HW1 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b="1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09/29</a:t>
                      </a:r>
                      <a:endParaRPr sz="1200" b="1" i="0" u="none" strike="noStrike" cap="none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Mid-Autumn Festival</a:t>
                      </a:r>
                      <a:endParaRPr sz="1200" b="1" i="0" u="none" strike="noStrike" cap="none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i="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10/06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 (CNN) (</a:t>
                      </a: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看李宏毅教授教學影片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Dimensionality Reduction: Principle Component Analysis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HW1 due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10/13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 encoder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HW2 out</a:t>
                      </a:r>
                      <a:endParaRPr lang="en-US" altLang="zh-TW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10/20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Neighbor Embedding</a:t>
                      </a:r>
                      <a:endParaRPr lang="zh-TW" altLang="en-US" sz="1200" b="1" i="0" u="none" strike="noStrike" cap="none" dirty="0">
                        <a:solidFill>
                          <a:srgbClr val="0070C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10/27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Ensemble: Random forest, AdaBoost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Recurrent Neural Network (</a:t>
                      </a:r>
                      <a:r>
                        <a:rPr lang="zh-TW" alt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看李宏毅教授教學影片</a:t>
                      </a: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lang="zh-TW" altLang="en-US"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HW2 due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HW3 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11/03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Expectation Maximization and Gaussian Mixture Models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endParaRPr lang="en-US" altLang="zh-TW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11/10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Semi-Supervised Learning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HW3 due</a:t>
                      </a:r>
                      <a:b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HW4 out</a:t>
                      </a:r>
                      <a:endParaRPr lang="en-US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11/17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Variational Auto-Encoder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11/24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 – Margin and primal form</a:t>
                      </a:r>
                      <a:b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Duality Theory of Constrained Optimization - Introduction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HW4 due</a:t>
                      </a:r>
                      <a:endParaRPr lang="en-US" altLang="zh-TW" sz="1200" dirty="0"/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12/01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 Duality Theorem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altLang="zh-TW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HW5 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12/08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Machine: Kernel form and KKT conditions</a:t>
                      </a:r>
                      <a:endParaRPr lang="en-US" altLang="zh-TW"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12/15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Probably Approximately Correct Learning</a:t>
                      </a:r>
                      <a:endParaRPr lang="en-US" altLang="zh-TW"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HW5 due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 b="1" u="none" strike="noStrike" cap="none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12/22</a:t>
                      </a:r>
                      <a:endParaRPr sz="1200" b="1" i="0" u="none" strike="noStrike" cap="none" dirty="0">
                        <a:solidFill>
                          <a:srgbClr val="0070C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Exam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114301" y="681135"/>
            <a:ext cx="9029699" cy="583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7145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Prerequisite (</a:t>
            </a:r>
            <a:r>
              <a:rPr lang="zh-TW" altLang="en-US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沒學過的話，修本課程將頗為痛苦</a:t>
            </a: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)</a:t>
            </a:r>
          </a:p>
          <a:p>
            <a:pPr marL="447675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微積分</a:t>
            </a:r>
            <a:b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Limit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differential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integral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gradient…</a:t>
            </a:r>
          </a:p>
          <a:p>
            <a:pPr marL="447675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線性代數 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Linear Algebra</a:t>
            </a:r>
            <a:b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Matrix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vector space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eigen-value/vectors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Singular Value Decomposition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linear independence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orthogonal projection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Gram Schmidt…</a:t>
            </a:r>
          </a:p>
          <a:p>
            <a:pPr marL="447675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機率與統計</a:t>
            </a:r>
            <a:b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Expectation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variance/covariance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conditional probability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statistical independence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Gaussian distribution…</a:t>
            </a:r>
          </a:p>
          <a:p>
            <a:pPr marL="447675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程式設計</a:t>
            </a:r>
            <a:b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Object-Oriented Programming (e.g. Python, Java, C++, </a:t>
            </a:r>
            <a:r>
              <a:rPr lang="en-US" altLang="zh-TW" sz="2400" dirty="0" err="1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etc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)…</a:t>
            </a:r>
            <a:endParaRPr lang="en-US" altLang="zh-TW" sz="24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17145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“</a:t>
            </a:r>
            <a:r>
              <a:rPr lang="zh-TW" altLang="en-US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理論上</a:t>
            </a: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”</a:t>
            </a:r>
            <a:r>
              <a:rPr lang="zh-TW" altLang="en-US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電機系大三以上的學生即具備修習本課程所需的基本能力</a:t>
            </a:r>
            <a:endParaRPr lang="en-US" altLang="zh-TW" sz="28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sz="28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</a:endParaRPr>
          </a:p>
          <a:p>
            <a:pPr marL="17145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Optional (</a:t>
            </a:r>
            <a:r>
              <a:rPr lang="zh-TW" altLang="en-US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有學過的話很好，沒學過也沒關係反正上課老師會教</a:t>
            </a: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)</a:t>
            </a:r>
            <a:endParaRPr lang="en-US" altLang="zh-TW" sz="28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447675" lvl="0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凸函數最佳化</a:t>
            </a:r>
            <a:endParaRPr lang="en-US" altLang="zh-TW" sz="24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</a:endParaRPr>
          </a:p>
          <a:p>
            <a:pPr marL="447675" lvl="0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分析導論</a:t>
            </a:r>
            <a:endParaRPr lang="zh-TW" altLang="en-US" sz="24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Prerequisite (</a:t>
            </a:r>
            <a:r>
              <a:rPr lang="zh-TW" alt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先備知識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55DECC-ABA9-4B6D-9F87-D55D06EB6343}"/>
              </a:ext>
            </a:extLst>
          </p:cNvPr>
          <p:cNvSpPr txBox="1"/>
          <p:nvPr/>
        </p:nvSpPr>
        <p:spPr>
          <a:xfrm>
            <a:off x="5267131" y="1007773"/>
            <a:ext cx="16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勿謂言之不預也</a:t>
            </a:r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111747-7D76-4782-8D2F-83299F2A6A5C}"/>
              </a:ext>
            </a:extLst>
          </p:cNvPr>
          <p:cNvSpPr txBox="1"/>
          <p:nvPr/>
        </p:nvSpPr>
        <p:spPr>
          <a:xfrm>
            <a:off x="214605" y="4774808"/>
            <a:ext cx="4646644" cy="34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老師念大學部電機系已是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15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年前的往事了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15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-1" y="461664"/>
            <a:ext cx="4818186" cy="639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zh-TW" altLang="en-US" sz="22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沒有分組</a:t>
            </a:r>
            <a:r>
              <a:rPr lang="zh-TW" altLang="en-US" sz="2200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、每個人都要繳交</a:t>
            </a:r>
            <a:r>
              <a:rPr lang="en-US" sz="2200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200" dirty="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zh-TW" altLang="en-US" sz="22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繳交程式碼：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b="1" i="1" u="sng" dirty="0">
                <a:latin typeface="DFKai-SB"/>
                <a:ea typeface="DFKai-SB"/>
                <a:cs typeface="DFKai-SB"/>
                <a:sym typeface="DFKai-SB"/>
              </a:rPr>
              <a:t>程式碼須嚴格符合指定格式、套件、版本</a:t>
            </a: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方可被助教順利執行。若經助教要求修改後方能執行將被扣分甚至不予計分。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以程式執行結果所達正確率為給分依據。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zh-TW" altLang="en-US" sz="22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課堂內競賽：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同學上傳程式執行結果到競賽專用平台 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Kaggle</a:t>
            </a: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，以即時得知成果。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課堂內競賽成績優異的同學會被邀請在課堂上發表，會有額外的加分。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課堂內競賽視同考試，嚴禁任何作弊行為，例如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:</a:t>
            </a:r>
            <a:endParaRPr lang="zh-TW" altLang="en-US" dirty="0"/>
          </a:p>
          <a:p>
            <a:pPr marL="628650" lvl="2" indent="-2762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ü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在機器學習過程中使用禁止使用的資料，如測試資料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19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視同考試攜帶小抄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)</a:t>
            </a:r>
            <a:endParaRPr lang="zh-TW" altLang="en-US" dirty="0"/>
          </a:p>
          <a:p>
            <a:pPr marL="628650" lvl="2" indent="-2762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ü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註冊多重分身參加比賽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19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視同考試請人代考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) </a:t>
            </a:r>
            <a:endParaRPr lang="zh-TW" altLang="en-US" dirty="0"/>
          </a:p>
          <a:p>
            <a:pPr marL="171450" lvl="2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zh-TW" altLang="en-US" sz="22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繳交報告：</a:t>
            </a:r>
          </a:p>
          <a:p>
            <a:pPr marL="352425" lvl="2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包含手寫作業、與程式作業問題。</a:t>
            </a:r>
          </a:p>
          <a:p>
            <a:pPr marL="352425" lvl="2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繳交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PDF</a:t>
            </a: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電子檔。</a:t>
            </a:r>
            <a:endParaRPr lang="zh-TW" altLang="en-US"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22" name="Google Shape;122;p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評量方式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作業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(12% x 5)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4607169" y="483711"/>
            <a:ext cx="4536831" cy="637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marR="0" lvl="2" indent="-17148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zh-TW" altLang="en-US" sz="2000" b="1" i="0" u="none" strike="noStrike" cap="none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嚴禁抄襲：</a:t>
            </a:r>
          </a:p>
          <a:p>
            <a:pPr marL="352425" marR="0" lvl="0" indent="-17624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程式碼及報告均需獨力完成。若曾與人討論需註明討論者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姓名、學號、參考資料出處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，否則需註明無討論者。</a:t>
            </a:r>
          </a:p>
          <a:p>
            <a:pPr marL="352425" marR="0" lvl="0" indent="-17624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老師與助教若對程式碼或報告有抄襲疑慮，將請作者親自解釋程式碼。</a:t>
            </a:r>
          </a:p>
          <a:p>
            <a:pPr marL="352425" marR="0" lvl="0" indent="-17624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抄襲情節嚴重者將依校規處置。</a:t>
            </a:r>
          </a:p>
          <a:p>
            <a:pPr marL="176181"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zh-TW" altLang="en-US" sz="18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marR="0" lvl="2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zh-TW" altLang="en-US" sz="2000" b="1" i="0" u="none" strike="noStrike" cap="none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助教時間：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altLang="zh-TW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Tue 15:30~17:20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由各作業負責助教於公布作業時宣布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由助教示範、講解作業實作方式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不一定要參加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endParaRPr lang="zh-TW" altLang="en-US" sz="18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6213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zh-TW" altLang="en-US" sz="20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作業</a:t>
            </a:r>
            <a:r>
              <a:rPr lang="zh-TW" altLang="en-US" sz="2000" b="1" i="0" u="none" strike="noStrike" cap="none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</a:p>
          <a:p>
            <a:pPr marL="352425" marR="0" lvl="1" indent="-17621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HW1: Regression / Classification</a:t>
            </a:r>
            <a:endParaRPr sz="1800" dirty="0">
              <a:highlight>
                <a:srgbClr val="FFFF00"/>
              </a:highlight>
            </a:endParaRPr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HW2: </a:t>
            </a:r>
            <a:r>
              <a:rPr lang="en-US" altLang="zh-TW" sz="1800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endParaRPr sz="1800" dirty="0">
              <a:highlight>
                <a:srgbClr val="FFFF00"/>
              </a:highlight>
            </a:endParaRPr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HW3: </a:t>
            </a:r>
            <a:r>
              <a:rPr lang="en-US" altLang="zh-TW" sz="1800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Embedding</a:t>
            </a:r>
            <a:endParaRPr sz="1800" dirty="0">
              <a:solidFill>
                <a:srgbClr val="00B05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</a:endParaRPr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HW4: RNN</a:t>
            </a:r>
            <a:endParaRPr lang="en-US" altLang="zh-TW" sz="1800" dirty="0">
              <a:solidFill>
                <a:srgbClr val="00B05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HW5: SVM</a:t>
            </a:r>
            <a:endParaRPr lang="en-US" altLang="zh-TW" sz="1800" dirty="0">
              <a:solidFill>
                <a:srgbClr val="00B05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594317" y="1853985"/>
            <a:ext cx="2390684" cy="56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lang="en-US" sz="3200" b="1" dirty="0" err="1">
                <a:solidFill>
                  <a:srgbClr val="FF99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sym typeface="DFKai-SB"/>
              </a:rPr>
              <a:t>張原嘉</a:t>
            </a:r>
            <a:endParaRPr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Teaching Assistants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1464908" y="729079"/>
            <a:ext cx="644703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助教信箱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1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ntueemlta2023</a:t>
            </a:r>
            <a:r>
              <a:rPr lang="en-US" sz="2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@gmail.com</a:t>
            </a:r>
            <a:endParaRPr lang="en-US" sz="2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 Hour: </a:t>
            </a:r>
            <a:r>
              <a:rPr lang="en-US" altLang="zh-TW" sz="24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 Tuesday 15:30~17:20 (</a:t>
            </a:r>
            <a:r>
              <a:rPr lang="zh-TW" alt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電二</a:t>
            </a:r>
            <a:r>
              <a:rPr lang="en-US" altLang="zh-TW" sz="2400" b="1" dirty="0">
                <a:solidFill>
                  <a:schemeClr val="dk1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 225)</a:t>
            </a:r>
            <a:endParaRPr lang="en-US" altLang="zh-TW" sz="2800" b="1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F6028C-0B8A-3246-E1D9-11C53946E167}"/>
              </a:ext>
            </a:extLst>
          </p:cNvPr>
          <p:cNvSpPr txBox="1"/>
          <p:nvPr/>
        </p:nvSpPr>
        <p:spPr>
          <a:xfrm>
            <a:off x="196445" y="6046053"/>
            <a:ext cx="4607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en" altLang="zh-TW" sz="1400" dirty="0">
                <a:hlinkClick r:id="rId4"/>
              </a:rPr>
              <a:t>r12942094@ntu.edu.tw</a:t>
            </a:r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A19D66-37FD-735B-1774-6948A0ADB8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649"/>
          <a:stretch/>
        </p:blipFill>
        <p:spPr>
          <a:xfrm>
            <a:off x="398464" y="2519362"/>
            <a:ext cx="1993311" cy="3380123"/>
          </a:xfrm>
          <a:prstGeom prst="rect">
            <a:avLst/>
          </a:prstGeom>
        </p:spPr>
      </p:pic>
      <p:sp>
        <p:nvSpPr>
          <p:cNvPr id="2" name="Google Shape;132;p6">
            <a:extLst>
              <a:ext uri="{FF2B5EF4-FFF2-40B4-BE49-F238E27FC236}">
                <a16:creationId xmlns:a16="http://schemas.microsoft.com/office/drawing/2014/main" id="{1FF4CCEC-1616-E0AF-7D07-AD08EC741930}"/>
              </a:ext>
            </a:extLst>
          </p:cNvPr>
          <p:cNvSpPr txBox="1"/>
          <p:nvPr/>
        </p:nvSpPr>
        <p:spPr>
          <a:xfrm>
            <a:off x="3742718" y="1854526"/>
            <a:ext cx="1461330" cy="56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lang="en-US" sz="3200" b="1" dirty="0" err="1">
                <a:solidFill>
                  <a:srgbClr val="FF99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sym typeface="DFKai-SB"/>
              </a:rPr>
              <a:t>黃俊霖</a:t>
            </a:r>
            <a:endParaRPr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199B55-FC19-F07D-67B3-6470196DD8F5}"/>
              </a:ext>
            </a:extLst>
          </p:cNvPr>
          <p:cNvSpPr txBox="1"/>
          <p:nvPr/>
        </p:nvSpPr>
        <p:spPr>
          <a:xfrm>
            <a:off x="3218588" y="6046051"/>
            <a:ext cx="4609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en-US" altLang="zh-TW" sz="1400" dirty="0">
                <a:hlinkClick r:id="rId6"/>
              </a:rPr>
              <a:t>r12942151@ntu.edu.tw</a:t>
            </a:r>
            <a:endParaRPr lang="en-US" altLang="zh-TW" sz="1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D1C380D-73E2-5F24-C1F6-9968DBA147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693" t="26000" r="31507"/>
          <a:stretch/>
        </p:blipFill>
        <p:spPr>
          <a:xfrm>
            <a:off x="3538571" y="2424394"/>
            <a:ext cx="1741119" cy="34759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7F6931-937D-4C73-8135-C91941312C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644" r="28803"/>
          <a:stretch/>
        </p:blipFill>
        <p:spPr>
          <a:xfrm>
            <a:off x="6426485" y="2419544"/>
            <a:ext cx="1890943" cy="3528899"/>
          </a:xfrm>
          <a:prstGeom prst="rect">
            <a:avLst/>
          </a:prstGeom>
        </p:spPr>
      </p:pic>
      <p:sp>
        <p:nvSpPr>
          <p:cNvPr id="12" name="Google Shape;132;p6">
            <a:extLst>
              <a:ext uri="{FF2B5EF4-FFF2-40B4-BE49-F238E27FC236}">
                <a16:creationId xmlns:a16="http://schemas.microsoft.com/office/drawing/2014/main" id="{EF0E2730-315E-40FC-9C18-0072E67A0019}"/>
              </a:ext>
            </a:extLst>
          </p:cNvPr>
          <p:cNvSpPr txBox="1"/>
          <p:nvPr/>
        </p:nvSpPr>
        <p:spPr>
          <a:xfrm>
            <a:off x="6641292" y="1853985"/>
            <a:ext cx="1461330" cy="56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lang="zh-TW" altLang="en-US" sz="3200" b="1" dirty="0">
                <a:solidFill>
                  <a:srgbClr val="FF99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sym typeface="DFKai-SB"/>
              </a:rPr>
              <a:t>范傑翔</a:t>
            </a:r>
            <a:endParaRPr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68D803-4C16-4590-B6BF-A6F7B9AF4267}"/>
              </a:ext>
            </a:extLst>
          </p:cNvPr>
          <p:cNvSpPr txBox="1"/>
          <p:nvPr/>
        </p:nvSpPr>
        <p:spPr>
          <a:xfrm>
            <a:off x="6240731" y="6046049"/>
            <a:ext cx="4609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en-US" altLang="zh-TW" sz="1400" dirty="0">
                <a:hlinkClick r:id="rId6"/>
              </a:rPr>
              <a:t>b08209023@ntu.edu.tw</a:t>
            </a:r>
            <a:endParaRPr lang="en-US" altLang="zh-TW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body" idx="1"/>
          </p:nvPr>
        </p:nvSpPr>
        <p:spPr>
          <a:xfrm>
            <a:off x="298937" y="914399"/>
            <a:ext cx="8528539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日期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: 12/22</a:t>
            </a:r>
            <a:endParaRPr lang="zh-TW" altLang="en-US" dirty="0"/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範圍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本學期所有上課教材、作業、課程影片</a:t>
            </a:r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實施方式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筆試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註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若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因疫情影響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學校要求考試需以遠距方式進行，本課程「可能」將期末考改為報告、作業、或競賽等方式進行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由老師決定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55" name="Google Shape;155;p8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評量方式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期末考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(40%)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114301" y="9143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社團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“</a:t>
            </a:r>
            <a:r>
              <a:rPr lang="en-US" altLang="zh-TW" sz="28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Machine Learning (2023, fall)</a:t>
            </a:r>
            <a:r>
              <a:rPr lang="zh-TW" altLang="en-US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”</a:t>
            </a: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altLang="zh-TW" sz="2400" dirty="0">
                <a:solidFill>
                  <a:srgbClr val="00B050"/>
                </a:solidFill>
                <a:highlight>
                  <a:srgbClr val="FFFF00"/>
                </a:highlight>
                <a:hlinkClick r:id="rId3"/>
              </a:rPr>
              <a:t>https://www.facebook.com/groups/1032602664677990</a:t>
            </a:r>
            <a:endParaRPr lang="en-US" altLang="zh-TW" sz="2400" dirty="0">
              <a:solidFill>
                <a:srgbClr val="00B050"/>
              </a:solidFill>
              <a:highlight>
                <a:srgbClr val="FFFF00"/>
              </a:highlight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有問題可以直接在 </a:t>
            </a:r>
            <a:r>
              <a:rPr lang="en-US" altLang="zh-TW" sz="2400" dirty="0">
                <a:latin typeface="DFKai-SB"/>
                <a:ea typeface="DFKai-SB"/>
                <a:cs typeface="DFKai-SB"/>
                <a:sym typeface="DFKai-SB"/>
              </a:rPr>
              <a:t>FB</a:t>
            </a: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社團上發問</a:t>
            </a:r>
          </a:p>
          <a:p>
            <a:pPr marL="633413" lvl="1" indent="-2905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如果有同學知道答案請幫忙回答</a:t>
            </a:r>
          </a:p>
          <a:p>
            <a:pPr marL="633413" lvl="1" indent="-2905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請尊重助教個人臉書社交空間。除非助教允許，勿私訊助教。</a:t>
            </a:r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zh-TW" altLang="en-US"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有想法也可以在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FB</a:t>
            </a: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社團上發言</a:t>
            </a:r>
          </a:p>
        </p:txBody>
      </p:sp>
      <p:sp>
        <p:nvSpPr>
          <p:cNvPr id="163" name="Google Shape;163;p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Facebook 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社團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A14BAD-82F3-87BD-1C9F-94B1A25F5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1" y="3816351"/>
            <a:ext cx="2207885" cy="2207885"/>
          </a:xfrm>
          <a:prstGeom prst="rect">
            <a:avLst/>
          </a:prstGeom>
        </p:spPr>
      </p:pic>
      <p:sp>
        <p:nvSpPr>
          <p:cNvPr id="4" name="Google Shape;162;p9">
            <a:extLst>
              <a:ext uri="{FF2B5EF4-FFF2-40B4-BE49-F238E27FC236}">
                <a16:creationId xmlns:a16="http://schemas.microsoft.com/office/drawing/2014/main" id="{07175822-F9DB-59EF-56D5-6DF59C97EA4E}"/>
              </a:ext>
            </a:extLst>
          </p:cNvPr>
          <p:cNvSpPr txBox="1">
            <a:spLocks/>
          </p:cNvSpPr>
          <p:nvPr/>
        </p:nvSpPr>
        <p:spPr>
          <a:xfrm>
            <a:off x="2864024" y="6122313"/>
            <a:ext cx="3415951" cy="59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800"/>
              <a:buNone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臉書社團 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QR Code</a:t>
            </a:r>
            <a:endParaRPr lang="zh-TW" altLang="en-US" sz="2800" dirty="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1177</Words>
  <Application>Microsoft Office PowerPoint</Application>
  <PresentationFormat>如螢幕大小 (4:3)</PresentationFormat>
  <Paragraphs>198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Noto Sans Symbols</vt:lpstr>
      <vt:lpstr>標楷體</vt:lpstr>
      <vt:lpstr>標楷體</vt:lpstr>
      <vt:lpstr>Arial</vt:lpstr>
      <vt:lpstr>Calibri</vt:lpstr>
      <vt:lpstr>Times New Roman</vt:lpstr>
      <vt:lpstr>Wingdings</vt:lpstr>
      <vt:lpstr>Office 佈景主題</vt:lpstr>
      <vt:lpstr>EE5184 機器學習 Machine Learning 2023 Fall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EE5184 機器學習 Machine Learning 2021 Fall</dc:title>
  <dc:creator>Lee Hung-yi</dc:creator>
  <cp:lastModifiedBy>user</cp:lastModifiedBy>
  <cp:revision>63</cp:revision>
  <dcterms:created xsi:type="dcterms:W3CDTF">2016-09-18T02:02:43Z</dcterms:created>
  <dcterms:modified xsi:type="dcterms:W3CDTF">2023-09-21T14:58:00Z</dcterms:modified>
</cp:coreProperties>
</file>