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XeBbecJki/2PCMrGbLp7I1lb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D2D04-DD64-4413-A53C-329CE73A34A7}">
  <a:tblStyle styleId="{0CBD2D04-DD64-4413-A53C-329CE73A34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作業共六個，由個人獨立完成。每個作業包含實作和理論兩部分，實作部分需繳交程式碼由助教驗證成果，理論部分需繳交報告並回答指定的問題。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 實作部分：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程式碼：程式碼符合指定格式可以順利執行即得滿分，如格式錯誤經助教要求修改後才能執行會被扣分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執行結果：程式碼執行結果達到指定的正確率即得到滿分，未達指定正確率按和指定正確率的差距扣分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課堂內競賽成績：同學上傳程式執行結果到競賽專用平台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視同考試攜帶小抄)、註冊多重分身參加比賽(視同考試請人代考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 理論部分：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回答指定問題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自由發揮，例如同學可以比較不同的機器學習方法做深入的分析。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61" name="Google Shape;16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tueemlta2024.github.io/" TargetMode="External"/><Relationship Id="rId4" Type="http://schemas.openxmlformats.org/officeDocument/2006/relationships/hyperlink" Target="https://www.facebook.com/groups/854106740116833" TargetMode="External"/><Relationship Id="rId11" Type="http://schemas.openxmlformats.org/officeDocument/2006/relationships/image" Target="../media/image3.jpg"/><Relationship Id="rId10" Type="http://schemas.openxmlformats.org/officeDocument/2006/relationships/image" Target="../media/image1.jpg"/><Relationship Id="rId12" Type="http://schemas.openxmlformats.org/officeDocument/2006/relationships/image" Target="../media/image2.png"/><Relationship Id="rId9" Type="http://schemas.openxmlformats.org/officeDocument/2006/relationships/hyperlink" Target="mailto:r12942151@ntu.edu.tw" TargetMode="External"/><Relationship Id="rId5" Type="http://schemas.openxmlformats.org/officeDocument/2006/relationships/hyperlink" Target="mailto:peiyuanwu@ntu.edu.tw" TargetMode="External"/><Relationship Id="rId6" Type="http://schemas.openxmlformats.org/officeDocument/2006/relationships/hyperlink" Target="mailto:ntueemlta2024@gmail.com" TargetMode="External"/><Relationship Id="rId7" Type="http://schemas.openxmlformats.org/officeDocument/2006/relationships/hyperlink" Target="mailto:r12942094@ntu.edu.tw" TargetMode="External"/><Relationship Id="rId8" Type="http://schemas.openxmlformats.org/officeDocument/2006/relationships/hyperlink" Target="mailto:b09102101@ntu.edu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tueemlta2022@gmail.com" TargetMode="External"/><Relationship Id="rId4" Type="http://schemas.openxmlformats.org/officeDocument/2006/relationships/hyperlink" Target="mailto:ntueemlta2022@gmail.com" TargetMode="External"/><Relationship Id="rId10" Type="http://schemas.openxmlformats.org/officeDocument/2006/relationships/hyperlink" Target="mailto:b09901030@ntu.edu.tw" TargetMode="External"/><Relationship Id="rId9" Type="http://schemas.openxmlformats.org/officeDocument/2006/relationships/image" Target="../media/image6.jpg"/><Relationship Id="rId5" Type="http://schemas.openxmlformats.org/officeDocument/2006/relationships/hyperlink" Target="mailto:r12942094@ntu.edu.tw" TargetMode="External"/><Relationship Id="rId6" Type="http://schemas.openxmlformats.org/officeDocument/2006/relationships/hyperlink" Target="mailto:b09102101@ntu.edu.tw" TargetMode="External"/><Relationship Id="rId7" Type="http://schemas.openxmlformats.org/officeDocument/2006/relationships/image" Target="../media/image4.jp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cebook.com/groups/85410674011683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EE5184 機器學習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2024 Fall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吳沛遠 Pei-Yuan Wu (主授)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李宏毅 Hung-Yi Lee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General Information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09:10-13:10, Friday, 博理113</a:t>
            </a:r>
            <a:endParaRPr sz="1600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</a:rPr>
              <a:t>Course Website (ppt slides/course videos)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 u="sng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https://ntueemlta2024.github.io/</a:t>
            </a:r>
            <a:endParaRPr sz="1200" u="sng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</a:rPr>
              <a:t>Group: </a:t>
            </a:r>
            <a:r>
              <a:rPr b="1" lang="en-US" sz="1400">
                <a:solidFill>
                  <a:schemeClr val="dk1"/>
                </a:solidFill>
              </a:rPr>
              <a:t>Machine Learning (2024, fall)</a:t>
            </a:r>
            <a:br>
              <a:rPr b="1" lang="en-US" sz="1400">
                <a:solidFill>
                  <a:srgbClr val="00B050"/>
                </a:solidFill>
              </a:rPr>
            </a:br>
            <a:r>
              <a:rPr lang="en-US" sz="1200" u="sng">
                <a:solidFill>
                  <a:schemeClr val="hlink"/>
                </a:solidFill>
                <a:hlinkClick r:id="rId4"/>
              </a:rPr>
              <a:t>https://www.facebook.com/groups/854106740116833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Instructors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吳沛遠 (Pei-Yuan Wu) (主授)</a:t>
            </a:r>
            <a:endParaRPr>
              <a:solidFill>
                <a:schemeClr val="dk1"/>
              </a:solidFill>
            </a:endParaRPr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chemeClr val="dk1"/>
                </a:solidFill>
              </a:rPr>
              <a:t>Office: EE2-234</a:t>
            </a:r>
            <a:endParaRPr>
              <a:solidFill>
                <a:schemeClr val="dk1"/>
              </a:solidFill>
            </a:endParaRPr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Email: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peiyuanwu@ntu.edu.tw</a:t>
            </a:r>
            <a:endParaRPr sz="1400"/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Phone: (02)3366-4687</a:t>
            </a:r>
            <a:endParaRPr/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Office hours</a:t>
            </a:r>
            <a:r>
              <a:rPr lang="en-US" sz="1400">
                <a:solidFill>
                  <a:schemeClr val="dk1"/>
                </a:solidFill>
              </a:rPr>
              <a:t>: </a:t>
            </a:r>
            <a:r>
              <a:rPr b="1" lang="en-US" sz="1400">
                <a:solidFill>
                  <a:srgbClr val="FF0000"/>
                </a:solidFill>
              </a:rPr>
              <a:t>(TBD)</a:t>
            </a:r>
            <a:r>
              <a:rPr lang="en-US" sz="1400">
                <a:solidFill>
                  <a:schemeClr val="dk1"/>
                </a:solidFill>
              </a:rPr>
              <a:t>, 電二234</a:t>
            </a:r>
            <a:endParaRPr>
              <a:solidFill>
                <a:schemeClr val="dk1"/>
              </a:solidFill>
            </a:endParaRPr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李宏毅 (Hung-Yi Lee)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Teaching Assistants</a:t>
            </a:r>
            <a:endParaRPr sz="16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助教信箱: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ntueemlta2024@gmail.com</a:t>
            </a:r>
            <a:r>
              <a:rPr lang="en-US" sz="1400"/>
              <a:t> (以此信箱為主)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謝博揚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r13942050@ntu.edu.tw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徐樂融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b09102101@ntu.edu.tw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藍照淇 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b09901030@ntu.edu.tw</a:t>
            </a:r>
            <a:endParaRPr sz="1400"/>
          </a:p>
          <a:p>
            <a:pPr indent="-825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t/>
            </a:r>
            <a:endParaRPr sz="1400"/>
          </a:p>
          <a:p>
            <a:pPr indent="-825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1654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t/>
            </a:r>
            <a:endParaRPr sz="1400">
              <a:solidFill>
                <a:srgbClr val="00B05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Grading </a:t>
            </a:r>
            <a:r>
              <a:rPr b="1" lang="en-US" sz="1600">
                <a:solidFill>
                  <a:srgbClr val="FF0000"/>
                </a:solidFill>
              </a:rPr>
              <a:t>(Tentative)</a:t>
            </a:r>
            <a:endParaRPr sz="16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Programming Assignments 6% x 5 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Written Assignments 6% x 5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Final exam 40%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</a:endParaRPr>
          </a:p>
        </p:txBody>
      </p:sp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Regression; Bias and Variance Errors 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Classification; Logistic Regression 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Reduction: Principal Component Analysis; Neighbor Embedding; Auto-Encoder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Learning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Introduction: Gradient Decent; Back Propagation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Convolution/Recurrent Neural Network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and Markov Decision Process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Ensemble: Bagging and Boosting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Machine; Convex optimization and Duality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 Maximization, Gaussian Mixture Model, Variational Auto Encoder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Error: Rademacher complexity and VC dimension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Reference Books: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Introduction to Machine Learning, Ethem Alpaydin, 2009, MIT Press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Pattern Recognition and Machine Learning, Christopher M. Bishop, 2006, Springer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Foundations of Machine Learning, M. Mohri, A. Rostamizadeh, and A. Talwalkar, MIT Press</a:t>
            </a:r>
            <a:endParaRPr sz="1400"/>
          </a:p>
          <a:p>
            <a:pPr indent="0" lvl="0" marL="1654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94" name="Google Shape;94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(2024 Fall) 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「Introduction to Machine Learning, second edition, Ethem Alpaydin」的圖片搜尋結果" id="95" name="Google Shape;9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89875" y="5471175"/>
            <a:ext cx="1146625" cy="129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bishop machine learning」的圖片搜尋結果" id="96" name="Google Shape;9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12248" y="5471175"/>
            <a:ext cx="918326" cy="1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576176" y="5514450"/>
            <a:ext cx="967652" cy="1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0" y="443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{0CBD2D04-DD64-4413-A53C-329CE73A34A7}</a:tableStyleId>
              </a:tblPr>
              <a:tblGrid>
                <a:gridCol w="580300"/>
                <a:gridCol w="847450"/>
                <a:gridCol w="6230350"/>
                <a:gridCol w="1485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09/06</a:t>
                      </a:r>
                      <a:endParaRPr b="1" sz="14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Regression; Bias and Variance Errors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09/13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09/20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09/27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10/04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 Embedding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10/18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10/25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Margin and primal form</a:t>
                      </a:r>
                      <a:b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11/01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11/08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Kernel form and KKT conditions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11/15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校慶停課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11/22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全校運動會停課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b="1" sz="12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11/29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Learning: Markov Decision Process and Bellman optimality equations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12/06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Learning: Value and Policy Iterations; Multi-arm bandit problem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12/13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1" sz="1200" u="none" cap="none" strike="noStrik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12/20</a:t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b="1"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461865" y="5922386"/>
            <a:ext cx="8220269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綠色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看李宏毅教授教學影片</a:t>
            </a:r>
            <a:endParaRPr b="1" i="0" sz="2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0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= Watch Prof. Hung-Yi Lee’s course video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14301" y="681135"/>
            <a:ext cx="9029699" cy="583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Prerequisite (沒學過的話，修本課程將頗為痛苦)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微積分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Limit、differential、integral、gradient…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線性代數 Linear Algebra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Matrix、vector space、eigen-value/vectors、Singular Value Decomposition、linear independence、orthogonal projection、Gram Schmidt…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機率與統計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Expectation、variance/covariance、conditional probability、statistical independence、Gaussian distribution…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程式設計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Object-Oriented Programming (e.g. Python, Java, C++, etc)…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3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“理論上”電機系大三以上的學生即具備修習本課程所需的基本能力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Optional (有學過的話很好，沒學過也沒關係反正上課老師會教)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凸函數最佳化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分析導論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 (先備知識)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5324281" y="1136373"/>
            <a:ext cx="162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勿謂言之不預也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14605" y="4960558"/>
            <a:ext cx="46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老師念大學部電機系已是15年前的往事了…</a:t>
            </a:r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、每個人都要繳交。</a:t>
            </a:r>
            <a:endParaRPr sz="22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繳交程式碼：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1" i="1" lang="en-US" sz="1900" u="sng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以程式執行結果所達正確率為給分依據。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課堂內競賽：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同學上傳程式執行結果到競賽專用平台 Kaggle，以即時得知成果。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課堂內競賽視同考試，嚴禁任何作弊行為，例如:</a:t>
            </a:r>
            <a:endParaRPr/>
          </a:p>
          <a:p>
            <a:pPr indent="-276225" lvl="2" marL="62865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在機器學習過程中使用禁止使用的資料，如測試資料(</a:t>
            </a:r>
            <a:r>
              <a:rPr lang="en-US" sz="19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indent="-276225" lvl="2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註冊多重分身參加比賽(</a:t>
            </a:r>
            <a:r>
              <a:rPr lang="en-US" sz="19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) </a:t>
            </a:r>
            <a:endParaRPr/>
          </a:p>
          <a:p>
            <a:pPr indent="-171450" lvl="2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繳交報告：</a:t>
            </a:r>
            <a:endParaRPr/>
          </a:p>
          <a:p>
            <a:pPr indent="-176212" lvl="2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包含手寫作業、與程式作業問題。</a:t>
            </a:r>
            <a:endParaRPr/>
          </a:p>
          <a:p>
            <a:pPr indent="-176212" lvl="2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繳交PDF電子檔。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作業 (12% x 5)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2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嚴禁抄襲：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程式碼及報告均需獨力完成。若曾與人討論需註明討論者(姓名、學號、參考資料出處)，否則需註明無討論者。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老師與助教若對程式碼或報告有抄襲疑慮，將請作者親自解釋程式碼。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抄襲情節嚴重者將依校規處置。</a:t>
            </a:r>
            <a:endParaRPr/>
          </a:p>
          <a:p>
            <a:pPr indent="0" lvl="0" marL="17618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1450" lvl="2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助教時間：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Wed 15:30~17:20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  <a:endParaRPr/>
          </a:p>
          <a:p>
            <a:pPr indent="-619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作業：</a:t>
            </a:r>
            <a:endParaRPr/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HW2: CNN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HW3: Embedding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973701" y="1683146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謝博揚</a:t>
            </a:r>
            <a:endParaRPr b="0" i="0" sz="1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464908" y="729079"/>
            <a:ext cx="6447032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助教信箱: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ntueemlta2024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Wed 15:30~17:20 @電二147B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08759" y="5821144"/>
            <a:ext cx="46079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36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r13942050@ntu.edu.tw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869139" y="1701563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徐樂融</a:t>
            </a:r>
            <a:endParaRPr b="0" i="0" sz="1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3364385" y="5851651"/>
            <a:ext cx="4609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36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b09102101@ntu.edu.tw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178" y="2462765"/>
            <a:ext cx="2324103" cy="321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8">
            <a:alphaModFix/>
          </a:blip>
          <a:srcRect b="0" l="16875" r="7268" t="6513"/>
          <a:stretch/>
        </p:blipFill>
        <p:spPr>
          <a:xfrm>
            <a:off x="3364385" y="2385754"/>
            <a:ext cx="2470839" cy="3244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6866069" y="1683146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藍照淇</a:t>
            </a:r>
            <a:endParaRPr b="0" i="0" sz="1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68356" y="2428219"/>
            <a:ext cx="2456756" cy="327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6368356" y="5851651"/>
            <a:ext cx="25239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36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b09901030@ntu.edu.tw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日期: 12/20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範圍: 本學期所有上課教材、作業、課程影片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實施方式: 筆試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註: 若(因疫情影響)學校要求考試需以遠距方式進行，本課程「可能」將期末考改為報告、作業、或競賽等方式進行(由老師決定)。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期末考 (40%)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社團: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(2024, fall)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u="sng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https://www.facebook.com/groups/854106740116833</a:t>
            </a:r>
            <a:endParaRPr sz="2400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有問題可以直接在FB社團上發問</a:t>
            </a:r>
            <a:endParaRPr/>
          </a:p>
          <a:p>
            <a:pPr indent="-290513" lvl="1" marL="633413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  <a:endParaRPr/>
          </a:p>
          <a:p>
            <a:pPr indent="-290513" lvl="1" marL="633413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請尊重助教個人臉書社交空間。除非助教允許，勿私訊助教。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有想法也可以在FB社團上發言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社團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本周日 09/08 23:59 填寫完成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加簽表單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9" y="1598131"/>
            <a:ext cx="4572001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2016-09-18T02:02:43Z</dcterms:created>
  <dc:creator>Lee Hung-yi</dc:creator>
</cp:coreProperties>
</file>