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69" r:id="rId3"/>
    <p:sldId id="265" r:id="rId4"/>
    <p:sldId id="267" r:id="rId5"/>
    <p:sldId id="273" r:id="rId6"/>
    <p:sldId id="257" r:id="rId7"/>
    <p:sldId id="260" r:id="rId8"/>
    <p:sldId id="261" r:id="rId9"/>
    <p:sldId id="263" r:id="rId10"/>
    <p:sldId id="264" r:id="rId11"/>
    <p:sldId id="272" r:id="rId12"/>
    <p:sldId id="271" r:id="rId13"/>
    <p:sldId id="27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6576-624D-4C9B-87EE-40A9819DB2DD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C7E6-514F-49E0-B798-914AF9679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26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9FF8-B99F-490B-B778-099122CDA32C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C2CD-0ADA-4069-91EC-2F800C840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3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6C2CD-0ADA-4069-91EC-2F800C8409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81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6C2CD-0ADA-4069-91EC-2F800C8409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6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6C2CD-0ADA-4069-91EC-2F800C8409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6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6C2CD-0ADA-4069-91EC-2F800C8409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6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 discovery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joseph </a:t>
            </a:r>
          </a:p>
          <a:p>
            <a:r>
              <a:rPr lang="en-US" altLang="zh-TW" dirty="0"/>
              <a:t>Jan 21, </a:t>
            </a:r>
            <a:r>
              <a:rPr lang="en-US" altLang="zh-TW" dirty="0" smtClean="0"/>
              <a:t>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668" y="26977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Prevent from Broadcast Strom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679481" y="3231660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2191649" y="2853618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2335665" y="4055687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45" name="直線接點 44"/>
          <p:cNvCxnSpPr>
            <a:endCxn id="43" idx="2"/>
          </p:cNvCxnSpPr>
          <p:nvPr/>
        </p:nvCxnSpPr>
        <p:spPr>
          <a:xfrm flipV="1">
            <a:off x="1327553" y="3105646"/>
            <a:ext cx="86409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2" idx="5"/>
            <a:endCxn id="44" idx="2"/>
          </p:cNvCxnSpPr>
          <p:nvPr/>
        </p:nvCxnSpPr>
        <p:spPr>
          <a:xfrm>
            <a:off x="1294108" y="3661899"/>
            <a:ext cx="1041557" cy="64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44" idx="0"/>
            <a:endCxn id="43" idx="4"/>
          </p:cNvCxnSpPr>
          <p:nvPr/>
        </p:nvCxnSpPr>
        <p:spPr>
          <a:xfrm flipH="1" flipV="1">
            <a:off x="2551689" y="3357674"/>
            <a:ext cx="144016" cy="69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6217058" y="2579707"/>
            <a:ext cx="731205" cy="14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5328788" y="2335589"/>
            <a:ext cx="720080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4380834" y="2462296"/>
            <a:ext cx="639688" cy="12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2308" y="2771392"/>
            <a:ext cx="792088" cy="164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3607837" y="2579707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116357" y="2204864"/>
            <a:ext cx="685673" cy="159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03123" y="1268760"/>
            <a:ext cx="796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Case2: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don't re-broadcast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 packet from me</a:t>
            </a:r>
            <a:endParaRPr lang="zh-TW" altLang="en-US" sz="2800" dirty="0"/>
          </a:p>
        </p:txBody>
      </p:sp>
      <p:cxnSp>
        <p:nvCxnSpPr>
          <p:cNvPr id="73" name="直線接點 72"/>
          <p:cNvCxnSpPr>
            <a:stCxn id="43" idx="6"/>
            <a:endCxn id="60" idx="2"/>
          </p:cNvCxnSpPr>
          <p:nvPr/>
        </p:nvCxnSpPr>
        <p:spPr>
          <a:xfrm flipV="1">
            <a:off x="2911729" y="2831735"/>
            <a:ext cx="696108" cy="27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60" idx="6"/>
            <a:endCxn id="56" idx="2"/>
          </p:cNvCxnSpPr>
          <p:nvPr/>
        </p:nvCxnSpPr>
        <p:spPr>
          <a:xfrm flipV="1">
            <a:off x="4327917" y="2587617"/>
            <a:ext cx="1000871" cy="24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56" idx="6"/>
          </p:cNvCxnSpPr>
          <p:nvPr/>
        </p:nvCxnSpPr>
        <p:spPr>
          <a:xfrm flipV="1">
            <a:off x="6048868" y="2462296"/>
            <a:ext cx="899396" cy="12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H="1">
            <a:off x="2979727" y="3047012"/>
            <a:ext cx="731331" cy="2739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乘號 87"/>
          <p:cNvSpPr/>
          <p:nvPr/>
        </p:nvSpPr>
        <p:spPr>
          <a:xfrm>
            <a:off x="3228443" y="2968690"/>
            <a:ext cx="219614" cy="4305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7152"/>
            <a:ext cx="7239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577507"/>
              </p:ext>
            </p:extLst>
          </p:nvPr>
        </p:nvGraphicFramePr>
        <p:xfrm>
          <a:off x="4380834" y="3152587"/>
          <a:ext cx="2232247" cy="264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078"/>
                <a:gridCol w="299009"/>
                <a:gridCol w="288032"/>
                <a:gridCol w="288032"/>
                <a:gridCol w="288032"/>
                <a:gridCol w="576064"/>
              </a:tblGrid>
              <a:tr h="2644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0xffff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0x10000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835065"/>
              </p:ext>
            </p:extLst>
          </p:nvPr>
        </p:nvGraphicFramePr>
        <p:xfrm>
          <a:off x="3967877" y="1988840"/>
          <a:ext cx="2232247" cy="268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078"/>
                <a:gridCol w="299009"/>
                <a:gridCol w="288032"/>
                <a:gridCol w="288032"/>
                <a:gridCol w="288032"/>
                <a:gridCol w="576064"/>
              </a:tblGrid>
              <a:tr h="2685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0xffff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E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0x10000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5" name="乘號 84"/>
          <p:cNvSpPr/>
          <p:nvPr/>
        </p:nvSpPr>
        <p:spPr>
          <a:xfrm>
            <a:off x="4630649" y="2662694"/>
            <a:ext cx="397992" cy="42106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32040" y="2812864"/>
            <a:ext cx="1039792" cy="1016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224396" y="2935844"/>
            <a:ext cx="992662" cy="893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799228"/>
              </p:ext>
            </p:extLst>
          </p:nvPr>
        </p:nvGraphicFramePr>
        <p:xfrm>
          <a:off x="5856642" y="4361651"/>
          <a:ext cx="231575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878"/>
                <a:gridCol w="520233"/>
                <a:gridCol w="594551"/>
                <a:gridCol w="67309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684995"/>
              </p:ext>
            </p:extLst>
          </p:nvPr>
        </p:nvGraphicFramePr>
        <p:xfrm>
          <a:off x="5864440" y="4653136"/>
          <a:ext cx="230796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716376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0x10000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手繪多邊形 11"/>
          <p:cNvSpPr/>
          <p:nvPr/>
        </p:nvSpPr>
        <p:spPr>
          <a:xfrm>
            <a:off x="6409764" y="3352801"/>
            <a:ext cx="1690628" cy="1300335"/>
          </a:xfrm>
          <a:custGeom>
            <a:avLst/>
            <a:gdLst>
              <a:gd name="connsiteX0" fmla="*/ 0 w 1543530"/>
              <a:gd name="connsiteY0" fmla="*/ 0 h 1048871"/>
              <a:gd name="connsiteX1" fmla="*/ 8964 w 1543530"/>
              <a:gd name="connsiteY1" fmla="*/ 170329 h 1048871"/>
              <a:gd name="connsiteX2" fmla="*/ 26894 w 1543530"/>
              <a:gd name="connsiteY2" fmla="*/ 197224 h 1048871"/>
              <a:gd name="connsiteX3" fmla="*/ 44823 w 1543530"/>
              <a:gd name="connsiteY3" fmla="*/ 233082 h 1048871"/>
              <a:gd name="connsiteX4" fmla="*/ 53788 w 1543530"/>
              <a:gd name="connsiteY4" fmla="*/ 259976 h 1048871"/>
              <a:gd name="connsiteX5" fmla="*/ 80682 w 1543530"/>
              <a:gd name="connsiteY5" fmla="*/ 286871 h 1048871"/>
              <a:gd name="connsiteX6" fmla="*/ 125506 w 1543530"/>
              <a:gd name="connsiteY6" fmla="*/ 322729 h 1048871"/>
              <a:gd name="connsiteX7" fmla="*/ 143435 w 1543530"/>
              <a:gd name="connsiteY7" fmla="*/ 340659 h 1048871"/>
              <a:gd name="connsiteX8" fmla="*/ 170329 w 1543530"/>
              <a:gd name="connsiteY8" fmla="*/ 349624 h 1048871"/>
              <a:gd name="connsiteX9" fmla="*/ 502023 w 1543530"/>
              <a:gd name="connsiteY9" fmla="*/ 367553 h 1048871"/>
              <a:gd name="connsiteX10" fmla="*/ 986117 w 1543530"/>
              <a:gd name="connsiteY10" fmla="*/ 358588 h 1048871"/>
              <a:gd name="connsiteX11" fmla="*/ 1102659 w 1543530"/>
              <a:gd name="connsiteY11" fmla="*/ 331694 h 1048871"/>
              <a:gd name="connsiteX12" fmla="*/ 1192306 w 1543530"/>
              <a:gd name="connsiteY12" fmla="*/ 313765 h 1048871"/>
              <a:gd name="connsiteX13" fmla="*/ 1344706 w 1543530"/>
              <a:gd name="connsiteY13" fmla="*/ 322729 h 1048871"/>
              <a:gd name="connsiteX14" fmla="*/ 1371600 w 1543530"/>
              <a:gd name="connsiteY14" fmla="*/ 340659 h 1048871"/>
              <a:gd name="connsiteX15" fmla="*/ 1407459 w 1543530"/>
              <a:gd name="connsiteY15" fmla="*/ 358588 h 1048871"/>
              <a:gd name="connsiteX16" fmla="*/ 1434353 w 1543530"/>
              <a:gd name="connsiteY16" fmla="*/ 394447 h 1048871"/>
              <a:gd name="connsiteX17" fmla="*/ 1461247 w 1543530"/>
              <a:gd name="connsiteY17" fmla="*/ 412376 h 1048871"/>
              <a:gd name="connsiteX18" fmla="*/ 1506070 w 1543530"/>
              <a:gd name="connsiteY18" fmla="*/ 466165 h 1048871"/>
              <a:gd name="connsiteX19" fmla="*/ 1515035 w 1543530"/>
              <a:gd name="connsiteY19" fmla="*/ 493059 h 1048871"/>
              <a:gd name="connsiteX20" fmla="*/ 1541929 w 1543530"/>
              <a:gd name="connsiteY20" fmla="*/ 537882 h 1048871"/>
              <a:gd name="connsiteX21" fmla="*/ 1532964 w 1543530"/>
              <a:gd name="connsiteY21" fmla="*/ 842682 h 1048871"/>
              <a:gd name="connsiteX22" fmla="*/ 1524000 w 1543530"/>
              <a:gd name="connsiteY22" fmla="*/ 869576 h 1048871"/>
              <a:gd name="connsiteX23" fmla="*/ 1506070 w 1543530"/>
              <a:gd name="connsiteY23" fmla="*/ 896471 h 1048871"/>
              <a:gd name="connsiteX24" fmla="*/ 1479176 w 1543530"/>
              <a:gd name="connsiteY24" fmla="*/ 932329 h 1048871"/>
              <a:gd name="connsiteX25" fmla="*/ 1470211 w 1543530"/>
              <a:gd name="connsiteY25" fmla="*/ 959224 h 1048871"/>
              <a:gd name="connsiteX26" fmla="*/ 1461247 w 1543530"/>
              <a:gd name="connsiteY26" fmla="*/ 1048871 h 104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43530" h="1048871">
                <a:moveTo>
                  <a:pt x="0" y="0"/>
                </a:moveTo>
                <a:cubicBezTo>
                  <a:pt x="2988" y="56776"/>
                  <a:pt x="1282" y="113995"/>
                  <a:pt x="8964" y="170329"/>
                </a:cubicBezTo>
                <a:cubicBezTo>
                  <a:pt x="10420" y="181005"/>
                  <a:pt x="21548" y="187869"/>
                  <a:pt x="26894" y="197224"/>
                </a:cubicBezTo>
                <a:cubicBezTo>
                  <a:pt x="33524" y="208827"/>
                  <a:pt x="39559" y="220799"/>
                  <a:pt x="44823" y="233082"/>
                </a:cubicBezTo>
                <a:cubicBezTo>
                  <a:pt x="48545" y="241768"/>
                  <a:pt x="48546" y="252113"/>
                  <a:pt x="53788" y="259976"/>
                </a:cubicBezTo>
                <a:cubicBezTo>
                  <a:pt x="60821" y="270525"/>
                  <a:pt x="72566" y="277131"/>
                  <a:pt x="80682" y="286871"/>
                </a:cubicBezTo>
                <a:cubicBezTo>
                  <a:pt x="111873" y="324301"/>
                  <a:pt x="81355" y="308014"/>
                  <a:pt x="125506" y="322729"/>
                </a:cubicBezTo>
                <a:cubicBezTo>
                  <a:pt x="131482" y="328706"/>
                  <a:pt x="136188" y="336310"/>
                  <a:pt x="143435" y="340659"/>
                </a:cubicBezTo>
                <a:cubicBezTo>
                  <a:pt x="151538" y="345521"/>
                  <a:pt x="160906" y="348917"/>
                  <a:pt x="170329" y="349624"/>
                </a:cubicBezTo>
                <a:cubicBezTo>
                  <a:pt x="280745" y="357905"/>
                  <a:pt x="391458" y="361577"/>
                  <a:pt x="502023" y="367553"/>
                </a:cubicBezTo>
                <a:lnTo>
                  <a:pt x="986117" y="358588"/>
                </a:lnTo>
                <a:cubicBezTo>
                  <a:pt x="1029211" y="357152"/>
                  <a:pt x="1060911" y="341328"/>
                  <a:pt x="1102659" y="331694"/>
                </a:cubicBezTo>
                <a:cubicBezTo>
                  <a:pt x="1388740" y="265673"/>
                  <a:pt x="989594" y="364439"/>
                  <a:pt x="1192306" y="313765"/>
                </a:cubicBezTo>
                <a:cubicBezTo>
                  <a:pt x="1243106" y="316753"/>
                  <a:pt x="1294381" y="315180"/>
                  <a:pt x="1344706" y="322729"/>
                </a:cubicBezTo>
                <a:cubicBezTo>
                  <a:pt x="1355361" y="324327"/>
                  <a:pt x="1362245" y="335313"/>
                  <a:pt x="1371600" y="340659"/>
                </a:cubicBezTo>
                <a:cubicBezTo>
                  <a:pt x="1383203" y="347289"/>
                  <a:pt x="1395506" y="352612"/>
                  <a:pt x="1407459" y="358588"/>
                </a:cubicBezTo>
                <a:cubicBezTo>
                  <a:pt x="1416424" y="370541"/>
                  <a:pt x="1423788" y="383882"/>
                  <a:pt x="1434353" y="394447"/>
                </a:cubicBezTo>
                <a:cubicBezTo>
                  <a:pt x="1441971" y="402065"/>
                  <a:pt x="1454350" y="404099"/>
                  <a:pt x="1461247" y="412376"/>
                </a:cubicBezTo>
                <a:cubicBezTo>
                  <a:pt x="1518118" y="480622"/>
                  <a:pt x="1440545" y="422480"/>
                  <a:pt x="1506070" y="466165"/>
                </a:cubicBezTo>
                <a:cubicBezTo>
                  <a:pt x="1509058" y="475130"/>
                  <a:pt x="1510809" y="484607"/>
                  <a:pt x="1515035" y="493059"/>
                </a:cubicBezTo>
                <a:cubicBezTo>
                  <a:pt x="1522827" y="508644"/>
                  <a:pt x="1541037" y="520481"/>
                  <a:pt x="1541929" y="537882"/>
                </a:cubicBezTo>
                <a:cubicBezTo>
                  <a:pt x="1547135" y="639393"/>
                  <a:pt x="1538450" y="741186"/>
                  <a:pt x="1532964" y="842682"/>
                </a:cubicBezTo>
                <a:cubicBezTo>
                  <a:pt x="1532454" y="852118"/>
                  <a:pt x="1528226" y="861124"/>
                  <a:pt x="1524000" y="869576"/>
                </a:cubicBezTo>
                <a:cubicBezTo>
                  <a:pt x="1519182" y="879213"/>
                  <a:pt x="1512333" y="887703"/>
                  <a:pt x="1506070" y="896471"/>
                </a:cubicBezTo>
                <a:cubicBezTo>
                  <a:pt x="1497386" y="908629"/>
                  <a:pt x="1488141" y="920376"/>
                  <a:pt x="1479176" y="932329"/>
                </a:cubicBezTo>
                <a:cubicBezTo>
                  <a:pt x="1476188" y="941294"/>
                  <a:pt x="1471648" y="949884"/>
                  <a:pt x="1470211" y="959224"/>
                </a:cubicBezTo>
                <a:cubicBezTo>
                  <a:pt x="1465645" y="988906"/>
                  <a:pt x="1461247" y="1048871"/>
                  <a:pt x="1461247" y="1048871"/>
                </a:cubicBezTo>
              </a:path>
            </a:pathLst>
          </a:custGeom>
          <a:noFill/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46732" y="3938383"/>
            <a:ext cx="17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C's routing table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86900" y="3047012"/>
            <a:ext cx="146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if found , we cannot </a:t>
            </a:r>
          </a:p>
          <a:p>
            <a:r>
              <a:rPr lang="en-US" altLang="zh-TW" sz="1200" dirty="0" smtClean="0"/>
              <a:t>re-broadcast again</a:t>
            </a:r>
            <a:endParaRPr lang="zh-TW" altLang="en-US" sz="1200" dirty="0"/>
          </a:p>
        </p:txBody>
      </p:sp>
      <p:sp>
        <p:nvSpPr>
          <p:cNvPr id="32" name="手繪多邊形 31"/>
          <p:cNvSpPr/>
          <p:nvPr/>
        </p:nvSpPr>
        <p:spPr>
          <a:xfrm rot="10951006">
            <a:off x="5561661" y="3333338"/>
            <a:ext cx="442326" cy="1454803"/>
          </a:xfrm>
          <a:custGeom>
            <a:avLst/>
            <a:gdLst>
              <a:gd name="connsiteX0" fmla="*/ 0 w 1543530"/>
              <a:gd name="connsiteY0" fmla="*/ 0 h 1048871"/>
              <a:gd name="connsiteX1" fmla="*/ 8964 w 1543530"/>
              <a:gd name="connsiteY1" fmla="*/ 170329 h 1048871"/>
              <a:gd name="connsiteX2" fmla="*/ 26894 w 1543530"/>
              <a:gd name="connsiteY2" fmla="*/ 197224 h 1048871"/>
              <a:gd name="connsiteX3" fmla="*/ 44823 w 1543530"/>
              <a:gd name="connsiteY3" fmla="*/ 233082 h 1048871"/>
              <a:gd name="connsiteX4" fmla="*/ 53788 w 1543530"/>
              <a:gd name="connsiteY4" fmla="*/ 259976 h 1048871"/>
              <a:gd name="connsiteX5" fmla="*/ 80682 w 1543530"/>
              <a:gd name="connsiteY5" fmla="*/ 286871 h 1048871"/>
              <a:gd name="connsiteX6" fmla="*/ 125506 w 1543530"/>
              <a:gd name="connsiteY6" fmla="*/ 322729 h 1048871"/>
              <a:gd name="connsiteX7" fmla="*/ 143435 w 1543530"/>
              <a:gd name="connsiteY7" fmla="*/ 340659 h 1048871"/>
              <a:gd name="connsiteX8" fmla="*/ 170329 w 1543530"/>
              <a:gd name="connsiteY8" fmla="*/ 349624 h 1048871"/>
              <a:gd name="connsiteX9" fmla="*/ 502023 w 1543530"/>
              <a:gd name="connsiteY9" fmla="*/ 367553 h 1048871"/>
              <a:gd name="connsiteX10" fmla="*/ 986117 w 1543530"/>
              <a:gd name="connsiteY10" fmla="*/ 358588 h 1048871"/>
              <a:gd name="connsiteX11" fmla="*/ 1102659 w 1543530"/>
              <a:gd name="connsiteY11" fmla="*/ 331694 h 1048871"/>
              <a:gd name="connsiteX12" fmla="*/ 1192306 w 1543530"/>
              <a:gd name="connsiteY12" fmla="*/ 313765 h 1048871"/>
              <a:gd name="connsiteX13" fmla="*/ 1344706 w 1543530"/>
              <a:gd name="connsiteY13" fmla="*/ 322729 h 1048871"/>
              <a:gd name="connsiteX14" fmla="*/ 1371600 w 1543530"/>
              <a:gd name="connsiteY14" fmla="*/ 340659 h 1048871"/>
              <a:gd name="connsiteX15" fmla="*/ 1407459 w 1543530"/>
              <a:gd name="connsiteY15" fmla="*/ 358588 h 1048871"/>
              <a:gd name="connsiteX16" fmla="*/ 1434353 w 1543530"/>
              <a:gd name="connsiteY16" fmla="*/ 394447 h 1048871"/>
              <a:gd name="connsiteX17" fmla="*/ 1461247 w 1543530"/>
              <a:gd name="connsiteY17" fmla="*/ 412376 h 1048871"/>
              <a:gd name="connsiteX18" fmla="*/ 1506070 w 1543530"/>
              <a:gd name="connsiteY18" fmla="*/ 466165 h 1048871"/>
              <a:gd name="connsiteX19" fmla="*/ 1515035 w 1543530"/>
              <a:gd name="connsiteY19" fmla="*/ 493059 h 1048871"/>
              <a:gd name="connsiteX20" fmla="*/ 1541929 w 1543530"/>
              <a:gd name="connsiteY20" fmla="*/ 537882 h 1048871"/>
              <a:gd name="connsiteX21" fmla="*/ 1532964 w 1543530"/>
              <a:gd name="connsiteY21" fmla="*/ 842682 h 1048871"/>
              <a:gd name="connsiteX22" fmla="*/ 1524000 w 1543530"/>
              <a:gd name="connsiteY22" fmla="*/ 869576 h 1048871"/>
              <a:gd name="connsiteX23" fmla="*/ 1506070 w 1543530"/>
              <a:gd name="connsiteY23" fmla="*/ 896471 h 1048871"/>
              <a:gd name="connsiteX24" fmla="*/ 1479176 w 1543530"/>
              <a:gd name="connsiteY24" fmla="*/ 932329 h 1048871"/>
              <a:gd name="connsiteX25" fmla="*/ 1470211 w 1543530"/>
              <a:gd name="connsiteY25" fmla="*/ 959224 h 1048871"/>
              <a:gd name="connsiteX26" fmla="*/ 1461247 w 1543530"/>
              <a:gd name="connsiteY26" fmla="*/ 1048871 h 104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43530" h="1048871">
                <a:moveTo>
                  <a:pt x="0" y="0"/>
                </a:moveTo>
                <a:cubicBezTo>
                  <a:pt x="2988" y="56776"/>
                  <a:pt x="1282" y="113995"/>
                  <a:pt x="8964" y="170329"/>
                </a:cubicBezTo>
                <a:cubicBezTo>
                  <a:pt x="10420" y="181005"/>
                  <a:pt x="21548" y="187869"/>
                  <a:pt x="26894" y="197224"/>
                </a:cubicBezTo>
                <a:cubicBezTo>
                  <a:pt x="33524" y="208827"/>
                  <a:pt x="39559" y="220799"/>
                  <a:pt x="44823" y="233082"/>
                </a:cubicBezTo>
                <a:cubicBezTo>
                  <a:pt x="48545" y="241768"/>
                  <a:pt x="48546" y="252113"/>
                  <a:pt x="53788" y="259976"/>
                </a:cubicBezTo>
                <a:cubicBezTo>
                  <a:pt x="60821" y="270525"/>
                  <a:pt x="72566" y="277131"/>
                  <a:pt x="80682" y="286871"/>
                </a:cubicBezTo>
                <a:cubicBezTo>
                  <a:pt x="111873" y="324301"/>
                  <a:pt x="81355" y="308014"/>
                  <a:pt x="125506" y="322729"/>
                </a:cubicBezTo>
                <a:cubicBezTo>
                  <a:pt x="131482" y="328706"/>
                  <a:pt x="136188" y="336310"/>
                  <a:pt x="143435" y="340659"/>
                </a:cubicBezTo>
                <a:cubicBezTo>
                  <a:pt x="151538" y="345521"/>
                  <a:pt x="160906" y="348917"/>
                  <a:pt x="170329" y="349624"/>
                </a:cubicBezTo>
                <a:cubicBezTo>
                  <a:pt x="280745" y="357905"/>
                  <a:pt x="391458" y="361577"/>
                  <a:pt x="502023" y="367553"/>
                </a:cubicBezTo>
                <a:lnTo>
                  <a:pt x="986117" y="358588"/>
                </a:lnTo>
                <a:cubicBezTo>
                  <a:pt x="1029211" y="357152"/>
                  <a:pt x="1060911" y="341328"/>
                  <a:pt x="1102659" y="331694"/>
                </a:cubicBezTo>
                <a:cubicBezTo>
                  <a:pt x="1388740" y="265673"/>
                  <a:pt x="989594" y="364439"/>
                  <a:pt x="1192306" y="313765"/>
                </a:cubicBezTo>
                <a:cubicBezTo>
                  <a:pt x="1243106" y="316753"/>
                  <a:pt x="1294381" y="315180"/>
                  <a:pt x="1344706" y="322729"/>
                </a:cubicBezTo>
                <a:cubicBezTo>
                  <a:pt x="1355361" y="324327"/>
                  <a:pt x="1362245" y="335313"/>
                  <a:pt x="1371600" y="340659"/>
                </a:cubicBezTo>
                <a:cubicBezTo>
                  <a:pt x="1383203" y="347289"/>
                  <a:pt x="1395506" y="352612"/>
                  <a:pt x="1407459" y="358588"/>
                </a:cubicBezTo>
                <a:cubicBezTo>
                  <a:pt x="1416424" y="370541"/>
                  <a:pt x="1423788" y="383882"/>
                  <a:pt x="1434353" y="394447"/>
                </a:cubicBezTo>
                <a:cubicBezTo>
                  <a:pt x="1441971" y="402065"/>
                  <a:pt x="1454350" y="404099"/>
                  <a:pt x="1461247" y="412376"/>
                </a:cubicBezTo>
                <a:cubicBezTo>
                  <a:pt x="1518118" y="480622"/>
                  <a:pt x="1440545" y="422480"/>
                  <a:pt x="1506070" y="466165"/>
                </a:cubicBezTo>
                <a:cubicBezTo>
                  <a:pt x="1509058" y="475130"/>
                  <a:pt x="1510809" y="484607"/>
                  <a:pt x="1515035" y="493059"/>
                </a:cubicBezTo>
                <a:cubicBezTo>
                  <a:pt x="1522827" y="508644"/>
                  <a:pt x="1541037" y="520481"/>
                  <a:pt x="1541929" y="537882"/>
                </a:cubicBezTo>
                <a:cubicBezTo>
                  <a:pt x="1547135" y="639393"/>
                  <a:pt x="1538450" y="741186"/>
                  <a:pt x="1532964" y="842682"/>
                </a:cubicBezTo>
                <a:cubicBezTo>
                  <a:pt x="1532454" y="852118"/>
                  <a:pt x="1528226" y="861124"/>
                  <a:pt x="1524000" y="869576"/>
                </a:cubicBezTo>
                <a:cubicBezTo>
                  <a:pt x="1519182" y="879213"/>
                  <a:pt x="1512333" y="887703"/>
                  <a:pt x="1506070" y="896471"/>
                </a:cubicBezTo>
                <a:cubicBezTo>
                  <a:pt x="1497386" y="908629"/>
                  <a:pt x="1488141" y="920376"/>
                  <a:pt x="1479176" y="932329"/>
                </a:cubicBezTo>
                <a:cubicBezTo>
                  <a:pt x="1476188" y="941294"/>
                  <a:pt x="1471648" y="949884"/>
                  <a:pt x="1470211" y="959224"/>
                </a:cubicBezTo>
                <a:cubicBezTo>
                  <a:pt x="1465645" y="988906"/>
                  <a:pt x="1461247" y="1048871"/>
                  <a:pt x="1461247" y="1048871"/>
                </a:cubicBezTo>
              </a:path>
            </a:pathLst>
          </a:custGeom>
          <a:noFill/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the route is broken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1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keep valid entry in routing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0012" y="1269799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whenever the packet is received  do  </a:t>
            </a:r>
            <a:r>
              <a:rPr lang="en-US" altLang="zh-TW" dirty="0"/>
              <a:t>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update_life_time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(Src_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Addr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,&amp;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rtable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6" y="4501525"/>
            <a:ext cx="4080260" cy="217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2004806" y="3404223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308304" y="3028725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871966" y="3908279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6" idx="6"/>
            <a:endCxn id="9" idx="2"/>
          </p:cNvCxnSpPr>
          <p:nvPr/>
        </p:nvCxnSpPr>
        <p:spPr>
          <a:xfrm>
            <a:off x="2724886" y="3656251"/>
            <a:ext cx="11470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974381"/>
              </p:ext>
            </p:extLst>
          </p:nvPr>
        </p:nvGraphicFramePr>
        <p:xfrm>
          <a:off x="5482767" y="5154701"/>
          <a:ext cx="2167648" cy="28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4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next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life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71492"/>
              </p:ext>
            </p:extLst>
          </p:nvPr>
        </p:nvGraphicFramePr>
        <p:xfrm>
          <a:off x="5482767" y="5446980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zh-TW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456641"/>
              </p:ext>
            </p:extLst>
          </p:nvPr>
        </p:nvGraphicFramePr>
        <p:xfrm>
          <a:off x="5482767" y="5733256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04FC1C"/>
                          </a:solidFill>
                        </a:rPr>
                        <a:t>D</a:t>
                      </a:r>
                      <a:endParaRPr lang="zh-TW" altLang="en-US" sz="1200" dirty="0">
                        <a:solidFill>
                          <a:srgbClr val="04FC1C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>
          <a:xfrm>
            <a:off x="5652120" y="3752204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</a:t>
            </a:r>
            <a:endParaRPr lang="zh-TW" altLang="en-US" dirty="0"/>
          </a:p>
        </p:txBody>
      </p:sp>
      <p:cxnSp>
        <p:nvCxnSpPr>
          <p:cNvPr id="15" name="直線接點 14"/>
          <p:cNvCxnSpPr>
            <a:stCxn id="9" idx="6"/>
            <a:endCxn id="14" idx="3"/>
          </p:cNvCxnSpPr>
          <p:nvPr/>
        </p:nvCxnSpPr>
        <p:spPr>
          <a:xfrm>
            <a:off x="4592046" y="4160307"/>
            <a:ext cx="1165527" cy="2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4" idx="6"/>
            <a:endCxn id="8" idx="3"/>
          </p:cNvCxnSpPr>
          <p:nvPr/>
        </p:nvCxnSpPr>
        <p:spPr>
          <a:xfrm flipV="1">
            <a:off x="6372200" y="3458964"/>
            <a:ext cx="1041557" cy="54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6682553" y="3822762"/>
            <a:ext cx="731204" cy="324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4805352" y="4365104"/>
            <a:ext cx="952222" cy="32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805352" y="4030218"/>
            <a:ext cx="685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403790" y="3458964"/>
            <a:ext cx="685673" cy="299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490144" y="4756502"/>
            <a:ext cx="178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H's routing table </a:t>
            </a:r>
            <a:endParaRPr lang="zh-TW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67257"/>
              </p:ext>
            </p:extLst>
          </p:nvPr>
        </p:nvGraphicFramePr>
        <p:xfrm>
          <a:off x="4667508" y="3548718"/>
          <a:ext cx="6717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48"/>
                <a:gridCol w="36868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985621" y="3244086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FF0000"/>
                </a:solidFill>
              </a:rPr>
              <a:t>Src_Addr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28710" y="3244086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Dest_Addr</a:t>
            </a:r>
            <a:endParaRPr lang="zh-TW" altLang="en-US" sz="1100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078865" y="3656251"/>
            <a:ext cx="685673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25144"/>
              </p:ext>
            </p:extLst>
          </p:nvPr>
        </p:nvGraphicFramePr>
        <p:xfrm>
          <a:off x="7252501" y="4073380"/>
          <a:ext cx="6717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48"/>
                <a:gridCol w="368688"/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4FC1C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04FC1C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肘形接點 27"/>
          <p:cNvCxnSpPr>
            <a:endCxn id="13" idx="3"/>
          </p:cNvCxnSpPr>
          <p:nvPr/>
        </p:nvCxnSpPr>
        <p:spPr>
          <a:xfrm rot="5400000">
            <a:off x="7068116" y="5061020"/>
            <a:ext cx="1398552" cy="2339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16200000" flipH="1">
            <a:off x="4345094" y="4407818"/>
            <a:ext cx="1606188" cy="760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entry has not been used within 10 seconds will be removed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1837" y="2756774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33625" y="2863593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037543" y="2072245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221657" y="2060848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graphicFrame>
        <p:nvGraphicFramePr>
          <p:cNvPr id="4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737987"/>
              </p:ext>
            </p:extLst>
          </p:nvPr>
        </p:nvGraphicFramePr>
        <p:xfrm>
          <a:off x="2346611" y="2612758"/>
          <a:ext cx="275820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48"/>
                <a:gridCol w="576064"/>
                <a:gridCol w="432048"/>
                <a:gridCol w="504056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solidFill>
                            <a:srgbClr val="FF0000"/>
                          </a:solidFill>
                        </a:rPr>
                        <a:t>life_time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74242"/>
              </p:ext>
            </p:extLst>
          </p:nvPr>
        </p:nvGraphicFramePr>
        <p:xfrm>
          <a:off x="2346611" y="2941440"/>
          <a:ext cx="275820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48"/>
                <a:gridCol w="576064"/>
                <a:gridCol w="432048"/>
                <a:gridCol w="504056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1341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>
            <a:stCxn id="37" idx="3"/>
            <a:endCxn id="36" idx="1"/>
          </p:cNvCxnSpPr>
          <p:nvPr/>
        </p:nvCxnSpPr>
        <p:spPr>
          <a:xfrm>
            <a:off x="3725713" y="2240868"/>
            <a:ext cx="2311830" cy="11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乘號 50"/>
          <p:cNvSpPr/>
          <p:nvPr/>
        </p:nvSpPr>
        <p:spPr>
          <a:xfrm>
            <a:off x="4662014" y="1978751"/>
            <a:ext cx="558058" cy="45353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50926"/>
              </p:ext>
            </p:extLst>
          </p:nvPr>
        </p:nvGraphicFramePr>
        <p:xfrm>
          <a:off x="2346611" y="3232925"/>
          <a:ext cx="275820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48"/>
                <a:gridCol w="576064"/>
                <a:gridCol w="432048"/>
                <a:gridCol w="504056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45547"/>
              </p:ext>
            </p:extLst>
          </p:nvPr>
        </p:nvGraphicFramePr>
        <p:xfrm>
          <a:off x="2346611" y="3501008"/>
          <a:ext cx="2758204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948"/>
                <a:gridCol w="576064"/>
                <a:gridCol w="432048"/>
                <a:gridCol w="504056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does emitter know the sink ?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1837" y="3528913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51520" y="1266805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25713" y="3635732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899592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8172837" y="400506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037543" y="284438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221657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503548" y="1639167"/>
            <a:ext cx="648072" cy="134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8262992" y="4437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Sink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41993" y="1234017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Emitter</a:t>
            </a:r>
            <a:endParaRPr lang="zh-TW" altLang="en-US" dirty="0"/>
          </a:p>
        </p:txBody>
      </p:sp>
      <p:cxnSp>
        <p:nvCxnSpPr>
          <p:cNvPr id="4" name="直線接點 3"/>
          <p:cNvCxnSpPr>
            <a:stCxn id="34" idx="3"/>
            <a:endCxn id="37" idx="1"/>
          </p:cNvCxnSpPr>
          <p:nvPr/>
        </p:nvCxnSpPr>
        <p:spPr>
          <a:xfrm>
            <a:off x="1403648" y="3013007"/>
            <a:ext cx="1818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37" idx="3"/>
            <a:endCxn id="36" idx="1"/>
          </p:cNvCxnSpPr>
          <p:nvPr/>
        </p:nvCxnSpPr>
        <p:spPr>
          <a:xfrm>
            <a:off x="3725713" y="3013007"/>
            <a:ext cx="2311830" cy="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36" idx="3"/>
            <a:endCxn id="35" idx="0"/>
          </p:cNvCxnSpPr>
          <p:nvPr/>
        </p:nvCxnSpPr>
        <p:spPr>
          <a:xfrm>
            <a:off x="6541599" y="3024404"/>
            <a:ext cx="1883266" cy="9806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Route Discovery: create reverse path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1837" y="3528913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51520" y="1266805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25713" y="3635732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1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472196"/>
              </p:ext>
            </p:extLst>
          </p:nvPr>
        </p:nvGraphicFramePr>
        <p:xfrm>
          <a:off x="323528" y="3451153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圓角矩形 33"/>
          <p:cNvSpPr/>
          <p:nvPr/>
        </p:nvSpPr>
        <p:spPr>
          <a:xfrm>
            <a:off x="899592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8172837" y="400506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037543" y="284438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221657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graphicFrame>
        <p:nvGraphicFramePr>
          <p:cNvPr id="3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20888"/>
              </p:ext>
            </p:extLst>
          </p:nvPr>
        </p:nvGraphicFramePr>
        <p:xfrm>
          <a:off x="1532606" y="2570064"/>
          <a:ext cx="16019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25"/>
                <a:gridCol w="243451"/>
                <a:gridCol w="241415"/>
                <a:gridCol w="261664"/>
                <a:gridCol w="245365"/>
                <a:gridCol w="245365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244612"/>
              </p:ext>
            </p:extLst>
          </p:nvPr>
        </p:nvGraphicFramePr>
        <p:xfrm>
          <a:off x="3131840" y="3461950"/>
          <a:ext cx="2167648" cy="28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4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156968"/>
              </p:ext>
            </p:extLst>
          </p:nvPr>
        </p:nvGraphicFramePr>
        <p:xfrm>
          <a:off x="5764039" y="3425547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46482"/>
              </p:ext>
            </p:extLst>
          </p:nvPr>
        </p:nvGraphicFramePr>
        <p:xfrm>
          <a:off x="6732240" y="5013176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108007"/>
              </p:ext>
            </p:extLst>
          </p:nvPr>
        </p:nvGraphicFramePr>
        <p:xfrm>
          <a:off x="3131840" y="3754229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51053"/>
              </p:ext>
            </p:extLst>
          </p:nvPr>
        </p:nvGraphicFramePr>
        <p:xfrm>
          <a:off x="5771837" y="3717032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925953"/>
              </p:ext>
            </p:extLst>
          </p:nvPr>
        </p:nvGraphicFramePr>
        <p:xfrm>
          <a:off x="6732240" y="5301208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弧形接點 50"/>
          <p:cNvCxnSpPr>
            <a:stCxn id="34" idx="3"/>
            <a:endCxn id="37" idx="1"/>
          </p:cNvCxnSpPr>
          <p:nvPr/>
        </p:nvCxnSpPr>
        <p:spPr>
          <a:xfrm>
            <a:off x="1403648" y="3013007"/>
            <a:ext cx="1818009" cy="12700"/>
          </a:xfrm>
          <a:prstGeom prst="curvedConnector3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7" idx="3"/>
            <a:endCxn id="36" idx="1"/>
          </p:cNvCxnSpPr>
          <p:nvPr/>
        </p:nvCxnSpPr>
        <p:spPr>
          <a:xfrm>
            <a:off x="3725713" y="3013007"/>
            <a:ext cx="2311830" cy="1139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36" idx="3"/>
            <a:endCxn id="35" idx="0"/>
          </p:cNvCxnSpPr>
          <p:nvPr/>
        </p:nvCxnSpPr>
        <p:spPr>
          <a:xfrm>
            <a:off x="6541599" y="3024404"/>
            <a:ext cx="1883266" cy="980660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03548" y="1639167"/>
            <a:ext cx="648072" cy="134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73608" y="1974219"/>
            <a:ext cx="167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Broadcast RREQ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973827" y="1943937"/>
            <a:ext cx="198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Re-Broadcast </a:t>
            </a:r>
            <a:r>
              <a:rPr lang="en-US" altLang="zh-TW" dirty="0"/>
              <a:t>RREQ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73671" y="1974219"/>
            <a:ext cx="198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Re-Broadcast </a:t>
            </a:r>
            <a:r>
              <a:rPr lang="en-US" altLang="zh-TW" dirty="0"/>
              <a:t>RREQ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262992" y="44371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Sink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41993" y="1234017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Emitter</a:t>
            </a:r>
            <a:endParaRPr lang="zh-TW" altLang="en-US" dirty="0"/>
          </a:p>
        </p:txBody>
      </p:sp>
      <p:graphicFrame>
        <p:nvGraphicFramePr>
          <p:cNvPr id="6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356894"/>
              </p:ext>
            </p:extLst>
          </p:nvPr>
        </p:nvGraphicFramePr>
        <p:xfrm>
          <a:off x="4080635" y="2542316"/>
          <a:ext cx="16019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25"/>
                <a:gridCol w="243451"/>
                <a:gridCol w="241415"/>
                <a:gridCol w="261664"/>
                <a:gridCol w="245365"/>
                <a:gridCol w="245365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187897"/>
              </p:ext>
            </p:extLst>
          </p:nvPr>
        </p:nvGraphicFramePr>
        <p:xfrm>
          <a:off x="6822880" y="2558667"/>
          <a:ext cx="16019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25"/>
                <a:gridCol w="243451"/>
                <a:gridCol w="241415"/>
                <a:gridCol w="261664"/>
                <a:gridCol w="245365"/>
                <a:gridCol w="245365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9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 Discovery: create </a:t>
            </a:r>
            <a:r>
              <a:rPr lang="en-US" altLang="zh-TW" dirty="0" smtClean="0"/>
              <a:t>forward path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1837" y="3528913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51520" y="112474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25713" y="3635732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1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904944"/>
              </p:ext>
            </p:extLst>
          </p:nvPr>
        </p:nvGraphicFramePr>
        <p:xfrm>
          <a:off x="323528" y="3451153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圓角矩形 33"/>
          <p:cNvSpPr/>
          <p:nvPr/>
        </p:nvSpPr>
        <p:spPr>
          <a:xfrm>
            <a:off x="899592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5" name="圓角矩形 34"/>
          <p:cNvSpPr/>
          <p:nvPr/>
        </p:nvSpPr>
        <p:spPr>
          <a:xfrm>
            <a:off x="8172837" y="400506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037543" y="2844384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221657" y="2832987"/>
            <a:ext cx="504056" cy="3600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graphicFrame>
        <p:nvGraphicFramePr>
          <p:cNvPr id="4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518291"/>
              </p:ext>
            </p:extLst>
          </p:nvPr>
        </p:nvGraphicFramePr>
        <p:xfrm>
          <a:off x="3131840" y="3461950"/>
          <a:ext cx="2167648" cy="28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4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514536"/>
              </p:ext>
            </p:extLst>
          </p:nvPr>
        </p:nvGraphicFramePr>
        <p:xfrm>
          <a:off x="5764039" y="3425547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731501"/>
              </p:ext>
            </p:extLst>
          </p:nvPr>
        </p:nvGraphicFramePr>
        <p:xfrm>
          <a:off x="6732240" y="5013176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dest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hop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seq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192264"/>
              </p:ext>
            </p:extLst>
          </p:nvPr>
        </p:nvGraphicFramePr>
        <p:xfrm>
          <a:off x="3131840" y="3754229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500318"/>
              </p:ext>
            </p:extLst>
          </p:nvPr>
        </p:nvGraphicFramePr>
        <p:xfrm>
          <a:off x="5771837" y="3717032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698297"/>
              </p:ext>
            </p:extLst>
          </p:nvPr>
        </p:nvGraphicFramePr>
        <p:xfrm>
          <a:off x="6732240" y="5301208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肘形接點 54"/>
          <p:cNvCxnSpPr>
            <a:stCxn id="36" idx="3"/>
            <a:endCxn id="35" idx="0"/>
          </p:cNvCxnSpPr>
          <p:nvPr/>
        </p:nvCxnSpPr>
        <p:spPr>
          <a:xfrm>
            <a:off x="6541599" y="3024404"/>
            <a:ext cx="1883266" cy="980660"/>
          </a:xfrm>
          <a:prstGeom prst="bentConnector2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9" idx="2"/>
            <a:endCxn id="34" idx="0"/>
          </p:cNvCxnSpPr>
          <p:nvPr/>
        </p:nvCxnSpPr>
        <p:spPr>
          <a:xfrm>
            <a:off x="503548" y="1484784"/>
            <a:ext cx="648072" cy="134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013581" y="1974219"/>
            <a:ext cx="141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Unicast RREP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36" idx="1"/>
            <a:endCxn id="37" idx="3"/>
          </p:cNvCxnSpPr>
          <p:nvPr/>
        </p:nvCxnSpPr>
        <p:spPr>
          <a:xfrm flipH="1" flipV="1">
            <a:off x="3725713" y="3013007"/>
            <a:ext cx="2311830" cy="113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7" idx="1"/>
            <a:endCxn id="34" idx="3"/>
          </p:cNvCxnSpPr>
          <p:nvPr/>
        </p:nvCxnSpPr>
        <p:spPr>
          <a:xfrm flipH="1">
            <a:off x="1403648" y="3013007"/>
            <a:ext cx="181800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967152"/>
              </p:ext>
            </p:extLst>
          </p:nvPr>
        </p:nvGraphicFramePr>
        <p:xfrm>
          <a:off x="6948264" y="2540429"/>
          <a:ext cx="1368153" cy="292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  <a:gridCol w="332716"/>
                <a:gridCol w="229895"/>
                <a:gridCol w="267073"/>
                <a:gridCol w="250437"/>
              </a:tblGrid>
              <a:tr h="29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28366"/>
              </p:ext>
            </p:extLst>
          </p:nvPr>
        </p:nvGraphicFramePr>
        <p:xfrm>
          <a:off x="4139952" y="2525072"/>
          <a:ext cx="1368153" cy="292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  <a:gridCol w="332716"/>
                <a:gridCol w="229895"/>
                <a:gridCol w="267073"/>
                <a:gridCol w="250437"/>
              </a:tblGrid>
              <a:tr h="29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382601"/>
              </p:ext>
            </p:extLst>
          </p:nvPr>
        </p:nvGraphicFramePr>
        <p:xfrm>
          <a:off x="5771837" y="4005064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738472"/>
              </p:ext>
            </p:extLst>
          </p:nvPr>
        </p:nvGraphicFramePr>
        <p:xfrm>
          <a:off x="3131840" y="4040505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553197"/>
              </p:ext>
            </p:extLst>
          </p:nvPr>
        </p:nvGraphicFramePr>
        <p:xfrm>
          <a:off x="319824" y="3754229"/>
          <a:ext cx="216764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464"/>
                <a:gridCol w="504056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54285"/>
              </p:ext>
            </p:extLst>
          </p:nvPr>
        </p:nvGraphicFramePr>
        <p:xfrm>
          <a:off x="1628575" y="2540429"/>
          <a:ext cx="1368153" cy="292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  <a:gridCol w="332716"/>
                <a:gridCol w="229895"/>
                <a:gridCol w="267073"/>
                <a:gridCol w="250437"/>
              </a:tblGrid>
              <a:tr h="292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841993" y="1234017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Emitter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8392199" y="44474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Sink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360553" y="2060848"/>
            <a:ext cx="141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Unicast RREP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607010" y="2158885"/>
            <a:ext cx="141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Unicast RREP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4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Infinitely broadcast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Screenshot : Infinite </a:t>
            </a:r>
            <a:r>
              <a:rPr lang="en-US" altLang="zh-TW" dirty="0"/>
              <a:t>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00481"/>
            <a:ext cx="833328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7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Infinite </a:t>
            </a:r>
            <a:r>
              <a:rPr lang="en-US" altLang="zh-TW" dirty="0"/>
              <a:t>loop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3491880" y="3924278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755576" y="4581128"/>
            <a:ext cx="720080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1537792" y="4176306"/>
            <a:ext cx="1944216" cy="548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450750" y="1439778"/>
            <a:ext cx="6946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and B try to find the route to D and infinitely</a:t>
            </a:r>
            <a:endParaRPr lang="zh-TW" altLang="en-US" sz="2800" dirty="0"/>
          </a:p>
          <a:p>
            <a:r>
              <a:rPr lang="en-US" altLang="zh-TW" sz="2800" dirty="0" smtClean="0"/>
              <a:t>broadcast to each other</a:t>
            </a:r>
            <a:endParaRPr lang="zh-TW" altLang="en-US" sz="2800" dirty="0"/>
          </a:p>
        </p:txBody>
      </p:sp>
      <p:sp>
        <p:nvSpPr>
          <p:cNvPr id="36" name="橢圓 35"/>
          <p:cNvSpPr/>
          <p:nvPr/>
        </p:nvSpPr>
        <p:spPr>
          <a:xfrm>
            <a:off x="5076056" y="3798264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31" idx="6"/>
            <a:endCxn id="36" idx="2"/>
          </p:cNvCxnSpPr>
          <p:nvPr/>
        </p:nvCxnSpPr>
        <p:spPr>
          <a:xfrm flipV="1">
            <a:off x="4211960" y="4050292"/>
            <a:ext cx="864096" cy="12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318375" y="3812020"/>
            <a:ext cx="685673" cy="103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402542" y="4214744"/>
            <a:ext cx="601506" cy="87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7236296" y="3305659"/>
            <a:ext cx="720080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012160" y="3657889"/>
            <a:ext cx="1152128" cy="3082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Solution: using Broadcast 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7416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put unique broadcast ID in the field of </a:t>
            </a:r>
            <a:r>
              <a:rPr lang="en-US" altLang="zh-TW" dirty="0" err="1" smtClean="0"/>
              <a:t>pkt_id</a:t>
            </a:r>
            <a:r>
              <a:rPr lang="en-US" altLang="zh-TW" dirty="0" smtClean="0"/>
              <a:t> for each broadcasting</a:t>
            </a:r>
            <a:endParaRPr lang="zh-TW" altLang="en-US" dirty="0"/>
          </a:p>
          <a:p>
            <a:r>
              <a:rPr lang="en-US" altLang="zh-TW" dirty="0"/>
              <a:t>broadcast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(32bit)=MAC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 (16bit)+ </a:t>
            </a:r>
            <a:r>
              <a:rPr lang="en-US" altLang="zh-TW" dirty="0" err="1" smtClean="0"/>
              <a:t>SeqNo</a:t>
            </a:r>
            <a:r>
              <a:rPr lang="en-US" altLang="zh-TW" dirty="0" smtClean="0"/>
              <a:t> (16bit)</a:t>
            </a:r>
            <a:endParaRPr lang="zh-TW" altLang="en-US" dirty="0"/>
          </a:p>
          <a:p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25713" y="3635732"/>
            <a:ext cx="27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801617"/>
              </p:ext>
            </p:extLst>
          </p:nvPr>
        </p:nvGraphicFramePr>
        <p:xfrm>
          <a:off x="1115616" y="3668560"/>
          <a:ext cx="468052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615"/>
                <a:gridCol w="711291"/>
                <a:gridCol w="705343"/>
                <a:gridCol w="764505"/>
                <a:gridCol w="716883"/>
                <a:gridCol w="716883"/>
              </a:tblGrid>
              <a:tr h="264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0x10000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259632" y="2924944"/>
            <a:ext cx="330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Example :</a:t>
            </a:r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(MAC:</a:t>
            </a:r>
            <a:r>
              <a:rPr lang="zh-TW" altLang="en-US" dirty="0" smtClean="0"/>
              <a:t> </a:t>
            </a:r>
            <a:r>
              <a:rPr lang="en-US" altLang="zh-TW" dirty="0" smtClean="0"/>
              <a:t>0x0001)</a:t>
            </a:r>
            <a:r>
              <a:rPr lang="zh-TW" altLang="en-US" dirty="0" smtClean="0"/>
              <a:t> </a:t>
            </a:r>
            <a:r>
              <a:rPr lang="en-US" altLang="zh-TW" dirty="0" smtClean="0"/>
              <a:t>Broadcast </a:t>
            </a:r>
            <a:r>
              <a:rPr lang="en-US" altLang="zh-TW" dirty="0"/>
              <a:t>RREQ</a:t>
            </a:r>
            <a:endParaRPr lang="zh-TW" altLang="en-US" dirty="0"/>
          </a:p>
        </p:txBody>
      </p:sp>
      <p:graphicFrame>
        <p:nvGraphicFramePr>
          <p:cNvPr id="15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543546"/>
              </p:ext>
            </p:extLst>
          </p:nvPr>
        </p:nvGraphicFramePr>
        <p:xfrm>
          <a:off x="1115616" y="4149080"/>
          <a:ext cx="468052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615"/>
                <a:gridCol w="711291"/>
                <a:gridCol w="705343"/>
                <a:gridCol w="764505"/>
                <a:gridCol w="716883"/>
                <a:gridCol w="716883"/>
              </a:tblGrid>
              <a:tr h="264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0x10001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504525"/>
              </p:ext>
            </p:extLst>
          </p:nvPr>
        </p:nvGraphicFramePr>
        <p:xfrm>
          <a:off x="1115616" y="4653136"/>
          <a:ext cx="468052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615"/>
                <a:gridCol w="711291"/>
                <a:gridCol w="705343"/>
                <a:gridCol w="764505"/>
                <a:gridCol w="716883"/>
                <a:gridCol w="716883"/>
              </a:tblGrid>
              <a:tr h="264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0xffff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D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0x10002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51520" y="3571275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1st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80374" y="40770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2nd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0374" y="4581128"/>
            <a:ext cx="50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3rd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25378" y="3389511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(Broadcast ID)</a:t>
            </a:r>
            <a:endParaRPr lang="zh-TW" altLang="en-US" sz="1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54918" y="340273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pkt_id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59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588" y="234233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Prevent from Broadcast Strom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672317" y="3057185"/>
            <a:ext cx="3816424" cy="1883983"/>
            <a:chOff x="1979712" y="3746420"/>
            <a:chExt cx="3816424" cy="1883983"/>
          </a:xfrm>
        </p:grpSpPr>
        <p:sp>
          <p:nvSpPr>
            <p:cNvPr id="30" name="橢圓 29"/>
            <p:cNvSpPr/>
            <p:nvPr/>
          </p:nvSpPr>
          <p:spPr>
            <a:xfrm>
              <a:off x="1979712" y="4302320"/>
              <a:ext cx="72008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3491880" y="3924278"/>
              <a:ext cx="720080" cy="5040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2" name="橢圓 31"/>
            <p:cNvSpPr/>
            <p:nvPr/>
          </p:nvSpPr>
          <p:spPr>
            <a:xfrm>
              <a:off x="3635896" y="5126347"/>
              <a:ext cx="72008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cxnSp>
          <p:nvCxnSpPr>
            <p:cNvPr id="34" name="直線接點 33"/>
            <p:cNvCxnSpPr>
              <a:endCxn id="31" idx="2"/>
            </p:cNvCxnSpPr>
            <p:nvPr/>
          </p:nvCxnSpPr>
          <p:spPr>
            <a:xfrm flipV="1">
              <a:off x="2627784" y="4176306"/>
              <a:ext cx="864096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30" idx="5"/>
              <a:endCxn id="32" idx="2"/>
            </p:cNvCxnSpPr>
            <p:nvPr/>
          </p:nvCxnSpPr>
          <p:spPr>
            <a:xfrm>
              <a:off x="2594339" y="4732559"/>
              <a:ext cx="1041557" cy="64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2" idx="0"/>
              <a:endCxn id="31" idx="4"/>
            </p:cNvCxnSpPr>
            <p:nvPr/>
          </p:nvCxnSpPr>
          <p:spPr>
            <a:xfrm flipH="1" flipV="1">
              <a:off x="3851920" y="4428334"/>
              <a:ext cx="144016" cy="698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>
              <a:off x="4211960" y="4428334"/>
              <a:ext cx="144016" cy="5128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 flipV="1">
              <a:off x="3995936" y="4480531"/>
              <a:ext cx="14401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H="1">
              <a:off x="2771800" y="4099909"/>
              <a:ext cx="576064" cy="152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H="1" flipV="1">
              <a:off x="2788522" y="5024384"/>
              <a:ext cx="720080" cy="3908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橢圓 35"/>
            <p:cNvSpPr/>
            <p:nvPr/>
          </p:nvSpPr>
          <p:spPr>
            <a:xfrm>
              <a:off x="5076056" y="3798264"/>
              <a:ext cx="72008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cxnSp>
          <p:nvCxnSpPr>
            <p:cNvPr id="12" name="直線接點 11"/>
            <p:cNvCxnSpPr>
              <a:stCxn id="31" idx="6"/>
              <a:endCxn id="36" idx="2"/>
            </p:cNvCxnSpPr>
            <p:nvPr/>
          </p:nvCxnSpPr>
          <p:spPr>
            <a:xfrm flipV="1">
              <a:off x="4211960" y="4050292"/>
              <a:ext cx="864096" cy="126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V="1">
              <a:off x="4318375" y="3901952"/>
              <a:ext cx="685673" cy="1036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>
              <a:off x="4402542" y="4214744"/>
              <a:ext cx="601506" cy="8757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 flipV="1">
              <a:off x="4104656" y="3746420"/>
              <a:ext cx="685673" cy="10368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文字方塊 64"/>
          <p:cNvSpPr txBox="1"/>
          <p:nvPr/>
        </p:nvSpPr>
        <p:spPr>
          <a:xfrm>
            <a:off x="672317" y="1407164"/>
            <a:ext cx="764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Case 1: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cannot re-broadcast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packet which is originated from me</a:t>
            </a:r>
            <a:endParaRPr lang="zh-TW" altLang="en-US" sz="2400" dirty="0"/>
          </a:p>
        </p:txBody>
      </p:sp>
      <p:sp>
        <p:nvSpPr>
          <p:cNvPr id="81" name="橢圓 80"/>
          <p:cNvSpPr/>
          <p:nvPr/>
        </p:nvSpPr>
        <p:spPr>
          <a:xfrm>
            <a:off x="5298361" y="2857001"/>
            <a:ext cx="72008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83" name="直線接點 82"/>
          <p:cNvCxnSpPr>
            <a:stCxn id="36" idx="6"/>
            <a:endCxn id="81" idx="2"/>
          </p:cNvCxnSpPr>
          <p:nvPr/>
        </p:nvCxnSpPr>
        <p:spPr>
          <a:xfrm flipV="1">
            <a:off x="4488741" y="3109029"/>
            <a:ext cx="80962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乘號 91"/>
          <p:cNvSpPr/>
          <p:nvPr/>
        </p:nvSpPr>
        <p:spPr>
          <a:xfrm>
            <a:off x="3010980" y="2857001"/>
            <a:ext cx="219614" cy="4305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25" y="5517232"/>
            <a:ext cx="5753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64378"/>
              </p:ext>
            </p:extLst>
          </p:nvPr>
        </p:nvGraphicFramePr>
        <p:xfrm>
          <a:off x="2661304" y="2565449"/>
          <a:ext cx="2232247" cy="287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078"/>
                <a:gridCol w="299009"/>
                <a:gridCol w="288032"/>
                <a:gridCol w="288032"/>
                <a:gridCol w="288032"/>
                <a:gridCol w="576064"/>
              </a:tblGrid>
              <a:tr h="2874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0xffff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A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0x10000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內容版面配置區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186187"/>
              </p:ext>
            </p:extLst>
          </p:nvPr>
        </p:nvGraphicFramePr>
        <p:xfrm>
          <a:off x="3230594" y="3800618"/>
          <a:ext cx="2232247" cy="287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078"/>
                <a:gridCol w="299009"/>
                <a:gridCol w="288032"/>
                <a:gridCol w="288032"/>
                <a:gridCol w="288032"/>
                <a:gridCol w="576064"/>
              </a:tblGrid>
              <a:tr h="2874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0xffff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C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D</a:t>
                      </a:r>
                      <a:endParaRPr lang="zh-TW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 smtClean="0"/>
                        <a:t>0x10000</a:t>
                      </a:r>
                      <a:endParaRPr lang="zh-TW" altLang="en-US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399</Words>
  <Application>Microsoft Office PowerPoint</Application>
  <PresentationFormat>如螢幕大小 (4:3)</PresentationFormat>
  <Paragraphs>253</Paragraphs>
  <Slides>13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Route discovery</vt:lpstr>
      <vt:lpstr>How does emitter know the sink ?</vt:lpstr>
      <vt:lpstr>Route Discovery: create reverse path</vt:lpstr>
      <vt:lpstr>Route Discovery: create forward path</vt:lpstr>
      <vt:lpstr>Infinitely broadcast</vt:lpstr>
      <vt:lpstr>Screenshot : Infinite loop</vt:lpstr>
      <vt:lpstr>Infinite loop</vt:lpstr>
      <vt:lpstr>Solution: using Broadcast ID</vt:lpstr>
      <vt:lpstr>Prevent from Broadcast Strom</vt:lpstr>
      <vt:lpstr>Prevent from Broadcast Strom</vt:lpstr>
      <vt:lpstr>when the route is broken</vt:lpstr>
      <vt:lpstr>keep valid entry in routing table</vt:lpstr>
      <vt:lpstr>the entry has not been used within 10 seconds will be removed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ittrainint</dc:creator>
  <cp:lastModifiedBy>ittrainint</cp:lastModifiedBy>
  <cp:revision>51</cp:revision>
  <dcterms:created xsi:type="dcterms:W3CDTF">2017-01-15T16:35:37Z</dcterms:created>
  <dcterms:modified xsi:type="dcterms:W3CDTF">2017-01-21T07:46:31Z</dcterms:modified>
</cp:coreProperties>
</file>