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9" r:id="rId11"/>
    <p:sldId id="265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F0E9-FD9F-4F3A-9D3B-61B2680ABF6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012DA-51DB-4569-8AEA-87D7AEBD4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012DA-51DB-4569-8AEA-87D7AEBD47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0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012DA-51DB-4569-8AEA-87D7AEBD47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0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012DA-51DB-4569-8AEA-87D7AEBD47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0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Design Challenge 2</a:t>
            </a:r>
            <a:endParaRPr lang="zh-TW" altLang="en-US" sz="48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7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/>
              <a:t>For example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Source device continuously sends the packet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Source device receives the ACK from destination device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Source device continuously sends the packet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94035"/>
              </p:ext>
            </p:extLst>
          </p:nvPr>
        </p:nvGraphicFramePr>
        <p:xfrm>
          <a:off x="971600" y="1052736"/>
          <a:ext cx="56886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726"/>
                <a:gridCol w="1137726"/>
                <a:gridCol w="1137726"/>
                <a:gridCol w="1137726"/>
                <a:gridCol w="1137726"/>
              </a:tblGrid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Byte-1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Byte-2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Byte-3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Byte-4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isACK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0x00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0x0A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909800"/>
              </p:ext>
            </p:extLst>
          </p:nvPr>
        </p:nvGraphicFramePr>
        <p:xfrm>
          <a:off x="971600" y="2852936"/>
          <a:ext cx="56886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726"/>
                <a:gridCol w="1137726"/>
                <a:gridCol w="1137726"/>
                <a:gridCol w="1137726"/>
                <a:gridCol w="1137726"/>
              </a:tblGrid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Byte-1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Byte-2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Byte-3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Byte-4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isACK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0x00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0x0A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484677"/>
              </p:ext>
            </p:extLst>
          </p:nvPr>
        </p:nvGraphicFramePr>
        <p:xfrm>
          <a:off x="971600" y="4725144"/>
          <a:ext cx="56886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726"/>
                <a:gridCol w="1137726"/>
                <a:gridCol w="1137726"/>
                <a:gridCol w="1137726"/>
                <a:gridCol w="1137726"/>
              </a:tblGrid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Byte-1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Byte-2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Byte-3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Byte-4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isACK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Source device will send packets with sequence number from 0x00~0x13, if </a:t>
            </a:r>
            <a:r>
              <a:rPr lang="en-US" altLang="zh-TW" sz="2000" dirty="0"/>
              <a:t>the destination device </a:t>
            </a:r>
            <a:r>
              <a:rPr lang="en-US" altLang="zh-TW" sz="2000" dirty="0" smtClean="0"/>
              <a:t>receives </a:t>
            </a:r>
            <a:r>
              <a:rPr lang="en-US" altLang="zh-TW" sz="2000" dirty="0"/>
              <a:t>packets with sequence number </a:t>
            </a:r>
            <a:endParaRPr lang="en-US" altLang="zh-TW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0x00~0x04, you will get 70%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0x00~0x09, you will get 75%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0x00~0x0D, you will get 80%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0x00~0x13, you will get 85%</a:t>
            </a:r>
          </a:p>
          <a:p>
            <a:pPr marL="400050"/>
            <a:r>
              <a:rPr lang="en-US" altLang="zh-TW" sz="2000" dirty="0" smtClean="0"/>
              <a:t>You have only 5 minutes to transmit all packets (0x00~0x13).  </a:t>
            </a:r>
          </a:p>
          <a:p>
            <a:pPr marL="400050"/>
            <a:r>
              <a:rPr lang="en-US" altLang="zh-TW" sz="2000" dirty="0" smtClean="0"/>
              <a:t>If the time interval that destination device receives the packer from 0x00~0x13 is more short, you get higher score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zh-TW" sz="1600" dirty="0" smtClean="0"/>
              <a:t>The 1</a:t>
            </a:r>
            <a:r>
              <a:rPr lang="en-US" altLang="zh-TW" sz="1600" baseline="30000" dirty="0" smtClean="0"/>
              <a:t>st</a:t>
            </a:r>
            <a:r>
              <a:rPr lang="en-US" altLang="zh-TW" sz="1600" dirty="0" smtClean="0"/>
              <a:t> group get 90%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zh-TW" sz="1600" dirty="0" smtClean="0"/>
              <a:t>…….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zh-TW" sz="1600" dirty="0" smtClean="0"/>
              <a:t>The 5</a:t>
            </a:r>
            <a:r>
              <a:rPr lang="en-US" altLang="zh-TW" sz="1600" baseline="30000" dirty="0" smtClean="0"/>
              <a:t>th</a:t>
            </a:r>
            <a:r>
              <a:rPr lang="en-US" altLang="zh-TW" sz="1600" dirty="0" smtClean="0"/>
              <a:t> group get 86%</a:t>
            </a:r>
          </a:p>
          <a:p>
            <a:pPr marL="457200"/>
            <a:r>
              <a:rPr lang="en-US" altLang="zh-TW" sz="2000" dirty="0" smtClean="0"/>
              <a:t>Report(10%)</a:t>
            </a:r>
          </a:p>
          <a:p>
            <a:pPr marL="514350" lvl="1" indent="0">
              <a:buNone/>
            </a:pPr>
            <a:r>
              <a:rPr lang="en-US" altLang="zh-TW" sz="1600" dirty="0" smtClean="0"/>
              <a:t> </a:t>
            </a:r>
          </a:p>
          <a:p>
            <a:pPr marL="800100" lvl="1">
              <a:buFont typeface="+mj-lt"/>
              <a:buAutoNum type="arabicPeriod"/>
            </a:pPr>
            <a:endParaRPr lang="en-US" altLang="zh-TW" sz="1200" dirty="0" smtClean="0"/>
          </a:p>
          <a:p>
            <a:pPr lvl="1"/>
            <a:endParaRPr lang="en-US" altLang="zh-TW" sz="16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0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Challenge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/>
            <a:r>
              <a:rPr lang="en-US" altLang="zh-TW" sz="2400" dirty="0" smtClean="0"/>
              <a:t>We will turn off one relay node after destination receives the packet with sequence 0x0E, this means that your protocol must dynamically adjust the route</a:t>
            </a:r>
          </a:p>
          <a:p>
            <a:pPr marL="457200"/>
            <a:r>
              <a:rPr lang="en-US" altLang="zh-TW" sz="2400" dirty="0" smtClean="0"/>
              <a:t>We will make sure there is still </a:t>
            </a:r>
            <a:r>
              <a:rPr lang="en-US" altLang="zh-TW" sz="2400" dirty="0"/>
              <a:t>at least one route from the source to the </a:t>
            </a:r>
            <a:r>
              <a:rPr lang="en-US" altLang="zh-TW" sz="2400" dirty="0" smtClean="0"/>
              <a:t>destination</a:t>
            </a:r>
          </a:p>
          <a:p>
            <a:pPr marL="457200"/>
            <a:endParaRPr lang="en-US" altLang="zh-TW" sz="2400" dirty="0"/>
          </a:p>
          <a:p>
            <a:pPr marL="114300" indent="0">
              <a:buNone/>
            </a:pPr>
            <a:r>
              <a:rPr lang="en-US" altLang="zh-TW" sz="2400" dirty="0" smtClean="0"/>
              <a:t>Hints:</a:t>
            </a:r>
          </a:p>
          <a:p>
            <a:pPr marL="457200"/>
            <a:r>
              <a:rPr lang="en-US" altLang="zh-TW" sz="2400" dirty="0" smtClean="0"/>
              <a:t>You can use 1) “</a:t>
            </a:r>
            <a:r>
              <a:rPr lang="en-US" altLang="zh-TW" sz="2400" smtClean="0"/>
              <a:t>flooding” </a:t>
            </a:r>
            <a:r>
              <a:rPr lang="en-US" altLang="zh-TW" sz="2400" dirty="0" smtClean="0"/>
              <a:t>or 2) create routing tables or 3) try to generate “IDs” for each device and use your protocol in the Design Challenge 1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73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TW" dirty="0" smtClean="0"/>
              <a:t>Each team will use 8 devices</a:t>
            </a:r>
          </a:p>
          <a:p>
            <a:pPr algn="just"/>
            <a:r>
              <a:rPr lang="en-US" altLang="zh-TW" dirty="0" smtClean="0"/>
              <a:t>There are one source device, one destination device, and six relay nodes. You need to transmit packets from the source device to the destination device.</a:t>
            </a:r>
          </a:p>
          <a:p>
            <a:pPr algn="just"/>
            <a:r>
              <a:rPr lang="en-US" altLang="zh-TW" dirty="0" smtClean="0"/>
              <a:t>You 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know the topology and we will make sure there is at least one route from the source to the destination</a:t>
            </a:r>
          </a:p>
          <a:p>
            <a:pPr algn="just"/>
            <a:r>
              <a:rPr lang="en-US" altLang="zh-TW" dirty="0" smtClean="0"/>
              <a:t>TAs will </a:t>
            </a:r>
            <a:r>
              <a:rPr lang="en-US" altLang="zh-TW" dirty="0" smtClean="0">
                <a:solidFill>
                  <a:srgbClr val="FF0000"/>
                </a:solidFill>
              </a:rPr>
              <a:t>randomly</a:t>
            </a:r>
            <a:r>
              <a:rPr lang="en-US" altLang="zh-TW" dirty="0" smtClean="0"/>
              <a:t> turn on all devices (different from Design Challenge 1! )</a:t>
            </a:r>
          </a:p>
        </p:txBody>
      </p:sp>
    </p:spTree>
    <p:extLst>
      <p:ext uri="{BB962C8B-B14F-4D97-AF65-F5344CB8AC3E}">
        <p14:creationId xmlns:p14="http://schemas.microsoft.com/office/powerpoint/2010/main" val="32598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667532" y="11628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95536" y="797496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276248" y="4390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4128" y="18448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36296" y="3422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03648" y="2566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40152" y="51571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527344" y="544522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Src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8" idx="4"/>
            <a:endCxn id="11" idx="0"/>
          </p:cNvCxnSpPr>
          <p:nvPr/>
        </p:nvCxnSpPr>
        <p:spPr>
          <a:xfrm>
            <a:off x="7693496" y="4336976"/>
            <a:ext cx="291048" cy="11082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6"/>
            <a:endCxn id="11" idx="2"/>
          </p:cNvCxnSpPr>
          <p:nvPr/>
        </p:nvCxnSpPr>
        <p:spPr>
          <a:xfrm>
            <a:off x="6854552" y="5614392"/>
            <a:ext cx="672792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  <a:endCxn id="10" idx="2"/>
          </p:cNvCxnSpPr>
          <p:nvPr/>
        </p:nvCxnSpPr>
        <p:spPr>
          <a:xfrm>
            <a:off x="4056737" y="5170745"/>
            <a:ext cx="1883415" cy="4436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5"/>
            <a:endCxn id="6" idx="1"/>
          </p:cNvCxnSpPr>
          <p:nvPr/>
        </p:nvCxnSpPr>
        <p:spPr>
          <a:xfrm>
            <a:off x="2184137" y="3347233"/>
            <a:ext cx="1226022" cy="1176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0"/>
          </p:cNvCxnSpPr>
          <p:nvPr/>
        </p:nvCxnSpPr>
        <p:spPr>
          <a:xfrm>
            <a:off x="6504617" y="2625313"/>
            <a:ext cx="1188879" cy="7972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4" idx="6"/>
            <a:endCxn id="7" idx="2"/>
          </p:cNvCxnSpPr>
          <p:nvPr/>
        </p:nvCxnSpPr>
        <p:spPr>
          <a:xfrm>
            <a:off x="4581932" y="1620084"/>
            <a:ext cx="1142196" cy="6819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7"/>
            <a:endCxn id="4" idx="2"/>
          </p:cNvCxnSpPr>
          <p:nvPr/>
        </p:nvCxnSpPr>
        <p:spPr>
          <a:xfrm flipV="1">
            <a:off x="2184137" y="1620084"/>
            <a:ext cx="1483395" cy="10805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5"/>
            <a:endCxn id="9" idx="0"/>
          </p:cNvCxnSpPr>
          <p:nvPr/>
        </p:nvCxnSpPr>
        <p:spPr>
          <a:xfrm>
            <a:off x="1176025" y="1577985"/>
            <a:ext cx="684823" cy="9887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0"/>
            <a:endCxn id="8" idx="3"/>
          </p:cNvCxnSpPr>
          <p:nvPr/>
        </p:nvCxnSpPr>
        <p:spPr>
          <a:xfrm flipV="1">
            <a:off x="6397352" y="4203065"/>
            <a:ext cx="972855" cy="9541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4"/>
            <a:endCxn id="6" idx="0"/>
          </p:cNvCxnSpPr>
          <p:nvPr/>
        </p:nvCxnSpPr>
        <p:spPr>
          <a:xfrm flipH="1">
            <a:off x="3733448" y="2077284"/>
            <a:ext cx="391284" cy="231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28826" y="149424"/>
            <a:ext cx="354046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464896" y="260648"/>
            <a:ext cx="554360" cy="5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6084168" y="260648"/>
            <a:ext cx="554360" cy="5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53" name="直線接點 52"/>
          <p:cNvCxnSpPr>
            <a:stCxn id="51" idx="6"/>
            <a:endCxn id="50" idx="2"/>
          </p:cNvCxnSpPr>
          <p:nvPr/>
        </p:nvCxnSpPr>
        <p:spPr>
          <a:xfrm>
            <a:off x="6638528" y="551324"/>
            <a:ext cx="8263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424142" y="978218"/>
            <a:ext cx="33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eans A can communicate with C</a:t>
            </a:r>
            <a:endParaRPr lang="zh-TW" altLang="en-US" dirty="0"/>
          </a:p>
        </p:txBody>
      </p:sp>
      <p:cxnSp>
        <p:nvCxnSpPr>
          <p:cNvPr id="58" name="直線接點 57"/>
          <p:cNvCxnSpPr>
            <a:stCxn id="7" idx="3"/>
            <a:endCxn id="6" idx="7"/>
          </p:cNvCxnSpPr>
          <p:nvPr/>
        </p:nvCxnSpPr>
        <p:spPr>
          <a:xfrm flipH="1">
            <a:off x="4056737" y="2625313"/>
            <a:ext cx="1801302" cy="18988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2628" y="149424"/>
            <a:ext cx="1701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Example</a:t>
            </a:r>
            <a:endParaRPr lang="zh-TW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6543551" y="6183216"/>
            <a:ext cx="111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Broadcast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667532" y="8151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95536" y="44979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276248" y="40425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4128" y="14971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36296" y="30748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03648" y="22190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40152" y="4809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527344" y="5097522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Src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8" idx="4"/>
            <a:endCxn id="11" idx="0"/>
          </p:cNvCxnSpPr>
          <p:nvPr/>
        </p:nvCxnSpPr>
        <p:spPr>
          <a:xfrm>
            <a:off x="7693496" y="3989274"/>
            <a:ext cx="291048" cy="11082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6"/>
            <a:endCxn id="11" idx="2"/>
          </p:cNvCxnSpPr>
          <p:nvPr/>
        </p:nvCxnSpPr>
        <p:spPr>
          <a:xfrm>
            <a:off x="6854552" y="5266690"/>
            <a:ext cx="672792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  <a:endCxn id="10" idx="2"/>
          </p:cNvCxnSpPr>
          <p:nvPr/>
        </p:nvCxnSpPr>
        <p:spPr>
          <a:xfrm>
            <a:off x="4056737" y="4823043"/>
            <a:ext cx="1883415" cy="4436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5"/>
            <a:endCxn id="6" idx="1"/>
          </p:cNvCxnSpPr>
          <p:nvPr/>
        </p:nvCxnSpPr>
        <p:spPr>
          <a:xfrm>
            <a:off x="2184137" y="2999531"/>
            <a:ext cx="1226022" cy="1176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0"/>
          </p:cNvCxnSpPr>
          <p:nvPr/>
        </p:nvCxnSpPr>
        <p:spPr>
          <a:xfrm>
            <a:off x="6504617" y="2277611"/>
            <a:ext cx="1188879" cy="7972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4" idx="6"/>
            <a:endCxn id="7" idx="2"/>
          </p:cNvCxnSpPr>
          <p:nvPr/>
        </p:nvCxnSpPr>
        <p:spPr>
          <a:xfrm>
            <a:off x="4581932" y="1272382"/>
            <a:ext cx="1142196" cy="6819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7"/>
            <a:endCxn id="4" idx="2"/>
          </p:cNvCxnSpPr>
          <p:nvPr/>
        </p:nvCxnSpPr>
        <p:spPr>
          <a:xfrm flipV="1">
            <a:off x="2184137" y="1272382"/>
            <a:ext cx="1483395" cy="10805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5"/>
            <a:endCxn id="9" idx="0"/>
          </p:cNvCxnSpPr>
          <p:nvPr/>
        </p:nvCxnSpPr>
        <p:spPr>
          <a:xfrm>
            <a:off x="1176025" y="1230283"/>
            <a:ext cx="684823" cy="9887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0"/>
            <a:endCxn id="8" idx="3"/>
          </p:cNvCxnSpPr>
          <p:nvPr/>
        </p:nvCxnSpPr>
        <p:spPr>
          <a:xfrm flipV="1">
            <a:off x="6397352" y="3855363"/>
            <a:ext cx="972855" cy="9541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4"/>
            <a:endCxn id="6" idx="0"/>
          </p:cNvCxnSpPr>
          <p:nvPr/>
        </p:nvCxnSpPr>
        <p:spPr>
          <a:xfrm flipH="1">
            <a:off x="3733448" y="1729582"/>
            <a:ext cx="391284" cy="231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3"/>
            <a:endCxn id="6" idx="7"/>
          </p:cNvCxnSpPr>
          <p:nvPr/>
        </p:nvCxnSpPr>
        <p:spPr>
          <a:xfrm flipH="1">
            <a:off x="4056737" y="2277611"/>
            <a:ext cx="1801302" cy="18988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向左箭號 1"/>
          <p:cNvSpPr/>
          <p:nvPr/>
        </p:nvSpPr>
        <p:spPr>
          <a:xfrm rot="4362246">
            <a:off x="7687558" y="4262525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左箭號 27"/>
          <p:cNvSpPr/>
          <p:nvPr/>
        </p:nvSpPr>
        <p:spPr>
          <a:xfrm rot="3329624">
            <a:off x="1330034" y="1429547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左箭號 28"/>
          <p:cNvSpPr/>
          <p:nvPr/>
        </p:nvSpPr>
        <p:spPr>
          <a:xfrm rot="2081421">
            <a:off x="4821955" y="1222558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左箭號 30"/>
          <p:cNvSpPr/>
          <p:nvPr/>
        </p:nvSpPr>
        <p:spPr>
          <a:xfrm rot="19357669">
            <a:off x="2377675" y="1337120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 rot="2081421">
            <a:off x="6831351" y="2312395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69788" y="5949280"/>
            <a:ext cx="468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Source sends packet P1 periodically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49506" y="8956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03645" y="97888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37731" y="91122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439776" y="204219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32524" y="41740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667532" y="8151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95536" y="44979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276248" y="40425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4128" y="14971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36296" y="30748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03648" y="22190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40152" y="4809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527344" y="5097522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Src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8" idx="4"/>
            <a:endCxn id="11" idx="0"/>
          </p:cNvCxnSpPr>
          <p:nvPr/>
        </p:nvCxnSpPr>
        <p:spPr>
          <a:xfrm>
            <a:off x="7693496" y="3989274"/>
            <a:ext cx="291048" cy="11082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6"/>
            <a:endCxn id="11" idx="2"/>
          </p:cNvCxnSpPr>
          <p:nvPr/>
        </p:nvCxnSpPr>
        <p:spPr>
          <a:xfrm>
            <a:off x="6854552" y="5266690"/>
            <a:ext cx="672792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  <a:endCxn id="10" idx="2"/>
          </p:cNvCxnSpPr>
          <p:nvPr/>
        </p:nvCxnSpPr>
        <p:spPr>
          <a:xfrm>
            <a:off x="4056737" y="4823043"/>
            <a:ext cx="1883415" cy="4436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5"/>
            <a:endCxn id="6" idx="1"/>
          </p:cNvCxnSpPr>
          <p:nvPr/>
        </p:nvCxnSpPr>
        <p:spPr>
          <a:xfrm>
            <a:off x="2184137" y="2999531"/>
            <a:ext cx="1226022" cy="1176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0"/>
          </p:cNvCxnSpPr>
          <p:nvPr/>
        </p:nvCxnSpPr>
        <p:spPr>
          <a:xfrm>
            <a:off x="6504617" y="2277611"/>
            <a:ext cx="1188879" cy="7972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4" idx="6"/>
            <a:endCxn id="7" idx="2"/>
          </p:cNvCxnSpPr>
          <p:nvPr/>
        </p:nvCxnSpPr>
        <p:spPr>
          <a:xfrm>
            <a:off x="4581932" y="1272382"/>
            <a:ext cx="1142196" cy="6819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7"/>
            <a:endCxn id="4" idx="2"/>
          </p:cNvCxnSpPr>
          <p:nvPr/>
        </p:nvCxnSpPr>
        <p:spPr>
          <a:xfrm flipV="1">
            <a:off x="2184137" y="1272382"/>
            <a:ext cx="1483395" cy="10805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5"/>
            <a:endCxn id="9" idx="0"/>
          </p:cNvCxnSpPr>
          <p:nvPr/>
        </p:nvCxnSpPr>
        <p:spPr>
          <a:xfrm>
            <a:off x="1176025" y="1230283"/>
            <a:ext cx="684823" cy="9887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0"/>
            <a:endCxn id="8" idx="3"/>
          </p:cNvCxnSpPr>
          <p:nvPr/>
        </p:nvCxnSpPr>
        <p:spPr>
          <a:xfrm flipV="1">
            <a:off x="6397352" y="3855363"/>
            <a:ext cx="972855" cy="9541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4"/>
            <a:endCxn id="6" idx="0"/>
          </p:cNvCxnSpPr>
          <p:nvPr/>
        </p:nvCxnSpPr>
        <p:spPr>
          <a:xfrm flipH="1">
            <a:off x="3733448" y="1729582"/>
            <a:ext cx="391284" cy="231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3"/>
            <a:endCxn id="6" idx="7"/>
          </p:cNvCxnSpPr>
          <p:nvPr/>
        </p:nvCxnSpPr>
        <p:spPr>
          <a:xfrm flipH="1">
            <a:off x="4056737" y="2277611"/>
            <a:ext cx="1801302" cy="18988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向左箭號 27"/>
          <p:cNvSpPr/>
          <p:nvPr/>
        </p:nvSpPr>
        <p:spPr>
          <a:xfrm rot="14092436">
            <a:off x="861828" y="1746118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左箭號 28"/>
          <p:cNvSpPr/>
          <p:nvPr/>
        </p:nvSpPr>
        <p:spPr>
          <a:xfrm rot="11699754">
            <a:off x="4636227" y="5138270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左箭號 30"/>
          <p:cNvSpPr/>
          <p:nvPr/>
        </p:nvSpPr>
        <p:spPr>
          <a:xfrm rot="13454448">
            <a:off x="2255624" y="3619081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 rot="11966998">
            <a:off x="6679583" y="5737346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51422" y="218961"/>
            <a:ext cx="483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Destination sends ACKs to the Source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5012" y="1849710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ACK(P1)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672987" y="4053562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ACK(P1)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89183" y="5608157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ACK(P1)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354222" y="6155938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ACK(P1)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5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667532" y="8151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95536" y="44979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276248" y="40425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4128" y="14971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36296" y="30748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03648" y="22190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40152" y="4809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527344" y="5097522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Src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8" idx="4"/>
            <a:endCxn id="11" idx="0"/>
          </p:cNvCxnSpPr>
          <p:nvPr/>
        </p:nvCxnSpPr>
        <p:spPr>
          <a:xfrm>
            <a:off x="7693496" y="3989274"/>
            <a:ext cx="291048" cy="11082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6"/>
            <a:endCxn id="11" idx="2"/>
          </p:cNvCxnSpPr>
          <p:nvPr/>
        </p:nvCxnSpPr>
        <p:spPr>
          <a:xfrm>
            <a:off x="6854552" y="5266690"/>
            <a:ext cx="672792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5"/>
            <a:endCxn id="10" idx="2"/>
          </p:cNvCxnSpPr>
          <p:nvPr/>
        </p:nvCxnSpPr>
        <p:spPr>
          <a:xfrm>
            <a:off x="4056737" y="4823043"/>
            <a:ext cx="1883415" cy="4436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5"/>
            <a:endCxn id="6" idx="1"/>
          </p:cNvCxnSpPr>
          <p:nvPr/>
        </p:nvCxnSpPr>
        <p:spPr>
          <a:xfrm>
            <a:off x="2184137" y="2999531"/>
            <a:ext cx="1226022" cy="1176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0"/>
          </p:cNvCxnSpPr>
          <p:nvPr/>
        </p:nvCxnSpPr>
        <p:spPr>
          <a:xfrm>
            <a:off x="6504617" y="2277611"/>
            <a:ext cx="1188879" cy="7972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4" idx="6"/>
            <a:endCxn id="7" idx="2"/>
          </p:cNvCxnSpPr>
          <p:nvPr/>
        </p:nvCxnSpPr>
        <p:spPr>
          <a:xfrm>
            <a:off x="4581932" y="1272382"/>
            <a:ext cx="1142196" cy="6819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7"/>
            <a:endCxn id="4" idx="2"/>
          </p:cNvCxnSpPr>
          <p:nvPr/>
        </p:nvCxnSpPr>
        <p:spPr>
          <a:xfrm flipV="1">
            <a:off x="2184137" y="1272382"/>
            <a:ext cx="1483395" cy="10805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5"/>
            <a:endCxn id="9" idx="0"/>
          </p:cNvCxnSpPr>
          <p:nvPr/>
        </p:nvCxnSpPr>
        <p:spPr>
          <a:xfrm>
            <a:off x="1176025" y="1230283"/>
            <a:ext cx="684823" cy="9887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0"/>
            <a:endCxn id="8" idx="3"/>
          </p:cNvCxnSpPr>
          <p:nvPr/>
        </p:nvCxnSpPr>
        <p:spPr>
          <a:xfrm flipV="1">
            <a:off x="6397352" y="3855363"/>
            <a:ext cx="972855" cy="9541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4"/>
            <a:endCxn id="6" idx="0"/>
          </p:cNvCxnSpPr>
          <p:nvPr/>
        </p:nvCxnSpPr>
        <p:spPr>
          <a:xfrm flipH="1">
            <a:off x="3733448" y="1729582"/>
            <a:ext cx="391284" cy="231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7" idx="3"/>
            <a:endCxn id="6" idx="7"/>
          </p:cNvCxnSpPr>
          <p:nvPr/>
        </p:nvCxnSpPr>
        <p:spPr>
          <a:xfrm flipH="1">
            <a:off x="4056737" y="2277611"/>
            <a:ext cx="1801302" cy="18988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向左箭號 1"/>
          <p:cNvSpPr/>
          <p:nvPr/>
        </p:nvSpPr>
        <p:spPr>
          <a:xfrm rot="4362246">
            <a:off x="7687558" y="4262525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左箭號 27"/>
          <p:cNvSpPr/>
          <p:nvPr/>
        </p:nvSpPr>
        <p:spPr>
          <a:xfrm rot="3329624">
            <a:off x="1330034" y="1429547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左箭號 28"/>
          <p:cNvSpPr/>
          <p:nvPr/>
        </p:nvSpPr>
        <p:spPr>
          <a:xfrm rot="2081421">
            <a:off x="4821955" y="1222558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左箭號 30"/>
          <p:cNvSpPr/>
          <p:nvPr/>
        </p:nvSpPr>
        <p:spPr>
          <a:xfrm rot="19357669">
            <a:off x="2377675" y="1337120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 rot="2081421">
            <a:off x="6831351" y="2312395"/>
            <a:ext cx="838944" cy="367608"/>
          </a:xfrm>
          <a:prstGeom prst="leftArrow">
            <a:avLst>
              <a:gd name="adj1" fmla="val 28847"/>
              <a:gd name="adj2" fmla="val 3427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80138" y="5805264"/>
            <a:ext cx="5720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After Source receives the ACK, </a:t>
            </a:r>
          </a:p>
          <a:p>
            <a:r>
              <a:rPr lang="en-US" altLang="zh-TW" sz="2400" dirty="0" smtClean="0"/>
              <a:t>it will stop and </a:t>
            </a:r>
            <a:r>
              <a:rPr lang="en-US" altLang="zh-TW" sz="2400" dirty="0"/>
              <a:t>sends packet </a:t>
            </a:r>
            <a:r>
              <a:rPr lang="en-US" altLang="zh-TW" sz="2400" dirty="0" smtClean="0"/>
              <a:t>P2 </a:t>
            </a:r>
            <a:r>
              <a:rPr lang="en-US" altLang="zh-TW" sz="2400" dirty="0"/>
              <a:t>periodically</a:t>
            </a:r>
            <a:r>
              <a:rPr lang="en-US" altLang="zh-TW" sz="2400" dirty="0" smtClean="0"/>
              <a:t>  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17810" y="10842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586993" y="9069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80791" y="99486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60704" y="214050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324904" y="41764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8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TAs will prepare the code of the source device(</a:t>
            </a:r>
            <a:r>
              <a:rPr lang="en-US" altLang="zh-TW" sz="2800" dirty="0" smtClean="0">
                <a:solidFill>
                  <a:srgbClr val="FF0000"/>
                </a:solidFill>
              </a:rPr>
              <a:t>you cannot change the code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en-US" altLang="zh-TW" sz="2800" dirty="0" smtClean="0"/>
              <a:t>The source device will do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Continuously sends the packet that sequence number is 0x00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While receives the ACK of the packet with the sequence number 0x00, continuously sends the packet that sequence number is 0x01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.........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When source receives the ACK of the </a:t>
            </a:r>
            <a:r>
              <a:rPr lang="en-US" altLang="zh-TW" sz="2800" dirty="0"/>
              <a:t>packet with the sequence number </a:t>
            </a:r>
            <a:r>
              <a:rPr lang="en-US" altLang="zh-TW" sz="2800" dirty="0" smtClean="0"/>
              <a:t>0x13, your demo complete</a:t>
            </a:r>
          </a:p>
        </p:txBody>
      </p:sp>
    </p:spTree>
    <p:extLst>
      <p:ext uri="{BB962C8B-B14F-4D97-AF65-F5344CB8AC3E}">
        <p14:creationId xmlns:p14="http://schemas.microsoft.com/office/powerpoint/2010/main" val="27904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The code of the destination device you need to write yourself</a:t>
            </a:r>
          </a:p>
          <a:p>
            <a:pPr marL="0" indent="0">
              <a:buNone/>
            </a:pPr>
            <a:r>
              <a:rPr lang="en-US" altLang="zh-TW" sz="2400" dirty="0" smtClean="0"/>
              <a:t>The destination device will do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Wait for packet with sequence number 0x00 from source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While receives the packet with sequence number 0x00, sends ACKs with sequence number 0x00 to the source device and print </a:t>
            </a:r>
            <a:r>
              <a:rPr lang="en-US" altLang="zh-TW" sz="2400" dirty="0"/>
              <a:t>the payload of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received </a:t>
            </a:r>
            <a:r>
              <a:rPr lang="en-US" altLang="zh-TW" sz="2400" dirty="0" smtClean="0"/>
              <a:t>packet </a:t>
            </a:r>
            <a:r>
              <a:rPr lang="en-US" altLang="zh-TW" sz="2400" dirty="0"/>
              <a:t>on the </a:t>
            </a:r>
            <a:r>
              <a:rPr lang="en-US" altLang="zh-TW" sz="2400" dirty="0" smtClean="0"/>
              <a:t>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………….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While </a:t>
            </a:r>
            <a:r>
              <a:rPr lang="en-US" altLang="zh-TW" sz="2400" dirty="0"/>
              <a:t>receives the packet with sequence number </a:t>
            </a:r>
            <a:r>
              <a:rPr lang="en-US" altLang="zh-TW" sz="2400" dirty="0" smtClean="0"/>
              <a:t>0x13, </a:t>
            </a:r>
            <a:r>
              <a:rPr lang="en-US" altLang="zh-TW" sz="2400" dirty="0"/>
              <a:t>sends </a:t>
            </a:r>
            <a:r>
              <a:rPr lang="en-US" altLang="zh-TW" sz="2400" dirty="0" smtClean="0"/>
              <a:t>ACKs </a:t>
            </a:r>
            <a:r>
              <a:rPr lang="en-US" altLang="zh-TW" sz="2400" dirty="0"/>
              <a:t>with sequence number </a:t>
            </a:r>
            <a:r>
              <a:rPr lang="en-US" altLang="zh-TW" sz="2400" dirty="0" smtClean="0"/>
              <a:t>0x13 </a:t>
            </a:r>
            <a:r>
              <a:rPr lang="en-US" altLang="zh-TW" sz="2400" dirty="0"/>
              <a:t>to the source </a:t>
            </a:r>
            <a:r>
              <a:rPr lang="en-US" altLang="zh-TW" sz="2400" dirty="0" smtClean="0"/>
              <a:t>device </a:t>
            </a:r>
            <a:r>
              <a:rPr lang="en-US" altLang="zh-TW" sz="2400" dirty="0"/>
              <a:t>and print the payload of the received packet on the </a:t>
            </a:r>
            <a:r>
              <a:rPr lang="en-US" altLang="zh-TW" sz="2400" dirty="0" smtClean="0"/>
              <a:t>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Finish!!</a:t>
            </a:r>
          </a:p>
        </p:txBody>
      </p:sp>
    </p:spTree>
    <p:extLst>
      <p:ext uri="{BB962C8B-B14F-4D97-AF65-F5344CB8AC3E}">
        <p14:creationId xmlns:p14="http://schemas.microsoft.com/office/powerpoint/2010/main" val="30635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Packet format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48768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Byte-1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Byte-2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Byte-3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Byte-4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isACK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0x30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0x00~0x13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 or 0x01</a:t>
                      </a:r>
                      <a:endParaRPr lang="zh-TW" altLang="en-US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???</a:t>
                      </a:r>
                      <a:endParaRPr lang="zh-TW" altLang="en-US" dirty="0"/>
                    </a:p>
                  </a:txBody>
                  <a:tcPr marL="109728" marR="109728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39552" y="30689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This is the payload of the packet that transmitted by the source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Sequence : the packet is on the nth round (0x00 means the first 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isACK</a:t>
            </a:r>
            <a:r>
              <a:rPr lang="en-US" altLang="zh-TW" sz="2000" dirty="0" smtClean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0 means the packet from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1 means the packet from destination(ACK)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Payload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data we define (on demo)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You can put anything when you are testing, but you can not know the payload until demo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6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660</Words>
  <Application>Microsoft Office PowerPoint</Application>
  <PresentationFormat>如螢幕大小 (4:3)</PresentationFormat>
  <Paragraphs>182</Paragraphs>
  <Slides>12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Design Challenge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Packet format</vt:lpstr>
      <vt:lpstr>PowerPoint 簡報</vt:lpstr>
      <vt:lpstr>Grading</vt:lpstr>
      <vt:lpstr>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 2</dc:title>
  <dc:creator>CCTslab</dc:creator>
  <cp:lastModifiedBy>ittrainint</cp:lastModifiedBy>
  <cp:revision>65</cp:revision>
  <dcterms:created xsi:type="dcterms:W3CDTF">2016-12-26T11:59:06Z</dcterms:created>
  <dcterms:modified xsi:type="dcterms:W3CDTF">2017-01-12T10:54:01Z</dcterms:modified>
</cp:coreProperties>
</file>