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530" r:id="rId3"/>
    <p:sldId id="536" r:id="rId4"/>
    <p:sldId id="537" r:id="rId5"/>
    <p:sldId id="538" r:id="rId6"/>
    <p:sldId id="539" r:id="rId7"/>
    <p:sldId id="540" r:id="rId8"/>
    <p:sldId id="541" r:id="rId9"/>
    <p:sldId id="542" r:id="rId10"/>
    <p:sldId id="524" r:id="rId11"/>
    <p:sldId id="258" r:id="rId12"/>
    <p:sldId id="260" r:id="rId13"/>
    <p:sldId id="525" r:id="rId14"/>
    <p:sldId id="531" r:id="rId15"/>
    <p:sldId id="533" r:id="rId16"/>
    <p:sldId id="534" r:id="rId17"/>
    <p:sldId id="535" r:id="rId18"/>
    <p:sldId id="528" r:id="rId19"/>
    <p:sldId id="52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CDAC2E-EA9D-487B-8711-2660BD8FD827}">
          <p14:sldIdLst>
            <p14:sldId id="257"/>
            <p14:sldId id="530"/>
          </p14:sldIdLst>
        </p14:section>
        <p14:section name="Classification" id="{6287918C-7A21-4209-9C43-C0466B2028CB}">
          <p14:sldIdLst>
            <p14:sldId id="536"/>
            <p14:sldId id="537"/>
            <p14:sldId id="538"/>
            <p14:sldId id="539"/>
            <p14:sldId id="540"/>
            <p14:sldId id="541"/>
            <p14:sldId id="542"/>
          </p14:sldIdLst>
        </p14:section>
        <p14:section name="Regression" id="{9B29D4A4-7690-4602-8529-A98D218B3FAF}">
          <p14:sldIdLst>
            <p14:sldId id="524"/>
            <p14:sldId id="258"/>
            <p14:sldId id="260"/>
            <p14:sldId id="525"/>
            <p14:sldId id="531"/>
            <p14:sldId id="533"/>
            <p14:sldId id="534"/>
            <p14:sldId id="535"/>
            <p14:sldId id="528"/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E57A7-7646-4823-9E18-1DFCE6A8646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13E8B-4327-42A2-A790-E44AFAAEF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13E8B-4327-42A2-A790-E44AFAAEFB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5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3E29-5269-4564-A197-BB38A4D81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2D069-DB14-46B2-A187-08D1A88D5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BECD5-4CC0-4A5A-A866-A55AEFE8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CC93-EDE9-42E9-B792-E524E08C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0BB53-DDB5-4649-A833-59874D00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4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9FC0-1A4B-4AF9-9A5F-2E955D2A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C36A9-2E40-4875-8A58-61C4F294F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8235-8EF5-49C1-8E1E-EC7B3207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2C1D4-FD65-4813-BD59-827EEFC8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59624-EDB0-474F-908F-ADCF1FF0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5C834-520F-4FB0-9C57-612672316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668C6-6436-4C49-A546-CDEDBEBEA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E28B9-CBBA-4C48-9022-F8C1934F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7D60-840F-4664-931E-653664C4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19A73-DBD7-4419-8938-A51D4BF9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5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6493-EB43-4937-BFBB-5894A38E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002C-243D-4DCF-916E-DEC614FB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22D74-2D0B-46F5-A4B3-4301F6B1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A5B05-EAF0-44F9-9A07-9F8A3F59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B0A0D-536F-4265-8624-645D7ED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0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D86F-DC0F-436E-AA97-9B4F051B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8247-1CF6-4927-9419-53B83239B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94A3-D612-4B8C-B559-CB962134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81750-D5EE-411C-84EF-D0FC9504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A304-7587-406F-8EC5-0416D1B0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8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081E-60A4-4580-AF0D-8B1427C6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39C7-3E20-4A73-BC4A-3A0F09C5B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F7BE3-F0B5-4C44-BDCF-AAEF1BCE5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93180-87F3-4F63-B701-A84FEA5F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FCCC8-CF44-47C5-A69D-97265F69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7A8DF-1BB6-4174-8B3B-866AD15E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A77F-143C-4E54-A392-FCE7A82F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B6D13-99BF-4F15-97F6-BC1C2DE5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782BE-4513-4A1F-AC87-629AEDA5A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5FF6F-B27C-4CD0-975A-20FF7A4DA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AEAB1-C792-4299-B249-4BFF05FD3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E9987-49C1-45FD-AD4C-533DA36D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B55CB-67F1-496B-85F8-A510E138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F99DB-7BC1-4D93-AA1F-20F37B84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7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9479-ED30-4190-A67A-5D95E6A3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45571-3F1E-4B99-9CAB-B54C62A6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B8BEC-AD83-4295-A1AB-6B25474C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7FA2E-1DCD-4C36-9E58-B0C5121F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6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B25B4-038F-4FF4-B01C-BA45C036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825E7-D929-4E18-BAC8-BE8EC4EE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B25A2-4F88-4AD3-B88F-08BE4153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D6EA-412E-4FF7-B700-11351163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3DE1-A018-4B35-A0AB-C6603F07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56B84-9CDE-45A7-99CE-86382F228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83F21-BADB-4D30-9D1B-CDE31545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75CE5-2FF2-4EBA-9BC9-3252BE45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E72D0-3A7A-44EF-A788-679B12B1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5826-0544-48F8-80B2-842A2DEA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F4E57-97C6-4523-AA58-14DB3D2F7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91CE6-8787-4018-BA3B-489526E88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56EF8-608C-4EA1-8BEF-D5A14EB3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95FD8-7CCE-49B7-B738-CB37597B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9C759-746B-4378-8955-A43CCFF3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5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E3091-6E79-43E7-8ABB-000C1EAA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2A363-9408-4B6B-B56E-34E7CF93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1239A-44C4-466D-A6F0-DB5F48DB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FAB8-688B-472B-8545-1DDE815243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70D8C-332A-44DC-B0C5-62AFF5EBC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4C09A-1E6B-47DE-9DEF-FA4673D25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9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37BC-86AD-493F-97C0-BC7A7C60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Supervised Learning in AE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4105-010A-4730-AD38-25C65F44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ML model predict source angles on waveforms not included in training data?</a:t>
            </a:r>
          </a:p>
          <a:p>
            <a:pPr lvl="1"/>
            <a:r>
              <a:rPr lang="en-US" dirty="0"/>
              <a:t>Ex: Trained on 20 and 40 degree waveforms, can it predict 30 degrees? </a:t>
            </a:r>
          </a:p>
          <a:p>
            <a:r>
              <a:rPr lang="en-US" dirty="0"/>
              <a:t>How well do these model generalize?</a:t>
            </a:r>
          </a:p>
          <a:p>
            <a:pPr lvl="1"/>
            <a:r>
              <a:rPr lang="en-US" dirty="0"/>
              <a:t>How to measure “generalization”?</a:t>
            </a:r>
          </a:p>
          <a:p>
            <a:pPr lvl="2"/>
            <a:r>
              <a:rPr lang="en-US" dirty="0"/>
              <a:t>Hardware changes, training 20 and 40 degree waveforms with one sensor, can it predict on the other sensor? How close of an angle do the training sets need to include.</a:t>
            </a:r>
          </a:p>
          <a:p>
            <a:pPr lvl="2"/>
            <a:r>
              <a:rPr lang="en-US" dirty="0"/>
              <a:t>Change distance. Distance influences attenuation of signal. At what distance can the model no longer predict the angles?</a:t>
            </a:r>
          </a:p>
          <a:p>
            <a:r>
              <a:rPr lang="en-US" dirty="0"/>
              <a:t>If generalizes well: how many training examples are needed?</a:t>
            </a:r>
          </a:p>
          <a:p>
            <a:r>
              <a:rPr lang="en-US" dirty="0"/>
              <a:t>Underlying question for each: feature selection</a:t>
            </a:r>
          </a:p>
          <a:p>
            <a:r>
              <a:rPr lang="en-US" dirty="0"/>
              <a:t>Dataset pulled on different days, how does the same model perform on both?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7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6DF1F7-1C9F-45A9-8419-21A2738B2BB8}"/>
              </a:ext>
            </a:extLst>
          </p:cNvPr>
          <p:cNvSpPr txBox="1"/>
          <p:nvPr/>
        </p:nvSpPr>
        <p:spPr>
          <a:xfrm>
            <a:off x="0" y="291225"/>
            <a:ext cx="1233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Preliminary Run with Vanilla Neural Network Model (50 Neuron Hidden Layer) Trained on 20 and 40 angles PLB, for 3000 epochs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7ABC354-CB5D-462C-8CA6-DC8E05C55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9" y="3871092"/>
            <a:ext cx="3305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06C3C70-3F00-4C56-AC3B-3CB383980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525" y="3871092"/>
            <a:ext cx="3305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303DA266-BF91-415C-B6A8-3D21F9FA6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319" y="3867287"/>
            <a:ext cx="3305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13543AC7-E5F7-48E7-A407-BA8820EC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739" y="615633"/>
            <a:ext cx="3305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865DA378-976F-4F1A-9D9E-A3FE26487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525" y="615633"/>
            <a:ext cx="3305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833BA3-AB98-409B-87AE-2007C7CBC49D}"/>
              </a:ext>
            </a:extLst>
          </p:cNvPr>
          <p:cNvSpPr txBox="1"/>
          <p:nvPr/>
        </p:nvSpPr>
        <p:spPr>
          <a:xfrm>
            <a:off x="0" y="516706"/>
            <a:ext cx="392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Predictions on data it was trained on -&gt;</a:t>
            </a:r>
          </a:p>
          <a:p>
            <a:endParaRPr lang="en-US" dirty="0"/>
          </a:p>
          <a:p>
            <a:r>
              <a:rPr lang="en-US" dirty="0"/>
              <a:t>- Feature is entire waveform</a:t>
            </a:r>
          </a:p>
          <a:p>
            <a:r>
              <a:rPr lang="en-US" dirty="0"/>
              <a:t> (1024 voltage samples per example)</a:t>
            </a: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CDBE49C1-C0B9-41D0-B1FA-8D79D5503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9" y="1798665"/>
            <a:ext cx="2175714" cy="163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42E3F0-566C-4D57-AB7B-9738A798A40C}"/>
              </a:ext>
            </a:extLst>
          </p:cNvPr>
          <p:cNvSpPr txBox="1"/>
          <p:nvPr/>
        </p:nvSpPr>
        <p:spPr>
          <a:xfrm>
            <a:off x="-98689" y="3497955"/>
            <a:ext cx="613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Predictions on data it was not trained on -&gt;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CC7D09-99B7-4D7F-B66B-003365314749}"/>
              </a:ext>
            </a:extLst>
          </p:cNvPr>
          <p:cNvCxnSpPr/>
          <p:nvPr/>
        </p:nvCxnSpPr>
        <p:spPr>
          <a:xfrm>
            <a:off x="0" y="3461214"/>
            <a:ext cx="12192000" cy="51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B221B3-9F49-F7EF-870A-E3B15A146AD4}"/>
              </a:ext>
            </a:extLst>
          </p:cNvPr>
          <p:cNvSpPr txBox="1"/>
          <p:nvPr/>
        </p:nvSpPr>
        <p:spPr>
          <a:xfrm>
            <a:off x="0" y="10634"/>
            <a:ext cx="797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02, using the </a:t>
            </a:r>
            <a:r>
              <a:rPr lang="en-US" dirty="0" err="1"/>
              <a:t>PLB_data</a:t>
            </a:r>
            <a:r>
              <a:rPr lang="en-US" dirty="0"/>
              <a:t> which had more examples than the 220426 one</a:t>
            </a:r>
          </a:p>
        </p:txBody>
      </p:sp>
    </p:spTree>
    <p:extLst>
      <p:ext uri="{BB962C8B-B14F-4D97-AF65-F5344CB8AC3E}">
        <p14:creationId xmlns:p14="http://schemas.microsoft.com/office/powerpoint/2010/main" val="76430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61AC-52DD-47F0-B63A-FA84B53F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9A6A-260E-4A99-BAC7-EAFAA262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220426 data files - &gt; 220426_PLB_data</a:t>
            </a:r>
          </a:p>
          <a:p>
            <a:pPr lvl="1"/>
            <a:r>
              <a:rPr lang="en-US" dirty="0"/>
              <a:t>This is the data that was collected all in one day by one person, separate from the data that was pulled from over a long period of time by multiple people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F5BB84-F691-954C-D87D-49B37EC77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2" y="3041650"/>
            <a:ext cx="3571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D4823C4D-78D7-E90C-FE08-24595ECEE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45043"/>
              </p:ext>
            </p:extLst>
          </p:nvPr>
        </p:nvGraphicFramePr>
        <p:xfrm>
          <a:off x="1708729" y="3041650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E90B1B-CCFD-AB73-5ACD-EB40450F240F}"/>
              </a:ext>
            </a:extLst>
          </p:cNvPr>
          <p:cNvSpPr txBox="1"/>
          <p:nvPr/>
        </p:nvSpPr>
        <p:spPr>
          <a:xfrm>
            <a:off x="8802255" y="3948185"/>
            <a:ext cx="295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Trained on 20 and 40 degrees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2A20B-AE85-A4BE-943D-CB79CC582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355" y="5648325"/>
            <a:ext cx="4800600" cy="1209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CBD309-B119-9AA6-A12D-73D1783CF307}"/>
              </a:ext>
            </a:extLst>
          </p:cNvPr>
          <p:cNvSpPr txBox="1"/>
          <p:nvPr/>
        </p:nvSpPr>
        <p:spPr>
          <a:xfrm>
            <a:off x="8813898" y="4339226"/>
            <a:ext cx="16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Waveform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5B866C-624C-830D-75E3-B3EAF43CC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729" y="5561490"/>
            <a:ext cx="1771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9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4884-3C14-937C-603C-4423B625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03 | Predictions on Training Set</a:t>
            </a:r>
            <a:br>
              <a:rPr lang="en-US" dirty="0"/>
            </a:br>
            <a:r>
              <a:rPr lang="en-US" sz="2700" dirty="0"/>
              <a:t>(Sanity check, will of course do well on waveform it was trained on)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18E6CF-81BE-6743-977C-5AD762288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74145" y="2143125"/>
            <a:ext cx="3758711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A07E5F3-9553-B3ED-55AD-734E5860A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40145" y="2143125"/>
            <a:ext cx="3758711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8C5D20-AA42-EF5A-DA7E-46EE6222A789}"/>
              </a:ext>
            </a:extLst>
          </p:cNvPr>
          <p:cNvSpPr txBox="1"/>
          <p:nvPr/>
        </p:nvSpPr>
        <p:spPr>
          <a:xfrm>
            <a:off x="838200" y="1321356"/>
            <a:ext cx="458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trained on 20 and 40 degree waveforms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7B8EFA3-F23F-FCDC-CC3B-25D922387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68873"/>
              </p:ext>
            </p:extLst>
          </p:nvPr>
        </p:nvGraphicFramePr>
        <p:xfrm>
          <a:off x="64656" y="4427819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55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991D-EF5D-D7F7-8E0C-D9AD87B6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03 | Predictions on Test Set</a:t>
            </a:r>
            <a:br>
              <a:rPr lang="en-US" dirty="0"/>
            </a:br>
            <a:r>
              <a:rPr lang="en-US" sz="2800" dirty="0"/>
              <a:t>Model was </a:t>
            </a:r>
            <a:r>
              <a:rPr lang="en-US" sz="2800" b="1" dirty="0"/>
              <a:t>not </a:t>
            </a:r>
            <a:r>
              <a:rPr lang="en-US" sz="2800" dirty="0"/>
              <a:t>trained on these </a:t>
            </a:r>
            <a:endParaRPr lang="en-US" dirty="0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013631B2-2197-EE8E-312F-837B2FC2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4140200"/>
            <a:ext cx="34385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DDD0641D-CFC9-7D55-F7BE-FB5AE5600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451" y="1497298"/>
            <a:ext cx="33147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C4FBF5DB-FE68-48C1-9288-62F5AC04A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97298"/>
            <a:ext cx="34956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>
            <a:extLst>
              <a:ext uri="{FF2B5EF4-FFF2-40B4-BE49-F238E27FC236}">
                <a16:creationId xmlns:a16="http://schemas.microsoft.com/office/drawing/2014/main" id="{95B02251-09B1-FD4E-C615-AD7AA338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626" y="4140199"/>
            <a:ext cx="34385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CF09F5CC-1232-6536-D0A3-863466D4F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28796"/>
              </p:ext>
            </p:extLst>
          </p:nvPr>
        </p:nvGraphicFramePr>
        <p:xfrm>
          <a:off x="64656" y="4427819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99F2862-BACA-A496-B725-3FEF18CA16F2}"/>
              </a:ext>
            </a:extLst>
          </p:cNvPr>
          <p:cNvSpPr txBox="1"/>
          <p:nvPr/>
        </p:nvSpPr>
        <p:spPr>
          <a:xfrm>
            <a:off x="64656" y="1622782"/>
            <a:ext cx="20135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looking at the waveforms, seems like it more has to do with the relationship between the different waveforms rather than the number.</a:t>
            </a:r>
          </a:p>
        </p:txBody>
      </p:sp>
    </p:spTree>
    <p:extLst>
      <p:ext uri="{BB962C8B-B14F-4D97-AF65-F5344CB8AC3E}">
        <p14:creationId xmlns:p14="http://schemas.microsoft.com/office/powerpoint/2010/main" val="399967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A33C-7EB8-ACFA-5B00-8D190EFA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D7F2DA-E501-9161-622A-8D4B71B42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78" y="1690688"/>
            <a:ext cx="3571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0A1E303F-2596-D68A-5D6C-60820F465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31994"/>
              </p:ext>
            </p:extLst>
          </p:nvPr>
        </p:nvGraphicFramePr>
        <p:xfrm>
          <a:off x="64656" y="4427819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704CA5-142F-BD12-58B9-FEDC8B9FAC7E}"/>
              </a:ext>
            </a:extLst>
          </p:cNvPr>
          <p:cNvSpPr txBox="1"/>
          <p:nvPr/>
        </p:nvSpPr>
        <p:spPr>
          <a:xfrm>
            <a:off x="7384026" y="2507226"/>
            <a:ext cx="2865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Trained on 20 and 40 degree</a:t>
            </a:r>
          </a:p>
          <a:p>
            <a:r>
              <a:rPr lang="en-US" dirty="0"/>
              <a:t>Entire waveform</a:t>
            </a:r>
          </a:p>
        </p:txBody>
      </p:sp>
    </p:spTree>
    <p:extLst>
      <p:ext uri="{BB962C8B-B14F-4D97-AF65-F5344CB8AC3E}">
        <p14:creationId xmlns:p14="http://schemas.microsoft.com/office/powerpoint/2010/main" val="3605049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A33C-7EB8-ACFA-5B00-8D190EFA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55FBF9-C21D-CB1E-EE2E-56CAC3FC4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401" y="1882916"/>
            <a:ext cx="34956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249640EA-A38E-1E48-1EEF-3BDE2ABDB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31994"/>
              </p:ext>
            </p:extLst>
          </p:nvPr>
        </p:nvGraphicFramePr>
        <p:xfrm>
          <a:off x="64656" y="4427819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728F37C2-7C45-12C7-ADC8-4F097BBCF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823" y="1882915"/>
            <a:ext cx="34385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462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76429F8-1C61-F6AE-1261-219277EEF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07" y="955708"/>
            <a:ext cx="34385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356F5F2-613F-38AB-4710-611686D3B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122" y="953250"/>
            <a:ext cx="33147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5608B80-5879-9CF2-6D6E-6C94631D7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574" y="953250"/>
            <a:ext cx="34385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B65C1E6-EE97-2C4F-6DB7-5ACAB76A8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573" y="4081463"/>
            <a:ext cx="34385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EE7F1382-FEF9-6E7A-F66B-36ED9D136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626847"/>
              </p:ext>
            </p:extLst>
          </p:nvPr>
        </p:nvGraphicFramePr>
        <p:xfrm>
          <a:off x="64656" y="4427819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562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BA9B-B89C-32AA-C6D3-A415B559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06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2FB632-91C9-F684-6B57-628ACEFF7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2875"/>
            <a:ext cx="3571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DBFB2-B186-EFE5-346F-D2D185707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5" y="1207062"/>
            <a:ext cx="62388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11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54DC-D021-CEA6-7337-2C699709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PLB_data</a:t>
            </a:r>
            <a:br>
              <a:rPr lang="en-US" dirty="0"/>
            </a:br>
            <a:r>
              <a:rPr lang="en-US" sz="2400" dirty="0"/>
              <a:t>Data acquired by multiple people over the course of a few weeks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974A7C6-3C0D-DC42-4891-EDE600C8A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704975"/>
            <a:ext cx="63341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BD42AB5-5BAB-7088-CF91-A722EDA9B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04975"/>
            <a:ext cx="539115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44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9DAF-37C8-153D-A675-BBA9820E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6"/>
            <a:ext cx="10515600" cy="1111250"/>
          </a:xfrm>
        </p:spPr>
        <p:txBody>
          <a:bodyPr/>
          <a:lstStyle/>
          <a:p>
            <a:r>
              <a:rPr lang="en-US" dirty="0"/>
              <a:t>220426_PLB_data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A441D0D-B3C7-26C0-CB3A-0FF6DAD6A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4" y="1704974"/>
            <a:ext cx="539115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3EA7C73-66EC-1A90-645D-FB6643798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1704975"/>
            <a:ext cx="61817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FBE1E6-4B84-B48A-C395-4E0A3EB51C10}"/>
              </a:ext>
            </a:extLst>
          </p:cNvPr>
          <p:cNvSpPr txBox="1"/>
          <p:nvPr/>
        </p:nvSpPr>
        <p:spPr>
          <a:xfrm>
            <a:off x="5430098" y="314147"/>
            <a:ext cx="6919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the 20, 22, 26 degree have a different peak frequency than the 30,36,40?</a:t>
            </a:r>
          </a:p>
          <a:p>
            <a:r>
              <a:rPr lang="en-US" dirty="0"/>
              <a:t>Does this have to do with natural frequencies of the aluminum plate?</a:t>
            </a:r>
            <a:br>
              <a:rPr lang="en-US" dirty="0"/>
            </a:br>
            <a:r>
              <a:rPr lang="en-US" dirty="0"/>
              <a:t>Why would different modes be excited by varying the PLB.</a:t>
            </a:r>
          </a:p>
        </p:txBody>
      </p:sp>
    </p:spTree>
    <p:extLst>
      <p:ext uri="{BB962C8B-B14F-4D97-AF65-F5344CB8AC3E}">
        <p14:creationId xmlns:p14="http://schemas.microsoft.com/office/powerpoint/2010/main" val="280865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DF3B-354D-4E0C-D38E-A26B2628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Jotting Down Some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60BE3-E980-CC87-A1CD-4261382B09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Attention is all you need</a:t>
            </a:r>
          </a:p>
          <a:p>
            <a:r>
              <a:rPr lang="en-US" dirty="0"/>
              <a:t>Physics informed</a:t>
            </a:r>
          </a:p>
          <a:p>
            <a:r>
              <a:rPr lang="en-US" dirty="0"/>
              <a:t>Clustering via autoencoders</a:t>
            </a:r>
          </a:p>
          <a:p>
            <a:r>
              <a:rPr lang="en-US" dirty="0"/>
              <a:t>Whole waveform vs. parameter based.</a:t>
            </a:r>
          </a:p>
          <a:p>
            <a:pPr lvl="1"/>
            <a:r>
              <a:rPr lang="en-US" dirty="0"/>
              <a:t>Which works better for different distances, aka which can handle attenuation better</a:t>
            </a:r>
          </a:p>
          <a:p>
            <a:r>
              <a:rPr lang="en-US" dirty="0"/>
              <a:t>PDE analysis / FEA, how do the natural frequencies of the composite change in tension?</a:t>
            </a:r>
          </a:p>
          <a:p>
            <a:r>
              <a:rPr lang="en-US" dirty="0"/>
              <a:t>Rise time over the course of the minicomposite test</a:t>
            </a:r>
          </a:p>
          <a:p>
            <a:r>
              <a:rPr lang="en-US" dirty="0"/>
              <a:t>Use location of event to factor damping into the signal?</a:t>
            </a:r>
          </a:p>
          <a:p>
            <a:pPr lvl="1"/>
            <a:r>
              <a:rPr lang="en-US" dirty="0"/>
              <a:t>Get attenuation as a function of distance and see if that improves clustering</a:t>
            </a:r>
          </a:p>
          <a:p>
            <a:pPr lvl="1"/>
            <a:r>
              <a:rPr lang="en-US" dirty="0"/>
              <a:t>In other words, factor in attenuation as a preprocessing step</a:t>
            </a:r>
          </a:p>
          <a:p>
            <a:pPr lvl="2"/>
            <a:r>
              <a:rPr lang="en-US" dirty="0"/>
              <a:t>This would be in the situation that a supervised learning algorithm fails at different distances…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AC647-1EBB-C7C3-9DFF-14B4A00930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9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0372-144F-58D9-2FDF-B6A5B7DE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E649-94CE-3B15-E0A6-A8E4E158A6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DC236-007F-5697-80CC-59475C4C3E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7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974E-F18F-C5E6-C277-65931021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01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0D1D438F-DF8E-E432-A975-83FBA2513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6490"/>
              </p:ext>
            </p:extLst>
          </p:nvPr>
        </p:nvGraphicFramePr>
        <p:xfrm>
          <a:off x="64656" y="4427819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ECAC26B-CC1A-22FC-18FE-43D355618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1" y="2027519"/>
            <a:ext cx="3505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28F0CE-6414-42BC-3CC6-08447C240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806" y="215835"/>
            <a:ext cx="5166827" cy="46048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B8C6AC-7162-1715-5334-CA8A6CB0C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1" y="3396698"/>
            <a:ext cx="53244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7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974E-F18F-C5E6-C277-65931021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02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0D1D438F-DF8E-E432-A975-83FBA2513A2E}"/>
              </a:ext>
            </a:extLst>
          </p:cNvPr>
          <p:cNvGraphicFramePr>
            <a:graphicFrameLocks noGrp="1"/>
          </p:cNvGraphicFramePr>
          <p:nvPr/>
        </p:nvGraphicFramePr>
        <p:xfrm>
          <a:off x="64656" y="4427819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ECAC26B-CC1A-22FC-18FE-43D355618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6551" y="2027519"/>
            <a:ext cx="3505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E61662-C73E-6110-1B56-D7000B64D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482" y="147741"/>
            <a:ext cx="6158663" cy="5167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55C4E2-832D-B064-70D1-08C8D3D88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564" y="4401149"/>
            <a:ext cx="4533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1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9396-0A3D-5418-5506-4A2B1984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35790-D245-7783-3FDE-E5DCB041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472" y="3673475"/>
            <a:ext cx="5524500" cy="281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5D78A1-5E69-1AA6-098A-B70F395AE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99" y="167148"/>
            <a:ext cx="3761086" cy="336278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89658EA-686B-F76A-171F-0D7945871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53" y="1766734"/>
            <a:ext cx="36290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EE7AA04-901A-A99A-9208-7E1D0E0F0095}"/>
              </a:ext>
            </a:extLst>
          </p:cNvPr>
          <p:cNvGraphicFramePr>
            <a:graphicFrameLocks noGrp="1"/>
          </p:cNvGraphicFramePr>
          <p:nvPr/>
        </p:nvGraphicFramePr>
        <p:xfrm>
          <a:off x="64656" y="4427819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92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1A06-618A-3ECC-09CF-4E2B694E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B5E13-3320-E483-8DCD-50E21A18F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9" y="1783861"/>
            <a:ext cx="4471968" cy="2832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5FE0EA-77CD-F3EE-D29B-EE83C141F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127" y="1482595"/>
            <a:ext cx="6305550" cy="3133725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D672223-DFCC-E27C-D5B4-6BD7F6E6E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37" y="4709493"/>
            <a:ext cx="3505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80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E241-18E7-D817-0809-F69D49BC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C427A-6531-BA6A-F9FB-BC5E60D2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647" y="1407622"/>
            <a:ext cx="4965598" cy="4195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EF7AB2-37C1-CB79-B53C-C5B502C95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5" y="1690688"/>
            <a:ext cx="5372100" cy="28956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38A5319-5449-96F0-E910-389D29FF4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4" y="4586288"/>
            <a:ext cx="36290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39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F466-EFB2-2207-46E1-AA95AAEF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55F5D-5C53-85EB-F64B-16A22B80B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76" y="1457325"/>
            <a:ext cx="5953125" cy="272415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6C0D879-C54B-AEB4-57CE-617C656F8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2" y="2110863"/>
            <a:ext cx="3505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A7A425-4E1B-4DF9-FAF2-022506DC1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079" y="4003220"/>
            <a:ext cx="3780965" cy="276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1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690</Words>
  <Application>Microsoft Office PowerPoint</Application>
  <PresentationFormat>Widescreen</PresentationFormat>
  <Paragraphs>181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Questions for Supervised Learning in AE Data</vt:lpstr>
      <vt:lpstr>Jotting Down Some Thoughts</vt:lpstr>
      <vt:lpstr>Classification</vt:lpstr>
      <vt:lpstr>Experiment 01</vt:lpstr>
      <vt:lpstr>Experiment 02</vt:lpstr>
      <vt:lpstr>Experiment 03</vt:lpstr>
      <vt:lpstr>Experiment 04</vt:lpstr>
      <vt:lpstr>Experiment 05</vt:lpstr>
      <vt:lpstr>Experiment 06</vt:lpstr>
      <vt:lpstr>PowerPoint Presentation</vt:lpstr>
      <vt:lpstr>Experiment 03</vt:lpstr>
      <vt:lpstr>Experiment 03 | Predictions on Training Set (Sanity check, will of course do well on waveform it was trained on) </vt:lpstr>
      <vt:lpstr>Experiment 03 | Predictions on Test Set Model was not trained on these </vt:lpstr>
      <vt:lpstr>Experiment 05</vt:lpstr>
      <vt:lpstr>Experiment 05</vt:lpstr>
      <vt:lpstr>PowerPoint Presentation</vt:lpstr>
      <vt:lpstr>Experiment 06</vt:lpstr>
      <vt:lpstr>PLB_data Data acquired by multiple people over the course of a few weeks</vt:lpstr>
      <vt:lpstr>220426_PLB_data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for Supervised Learning in AE Data</dc:title>
  <dc:creator>Nick Tul</dc:creator>
  <cp:lastModifiedBy>Nick Tul</cp:lastModifiedBy>
  <cp:revision>10</cp:revision>
  <dcterms:created xsi:type="dcterms:W3CDTF">2022-04-20T16:52:44Z</dcterms:created>
  <dcterms:modified xsi:type="dcterms:W3CDTF">2022-05-26T16:38:05Z</dcterms:modified>
</cp:coreProperties>
</file>