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62" r:id="rId4"/>
    <p:sldId id="261" r:id="rId5"/>
    <p:sldId id="263" r:id="rId6"/>
    <p:sldId id="266" r:id="rId7"/>
    <p:sldId id="270" r:id="rId8"/>
    <p:sldId id="285" r:id="rId9"/>
    <p:sldId id="289" r:id="rId10"/>
    <p:sldId id="286" r:id="rId11"/>
    <p:sldId id="287" r:id="rId12"/>
    <p:sldId id="279" r:id="rId13"/>
    <p:sldId id="290" r:id="rId14"/>
  </p:sldIdLst>
  <p:sldSz cx="9144000" cy="5143500" type="screen16x9"/>
  <p:notesSz cx="6858000" cy="9144000"/>
  <p:embeddedFontLst>
    <p:embeddedFont>
      <p:font typeface="Roboto Condensed" panose="02020500000000000000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華康仿宋體W6(P)" panose="02020600000000000000" pitchFamily="18" charset="-120"/>
      <p:regular r:id="rId24"/>
    </p:embeddedFont>
    <p:embeddedFont>
      <p:font typeface="Arvo" panose="02020500000000000000" charset="0"/>
      <p:regular r:id="rId25"/>
      <p:bold r:id="rId26"/>
      <p:italic r:id="rId27"/>
      <p:boldItalic r:id="rId28"/>
    </p:embeddedFont>
    <p:embeddedFont>
      <p:font typeface="Roboto Condensed Light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B5699-8EDA-40F5-B4E4-382E3F89F59E}">
  <a:tblStyle styleId="{A15B5699-8EDA-40F5-B4E4-382E3F89F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9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2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5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8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Comes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iStorage &gt;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6497910" y="3744904"/>
            <a:ext cx="2155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華康仿宋體W6(P)" panose="02020600000000000000" pitchFamily="18" charset="-120"/>
                <a:cs typeface="Trebuchet MS"/>
                <a:sym typeface="Trebuchet MS"/>
              </a:rPr>
              <a:t>隊伍名稱:這是必填問題</a:t>
            </a:r>
            <a:endParaRPr dirty="0">
              <a:latin typeface="華康仿宋體W6(P)" panose="02020600000000000000" pitchFamily="18" charset="-120"/>
              <a:ea typeface="華康仿宋體W6(P)" panose="02020600000000000000" pitchFamily="18" charset="-120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華康仿宋體W6(P)" panose="02020600000000000000" pitchFamily="18" charset="-120"/>
                <a:cs typeface="Trebuchet MS"/>
                <a:sym typeface="Trebuchet MS"/>
              </a:rPr>
              <a:t>隊伍編號:47</a:t>
            </a:r>
            <a:endParaRPr dirty="0">
              <a:latin typeface="華康仿宋體W6(P)" panose="02020600000000000000" pitchFamily="18" charset="-120"/>
              <a:ea typeface="華康仿宋體W6(P)" panose="02020600000000000000" pitchFamily="18" charset="-120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EX1</a:t>
            </a:r>
            <a:endParaRPr dirty="0"/>
          </a:p>
        </p:txBody>
      </p:sp>
      <p:sp>
        <p:nvSpPr>
          <p:cNvPr id="322" name="Google Shape;322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ifrige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176142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iStorage</a:t>
            </a: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499578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rgbClr val="D26F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  <a:cs typeface="Roboto Condensed"/>
                <a:sym typeface="Roboto Condensed"/>
              </a:rPr>
              <a:t>冰</a:t>
            </a:r>
            <a:r>
              <a:rPr lang="zh-TW" altLang="en-US" dirty="0">
                <a:solidFill>
                  <a:srgbClr val="D26F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  <a:cs typeface="Roboto Condensed"/>
                <a:sym typeface="Roboto Condensed"/>
              </a:rPr>
              <a:t>箱</a:t>
            </a:r>
            <a:endParaRPr dirty="0">
              <a:solidFill>
                <a:srgbClr val="D26F00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  <a:cs typeface="Roboto Condensed"/>
              <a:sym typeface="Roboto Condensed"/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7" name="Google Shape;327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7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EX2</a:t>
            </a:r>
            <a:endParaRPr dirty="0"/>
          </a:p>
        </p:txBody>
      </p:sp>
      <p:sp>
        <p:nvSpPr>
          <p:cNvPr id="322" name="Google Shape;322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trans-floor</a:t>
            </a: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176142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iStorage</a:t>
            </a: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499578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rgbClr val="D26F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  <a:cs typeface="Roboto Condensed"/>
                <a:sym typeface="Roboto Condensed"/>
              </a:rPr>
              <a:t>散布</a:t>
            </a:r>
            <a:r>
              <a:rPr lang="zh-TW" altLang="en-US" dirty="0">
                <a:solidFill>
                  <a:srgbClr val="D26F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  <a:cs typeface="Roboto Condensed"/>
                <a:sym typeface="Roboto Condensed"/>
              </a:rPr>
              <a:t>各</a:t>
            </a:r>
            <a:r>
              <a:rPr lang="zh-TW" altLang="en-US" dirty="0" smtClean="0">
                <a:solidFill>
                  <a:srgbClr val="D26F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  <a:cs typeface="Roboto Condensed"/>
                <a:sym typeface="Roboto Condensed"/>
              </a:rPr>
              <a:t>樓層櫃子</a:t>
            </a:r>
            <a:endParaRPr dirty="0">
              <a:solidFill>
                <a:srgbClr val="D26F00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  <a:cs typeface="Roboto Condensed"/>
              <a:sym typeface="Roboto Condensed"/>
            </a:endParaRPr>
          </a:p>
        </p:txBody>
      </p:sp>
      <p:grpSp>
        <p:nvGrpSpPr>
          <p:cNvPr id="326" name="Google Shape;326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7" name="Google Shape;327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48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我們是第</a:t>
            </a:r>
            <a:r>
              <a:rPr lang="en-US" altLang="zh-TW" b="1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47</a:t>
            </a:r>
            <a:r>
              <a:rPr lang="zh-TW" altLang="en-US" b="1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組</a:t>
            </a:r>
            <a:r>
              <a:rPr lang="en-US" altLang="zh-TW" b="1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歡迎支持</a:t>
            </a:r>
            <a:endParaRPr lang="en-US" altLang="zh-TW" b="1" dirty="0" smtClean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Roboto Condensed Light" panose="02020500000000000000" charset="0"/>
                <a:ea typeface="Roboto Condensed Light" panose="02020500000000000000" charset="0"/>
              </a:rPr>
              <a:t>iStorage</a:t>
            </a:r>
            <a:endParaRPr b="1" dirty="0">
              <a:latin typeface="Roboto Condensed Light" panose="02020500000000000000" charset="0"/>
              <a:ea typeface="Roboto Condensed Light" panose="02020500000000000000" charset="0"/>
            </a:endParaRPr>
          </a:p>
        </p:txBody>
      </p:sp>
      <p:grpSp>
        <p:nvGrpSpPr>
          <p:cNvPr id="506" name="Google Shape;506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7" name="Google Shape;507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文字方塊 2"/>
          <p:cNvSpPr txBox="1"/>
          <p:nvPr/>
        </p:nvSpPr>
        <p:spPr>
          <a:xfrm>
            <a:off x="3893820" y="2194560"/>
            <a:ext cx="425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9800"/>
                </a:solidFill>
                <a:latin typeface="Roboto Condensed" panose="02020500000000000000" charset="0"/>
                <a:ea typeface="Roboto Condensed" panose="02020500000000000000" charset="0"/>
              </a:rPr>
              <a:t>DEMO</a:t>
            </a:r>
            <a:endParaRPr lang="zh-TW" altLang="en-US" sz="5400" dirty="0">
              <a:solidFill>
                <a:srgbClr val="FF9800"/>
              </a:solidFill>
              <a:latin typeface="Roboto Condense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動機</a:t>
            </a:r>
            <a:endParaRPr sz="2800" dirty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6" name="Google Shape;196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404382" y="1379220"/>
            <a:ext cx="726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800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置物</a:t>
            </a:r>
            <a:r>
              <a:rPr lang="zh-TW" altLang="en-US" sz="4800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櫃占巨大空間</a:t>
            </a:r>
            <a:endParaRPr lang="en-US" altLang="zh-TW" sz="4800" dirty="0" smtClean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800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800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櫃子被同時使用機率低</a:t>
            </a:r>
            <a:endParaRPr lang="en-US" altLang="zh-TW" sz="4800" dirty="0" smtClean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4800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4800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部分人櫃子擺放雜亂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9180" y="3595487"/>
            <a:ext cx="1737360" cy="1305912"/>
            <a:chOff x="1120140" y="3520440"/>
            <a:chExt cx="1737360" cy="1305912"/>
          </a:xfrm>
        </p:grpSpPr>
        <p:sp>
          <p:nvSpPr>
            <p:cNvPr id="5" name="文字方塊 4"/>
            <p:cNvSpPr txBox="1"/>
            <p:nvPr/>
          </p:nvSpPr>
          <p:spPr>
            <a:xfrm>
              <a:off x="1386840" y="3718356"/>
              <a:ext cx="14706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dirty="0" smtClean="0">
                  <a:solidFill>
                    <a:srgbClr val="FF9800"/>
                  </a:solidFill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懶</a:t>
              </a:r>
              <a:endParaRPr lang="zh-TW" altLang="en-US" sz="6600" dirty="0">
                <a:solidFill>
                  <a:srgbClr val="FF980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 flipV="1">
              <a:off x="1120140" y="3520440"/>
              <a:ext cx="777240" cy="624840"/>
            </a:xfrm>
            <a:prstGeom prst="line">
              <a:avLst/>
            </a:prstGeom>
            <a:ln w="38100">
              <a:solidFill>
                <a:srgbClr val="FF9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1897380" y="3520440"/>
              <a:ext cx="777240" cy="691445"/>
            </a:xfrm>
            <a:prstGeom prst="line">
              <a:avLst/>
            </a:prstGeom>
            <a:ln w="38100">
              <a:solidFill>
                <a:srgbClr val="FF9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8" t="27205" r="11971" b="11515"/>
          <a:stretch/>
        </p:blipFill>
        <p:spPr>
          <a:xfrm>
            <a:off x="404382" y="1408547"/>
            <a:ext cx="6688129" cy="336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5400" dirty="0">
                <a:solidFill>
                  <a:srgbClr val="FF98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作品</a:t>
            </a:r>
            <a:r>
              <a:rPr lang="zh-TW" altLang="en-US" sz="5400" dirty="0" smtClean="0">
                <a:solidFill>
                  <a:srgbClr val="FF98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目標 </a:t>
            </a:r>
            <a:r>
              <a:rPr lang="en-US" altLang="zh-TW" sz="5400" dirty="0" smtClean="0">
                <a:solidFill>
                  <a:srgbClr val="FF98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&amp;</a:t>
            </a:r>
            <a:r>
              <a:rPr lang="zh-TW" altLang="en-US" sz="5400" dirty="0" smtClean="0">
                <a:solidFill>
                  <a:srgbClr val="FF98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 技術</a:t>
            </a:r>
            <a:endParaRPr sz="5400" dirty="0">
              <a:solidFill>
                <a:srgbClr val="FF9800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2" name="Google Shape;252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5" name="Google Shape;255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作品</a:t>
            </a: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目標</a:t>
            </a:r>
            <a:endParaRPr sz="2800" dirty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body" idx="1"/>
          </p:nvPr>
        </p:nvSpPr>
        <p:spPr>
          <a:xfrm>
            <a:off x="760935" y="1491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altLang="zh-TW" sz="2800" dirty="0" smtClean="0">
                <a:solidFill>
                  <a:srgbClr val="FF0000"/>
                </a:solidFill>
                <a:latin typeface="Roboto Condensed" panose="02020500000000000000" charset="0"/>
                <a:ea typeface="Roboto Condensed" panose="02020500000000000000" charset="0"/>
              </a:rPr>
              <a:t>in</a:t>
            </a:r>
            <a:r>
              <a:rPr lang="en-US" altLang="zh-TW" sz="2800" dirty="0" smtClean="0">
                <a:solidFill>
                  <a:srgbClr val="FF00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    </a:t>
            </a:r>
            <a:r>
              <a:rPr lang="zh-TW" altLang="en-US" sz="2800" dirty="0" smtClean="0">
                <a:solidFill>
                  <a:srgbClr val="3F5378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一個能幫我們整理物品的櫃子</a:t>
            </a:r>
            <a:endParaRPr lang="en-US" altLang="zh-TW" sz="2800" dirty="0" smtClean="0">
              <a:solidFill>
                <a:srgbClr val="3F5378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altLang="zh-TW" sz="2800" dirty="0" smtClean="0">
              <a:solidFill>
                <a:srgbClr val="3F5378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altLang="zh-TW" sz="2800" dirty="0" smtClean="0">
                <a:solidFill>
                  <a:srgbClr val="FF0000"/>
                </a:solidFill>
                <a:latin typeface="Roboto Condensed" panose="02020500000000000000" charset="0"/>
                <a:ea typeface="Roboto Condensed" panose="02020500000000000000" charset="0"/>
              </a:rPr>
              <a:t>out</a:t>
            </a:r>
            <a:r>
              <a:rPr lang="zh-TW" altLang="en-US" sz="2800" dirty="0" smtClean="0">
                <a:solidFill>
                  <a:srgbClr val="FF0000"/>
                </a:solidFill>
                <a:latin typeface="Roboto Condensed" panose="02020500000000000000" charset="0"/>
                <a:ea typeface="華康仿宋體W6(P)" panose="02020600000000000000" pitchFamily="18" charset="-12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 </a:t>
            </a:r>
            <a:r>
              <a:rPr lang="zh-TW" altLang="en-US" sz="2800" dirty="0" smtClean="0">
                <a:solidFill>
                  <a:srgbClr val="3F5378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快速、準確取出我們所</a:t>
            </a:r>
            <a:r>
              <a:rPr lang="zh-TW" altLang="en-US" sz="2800" dirty="0">
                <a:solidFill>
                  <a:srgbClr val="3F5378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需</a:t>
            </a:r>
            <a:r>
              <a:rPr lang="zh-TW" altLang="en-US" sz="2800" dirty="0" smtClean="0">
                <a:solidFill>
                  <a:srgbClr val="3F5378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物品</a:t>
            </a:r>
            <a:endParaRPr lang="en-US" altLang="zh-TW" sz="2800" dirty="0" smtClean="0">
              <a:solidFill>
                <a:srgbClr val="3F5378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altLang="zh-TW" sz="2800" dirty="0">
              <a:solidFill>
                <a:srgbClr val="3F5378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latin typeface="Roboto Condensed" panose="02020500000000000000" charset="0"/>
                <a:ea typeface="Roboto Condensed" panose="02020500000000000000" charset="0"/>
              </a:rPr>
              <a:t>user </a:t>
            </a:r>
            <a:r>
              <a:rPr lang="en-US" altLang="zh-TW" dirty="0" smtClean="0">
                <a:solidFill>
                  <a:srgbClr val="FF0000"/>
                </a:solidFill>
                <a:latin typeface="Roboto Condensed" panose="02020500000000000000" charset="0"/>
                <a:ea typeface="Roboto Condensed" panose="02020500000000000000" charset="0"/>
              </a:rPr>
              <a:t>friendly </a:t>
            </a:r>
            <a:r>
              <a:rPr lang="zh-TW" altLang="en-US" dirty="0" smtClean="0">
                <a:solidFill>
                  <a:srgbClr val="FF0000"/>
                </a:solidFill>
                <a:latin typeface="Roboto Condensed" panose="02020500000000000000" charset="0"/>
                <a:ea typeface="Roboto Condensed" panose="02020500000000000000" charset="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貼近日常生活 良好</a:t>
            </a:r>
            <a:r>
              <a:rPr lang="en-US" altLang="zh-TW" dirty="0" smtClean="0">
                <a:solidFill>
                  <a:srgbClr val="FF00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及</a:t>
            </a:r>
            <a:r>
              <a:rPr lang="en-US" altLang="zh-TW" dirty="0" smtClean="0">
                <a:solidFill>
                  <a:srgbClr val="FF0000"/>
                </a:solidFill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UX</a:t>
            </a:r>
            <a:endParaRPr lang="en-US" altLang="zh-TW" sz="2800" dirty="0" smtClean="0">
              <a:solidFill>
                <a:srgbClr val="3F5378"/>
              </a:solidFill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9" name="Google Shape;239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1" name="Google Shape;241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/>
              <a:t>hardware: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Roboto Condensed Light" panose="02020500000000000000" charset="0"/>
              </a:rPr>
              <a:t>－ </a:t>
            </a:r>
            <a:r>
              <a:rPr lang="en-US" altLang="zh-TW" b="1" dirty="0" smtClean="0">
                <a:latin typeface="Roboto Condensed Light" panose="02020500000000000000" charset="0"/>
                <a:ea typeface="Roboto Condensed Light" panose="02020500000000000000" charset="0"/>
              </a:rPr>
              <a:t>STM32F746-DISCO</a:t>
            </a:r>
          </a:p>
          <a:p>
            <a:pPr marL="0" indent="0">
              <a:buNone/>
            </a:pPr>
            <a:r>
              <a:rPr lang="zh-TW" altLang="en-US" dirty="0"/>
              <a:t>－</a:t>
            </a:r>
            <a:r>
              <a:rPr lang="en-US" altLang="zh-TW" dirty="0"/>
              <a:t> Stepper</a:t>
            </a:r>
            <a:r>
              <a:rPr lang="zh-TW" altLang="en-US" dirty="0"/>
              <a:t> </a:t>
            </a:r>
            <a:r>
              <a:rPr lang="en-US" altLang="zh-TW" dirty="0" smtClean="0"/>
              <a:t>Motor</a:t>
            </a:r>
            <a:endParaRPr lang="en-US" altLang="zh-TW" dirty="0" smtClean="0">
              <a:latin typeface="Roboto Condensed Light" panose="02020500000000000000" charset="0"/>
              <a:ea typeface="Roboto Condensed Light" panose="02020500000000000000" charset="0"/>
            </a:endParaRPr>
          </a:p>
          <a:p>
            <a:pPr marL="0" lvl="0" indent="0">
              <a:buNone/>
            </a:pPr>
            <a:r>
              <a:rPr lang="zh-TW" altLang="en-US" dirty="0" smtClean="0">
                <a:latin typeface="Roboto Condensed Light" panose="02020500000000000000" charset="0"/>
              </a:rPr>
              <a:t>－ </a:t>
            </a:r>
            <a:r>
              <a:rPr lang="en-US" altLang="zh-TW" dirty="0" smtClean="0">
                <a:latin typeface="Roboto Condensed Light" panose="02020500000000000000" charset="0"/>
                <a:ea typeface="Roboto Condensed Light" panose="02020500000000000000" charset="0"/>
              </a:rPr>
              <a:t>Raspberry Pi</a:t>
            </a:r>
            <a:r>
              <a:rPr lang="zh-TW" altLang="en-US" dirty="0" smtClean="0">
                <a:latin typeface="Roboto Condensed Light" panose="02020500000000000000" charset="0"/>
                <a:ea typeface="Roboto Condensed Light" panose="02020500000000000000" charset="0"/>
              </a:rPr>
              <a:t> </a:t>
            </a:r>
            <a:r>
              <a:rPr lang="en-US" altLang="zh-TW" dirty="0" smtClean="0">
                <a:latin typeface="Roboto Condensed Light" panose="02020500000000000000" charset="0"/>
              </a:rPr>
              <a:t>3</a:t>
            </a:r>
          </a:p>
          <a:p>
            <a:pPr marL="0" lvl="0" indent="0">
              <a:buNone/>
            </a:pPr>
            <a:r>
              <a:rPr lang="zh-TW" altLang="en-US" dirty="0" smtClean="0"/>
              <a:t>－ </a:t>
            </a:r>
            <a:r>
              <a:rPr lang="en-US" altLang="zh-TW" dirty="0" smtClean="0"/>
              <a:t>R pi Camera</a:t>
            </a:r>
          </a:p>
          <a:p>
            <a:pPr marL="0" lvl="0" indent="0">
              <a:buNone/>
            </a:pPr>
            <a:r>
              <a:rPr lang="zh-TW" altLang="en-US" dirty="0" smtClean="0">
                <a:latin typeface="Roboto Condensed Light" panose="02020500000000000000" charset="0"/>
              </a:rPr>
              <a:t>－</a:t>
            </a:r>
            <a:r>
              <a:rPr lang="en-US" altLang="zh-TW" dirty="0" smtClean="0">
                <a:latin typeface="Roboto Condensed Light" panose="02020500000000000000" charset="0"/>
              </a:rPr>
              <a:t>3D printing</a:t>
            </a:r>
            <a:endParaRPr dirty="0">
              <a:latin typeface="Roboto Condensed Light" panose="02020500000000000000" charset="0"/>
              <a:ea typeface="Roboto Condensed Light" panose="02020500000000000000" charset="0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使</a:t>
            </a:r>
            <a:r>
              <a:rPr lang="zh-TW" altLang="en-US" sz="2800" dirty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用</a:t>
            </a: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技術＆材料</a:t>
            </a:r>
            <a:endParaRPr sz="2800" dirty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/>
              <a:t>software:</a:t>
            </a:r>
          </a:p>
          <a:p>
            <a:pPr marL="0" lvl="0" indent="0">
              <a:buNone/>
            </a:pPr>
            <a:r>
              <a:rPr lang="zh-TW" altLang="en-US" dirty="0" smtClean="0">
                <a:latin typeface="Roboto Condensed Light" panose="02020500000000000000" charset="0"/>
              </a:rPr>
              <a:t>－</a:t>
            </a:r>
            <a:r>
              <a:rPr lang="en-US" altLang="zh-TW" dirty="0">
                <a:latin typeface="Roboto Condensed Light" panose="02020500000000000000" charset="0"/>
              </a:rPr>
              <a:t> </a:t>
            </a:r>
            <a:r>
              <a:rPr lang="en-US" altLang="zh-TW" b="1" dirty="0" err="1">
                <a:latin typeface="Roboto Condensed Light" panose="02020500000000000000" charset="0"/>
              </a:rPr>
              <a:t>TouchGFX</a:t>
            </a:r>
            <a:r>
              <a:rPr lang="en-US" altLang="zh-TW" b="1" dirty="0">
                <a:latin typeface="Roboto Condensed Light" panose="02020500000000000000" charset="0"/>
              </a:rPr>
              <a:t> 4.10.0 </a:t>
            </a:r>
            <a:r>
              <a:rPr lang="en-US" altLang="zh-TW" b="1" dirty="0" smtClean="0">
                <a:latin typeface="Roboto Condensed Light" panose="02020500000000000000" charset="0"/>
              </a:rPr>
              <a:t>Designer</a:t>
            </a:r>
          </a:p>
          <a:p>
            <a:pPr marL="0" lvl="0" indent="0">
              <a:buNone/>
            </a:pPr>
            <a:r>
              <a:rPr lang="zh-TW" altLang="en-US" dirty="0" smtClean="0">
                <a:latin typeface="Roboto Condensed Light" panose="02020500000000000000" charset="0"/>
              </a:rPr>
              <a:t>－</a:t>
            </a:r>
            <a:r>
              <a:rPr lang="en-US" altLang="zh-TW" dirty="0">
                <a:latin typeface="Roboto Condensed Light" panose="02020500000000000000" charset="0"/>
              </a:rPr>
              <a:t> </a:t>
            </a:r>
            <a:r>
              <a:rPr lang="en-US" altLang="zh-TW" dirty="0" err="1">
                <a:latin typeface="Roboto Condensed Light" panose="02020500000000000000" charset="0"/>
              </a:rPr>
              <a:t>Atollic</a:t>
            </a:r>
            <a:r>
              <a:rPr lang="en-US" altLang="zh-TW" dirty="0">
                <a:latin typeface="Roboto Condensed Light" panose="02020500000000000000" charset="0"/>
              </a:rPr>
              <a:t> </a:t>
            </a:r>
            <a:r>
              <a:rPr lang="en-US" altLang="zh-TW" dirty="0" err="1" smtClean="0">
                <a:latin typeface="Roboto Condensed Light" panose="02020500000000000000" charset="0"/>
              </a:rPr>
              <a:t>TrueSTUDIO</a:t>
            </a:r>
            <a:endParaRPr lang="en-US" altLang="zh-TW" dirty="0" smtClean="0">
              <a:latin typeface="Roboto Condensed Light" panose="02020500000000000000" charset="0"/>
            </a:endParaRPr>
          </a:p>
          <a:p>
            <a:pPr marL="0" lvl="0" indent="0">
              <a:buNone/>
            </a:pPr>
            <a:r>
              <a:rPr lang="zh-TW" altLang="en-US" dirty="0" smtClean="0">
                <a:latin typeface="Roboto Condensed Light" panose="02020500000000000000" charset="0"/>
              </a:rPr>
              <a:t>－ </a:t>
            </a:r>
            <a:r>
              <a:rPr lang="en-US" altLang="zh-TW" dirty="0" err="1" smtClean="0">
                <a:latin typeface="Roboto Condensed Light" panose="02020500000000000000" charset="0"/>
              </a:rPr>
              <a:t>Mbed</a:t>
            </a:r>
            <a:r>
              <a:rPr lang="en-US" altLang="zh-TW" dirty="0" smtClean="0">
                <a:latin typeface="Roboto Condensed Light" panose="02020500000000000000" charset="0"/>
              </a:rPr>
              <a:t> </a:t>
            </a:r>
          </a:p>
          <a:p>
            <a:pPr marL="0" lvl="0" indent="0">
              <a:buNone/>
            </a:pPr>
            <a:endParaRPr lang="en-US" altLang="zh-TW" dirty="0" smtClean="0">
              <a:latin typeface="Roboto Condensed Light" panose="02020500000000000000" charset="0"/>
            </a:endParaRPr>
          </a:p>
          <a:p>
            <a:pPr marL="0" lvl="0" indent="0">
              <a:buNone/>
            </a:pPr>
            <a:endParaRPr lang="en-US" altLang="zh-TW" dirty="0" smtClean="0">
              <a:latin typeface="Roboto Condensed Light" panose="02020500000000000000" charset="0"/>
            </a:endParaRPr>
          </a:p>
          <a:p>
            <a:pPr marL="0" lvl="0" indent="0">
              <a:buNone/>
            </a:pPr>
            <a:endParaRPr dirty="0"/>
          </a:p>
        </p:txBody>
      </p:sp>
      <p:sp>
        <p:nvSpPr>
          <p:cNvPr id="271" name="Google Shape;271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2" name="Google Shape;272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3" name="Google Shape;273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那</a:t>
            </a:r>
            <a: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...</a:t>
            </a:r>
            <a:b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</a:b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過去</a:t>
            </a:r>
            <a: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24</a:t>
            </a: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小時發生了什麼事</a:t>
            </a:r>
            <a: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/>
            </a:r>
            <a:b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</a:br>
            <a:endParaRPr sz="2800" dirty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</p:txBody>
      </p:sp>
      <p:sp>
        <p:nvSpPr>
          <p:cNvPr id="316" name="Google Shape;316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8" name="Google Shape;378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3" name="Google Shape;383;p25"/>
          <p:cNvSpPr txBox="1">
            <a:spLocks noGrp="1"/>
          </p:cNvSpPr>
          <p:nvPr>
            <p:ph type="ctrTitle" idx="4294967295"/>
          </p:nvPr>
        </p:nvSpPr>
        <p:spPr>
          <a:xfrm>
            <a:off x="-99060" y="1808800"/>
            <a:ext cx="8696635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 smtClean="0">
                <a:solidFill>
                  <a:srgbClr val="3F5378"/>
                </a:solidFill>
              </a:rPr>
              <a:t>100</a:t>
            </a:r>
            <a:r>
              <a:rPr lang="en-US" altLang="zh-TW" sz="4800" dirty="0" smtClean="0">
                <a:solidFill>
                  <a:srgbClr val="3F5378"/>
                </a:solidFill>
              </a:rPr>
              <a:t>+</a:t>
            </a:r>
            <a:r>
              <a:rPr lang="zh-TW" altLang="en-US" sz="4800" dirty="0" smtClean="0">
                <a:solidFill>
                  <a:srgbClr val="3F5378"/>
                </a:solidFill>
              </a:rPr>
              <a:t> </a:t>
            </a:r>
            <a:r>
              <a:rPr lang="en-US" altLang="zh-TW" sz="4800" dirty="0" smtClean="0">
                <a:solidFill>
                  <a:srgbClr val="3F5378"/>
                </a:solidFill>
              </a:rPr>
              <a:t>compile errors</a:t>
            </a:r>
            <a:br>
              <a:rPr lang="en-US" altLang="zh-TW" sz="4800" dirty="0" smtClean="0">
                <a:solidFill>
                  <a:srgbClr val="3F5378"/>
                </a:solidFill>
              </a:rPr>
            </a:br>
            <a:r>
              <a:rPr lang="en-US" altLang="zh-TW" sz="4800" dirty="0" smtClean="0">
                <a:solidFill>
                  <a:srgbClr val="3F5378"/>
                </a:solidFill>
              </a:rPr>
              <a:t>100+ physical problems</a:t>
            </a:r>
            <a:endParaRPr sz="4800" dirty="0">
              <a:solidFill>
                <a:srgbClr val="3F5378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FF9800"/>
                </a:solidFill>
              </a:rPr>
              <a:t>Whoa! That’s a big number, aren’t you proud?</a:t>
            </a:r>
            <a:endParaRPr dirty="0">
              <a:solidFill>
                <a:srgbClr val="FF9800"/>
              </a:solidFill>
            </a:endParaRPr>
          </a:p>
        </p:txBody>
      </p:sp>
      <p:sp>
        <p:nvSpPr>
          <p:cNvPr id="385" name="Google Shape;385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那</a:t>
            </a:r>
            <a: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...</a:t>
            </a:r>
            <a:b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</a:br>
            <a:r>
              <a:rPr lang="zh-TW" altLang="en-US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未來又可以幹嘛呢</a:t>
            </a:r>
            <a:r>
              <a:rPr lang="en-US" altLang="zh-TW" sz="2800" dirty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?</a:t>
            </a:r>
            <a: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/>
            </a:r>
            <a:br>
              <a:rPr lang="en-US" altLang="zh-TW" sz="28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</a:br>
            <a:endParaRPr sz="2800" dirty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</p:txBody>
      </p:sp>
      <p:sp>
        <p:nvSpPr>
          <p:cNvPr id="316" name="Google Shape;316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2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結合未來趨勢</a:t>
            </a:r>
            <a:endParaRPr lang="en-US" altLang="zh-TW" sz="2400" dirty="0" smtClean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-5G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</a:t>
            </a:r>
            <a:r>
              <a:rPr lang="en-US" sz="2400" dirty="0" err="1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IoT</a:t>
            </a:r>
            <a:r>
              <a:rPr 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 </a:t>
            </a:r>
            <a:r>
              <a:rPr lang="zh-TW" alt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物聯網</a:t>
            </a:r>
            <a:endParaRPr lang="en-US" altLang="zh-TW" sz="2400" dirty="0" smtClean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</a:t>
            </a:r>
            <a:r>
              <a:rPr lang="zh-TW" alt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綠能</a:t>
            </a:r>
            <a:endParaRPr lang="en-US" altLang="zh-TW" sz="2400" dirty="0" smtClean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0" lvl="0" indent="0">
              <a:buNone/>
            </a:pPr>
            <a:r>
              <a:rPr lang="en-US" altLang="zh-TW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</a:t>
            </a:r>
            <a:r>
              <a:rPr lang="zh-TW" altLang="en-US" sz="2400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智慧家電、智慧城市</a:t>
            </a:r>
            <a:endParaRPr sz="2400" dirty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latin typeface="Roboto Condensed" panose="02020500000000000000" charset="0"/>
                <a:ea typeface="Roboto Condensed" panose="02020500000000000000" charset="0"/>
              </a:rPr>
              <a:t>P</a:t>
            </a:r>
            <a:r>
              <a:rPr lang="en-US" altLang="zh-TW" sz="2800" dirty="0" smtClean="0">
                <a:latin typeface="Roboto Condensed" panose="02020500000000000000" charset="0"/>
                <a:ea typeface="Roboto Condensed" panose="02020500000000000000" charset="0"/>
              </a:rPr>
              <a:t>rospect</a:t>
            </a:r>
            <a:endParaRPr sz="2800" dirty="0">
              <a:latin typeface="Roboto Condensed" panose="02020500000000000000" charset="0"/>
              <a:ea typeface="Roboto Condensed" panose="02020500000000000000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與先進技術</a:t>
            </a:r>
            <a:r>
              <a:rPr lang="en-US" altLang="zh-TW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-AI</a:t>
            </a:r>
          </a:p>
          <a:p>
            <a:pPr marL="0" indent="0">
              <a:buNone/>
            </a:pPr>
            <a:r>
              <a:rPr lang="en-US" altLang="zh-TW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</a:t>
            </a:r>
            <a:r>
              <a:rPr lang="zh-TW" altLang="en-US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語音辨識</a:t>
            </a:r>
            <a:endParaRPr lang="en-US" altLang="zh-TW" dirty="0" smtClean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</a:t>
            </a:r>
            <a:r>
              <a:rPr lang="zh-TW" altLang="en-US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圖像辨識</a:t>
            </a:r>
            <a:endParaRPr lang="en-US" altLang="zh-TW" dirty="0" smtClean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-</a:t>
            </a:r>
            <a:r>
              <a:rPr lang="zh-TW" altLang="en-US" dirty="0" smtClean="0">
                <a:latin typeface="華康仿宋體W6(P)" panose="02020600000000000000" pitchFamily="18" charset="-120"/>
                <a:ea typeface="華康仿宋體W6(P)" panose="02020600000000000000" pitchFamily="18" charset="-120"/>
              </a:rPr>
              <a:t>大數據分析</a:t>
            </a:r>
            <a:endParaRPr lang="en-US" altLang="zh-TW" dirty="0">
              <a:latin typeface="華康仿宋體W6(P)" panose="02020600000000000000" pitchFamily="18" charset="-120"/>
              <a:ea typeface="華康仿宋體W6(P)" panose="02020600000000000000" pitchFamily="18" charset="-120"/>
            </a:endParaRPr>
          </a:p>
          <a:p>
            <a:pPr marL="0" lvl="0" indent="0">
              <a:buNone/>
            </a:pPr>
            <a:endParaRPr lang="en-US" altLang="zh-TW" dirty="0" smtClean="0">
              <a:latin typeface="Roboto Condensed Light" panose="02020500000000000000" charset="0"/>
            </a:endParaRPr>
          </a:p>
          <a:p>
            <a:pPr marL="0" lvl="0" indent="0">
              <a:buNone/>
            </a:pPr>
            <a:endParaRPr dirty="0"/>
          </a:p>
        </p:txBody>
      </p:sp>
      <p:sp>
        <p:nvSpPr>
          <p:cNvPr id="271" name="Google Shape;271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2" name="Google Shape;272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3" name="Google Shape;273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9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190</Words>
  <Application>Microsoft Office PowerPoint</Application>
  <PresentationFormat>如螢幕大小 (16:9)</PresentationFormat>
  <Paragraphs>68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Roboto Condensed</vt:lpstr>
      <vt:lpstr>Trebuchet MS</vt:lpstr>
      <vt:lpstr>華康仿宋體W6(P)</vt:lpstr>
      <vt:lpstr>Arvo</vt:lpstr>
      <vt:lpstr>Adobe 仿宋 Std R</vt:lpstr>
      <vt:lpstr>Roboto Condensed Light</vt:lpstr>
      <vt:lpstr>Salerio template</vt:lpstr>
      <vt:lpstr>Here Comes the &lt; iStorage &gt;</vt:lpstr>
      <vt:lpstr>動機</vt:lpstr>
      <vt:lpstr>作品目標 &amp; 技術</vt:lpstr>
      <vt:lpstr>作品目標</vt:lpstr>
      <vt:lpstr>使用技術＆材料</vt:lpstr>
      <vt:lpstr>那... 過去24小時發生了什麼事 </vt:lpstr>
      <vt:lpstr>100+ compile errors 100+ physical problems</vt:lpstr>
      <vt:lpstr>那... 未來又可以幹嘛呢? </vt:lpstr>
      <vt:lpstr>Prospect</vt:lpstr>
      <vt:lpstr>EX1</vt:lpstr>
      <vt:lpstr>EX2</vt:lpstr>
      <vt:lpstr>THANKS!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Comes the &lt; iStorage &gt;</dc:title>
  <dc:creator>Jack Chueh</dc:creator>
  <cp:lastModifiedBy>Jack Chueh</cp:lastModifiedBy>
  <cp:revision>16</cp:revision>
  <dcterms:modified xsi:type="dcterms:W3CDTF">2019-03-31T06:12:05Z</dcterms:modified>
</cp:coreProperties>
</file>