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Main/Softw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altLang="zh-CN" dirty="0" err="1" smtClean="0"/>
              <a:t>rduino</a:t>
            </a:r>
            <a:r>
              <a:rPr lang="en-US" altLang="zh-CN" dirty="0" smtClean="0"/>
              <a:t> Workshop</a:t>
            </a:r>
            <a:endParaRPr lang="en-SG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Wei </a:t>
            </a:r>
            <a:r>
              <a:rPr lang="en-US" dirty="0" err="1" smtClean="0"/>
              <a:t>qianjun</a:t>
            </a:r>
            <a:endParaRPr lang="en-US" dirty="0" smtClean="0"/>
          </a:p>
          <a:p>
            <a:r>
              <a:rPr lang="en-US" dirty="0" err="1" smtClean="0"/>
              <a:t>Eee</a:t>
            </a:r>
            <a:r>
              <a:rPr lang="en-US" dirty="0" smtClean="0"/>
              <a:t>/4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95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Writer a program to make 8 </a:t>
            </a:r>
            <a:r>
              <a:rPr lang="en-US" dirty="0" err="1" smtClean="0"/>
              <a:t>leds</a:t>
            </a:r>
            <a:r>
              <a:rPr lang="en-US" dirty="0" smtClean="0"/>
              <a:t> on and off sequences</a:t>
            </a:r>
          </a:p>
          <a:p>
            <a:r>
              <a:rPr lang="en-US" altLang="zh-CN" dirty="0" smtClean="0"/>
              <a:t>The delay is 0.2 second</a:t>
            </a:r>
            <a:endParaRPr lang="en-US" dirty="0" smtClean="0"/>
          </a:p>
        </p:txBody>
      </p:sp>
      <p:sp>
        <p:nvSpPr>
          <p:cNvPr id="4" name="椭圆 3"/>
          <p:cNvSpPr/>
          <p:nvPr/>
        </p:nvSpPr>
        <p:spPr>
          <a:xfrm>
            <a:off x="3273256" y="3474746"/>
            <a:ext cx="468000" cy="468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椭圆 4"/>
          <p:cNvSpPr/>
          <p:nvPr/>
        </p:nvSpPr>
        <p:spPr>
          <a:xfrm>
            <a:off x="3896108" y="3474746"/>
            <a:ext cx="468000" cy="468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椭圆 5"/>
          <p:cNvSpPr/>
          <p:nvPr/>
        </p:nvSpPr>
        <p:spPr>
          <a:xfrm>
            <a:off x="4518960" y="3474746"/>
            <a:ext cx="468000" cy="468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椭圆 6"/>
          <p:cNvSpPr/>
          <p:nvPr/>
        </p:nvSpPr>
        <p:spPr>
          <a:xfrm>
            <a:off x="5141812" y="3474746"/>
            <a:ext cx="468000" cy="468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椭圆 7"/>
          <p:cNvSpPr/>
          <p:nvPr/>
        </p:nvSpPr>
        <p:spPr>
          <a:xfrm>
            <a:off x="5764664" y="3474746"/>
            <a:ext cx="468000" cy="468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椭圆 8"/>
          <p:cNvSpPr/>
          <p:nvPr/>
        </p:nvSpPr>
        <p:spPr>
          <a:xfrm>
            <a:off x="6387516" y="3474746"/>
            <a:ext cx="468000" cy="468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椭圆 9"/>
          <p:cNvSpPr/>
          <p:nvPr/>
        </p:nvSpPr>
        <p:spPr>
          <a:xfrm>
            <a:off x="7010368" y="3474746"/>
            <a:ext cx="468000" cy="468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椭圆 10"/>
          <p:cNvSpPr/>
          <p:nvPr/>
        </p:nvSpPr>
        <p:spPr>
          <a:xfrm>
            <a:off x="7633217" y="3474746"/>
            <a:ext cx="468000" cy="468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椭圆 12"/>
          <p:cNvSpPr/>
          <p:nvPr/>
        </p:nvSpPr>
        <p:spPr>
          <a:xfrm>
            <a:off x="3273256" y="3499870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椭圆 13"/>
          <p:cNvSpPr/>
          <p:nvPr/>
        </p:nvSpPr>
        <p:spPr>
          <a:xfrm>
            <a:off x="3896108" y="3499870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椭圆 14"/>
          <p:cNvSpPr/>
          <p:nvPr/>
        </p:nvSpPr>
        <p:spPr>
          <a:xfrm>
            <a:off x="4518960" y="3499870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椭圆 15"/>
          <p:cNvSpPr/>
          <p:nvPr/>
        </p:nvSpPr>
        <p:spPr>
          <a:xfrm>
            <a:off x="5141812" y="3499870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椭圆 16"/>
          <p:cNvSpPr/>
          <p:nvPr/>
        </p:nvSpPr>
        <p:spPr>
          <a:xfrm>
            <a:off x="5764664" y="3499870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椭圆 17"/>
          <p:cNvSpPr/>
          <p:nvPr/>
        </p:nvSpPr>
        <p:spPr>
          <a:xfrm>
            <a:off x="6387516" y="3499870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椭圆 18"/>
          <p:cNvSpPr/>
          <p:nvPr/>
        </p:nvSpPr>
        <p:spPr>
          <a:xfrm>
            <a:off x="7010368" y="3499870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椭圆 19"/>
          <p:cNvSpPr/>
          <p:nvPr/>
        </p:nvSpPr>
        <p:spPr>
          <a:xfrm>
            <a:off x="7633217" y="3499870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8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282" y="2848188"/>
            <a:ext cx="9404723" cy="1400530"/>
          </a:xfrm>
        </p:spPr>
        <p:txBody>
          <a:bodyPr/>
          <a:lstStyle/>
          <a:p>
            <a:pPr algn="ctr"/>
            <a:r>
              <a:rPr lang="en-US" sz="9600" dirty="0" smtClean="0"/>
              <a:t>THANK YOU !</a:t>
            </a:r>
            <a:endParaRPr lang="en-SG" sz="9600" dirty="0"/>
          </a:p>
        </p:txBody>
      </p:sp>
    </p:spTree>
    <p:extLst>
      <p:ext uri="{BB962C8B-B14F-4D97-AF65-F5344CB8AC3E}">
        <p14:creationId xmlns:p14="http://schemas.microsoft.com/office/powerpoint/2010/main" val="1516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introduction</a:t>
            </a:r>
            <a:endParaRPr lang="en-SG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53" y="1853248"/>
            <a:ext cx="6435901" cy="4447923"/>
          </a:xfrm>
        </p:spPr>
      </p:pic>
      <p:sp>
        <p:nvSpPr>
          <p:cNvPr id="5" name="线形标注 2 4"/>
          <p:cNvSpPr/>
          <p:nvPr/>
        </p:nvSpPr>
        <p:spPr>
          <a:xfrm>
            <a:off x="9239465" y="1152983"/>
            <a:ext cx="1622738" cy="7742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135"/>
              <a:gd name="adj6" fmla="val -62619"/>
            </a:avLst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Output</a:t>
            </a:r>
            <a:endParaRPr lang="en-SG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9267158" y="4997003"/>
            <a:ext cx="1622738" cy="7984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6018"/>
              <a:gd name="adj6" fmla="val -75313"/>
            </a:avLst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Analog Input</a:t>
            </a:r>
            <a:endParaRPr lang="en-SG" sz="2000" b="1" dirty="0">
              <a:solidFill>
                <a:schemeClr val="bg1"/>
              </a:solidFill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9267158" y="3677983"/>
            <a:ext cx="1622738" cy="7984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3404"/>
              <a:gd name="adj6" fmla="val -151880"/>
            </a:avLst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Power</a:t>
            </a:r>
            <a:endParaRPr lang="en-SG" sz="2000" b="1" dirty="0">
              <a:solidFill>
                <a:schemeClr val="bg1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640074" y="2548446"/>
            <a:ext cx="1628775" cy="800100"/>
          </a:xfrm>
          <a:prstGeom prst="borderCallout1">
            <a:avLst>
              <a:gd name="adj1" fmla="val 20536"/>
              <a:gd name="adj2" fmla="val 106579"/>
              <a:gd name="adj3" fmla="val 67858"/>
              <a:gd name="adj4" fmla="val 143246"/>
            </a:avLst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Serial Port</a:t>
            </a:r>
            <a:endParaRPr lang="en-SG" sz="2000" b="1" dirty="0">
              <a:solidFill>
                <a:schemeClr val="bg1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667767" y="4997003"/>
            <a:ext cx="1628775" cy="800100"/>
          </a:xfrm>
          <a:prstGeom prst="borderCallout1">
            <a:avLst>
              <a:gd name="adj1" fmla="val 20536"/>
              <a:gd name="adj2" fmla="val 106579"/>
              <a:gd name="adj3" fmla="val 67858"/>
              <a:gd name="adj4" fmla="val 143246"/>
            </a:avLst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External Power</a:t>
            </a:r>
            <a:endParaRPr lang="en-S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Development </a:t>
            </a:r>
            <a:r>
              <a:rPr lang="en-US" dirty="0" err="1" smtClean="0"/>
              <a:t>Enviroment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</a:t>
            </a:r>
            <a:r>
              <a:rPr lang="en-US" dirty="0" err="1" smtClean="0"/>
              <a:t>Arduino</a:t>
            </a:r>
            <a:r>
              <a:rPr lang="en-US" dirty="0" smtClean="0"/>
              <a:t> environment</a:t>
            </a:r>
          </a:p>
          <a:p>
            <a:r>
              <a:rPr lang="en-SG" dirty="0">
                <a:hlinkClick r:id="rId2"/>
              </a:rPr>
              <a:t>http://</a:t>
            </a:r>
            <a:r>
              <a:rPr lang="en-SG" dirty="0" smtClean="0">
                <a:hlinkClick r:id="rId2"/>
              </a:rPr>
              <a:t>arduino.cc/en/Main/Software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/>
              <a:t>Connect the </a:t>
            </a:r>
            <a:r>
              <a:rPr lang="en-SG" dirty="0" smtClean="0"/>
              <a:t>board</a:t>
            </a:r>
          </a:p>
          <a:p>
            <a:endParaRPr lang="en-SG" dirty="0"/>
          </a:p>
          <a:p>
            <a:r>
              <a:rPr lang="en-SG" dirty="0"/>
              <a:t>Install the drivers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08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Launch the </a:t>
            </a:r>
            <a:r>
              <a:rPr lang="en-SG" dirty="0" err="1"/>
              <a:t>Arduino</a:t>
            </a:r>
            <a:r>
              <a:rPr lang="en-SG" dirty="0"/>
              <a:t> application</a:t>
            </a:r>
          </a:p>
          <a:p>
            <a:endParaRPr lang="en-S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76" y="1152983"/>
            <a:ext cx="5112912" cy="5613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19" y="2703358"/>
            <a:ext cx="4610100" cy="32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744" y="3409549"/>
            <a:ext cx="4591050" cy="28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219" y="4077640"/>
            <a:ext cx="4610100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744" y="4764781"/>
            <a:ext cx="4591050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219" y="5461448"/>
            <a:ext cx="4610100" cy="32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169" y="6162319"/>
            <a:ext cx="46196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An Example---Blink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sym typeface="Wingdings" panose="05000000000000000000" pitchFamily="2" charset="2"/>
              </a:rPr>
              <a:t> Examples  Basics  Blink</a:t>
            </a:r>
            <a:endParaRPr lang="en-S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90" y="1788458"/>
            <a:ext cx="48482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Code-By using </a:t>
            </a:r>
            <a:r>
              <a:rPr lang="en-US" dirty="0" smtClean="0">
                <a:solidFill>
                  <a:srgbClr val="FF0000"/>
                </a:solidFill>
              </a:rPr>
              <a:t>delay()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80882"/>
            <a:ext cx="8946541" cy="4921624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// Pin 13 has an LED connected on most </a:t>
            </a:r>
            <a:r>
              <a:rPr lang="en-SG" dirty="0" err="1"/>
              <a:t>Arduino</a:t>
            </a:r>
            <a:r>
              <a:rPr lang="en-SG" dirty="0"/>
              <a:t> boards.</a:t>
            </a:r>
          </a:p>
          <a:p>
            <a:r>
              <a:rPr lang="en-SG" dirty="0"/>
              <a:t>// give it a name:</a:t>
            </a:r>
          </a:p>
          <a:p>
            <a:r>
              <a:rPr lang="en-SG" dirty="0" err="1">
                <a:solidFill>
                  <a:srgbClr val="FF0000"/>
                </a:solidFill>
              </a:rPr>
              <a:t>int</a:t>
            </a:r>
            <a:r>
              <a:rPr lang="en-SG" dirty="0"/>
              <a:t> led = 13</a:t>
            </a:r>
            <a:r>
              <a:rPr lang="en-SG" dirty="0" smtClean="0"/>
              <a:t>; </a:t>
            </a:r>
            <a:endParaRPr lang="en-SG" dirty="0"/>
          </a:p>
          <a:p>
            <a:r>
              <a:rPr lang="en-SG" dirty="0" smtClean="0"/>
              <a:t>// </a:t>
            </a:r>
            <a:r>
              <a:rPr lang="en-SG" dirty="0"/>
              <a:t>the setup routine runs once when you press reset:</a:t>
            </a:r>
          </a:p>
          <a:p>
            <a:r>
              <a:rPr lang="en-SG" dirty="0">
                <a:solidFill>
                  <a:srgbClr val="FF0000"/>
                </a:solidFill>
              </a:rPr>
              <a:t>void </a:t>
            </a:r>
            <a:r>
              <a:rPr lang="en-SG" b="1" dirty="0">
                <a:solidFill>
                  <a:srgbClr val="FF0000"/>
                </a:solidFill>
              </a:rPr>
              <a:t>setup</a:t>
            </a:r>
            <a:r>
              <a:rPr lang="en-SG" dirty="0"/>
              <a:t>() {                </a:t>
            </a:r>
          </a:p>
          <a:p>
            <a:r>
              <a:rPr lang="en-SG" dirty="0"/>
              <a:t>  // initialize the digital pin as an output.</a:t>
            </a:r>
          </a:p>
          <a:p>
            <a:r>
              <a:rPr lang="en-SG" dirty="0"/>
              <a:t>  </a:t>
            </a:r>
            <a:r>
              <a:rPr lang="en-SG" dirty="0" err="1">
                <a:solidFill>
                  <a:srgbClr val="FF0000"/>
                </a:solidFill>
              </a:rPr>
              <a:t>pinMode</a:t>
            </a:r>
            <a:r>
              <a:rPr lang="en-SG" dirty="0"/>
              <a:t>(led, OUTPUT);     </a:t>
            </a:r>
            <a:r>
              <a:rPr lang="en-SG" dirty="0" smtClean="0"/>
              <a:t>}</a:t>
            </a:r>
            <a:endParaRPr lang="en-SG" dirty="0"/>
          </a:p>
          <a:p>
            <a:r>
              <a:rPr lang="en-SG" dirty="0"/>
              <a:t>// the loop routine runs over and over again forever:</a:t>
            </a:r>
          </a:p>
          <a:p>
            <a:r>
              <a:rPr lang="en-SG" dirty="0">
                <a:solidFill>
                  <a:srgbClr val="FF0000"/>
                </a:solidFill>
              </a:rPr>
              <a:t>void </a:t>
            </a:r>
            <a:r>
              <a:rPr lang="en-SG" b="1" dirty="0">
                <a:solidFill>
                  <a:srgbClr val="FF0000"/>
                </a:solidFill>
              </a:rPr>
              <a:t>loop</a:t>
            </a:r>
            <a:r>
              <a:rPr lang="en-SG" dirty="0"/>
              <a:t>() {</a:t>
            </a:r>
          </a:p>
          <a:p>
            <a:r>
              <a:rPr lang="en-SG" dirty="0"/>
              <a:t>  </a:t>
            </a:r>
            <a:r>
              <a:rPr lang="en-SG" dirty="0" err="1">
                <a:solidFill>
                  <a:srgbClr val="FF0000"/>
                </a:solidFill>
              </a:rPr>
              <a:t>digitalWrite</a:t>
            </a:r>
            <a:r>
              <a:rPr lang="en-SG" dirty="0"/>
              <a:t>(led, </a:t>
            </a:r>
            <a:r>
              <a:rPr lang="en-S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</a:t>
            </a:r>
            <a:r>
              <a:rPr lang="en-SG" dirty="0"/>
              <a:t>);   // turn the LED on (HIGH is the voltage level)</a:t>
            </a:r>
          </a:p>
          <a:p>
            <a:r>
              <a:rPr lang="en-SG" dirty="0"/>
              <a:t>  </a:t>
            </a:r>
            <a:r>
              <a:rPr lang="en-SG" dirty="0">
                <a:solidFill>
                  <a:srgbClr val="FF0000"/>
                </a:solidFill>
              </a:rPr>
              <a:t>delay</a:t>
            </a:r>
            <a:r>
              <a:rPr lang="en-SG" dirty="0"/>
              <a:t>(1000);               // wait for a second</a:t>
            </a:r>
          </a:p>
          <a:p>
            <a:r>
              <a:rPr lang="en-SG" dirty="0"/>
              <a:t>  </a:t>
            </a:r>
            <a:r>
              <a:rPr lang="en-SG" dirty="0" err="1">
                <a:solidFill>
                  <a:srgbClr val="FF0000"/>
                </a:solidFill>
              </a:rPr>
              <a:t>digitalWrite</a:t>
            </a:r>
            <a:r>
              <a:rPr lang="en-SG" dirty="0"/>
              <a:t>(led, </a:t>
            </a:r>
            <a:r>
              <a:rPr lang="en-S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LOW</a:t>
            </a:r>
            <a:r>
              <a:rPr lang="en-SG" dirty="0"/>
              <a:t>);    // turn the LED off by making the voltage LOW</a:t>
            </a:r>
          </a:p>
          <a:p>
            <a:r>
              <a:rPr lang="en-SG" dirty="0"/>
              <a:t>  </a:t>
            </a:r>
            <a:r>
              <a:rPr lang="en-SG" dirty="0">
                <a:solidFill>
                  <a:srgbClr val="FF0000"/>
                </a:solidFill>
              </a:rPr>
              <a:t>delay</a:t>
            </a:r>
            <a:r>
              <a:rPr lang="en-SG" dirty="0"/>
              <a:t>(1000);               // wait for a </a:t>
            </a:r>
            <a:r>
              <a:rPr lang="en-SG" dirty="0" smtClean="0"/>
              <a:t>second}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21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millis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Description</a:t>
            </a:r>
          </a:p>
          <a:p>
            <a:r>
              <a:rPr lang="en-SG" dirty="0"/>
              <a:t>Returns the number of milliseconds since the </a:t>
            </a:r>
            <a:r>
              <a:rPr lang="en-SG" dirty="0" err="1"/>
              <a:t>Arduino</a:t>
            </a:r>
            <a:r>
              <a:rPr lang="en-SG" dirty="0"/>
              <a:t> board began running the current program. This number will overflow (go back to zero), after approximately 50 days.</a:t>
            </a:r>
          </a:p>
          <a:p>
            <a:r>
              <a:rPr lang="en-SG" b="1" dirty="0" smtClean="0"/>
              <a:t>Parameters</a:t>
            </a:r>
          </a:p>
          <a:p>
            <a:pPr marL="0" indent="0">
              <a:buNone/>
            </a:pPr>
            <a:r>
              <a:rPr lang="en-SG" b="1" dirty="0"/>
              <a:t>	</a:t>
            </a:r>
            <a:r>
              <a:rPr lang="en-SG" b="1" dirty="0" smtClean="0"/>
              <a:t>	</a:t>
            </a:r>
            <a:r>
              <a:rPr lang="en-SG" dirty="0" smtClean="0"/>
              <a:t>None</a:t>
            </a:r>
            <a:endParaRPr lang="en-SG" dirty="0"/>
          </a:p>
          <a:p>
            <a:r>
              <a:rPr lang="en-SG" b="1" dirty="0"/>
              <a:t>Returns</a:t>
            </a:r>
          </a:p>
          <a:p>
            <a:r>
              <a:rPr lang="en-SG" dirty="0"/>
              <a:t>Number of milliseconds since the program started (</a:t>
            </a:r>
            <a:r>
              <a:rPr lang="en-SG" i="1" dirty="0"/>
              <a:t>unsigned long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39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Blink </a:t>
            </a:r>
            <a:r>
              <a:rPr lang="en-SG" dirty="0" smtClean="0"/>
              <a:t>Code-Without using </a:t>
            </a:r>
            <a:r>
              <a:rPr lang="en-SG" dirty="0" smtClean="0">
                <a:solidFill>
                  <a:srgbClr val="FF0000"/>
                </a:solidFill>
              </a:rPr>
              <a:t>delay()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195754"/>
            <a:ext cx="8946541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 err="1" smtClean="0">
                <a:solidFill>
                  <a:srgbClr val="FF0000"/>
                </a:solidFill>
              </a:rPr>
              <a:t>const</a:t>
            </a:r>
            <a:r>
              <a:rPr lang="en-SG" dirty="0">
                <a:solidFill>
                  <a:srgbClr val="FF0000"/>
                </a:solidFill>
              </a:rPr>
              <a:t> </a:t>
            </a:r>
            <a:r>
              <a:rPr lang="en-SG" dirty="0" err="1">
                <a:solidFill>
                  <a:srgbClr val="FF0000"/>
                </a:solidFill>
              </a:rPr>
              <a:t>int</a:t>
            </a:r>
            <a:r>
              <a:rPr lang="en-SG" dirty="0"/>
              <a:t> </a:t>
            </a:r>
            <a:r>
              <a:rPr lang="en-SG" dirty="0" err="1"/>
              <a:t>ledPin</a:t>
            </a:r>
            <a:r>
              <a:rPr lang="en-SG" dirty="0"/>
              <a:t> =  13;      </a:t>
            </a:r>
            <a:r>
              <a:rPr lang="en-SG" i="1" dirty="0"/>
              <a:t>// the number of the LED pin</a:t>
            </a:r>
            <a:r>
              <a:rPr lang="en-SG" dirty="0"/>
              <a:t/>
            </a:r>
            <a:br>
              <a:rPr lang="en-SG" dirty="0"/>
            </a:br>
            <a:r>
              <a:rPr lang="en-SG" dirty="0" err="1" smtClean="0">
                <a:solidFill>
                  <a:srgbClr val="FF0000"/>
                </a:solidFill>
              </a:rPr>
              <a:t>int</a:t>
            </a:r>
            <a:r>
              <a:rPr lang="en-SG" dirty="0"/>
              <a:t> </a:t>
            </a:r>
            <a:r>
              <a:rPr lang="en-SG" dirty="0" err="1"/>
              <a:t>ledState</a:t>
            </a:r>
            <a:r>
              <a:rPr lang="en-SG" dirty="0"/>
              <a:t> = LOW;             </a:t>
            </a:r>
            <a:r>
              <a:rPr lang="en-SG" i="1" dirty="0"/>
              <a:t>// </a:t>
            </a:r>
            <a:r>
              <a:rPr lang="en-SG" i="1" dirty="0" err="1"/>
              <a:t>ledState</a:t>
            </a:r>
            <a:r>
              <a:rPr lang="en-SG" i="1" dirty="0"/>
              <a:t> used to set the LED</a:t>
            </a:r>
            <a:r>
              <a:rPr lang="en-SG" dirty="0"/>
              <a:t/>
            </a:r>
            <a:br>
              <a:rPr lang="en-SG" dirty="0"/>
            </a:br>
            <a:r>
              <a:rPr lang="en-SG" dirty="0">
                <a:solidFill>
                  <a:srgbClr val="FF0000"/>
                </a:solidFill>
              </a:rPr>
              <a:t>long</a:t>
            </a:r>
            <a:r>
              <a:rPr lang="en-SG" dirty="0"/>
              <a:t> </a:t>
            </a:r>
            <a:r>
              <a:rPr lang="en-SG" dirty="0" err="1"/>
              <a:t>previousMillis</a:t>
            </a:r>
            <a:r>
              <a:rPr lang="en-SG" dirty="0"/>
              <a:t> = 0;        </a:t>
            </a:r>
            <a:r>
              <a:rPr lang="en-SG" i="1" dirty="0"/>
              <a:t>// will store last time LED was updated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>
                <a:solidFill>
                  <a:srgbClr val="FF0000"/>
                </a:solidFill>
              </a:rPr>
              <a:t>long</a:t>
            </a:r>
            <a:r>
              <a:rPr lang="en-SG" dirty="0"/>
              <a:t> interval = 1000;           </a:t>
            </a:r>
            <a:r>
              <a:rPr lang="en-SG" i="1" dirty="0"/>
              <a:t>// interval at which to blink (milliseconds)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>
                <a:solidFill>
                  <a:srgbClr val="FF0000"/>
                </a:solidFill>
              </a:rPr>
              <a:t>void </a:t>
            </a:r>
            <a:r>
              <a:rPr lang="en-SG" b="1" dirty="0">
                <a:solidFill>
                  <a:srgbClr val="FF0000"/>
                </a:solidFill>
              </a:rPr>
              <a:t>setup</a:t>
            </a:r>
            <a:r>
              <a:rPr lang="en-SG" dirty="0"/>
              <a:t>() </a:t>
            </a:r>
            <a:r>
              <a:rPr lang="en-SG" dirty="0" smtClean="0"/>
              <a:t>{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  </a:t>
            </a:r>
            <a:r>
              <a:rPr lang="en-SG" dirty="0" err="1">
                <a:solidFill>
                  <a:srgbClr val="FF0000"/>
                </a:solidFill>
              </a:rPr>
              <a:t>pinMode</a:t>
            </a:r>
            <a:r>
              <a:rPr lang="en-SG" dirty="0"/>
              <a:t>(</a:t>
            </a:r>
            <a:r>
              <a:rPr lang="en-SG" dirty="0" err="1"/>
              <a:t>ledPin</a:t>
            </a:r>
            <a:r>
              <a:rPr lang="en-SG" dirty="0"/>
              <a:t>, </a:t>
            </a:r>
            <a:r>
              <a:rPr lang="en-S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OUTPUT</a:t>
            </a:r>
            <a:r>
              <a:rPr lang="en-SG" dirty="0"/>
              <a:t>);      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}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>
                <a:solidFill>
                  <a:srgbClr val="FF0000"/>
                </a:solidFill>
              </a:rPr>
              <a:t>void </a:t>
            </a:r>
            <a:r>
              <a:rPr lang="en-SG" b="1" dirty="0">
                <a:solidFill>
                  <a:srgbClr val="FF0000"/>
                </a:solidFill>
              </a:rPr>
              <a:t>loop</a:t>
            </a:r>
            <a:r>
              <a:rPr lang="en-SG" dirty="0"/>
              <a:t>()</a:t>
            </a:r>
            <a:r>
              <a:rPr lang="en-SG" dirty="0"/>
              <a:t/>
            </a:r>
            <a:br>
              <a:rPr lang="en-SG" dirty="0"/>
            </a:br>
            <a:r>
              <a:rPr lang="en-SG" dirty="0" smtClean="0"/>
              <a:t>{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  </a:t>
            </a:r>
            <a:r>
              <a:rPr lang="en-SG" dirty="0">
                <a:solidFill>
                  <a:srgbClr val="FF0000"/>
                </a:solidFill>
              </a:rPr>
              <a:t>unsigned long</a:t>
            </a:r>
            <a:r>
              <a:rPr lang="en-SG" dirty="0"/>
              <a:t> </a:t>
            </a:r>
            <a:r>
              <a:rPr lang="en-SG" dirty="0" err="1"/>
              <a:t>currentMillis</a:t>
            </a:r>
            <a:r>
              <a:rPr lang="en-SG" dirty="0"/>
              <a:t> = </a:t>
            </a:r>
            <a:r>
              <a:rPr lang="en-SG" dirty="0" err="1">
                <a:solidFill>
                  <a:srgbClr val="FF0000"/>
                </a:solidFill>
              </a:rPr>
              <a:t>millis</a:t>
            </a:r>
            <a:r>
              <a:rPr lang="en-SG" dirty="0"/>
              <a:t>();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 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  </a:t>
            </a:r>
            <a:r>
              <a:rPr lang="en-SG" dirty="0">
                <a:solidFill>
                  <a:srgbClr val="FF0000"/>
                </a:solidFill>
              </a:rPr>
              <a:t>if</a:t>
            </a:r>
            <a:r>
              <a:rPr lang="en-SG" dirty="0"/>
              <a:t>(</a:t>
            </a:r>
            <a:r>
              <a:rPr lang="en-SG" dirty="0" err="1"/>
              <a:t>currentMillis</a:t>
            </a:r>
            <a:r>
              <a:rPr lang="en-SG" dirty="0"/>
              <a:t> - </a:t>
            </a:r>
            <a:r>
              <a:rPr lang="en-SG" dirty="0" err="1"/>
              <a:t>previousMillis</a:t>
            </a:r>
            <a:r>
              <a:rPr lang="en-SG" dirty="0"/>
              <a:t> &gt; interval) </a:t>
            </a:r>
            <a:r>
              <a:rPr lang="en-SG" dirty="0" smtClean="0"/>
              <a:t>{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    </a:t>
            </a:r>
            <a:r>
              <a:rPr lang="en-SG" dirty="0" err="1"/>
              <a:t>previousMillis</a:t>
            </a:r>
            <a:r>
              <a:rPr lang="en-SG" dirty="0"/>
              <a:t> = </a:t>
            </a:r>
            <a:r>
              <a:rPr lang="en-SG" dirty="0" err="1"/>
              <a:t>currentMillis</a:t>
            </a:r>
            <a:r>
              <a:rPr lang="en-SG" dirty="0"/>
              <a:t>;   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>    </a:t>
            </a:r>
            <a:r>
              <a:rPr lang="en-SG" i="1" dirty="0"/>
              <a:t>// if the LED is off turn it on and vice-versa: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   </a:t>
            </a:r>
            <a:r>
              <a:rPr lang="en-SG" dirty="0">
                <a:solidFill>
                  <a:srgbClr val="FF0000"/>
                </a:solidFill>
              </a:rPr>
              <a:t> if</a:t>
            </a:r>
            <a:r>
              <a:rPr lang="en-SG" dirty="0"/>
              <a:t> (</a:t>
            </a:r>
            <a:r>
              <a:rPr lang="en-SG" dirty="0" err="1"/>
              <a:t>ledState</a:t>
            </a:r>
            <a:r>
              <a:rPr lang="en-SG" dirty="0"/>
              <a:t> == </a:t>
            </a:r>
            <a:r>
              <a:rPr lang="en-S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LOW</a:t>
            </a:r>
            <a:r>
              <a:rPr lang="en-SG" dirty="0"/>
              <a:t>)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      </a:t>
            </a:r>
            <a:r>
              <a:rPr lang="en-SG" dirty="0" err="1"/>
              <a:t>ledState</a:t>
            </a:r>
            <a:r>
              <a:rPr lang="en-SG" dirty="0"/>
              <a:t> = </a:t>
            </a:r>
            <a:r>
              <a:rPr lang="en-S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HIGH</a:t>
            </a:r>
            <a:r>
              <a:rPr lang="en-SG" dirty="0"/>
              <a:t>;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    </a:t>
            </a:r>
            <a:r>
              <a:rPr lang="en-SG" dirty="0">
                <a:solidFill>
                  <a:srgbClr val="FF0000"/>
                </a:solidFill>
              </a:rPr>
              <a:t>else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      </a:t>
            </a:r>
            <a:r>
              <a:rPr lang="en-SG" dirty="0" err="1"/>
              <a:t>ledState</a:t>
            </a:r>
            <a:r>
              <a:rPr lang="en-SG" dirty="0"/>
              <a:t> = </a:t>
            </a:r>
            <a:r>
              <a:rPr lang="en-S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LOW</a:t>
            </a:r>
            <a:r>
              <a:rPr lang="en-SG" dirty="0"/>
              <a:t>;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>    </a:t>
            </a:r>
            <a:r>
              <a:rPr lang="en-SG" i="1" dirty="0"/>
              <a:t>// set the LED with the </a:t>
            </a:r>
            <a:r>
              <a:rPr lang="en-SG" i="1" dirty="0" err="1"/>
              <a:t>ledState</a:t>
            </a:r>
            <a:r>
              <a:rPr lang="en-SG" i="1" dirty="0"/>
              <a:t> of the variable: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    </a:t>
            </a:r>
            <a:r>
              <a:rPr lang="en-SG" dirty="0" err="1">
                <a:solidFill>
                  <a:srgbClr val="FF0000"/>
                </a:solidFill>
              </a:rPr>
              <a:t>digitalWrite</a:t>
            </a:r>
            <a:r>
              <a:rPr lang="en-SG" dirty="0"/>
              <a:t>(</a:t>
            </a:r>
            <a:r>
              <a:rPr lang="en-SG" dirty="0" err="1"/>
              <a:t>ledPin</a:t>
            </a:r>
            <a:r>
              <a:rPr lang="en-SG" dirty="0"/>
              <a:t>, </a:t>
            </a:r>
            <a:r>
              <a:rPr lang="en-SG" dirty="0" err="1"/>
              <a:t>ledState</a:t>
            </a:r>
            <a:r>
              <a:rPr lang="en-SG" dirty="0"/>
              <a:t>);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  }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52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Circuit</a:t>
            </a:r>
            <a:endParaRPr lang="en-SG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52" y="1694329"/>
            <a:ext cx="3895366" cy="409704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1" y="1694329"/>
            <a:ext cx="3504999" cy="41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237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Century Gothic</vt:lpstr>
      <vt:lpstr>Wingdings</vt:lpstr>
      <vt:lpstr>Wingdings 3</vt:lpstr>
      <vt:lpstr>离子</vt:lpstr>
      <vt:lpstr>Arduino Workshop</vt:lpstr>
      <vt:lpstr>Basic introduction</vt:lpstr>
      <vt:lpstr>Setup Development Enviroment</vt:lpstr>
      <vt:lpstr>Start</vt:lpstr>
      <vt:lpstr>Start With An Example---Blink</vt:lpstr>
      <vt:lpstr>Blink Code-By using delay()</vt:lpstr>
      <vt:lpstr>millis()</vt:lpstr>
      <vt:lpstr>Blink Code-Without using delay()</vt:lpstr>
      <vt:lpstr>Blink Circuit</vt:lpstr>
      <vt:lpstr>Exercise 1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</dc:title>
  <dc:creator>Qianjun Wei</dc:creator>
  <cp:lastModifiedBy>Qianjun Wei</cp:lastModifiedBy>
  <cp:revision>13</cp:revision>
  <dcterms:created xsi:type="dcterms:W3CDTF">2013-10-19T12:28:26Z</dcterms:created>
  <dcterms:modified xsi:type="dcterms:W3CDTF">2013-10-19T15:06:32Z</dcterms:modified>
</cp:coreProperties>
</file>