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1" r:id="rId2"/>
    <p:sldId id="257" r:id="rId3"/>
    <p:sldId id="258" r:id="rId4"/>
    <p:sldId id="275" r:id="rId5"/>
    <p:sldId id="262" r:id="rId6"/>
    <p:sldId id="274" r:id="rId7"/>
    <p:sldId id="260" r:id="rId8"/>
    <p:sldId id="273" r:id="rId9"/>
    <p:sldId id="264" r:id="rId10"/>
    <p:sldId id="267" r:id="rId11"/>
    <p:sldId id="276" r:id="rId12"/>
    <p:sldId id="259" r:id="rId13"/>
    <p:sldId id="270" r:id="rId14"/>
    <p:sldId id="266" r:id="rId15"/>
    <p:sldId id="277" r:id="rId16"/>
    <p:sldId id="278"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95E"/>
    <a:srgbClr val="DAB785"/>
    <a:srgbClr val="70A288"/>
    <a:srgbClr val="D5896F"/>
    <a:srgbClr val="023047"/>
    <a:srgbClr val="FEFEFE"/>
    <a:srgbClr val="DBD600"/>
    <a:srgbClr val="4EA72E"/>
    <a:srgbClr val="C00000"/>
    <a:srgbClr val="0F9E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6247" autoAdjust="0"/>
  </p:normalViewPr>
  <p:slideViewPr>
    <p:cSldViewPr snapToGrid="0">
      <p:cViewPr varScale="1">
        <p:scale>
          <a:sx n="67" d="100"/>
          <a:sy n="67" d="100"/>
        </p:scale>
        <p:origin x="80"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wsl.localhost\Ubuntu\home\mlee23\Projects\NTU-SCTP\Module2\Module2Assignment\LondonBicyclesTeam6\LondonBicycles\data\overall_avg_hourly_trips_by_quarter.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No.</a:t>
            </a:r>
            <a:r>
              <a:rPr lang="en-US" baseline="0"/>
              <a:t> of trips by hour of day for 2022</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'Hourly 2022 charts'!$B$1</c:f>
              <c:strCache>
                <c:ptCount val="1"/>
                <c:pt idx="0">
                  <c:v>Jan-Mar 2022</c:v>
                </c:pt>
              </c:strCache>
            </c:strRef>
          </c:tx>
          <c:spPr>
            <a:ln w="28575" cap="rnd">
              <a:solidFill>
                <a:srgbClr val="0F9ED5"/>
              </a:solidFill>
              <a:round/>
            </a:ln>
            <a:effectLst/>
          </c:spPr>
          <c:marker>
            <c:symbol val="none"/>
          </c:marker>
          <c:cat>
            <c:numRef>
              <c:f>'Hourly 2022 charts'!$A$2:$A$25</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cat>
          <c:val>
            <c:numRef>
              <c:f>'Hourly 2022 charts'!$B$2:$B$25</c:f>
              <c:numCache>
                <c:formatCode>General</c:formatCode>
                <c:ptCount val="24"/>
                <c:pt idx="0">
                  <c:v>187.961800818553</c:v>
                </c:pt>
                <c:pt idx="1">
                  <c:v>121.698895027624</c:v>
                </c:pt>
                <c:pt idx="2">
                  <c:v>82.500685871056206</c:v>
                </c:pt>
                <c:pt idx="3">
                  <c:v>59.975409836065502</c:v>
                </c:pt>
                <c:pt idx="4">
                  <c:v>51.113233287858101</c:v>
                </c:pt>
                <c:pt idx="5">
                  <c:v>91.560709413369693</c:v>
                </c:pt>
                <c:pt idx="6">
                  <c:v>416.10914051841701</c:v>
                </c:pt>
                <c:pt idx="7">
                  <c:v>1239.3888130968601</c:v>
                </c:pt>
                <c:pt idx="8">
                  <c:v>2398.0122783083202</c:v>
                </c:pt>
                <c:pt idx="9">
                  <c:v>1398.7298772169099</c:v>
                </c:pt>
                <c:pt idx="10">
                  <c:v>899.65211459754403</c:v>
                </c:pt>
                <c:pt idx="11">
                  <c:v>962.20327421555203</c:v>
                </c:pt>
                <c:pt idx="12">
                  <c:v>1194.70259208731</c:v>
                </c:pt>
                <c:pt idx="13">
                  <c:v>1241.58390177353</c:v>
                </c:pt>
                <c:pt idx="14">
                  <c:v>1203.8171896316501</c:v>
                </c:pt>
                <c:pt idx="15">
                  <c:v>1263.6739427012201</c:v>
                </c:pt>
                <c:pt idx="16">
                  <c:v>1513.7721691678</c:v>
                </c:pt>
                <c:pt idx="17">
                  <c:v>2230.9249658935801</c:v>
                </c:pt>
                <c:pt idx="18">
                  <c:v>1968.77489768076</c:v>
                </c:pt>
                <c:pt idx="19">
                  <c:v>1185.4911323328699</c:v>
                </c:pt>
                <c:pt idx="20">
                  <c:v>745.91814461118599</c:v>
                </c:pt>
                <c:pt idx="21">
                  <c:v>525.028649386084</c:v>
                </c:pt>
                <c:pt idx="22">
                  <c:v>416.07639836289201</c:v>
                </c:pt>
                <c:pt idx="23">
                  <c:v>283.586630286493</c:v>
                </c:pt>
              </c:numCache>
            </c:numRef>
          </c:val>
          <c:smooth val="0"/>
          <c:extLst>
            <c:ext xmlns:c16="http://schemas.microsoft.com/office/drawing/2014/chart" uri="{C3380CC4-5D6E-409C-BE32-E72D297353CC}">
              <c16:uniqueId val="{00000000-F341-4C22-AF20-F4FB691D821F}"/>
            </c:ext>
          </c:extLst>
        </c:ser>
        <c:ser>
          <c:idx val="1"/>
          <c:order val="1"/>
          <c:tx>
            <c:strRef>
              <c:f>'Hourly 2022 charts'!$C$1</c:f>
              <c:strCache>
                <c:ptCount val="1"/>
                <c:pt idx="0">
                  <c:v>Apr-Jun 2022</c:v>
                </c:pt>
              </c:strCache>
            </c:strRef>
          </c:tx>
          <c:spPr>
            <a:ln w="28575" cap="rnd">
              <a:solidFill>
                <a:srgbClr val="4EA72E"/>
              </a:solidFill>
              <a:round/>
            </a:ln>
            <a:effectLst/>
          </c:spPr>
          <c:marker>
            <c:symbol val="none"/>
          </c:marker>
          <c:cat>
            <c:numRef>
              <c:f>'Hourly 2022 charts'!$A$2:$A$25</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cat>
          <c:val>
            <c:numRef>
              <c:f>'Hourly 2022 charts'!$C$2:$C$25</c:f>
              <c:numCache>
                <c:formatCode>General</c:formatCode>
                <c:ptCount val="24"/>
                <c:pt idx="0">
                  <c:v>324.425824175824</c:v>
                </c:pt>
                <c:pt idx="1">
                  <c:v>202.62225274725199</c:v>
                </c:pt>
                <c:pt idx="2">
                  <c:v>127.96978021978001</c:v>
                </c:pt>
                <c:pt idx="3">
                  <c:v>87.531593406593402</c:v>
                </c:pt>
                <c:pt idx="4">
                  <c:v>72.612637362637301</c:v>
                </c:pt>
                <c:pt idx="5">
                  <c:v>121.11401098901</c:v>
                </c:pt>
                <c:pt idx="6">
                  <c:v>516.23626373626303</c:v>
                </c:pt>
                <c:pt idx="7">
                  <c:v>1467.1222527472501</c:v>
                </c:pt>
                <c:pt idx="8">
                  <c:v>2601.28983516483</c:v>
                </c:pt>
                <c:pt idx="9">
                  <c:v>1649.7046703296701</c:v>
                </c:pt>
                <c:pt idx="10">
                  <c:v>1273.0274725274701</c:v>
                </c:pt>
                <c:pt idx="11">
                  <c:v>1463.30082417582</c:v>
                </c:pt>
                <c:pt idx="12">
                  <c:v>1812.2870879120801</c:v>
                </c:pt>
                <c:pt idx="13">
                  <c:v>1943.7994505494501</c:v>
                </c:pt>
                <c:pt idx="14">
                  <c:v>1961.4711538461499</c:v>
                </c:pt>
                <c:pt idx="15">
                  <c:v>2090.6840659340601</c:v>
                </c:pt>
                <c:pt idx="16">
                  <c:v>2428.45879120879</c:v>
                </c:pt>
                <c:pt idx="17">
                  <c:v>3327.3708791208701</c:v>
                </c:pt>
                <c:pt idx="18">
                  <c:v>3175.5329670329602</c:v>
                </c:pt>
                <c:pt idx="19">
                  <c:v>2154.1703296703199</c:v>
                </c:pt>
                <c:pt idx="20">
                  <c:v>1412.0892857142801</c:v>
                </c:pt>
                <c:pt idx="21">
                  <c:v>965.14835164835097</c:v>
                </c:pt>
                <c:pt idx="22">
                  <c:v>741.52884615384596</c:v>
                </c:pt>
                <c:pt idx="23">
                  <c:v>513.767857142857</c:v>
                </c:pt>
              </c:numCache>
            </c:numRef>
          </c:val>
          <c:smooth val="0"/>
          <c:extLst>
            <c:ext xmlns:c16="http://schemas.microsoft.com/office/drawing/2014/chart" uri="{C3380CC4-5D6E-409C-BE32-E72D297353CC}">
              <c16:uniqueId val="{00000001-F341-4C22-AF20-F4FB691D821F}"/>
            </c:ext>
          </c:extLst>
        </c:ser>
        <c:ser>
          <c:idx val="2"/>
          <c:order val="2"/>
          <c:tx>
            <c:strRef>
              <c:f>'Hourly 2022 charts'!$D$1</c:f>
              <c:strCache>
                <c:ptCount val="1"/>
                <c:pt idx="0">
                  <c:v>Jul-Sep 2022</c:v>
                </c:pt>
              </c:strCache>
            </c:strRef>
          </c:tx>
          <c:spPr>
            <a:ln w="28575" cap="rnd">
              <a:solidFill>
                <a:srgbClr val="DBD600"/>
              </a:solidFill>
              <a:round/>
            </a:ln>
            <a:effectLst/>
          </c:spPr>
          <c:marker>
            <c:symbol val="none"/>
          </c:marker>
          <c:cat>
            <c:numRef>
              <c:f>'Hourly 2022 charts'!$A$2:$A$25</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cat>
          <c:val>
            <c:numRef>
              <c:f>'Hourly 2022 charts'!$D$2:$D$25</c:f>
              <c:numCache>
                <c:formatCode>General</c:formatCode>
                <c:ptCount val="24"/>
                <c:pt idx="0">
                  <c:v>414.26960110041199</c:v>
                </c:pt>
                <c:pt idx="1">
                  <c:v>268.54120879120802</c:v>
                </c:pt>
                <c:pt idx="2">
                  <c:v>170.859504132231</c:v>
                </c:pt>
                <c:pt idx="3">
                  <c:v>114.800275482093</c:v>
                </c:pt>
                <c:pt idx="4">
                  <c:v>91.549586776859499</c:v>
                </c:pt>
                <c:pt idx="5">
                  <c:v>145.22833562585899</c:v>
                </c:pt>
                <c:pt idx="6">
                  <c:v>588.17606602475905</c:v>
                </c:pt>
                <c:pt idx="7">
                  <c:v>1630.625</c:v>
                </c:pt>
                <c:pt idx="8">
                  <c:v>2881.7664835164801</c:v>
                </c:pt>
                <c:pt idx="9">
                  <c:v>1812.29436038514</c:v>
                </c:pt>
                <c:pt idx="10">
                  <c:v>1372.98763736263</c:v>
                </c:pt>
                <c:pt idx="11">
                  <c:v>1548.97936726272</c:v>
                </c:pt>
                <c:pt idx="12">
                  <c:v>1875.3282967032901</c:v>
                </c:pt>
                <c:pt idx="13">
                  <c:v>1980.7953296703199</c:v>
                </c:pt>
                <c:pt idx="14">
                  <c:v>2001.1403026134799</c:v>
                </c:pt>
                <c:pt idx="15">
                  <c:v>2147.53920220082</c:v>
                </c:pt>
                <c:pt idx="16">
                  <c:v>2553.02475928473</c:v>
                </c:pt>
                <c:pt idx="17">
                  <c:v>3652.0701513067402</c:v>
                </c:pt>
                <c:pt idx="18">
                  <c:v>3524.4112792297101</c:v>
                </c:pt>
                <c:pt idx="19">
                  <c:v>2389.3686382393398</c:v>
                </c:pt>
                <c:pt idx="20">
                  <c:v>1585.9711141678099</c:v>
                </c:pt>
                <c:pt idx="21">
                  <c:v>1136.4704264099</c:v>
                </c:pt>
                <c:pt idx="22">
                  <c:v>905.07290233837602</c:v>
                </c:pt>
                <c:pt idx="23">
                  <c:v>644.10164835164801</c:v>
                </c:pt>
              </c:numCache>
            </c:numRef>
          </c:val>
          <c:smooth val="0"/>
          <c:extLst>
            <c:ext xmlns:c16="http://schemas.microsoft.com/office/drawing/2014/chart" uri="{C3380CC4-5D6E-409C-BE32-E72D297353CC}">
              <c16:uniqueId val="{00000002-F341-4C22-AF20-F4FB691D821F}"/>
            </c:ext>
          </c:extLst>
        </c:ser>
        <c:ser>
          <c:idx val="3"/>
          <c:order val="3"/>
          <c:tx>
            <c:strRef>
              <c:f>'Hourly 2022 charts'!$E$1</c:f>
              <c:strCache>
                <c:ptCount val="1"/>
                <c:pt idx="0">
                  <c:v>Oct-Dec 2022</c:v>
                </c:pt>
              </c:strCache>
            </c:strRef>
          </c:tx>
          <c:spPr>
            <a:ln w="28575" cap="rnd">
              <a:solidFill>
                <a:srgbClr val="C00000"/>
              </a:solidFill>
              <a:round/>
            </a:ln>
            <a:effectLst/>
          </c:spPr>
          <c:marker>
            <c:symbol val="none"/>
          </c:marker>
          <c:cat>
            <c:numRef>
              <c:f>'Hourly 2022 charts'!$A$2:$A$25</c:f>
              <c:numCache>
                <c:formatCode>General</c:formatCode>
                <c:ptCount val="24"/>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numCache>
            </c:numRef>
          </c:cat>
          <c:val>
            <c:numRef>
              <c:f>'Hourly 2022 charts'!$E$2:$E$25</c:f>
              <c:numCache>
                <c:formatCode>General</c:formatCode>
                <c:ptCount val="24"/>
                <c:pt idx="0">
                  <c:v>253.44413793103399</c:v>
                </c:pt>
                <c:pt idx="1">
                  <c:v>181.744798890429</c:v>
                </c:pt>
                <c:pt idx="2">
                  <c:v>117.369806094182</c:v>
                </c:pt>
                <c:pt idx="3">
                  <c:v>79.900277008310198</c:v>
                </c:pt>
                <c:pt idx="4">
                  <c:v>64.831258644536604</c:v>
                </c:pt>
                <c:pt idx="5">
                  <c:v>106.578146611341</c:v>
                </c:pt>
                <c:pt idx="6">
                  <c:v>438.64730290456401</c:v>
                </c:pt>
                <c:pt idx="7">
                  <c:v>1292.6652835407999</c:v>
                </c:pt>
                <c:pt idx="8">
                  <c:v>2495.60857538035</c:v>
                </c:pt>
                <c:pt idx="9">
                  <c:v>1533.7150760719201</c:v>
                </c:pt>
                <c:pt idx="10">
                  <c:v>1049.5892116182499</c:v>
                </c:pt>
                <c:pt idx="11">
                  <c:v>1139.77731673582</c:v>
                </c:pt>
                <c:pt idx="12">
                  <c:v>1395.8769017980601</c:v>
                </c:pt>
                <c:pt idx="13">
                  <c:v>1444.8118948824299</c:v>
                </c:pt>
                <c:pt idx="14">
                  <c:v>1402.08852005532</c:v>
                </c:pt>
                <c:pt idx="15">
                  <c:v>1471.78008298755</c:v>
                </c:pt>
                <c:pt idx="16">
                  <c:v>1691.5200553250299</c:v>
                </c:pt>
                <c:pt idx="17">
                  <c:v>2387.30152143845</c:v>
                </c:pt>
                <c:pt idx="18">
                  <c:v>2190.44813278008</c:v>
                </c:pt>
                <c:pt idx="19">
                  <c:v>1359.4398340248899</c:v>
                </c:pt>
                <c:pt idx="20">
                  <c:v>885.11065006915601</c:v>
                </c:pt>
                <c:pt idx="21">
                  <c:v>664.28077455048401</c:v>
                </c:pt>
                <c:pt idx="22">
                  <c:v>565.76869806094101</c:v>
                </c:pt>
                <c:pt idx="23">
                  <c:v>394.05401662049798</c:v>
                </c:pt>
              </c:numCache>
            </c:numRef>
          </c:val>
          <c:smooth val="0"/>
          <c:extLst>
            <c:ext xmlns:c16="http://schemas.microsoft.com/office/drawing/2014/chart" uri="{C3380CC4-5D6E-409C-BE32-E72D297353CC}">
              <c16:uniqueId val="{00000003-F341-4C22-AF20-F4FB691D821F}"/>
            </c:ext>
          </c:extLst>
        </c:ser>
        <c:dLbls>
          <c:showLegendKey val="0"/>
          <c:showVal val="0"/>
          <c:showCatName val="0"/>
          <c:showSerName val="0"/>
          <c:showPercent val="0"/>
          <c:showBubbleSize val="0"/>
        </c:dLbls>
        <c:smooth val="0"/>
        <c:axId val="1251417183"/>
        <c:axId val="1251417663"/>
      </c:lineChart>
      <c:catAx>
        <c:axId val="12514171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1417663"/>
        <c:crosses val="autoZero"/>
        <c:auto val="1"/>
        <c:lblAlgn val="ctr"/>
        <c:lblOffset val="100"/>
        <c:noMultiLvlLbl val="0"/>
      </c:catAx>
      <c:valAx>
        <c:axId val="1251417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51417183"/>
        <c:crosses val="autoZero"/>
        <c:crossBetween val="between"/>
      </c:valAx>
      <c:spPr>
        <a:noFill/>
        <a:ln>
          <a:solidFill>
            <a:schemeClr val="tx1"/>
          </a:solid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solidFill>
        <a:schemeClr val="tx1"/>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2015-2022</a:t>
            </a:r>
          </a:p>
        </c:rich>
      </c:tx>
      <c:layout>
        <c:manualLayout>
          <c:xMode val="edge"/>
          <c:yMode val="edge"/>
          <c:x val="0.32361781552737767"/>
          <c:y val="5.7636887608069162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2015-2022</c:v>
                </c:pt>
              </c:strCache>
            </c:strRef>
          </c:tx>
          <c:spPr>
            <a:ln>
              <a:solidFill>
                <a:schemeClr val="bg1"/>
              </a:solidFill>
            </a:ln>
          </c:spPr>
          <c:dPt>
            <c:idx val="0"/>
            <c:bubble3D val="0"/>
            <c:spPr>
              <a:solidFill>
                <a:srgbClr val="D5896F"/>
              </a:solidFill>
              <a:ln w="19050">
                <a:solidFill>
                  <a:schemeClr val="bg1"/>
                </a:solidFill>
              </a:ln>
              <a:effectLst/>
            </c:spPr>
            <c:extLst>
              <c:ext xmlns:c16="http://schemas.microsoft.com/office/drawing/2014/chart" uri="{C3380CC4-5D6E-409C-BE32-E72D297353CC}">
                <c16:uniqueId val="{00000001-F32C-4DAF-B0E4-741685750A5D}"/>
              </c:ext>
            </c:extLst>
          </c:dPt>
          <c:dPt>
            <c:idx val="1"/>
            <c:bubble3D val="0"/>
            <c:spPr>
              <a:solidFill>
                <a:srgbClr val="70A288"/>
              </a:solidFill>
              <a:ln w="19050">
                <a:solidFill>
                  <a:schemeClr val="bg1"/>
                </a:solidFill>
              </a:ln>
              <a:effectLst/>
            </c:spPr>
            <c:extLst>
              <c:ext xmlns:c16="http://schemas.microsoft.com/office/drawing/2014/chart" uri="{C3380CC4-5D6E-409C-BE32-E72D297353CC}">
                <c16:uniqueId val="{00000002-F32C-4DAF-B0E4-741685750A5D}"/>
              </c:ext>
            </c:extLst>
          </c:dPt>
          <c:dPt>
            <c:idx val="2"/>
            <c:bubble3D val="0"/>
            <c:spPr>
              <a:solidFill>
                <a:srgbClr val="DAB785"/>
              </a:solidFill>
              <a:ln w="19050">
                <a:solidFill>
                  <a:schemeClr val="bg1"/>
                </a:solidFill>
              </a:ln>
              <a:effectLst/>
            </c:spPr>
            <c:extLst>
              <c:ext xmlns:c16="http://schemas.microsoft.com/office/drawing/2014/chart" uri="{C3380CC4-5D6E-409C-BE32-E72D297353CC}">
                <c16:uniqueId val="{00000003-F32C-4DAF-B0E4-741685750A5D}"/>
              </c:ext>
            </c:extLst>
          </c:dPt>
          <c:dPt>
            <c:idx val="3"/>
            <c:bubble3D val="0"/>
            <c:spPr>
              <a:solidFill>
                <a:srgbClr val="04395E"/>
              </a:solidFill>
              <a:ln w="19050">
                <a:solidFill>
                  <a:schemeClr val="bg1"/>
                </a:solidFill>
              </a:ln>
              <a:effectLst/>
            </c:spPr>
            <c:extLst>
              <c:ext xmlns:c16="http://schemas.microsoft.com/office/drawing/2014/chart" uri="{C3380CC4-5D6E-409C-BE32-E72D297353CC}">
                <c16:uniqueId val="{00000004-F32C-4DAF-B0E4-741685750A5D}"/>
              </c:ext>
            </c:extLst>
          </c:dPt>
          <c:cat>
            <c:strRef>
              <c:f>Sheet1!$A$2:$A$5</c:f>
              <c:strCache>
                <c:ptCount val="4"/>
                <c:pt idx="0">
                  <c:v>0 - &lt;15 mins</c:v>
                </c:pt>
                <c:pt idx="1">
                  <c:v>15 - &lt;30 mins</c:v>
                </c:pt>
                <c:pt idx="2">
                  <c:v>30 - &lt;45 mins</c:v>
                </c:pt>
                <c:pt idx="3">
                  <c:v>45 mins - &lt;60 mins</c:v>
                </c:pt>
              </c:strCache>
            </c:strRef>
          </c:cat>
          <c:val>
            <c:numRef>
              <c:f>Sheet1!$B$2:$B$5</c:f>
              <c:numCache>
                <c:formatCode>0.00%</c:formatCode>
                <c:ptCount val="4"/>
                <c:pt idx="0">
                  <c:v>0.29899999999999999</c:v>
                </c:pt>
                <c:pt idx="1">
                  <c:v>0.67800000000000005</c:v>
                </c:pt>
                <c:pt idx="2">
                  <c:v>2.1999999999999999E-2</c:v>
                </c:pt>
                <c:pt idx="3">
                  <c:v>1E-3</c:v>
                </c:pt>
              </c:numCache>
            </c:numRef>
          </c:val>
          <c:extLst>
            <c:ext xmlns:c16="http://schemas.microsoft.com/office/drawing/2014/chart" uri="{C3380CC4-5D6E-409C-BE32-E72D297353CC}">
              <c16:uniqueId val="{00000000-F32C-4DAF-B0E4-741685750A5D}"/>
            </c:ext>
          </c:extLst>
        </c:ser>
        <c:dLbls>
          <c:showLegendKey val="0"/>
          <c:showVal val="0"/>
          <c:showCatName val="0"/>
          <c:showSerName val="0"/>
          <c:showPercent val="0"/>
          <c:showBubbleSize val="0"/>
          <c:showLeaderLines val="1"/>
        </c:dLbls>
        <c:firstSliceAng val="0"/>
      </c:pieChart>
      <c:spPr>
        <a:noFill/>
        <a:ln>
          <a:solidFill>
            <a:schemeClr val="bg1"/>
          </a:solid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solidFill>
        <a:schemeClr val="bg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1745526183006326"/>
          <c:y val="6.9984430760232974E-2"/>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2023</c:v>
                </c:pt>
              </c:strCache>
            </c:strRef>
          </c:tx>
          <c:spPr>
            <a:solidFill>
              <a:srgbClr val="04395E"/>
            </a:solidFill>
            <a:ln>
              <a:solidFill>
                <a:schemeClr val="bg1"/>
              </a:solidFill>
            </a:ln>
          </c:spPr>
          <c:dPt>
            <c:idx val="0"/>
            <c:bubble3D val="0"/>
            <c:spPr>
              <a:solidFill>
                <a:srgbClr val="D5896F"/>
              </a:solidFill>
              <a:ln w="19050">
                <a:solidFill>
                  <a:schemeClr val="bg1"/>
                </a:solidFill>
              </a:ln>
              <a:effectLst/>
            </c:spPr>
            <c:extLst>
              <c:ext xmlns:c16="http://schemas.microsoft.com/office/drawing/2014/chart" uri="{C3380CC4-5D6E-409C-BE32-E72D297353CC}">
                <c16:uniqueId val="{00000004-15B1-4A30-8DF7-06E9818555D3}"/>
              </c:ext>
            </c:extLst>
          </c:dPt>
          <c:dPt>
            <c:idx val="1"/>
            <c:bubble3D val="0"/>
            <c:spPr>
              <a:solidFill>
                <a:srgbClr val="70A288"/>
              </a:solidFill>
              <a:ln w="19050">
                <a:solidFill>
                  <a:schemeClr val="bg1"/>
                </a:solidFill>
              </a:ln>
              <a:effectLst/>
            </c:spPr>
            <c:extLst>
              <c:ext xmlns:c16="http://schemas.microsoft.com/office/drawing/2014/chart" uri="{C3380CC4-5D6E-409C-BE32-E72D297353CC}">
                <c16:uniqueId val="{00000001-15B1-4A30-8DF7-06E9818555D3}"/>
              </c:ext>
            </c:extLst>
          </c:dPt>
          <c:dPt>
            <c:idx val="2"/>
            <c:bubble3D val="0"/>
            <c:spPr>
              <a:solidFill>
                <a:srgbClr val="DAB785"/>
              </a:solidFill>
              <a:ln w="19050">
                <a:solidFill>
                  <a:schemeClr val="bg1"/>
                </a:solidFill>
              </a:ln>
              <a:effectLst/>
            </c:spPr>
            <c:extLst>
              <c:ext xmlns:c16="http://schemas.microsoft.com/office/drawing/2014/chart" uri="{C3380CC4-5D6E-409C-BE32-E72D297353CC}">
                <c16:uniqueId val="{00000002-15B1-4A30-8DF7-06E9818555D3}"/>
              </c:ext>
            </c:extLst>
          </c:dPt>
          <c:dPt>
            <c:idx val="3"/>
            <c:bubble3D val="0"/>
            <c:spPr>
              <a:solidFill>
                <a:srgbClr val="04395E"/>
              </a:solidFill>
              <a:ln w="19050">
                <a:solidFill>
                  <a:schemeClr val="bg1"/>
                </a:solidFill>
              </a:ln>
              <a:effectLst/>
            </c:spPr>
            <c:extLst>
              <c:ext xmlns:c16="http://schemas.microsoft.com/office/drawing/2014/chart" uri="{C3380CC4-5D6E-409C-BE32-E72D297353CC}">
                <c16:uniqueId val="{00000003-15B1-4A30-8DF7-06E9818555D3}"/>
              </c:ext>
            </c:extLst>
          </c:dPt>
          <c:cat>
            <c:strRef>
              <c:f>Sheet1!$A$2:$A$5</c:f>
              <c:strCache>
                <c:ptCount val="4"/>
                <c:pt idx="0">
                  <c:v>0 - &lt;15 mins</c:v>
                </c:pt>
                <c:pt idx="1">
                  <c:v>15 - &lt;30 mins</c:v>
                </c:pt>
                <c:pt idx="2">
                  <c:v>30 - &lt;45 mins</c:v>
                </c:pt>
                <c:pt idx="3">
                  <c:v>45 - &lt;60 mins</c:v>
                </c:pt>
              </c:strCache>
            </c:strRef>
          </c:cat>
          <c:val>
            <c:numRef>
              <c:f>Sheet1!$B$2:$B$5</c:f>
              <c:numCache>
                <c:formatCode>0.00%</c:formatCode>
                <c:ptCount val="4"/>
                <c:pt idx="0">
                  <c:v>0.52900000000000003</c:v>
                </c:pt>
                <c:pt idx="1">
                  <c:v>0.46500000000000002</c:v>
                </c:pt>
                <c:pt idx="2">
                  <c:v>6.0000000000000001E-3</c:v>
                </c:pt>
                <c:pt idx="3" formatCode="0%">
                  <c:v>0</c:v>
                </c:pt>
              </c:numCache>
            </c:numRef>
          </c:val>
          <c:extLst>
            <c:ext xmlns:c16="http://schemas.microsoft.com/office/drawing/2014/chart" uri="{C3380CC4-5D6E-409C-BE32-E72D297353CC}">
              <c16:uniqueId val="{00000000-15B1-4A30-8DF7-06E9818555D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F0D115-4F84-4EBE-9777-4F7A1DE6FFFA}" type="datetimeFigureOut">
              <a:rPr lang="en-US" smtClean="0"/>
              <a:t>9/13/2025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348BA3-A947-41C1-9320-4825834F5958}" type="slidenum">
              <a:rPr lang="en-US" smtClean="0"/>
              <a:t>‹#›</a:t>
            </a:fld>
            <a:endParaRPr lang="en-US"/>
          </a:p>
        </p:txBody>
      </p:sp>
    </p:spTree>
    <p:extLst>
      <p:ext uri="{BB962C8B-B14F-4D97-AF65-F5344CB8AC3E}">
        <p14:creationId xmlns:p14="http://schemas.microsoft.com/office/powerpoint/2010/main" val="32592546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Melvin</a:t>
            </a:r>
            <a:endParaRPr lang="en-US" dirty="0"/>
          </a:p>
        </p:txBody>
      </p:sp>
      <p:sp>
        <p:nvSpPr>
          <p:cNvPr id="4" name="Slide Number Placeholder 3"/>
          <p:cNvSpPr>
            <a:spLocks noGrp="1"/>
          </p:cNvSpPr>
          <p:nvPr>
            <p:ph type="sldNum" sz="quarter" idx="5"/>
          </p:nvPr>
        </p:nvSpPr>
        <p:spPr/>
        <p:txBody>
          <a:bodyPr/>
          <a:lstStyle/>
          <a:p>
            <a:fld id="{9E348BA3-A947-41C1-9320-4825834F5958}" type="slidenum">
              <a:rPr lang="en-US" smtClean="0"/>
              <a:t>2</a:t>
            </a:fld>
            <a:endParaRPr lang="en-US"/>
          </a:p>
        </p:txBody>
      </p:sp>
    </p:spTree>
    <p:extLst>
      <p:ext uri="{BB962C8B-B14F-4D97-AF65-F5344CB8AC3E}">
        <p14:creationId xmlns:p14="http://schemas.microsoft.com/office/powerpoint/2010/main" val="3076858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Melvin</a:t>
            </a:r>
            <a:endParaRPr lang="en-US" dirty="0"/>
          </a:p>
        </p:txBody>
      </p:sp>
      <p:sp>
        <p:nvSpPr>
          <p:cNvPr id="4" name="Slide Number Placeholder 3"/>
          <p:cNvSpPr>
            <a:spLocks noGrp="1"/>
          </p:cNvSpPr>
          <p:nvPr>
            <p:ph type="sldNum" sz="quarter" idx="5"/>
          </p:nvPr>
        </p:nvSpPr>
        <p:spPr/>
        <p:txBody>
          <a:bodyPr/>
          <a:lstStyle/>
          <a:p>
            <a:fld id="{9E348BA3-A947-41C1-9320-4825834F5958}" type="slidenum">
              <a:rPr lang="en-US" smtClean="0"/>
              <a:t>3</a:t>
            </a:fld>
            <a:endParaRPr lang="en-US"/>
          </a:p>
        </p:txBody>
      </p:sp>
    </p:spTree>
    <p:extLst>
      <p:ext uri="{BB962C8B-B14F-4D97-AF65-F5344CB8AC3E}">
        <p14:creationId xmlns:p14="http://schemas.microsoft.com/office/powerpoint/2010/main" val="1001603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Melvin</a:t>
            </a:r>
            <a:endParaRPr lang="en-US" dirty="0"/>
          </a:p>
        </p:txBody>
      </p:sp>
      <p:sp>
        <p:nvSpPr>
          <p:cNvPr id="4" name="Slide Number Placeholder 3"/>
          <p:cNvSpPr>
            <a:spLocks noGrp="1"/>
          </p:cNvSpPr>
          <p:nvPr>
            <p:ph type="sldNum" sz="quarter" idx="5"/>
          </p:nvPr>
        </p:nvSpPr>
        <p:spPr/>
        <p:txBody>
          <a:bodyPr/>
          <a:lstStyle/>
          <a:p>
            <a:fld id="{9E348BA3-A947-41C1-9320-4825834F5958}" type="slidenum">
              <a:rPr lang="en-US" smtClean="0"/>
              <a:t>4</a:t>
            </a:fld>
            <a:endParaRPr lang="en-US"/>
          </a:p>
        </p:txBody>
      </p:sp>
    </p:spTree>
    <p:extLst>
      <p:ext uri="{BB962C8B-B14F-4D97-AF65-F5344CB8AC3E}">
        <p14:creationId xmlns:p14="http://schemas.microsoft.com/office/powerpoint/2010/main" val="484545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Anjan + Priya</a:t>
            </a:r>
            <a:endParaRPr lang="en-US" dirty="0"/>
          </a:p>
        </p:txBody>
      </p:sp>
      <p:sp>
        <p:nvSpPr>
          <p:cNvPr id="4" name="Slide Number Placeholder 3"/>
          <p:cNvSpPr>
            <a:spLocks noGrp="1"/>
          </p:cNvSpPr>
          <p:nvPr>
            <p:ph type="sldNum" sz="quarter" idx="5"/>
          </p:nvPr>
        </p:nvSpPr>
        <p:spPr/>
        <p:txBody>
          <a:bodyPr/>
          <a:lstStyle/>
          <a:p>
            <a:fld id="{9E348BA3-A947-41C1-9320-4825834F5958}" type="slidenum">
              <a:rPr lang="en-US" smtClean="0"/>
              <a:t>11</a:t>
            </a:fld>
            <a:endParaRPr lang="en-US"/>
          </a:p>
        </p:txBody>
      </p:sp>
    </p:spTree>
    <p:extLst>
      <p:ext uri="{BB962C8B-B14F-4D97-AF65-F5344CB8AC3E}">
        <p14:creationId xmlns:p14="http://schemas.microsoft.com/office/powerpoint/2010/main" val="2432032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Raymond</a:t>
            </a:r>
            <a:endParaRPr lang="en-US" dirty="0"/>
          </a:p>
        </p:txBody>
      </p:sp>
      <p:sp>
        <p:nvSpPr>
          <p:cNvPr id="4" name="Slide Number Placeholder 3"/>
          <p:cNvSpPr>
            <a:spLocks noGrp="1"/>
          </p:cNvSpPr>
          <p:nvPr>
            <p:ph type="sldNum" sz="quarter" idx="5"/>
          </p:nvPr>
        </p:nvSpPr>
        <p:spPr/>
        <p:txBody>
          <a:bodyPr/>
          <a:lstStyle/>
          <a:p>
            <a:fld id="{9E348BA3-A947-41C1-9320-4825834F5958}" type="slidenum">
              <a:rPr lang="en-US" smtClean="0"/>
              <a:t>12</a:t>
            </a:fld>
            <a:endParaRPr lang="en-US"/>
          </a:p>
        </p:txBody>
      </p:sp>
    </p:spTree>
    <p:extLst>
      <p:ext uri="{BB962C8B-B14F-4D97-AF65-F5344CB8AC3E}">
        <p14:creationId xmlns:p14="http://schemas.microsoft.com/office/powerpoint/2010/main" val="3665279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JP</a:t>
            </a:r>
            <a:endParaRPr lang="en-US" dirty="0"/>
          </a:p>
        </p:txBody>
      </p:sp>
      <p:sp>
        <p:nvSpPr>
          <p:cNvPr id="4" name="Slide Number Placeholder 3"/>
          <p:cNvSpPr>
            <a:spLocks noGrp="1"/>
          </p:cNvSpPr>
          <p:nvPr>
            <p:ph type="sldNum" sz="quarter" idx="5"/>
          </p:nvPr>
        </p:nvSpPr>
        <p:spPr/>
        <p:txBody>
          <a:bodyPr/>
          <a:lstStyle/>
          <a:p>
            <a:fld id="{9E348BA3-A947-41C1-9320-4825834F5958}" type="slidenum">
              <a:rPr lang="en-US" smtClean="0"/>
              <a:t>13</a:t>
            </a:fld>
            <a:endParaRPr lang="en-US"/>
          </a:p>
        </p:txBody>
      </p:sp>
    </p:spTree>
    <p:extLst>
      <p:ext uri="{BB962C8B-B14F-4D97-AF65-F5344CB8AC3E}">
        <p14:creationId xmlns:p14="http://schemas.microsoft.com/office/powerpoint/2010/main" val="2345515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7e6ca52d4d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37e6ca52d4d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g37e6ca52d4d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14</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7e6ca52d4d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7e6ca52d4d_0_3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37e6ca52d4d_0_3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AU"/>
              <a:t>15</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B80BE-E957-C3FF-CF2E-C6DB731BCA20}"/>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35B1453B-75CB-B8EF-A237-B41EAB702C6B}"/>
              </a:ext>
            </a:extLst>
          </p:cNvPr>
          <p:cNvSpPr>
            <a:spLocks noGrp="1"/>
          </p:cNvSpPr>
          <p:nvPr>
            <p:ph type="subTitle" idx="1"/>
          </p:nvPr>
        </p:nvSpPr>
        <p:spPr>
          <a:xfrm>
            <a:off x="1524000" y="3602038"/>
            <a:ext cx="9144000" cy="1655762"/>
          </a:xfrm>
        </p:spPr>
        <p:txBody>
          <a:bodyPr>
            <a:normAutofit/>
          </a:bodyPr>
          <a:lstStyle>
            <a:lvl1pPr marL="0" indent="0" algn="ctr">
              <a:buNone/>
              <a:defRPr sz="4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9BBCD45-0C82-74D8-42BD-39BC59990AD0}"/>
              </a:ext>
            </a:extLst>
          </p:cNvPr>
          <p:cNvSpPr>
            <a:spLocks noGrp="1"/>
          </p:cNvSpPr>
          <p:nvPr>
            <p:ph type="dt" sz="half" idx="10"/>
          </p:nvPr>
        </p:nvSpPr>
        <p:spPr/>
        <p:txBody>
          <a:bodyPr/>
          <a:lstStyle/>
          <a:p>
            <a:fld id="{A98A79E9-9948-48F8-BEA0-0D21FD1356E7}" type="datetimeFigureOut">
              <a:rPr lang="en-US" smtClean="0"/>
              <a:t>9/13/2025</a:t>
            </a:fld>
            <a:endParaRPr lang="en-US"/>
          </a:p>
        </p:txBody>
      </p:sp>
      <p:sp>
        <p:nvSpPr>
          <p:cNvPr id="5" name="Footer Placeholder 4">
            <a:extLst>
              <a:ext uri="{FF2B5EF4-FFF2-40B4-BE49-F238E27FC236}">
                <a16:creationId xmlns:a16="http://schemas.microsoft.com/office/drawing/2014/main" id="{7EF60741-22C4-9EFD-F99A-489083EC6C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63DDC2-FB6F-3E82-7AB5-56785A8E396D}"/>
              </a:ext>
            </a:extLst>
          </p:cNvPr>
          <p:cNvSpPr>
            <a:spLocks noGrp="1"/>
          </p:cNvSpPr>
          <p:nvPr>
            <p:ph type="sldNum" sz="quarter" idx="12"/>
          </p:nvPr>
        </p:nvSpPr>
        <p:spPr/>
        <p:txBody>
          <a:bodyPr/>
          <a:lstStyle/>
          <a:p>
            <a:fld id="{C2696B05-21F4-4187-B3CE-6ADF018286BC}" type="slidenum">
              <a:rPr lang="en-US" smtClean="0"/>
              <a:t>‹#›</a:t>
            </a:fld>
            <a:endParaRPr lang="en-US"/>
          </a:p>
        </p:txBody>
      </p:sp>
    </p:spTree>
    <p:extLst>
      <p:ext uri="{BB962C8B-B14F-4D97-AF65-F5344CB8AC3E}">
        <p14:creationId xmlns:p14="http://schemas.microsoft.com/office/powerpoint/2010/main" val="4164640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12596-0A7D-B868-3366-FAEEA27C6E08}"/>
              </a:ext>
            </a:extLst>
          </p:cNvPr>
          <p:cNvSpPr>
            <a:spLocks noGrp="1"/>
          </p:cNvSpPr>
          <p:nvPr>
            <p:ph type="title"/>
          </p:nvPr>
        </p:nvSpPr>
        <p:spPr>
          <a:xfrm>
            <a:off x="838200" y="365125"/>
            <a:ext cx="10515600" cy="590400"/>
          </a:xfrm>
        </p:spPr>
        <p:txBody>
          <a:bodyPr>
            <a:no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A631A6C5-7581-8C5D-AB8D-0D8FE2219A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01B331-9D4A-7D1F-D313-DE5217E53EC5}"/>
              </a:ext>
            </a:extLst>
          </p:cNvPr>
          <p:cNvSpPr>
            <a:spLocks noGrp="1"/>
          </p:cNvSpPr>
          <p:nvPr>
            <p:ph type="dt" sz="half" idx="10"/>
          </p:nvPr>
        </p:nvSpPr>
        <p:spPr/>
        <p:txBody>
          <a:bodyPr/>
          <a:lstStyle/>
          <a:p>
            <a:fld id="{A98A79E9-9948-48F8-BEA0-0D21FD1356E7}" type="datetimeFigureOut">
              <a:rPr lang="en-US" smtClean="0"/>
              <a:t>9/13/2025</a:t>
            </a:fld>
            <a:endParaRPr lang="en-US"/>
          </a:p>
        </p:txBody>
      </p:sp>
      <p:sp>
        <p:nvSpPr>
          <p:cNvPr id="5" name="Footer Placeholder 4">
            <a:extLst>
              <a:ext uri="{FF2B5EF4-FFF2-40B4-BE49-F238E27FC236}">
                <a16:creationId xmlns:a16="http://schemas.microsoft.com/office/drawing/2014/main" id="{AC500648-E348-22DE-EB5E-A37F4A4DB1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B52586-68FD-ABC5-5B7B-163BBD7A70F1}"/>
              </a:ext>
            </a:extLst>
          </p:cNvPr>
          <p:cNvSpPr>
            <a:spLocks noGrp="1"/>
          </p:cNvSpPr>
          <p:nvPr>
            <p:ph type="sldNum" sz="quarter" idx="12"/>
          </p:nvPr>
        </p:nvSpPr>
        <p:spPr/>
        <p:txBody>
          <a:bodyPr/>
          <a:lstStyle/>
          <a:p>
            <a:fld id="{C2696B05-21F4-4187-B3CE-6ADF018286BC}" type="slidenum">
              <a:rPr lang="en-US" smtClean="0"/>
              <a:t>‹#›</a:t>
            </a:fld>
            <a:endParaRPr lang="en-US"/>
          </a:p>
        </p:txBody>
      </p:sp>
    </p:spTree>
    <p:extLst>
      <p:ext uri="{BB962C8B-B14F-4D97-AF65-F5344CB8AC3E}">
        <p14:creationId xmlns:p14="http://schemas.microsoft.com/office/powerpoint/2010/main" val="24300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2DD77-D82F-45C7-817B-4263AA035E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F1AF4F-09F8-D774-B080-D4AB2008706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FDD0F8-4779-28DB-97C4-C3A32696CD90}"/>
              </a:ext>
            </a:extLst>
          </p:cNvPr>
          <p:cNvSpPr>
            <a:spLocks noGrp="1"/>
          </p:cNvSpPr>
          <p:nvPr>
            <p:ph type="dt" sz="half" idx="10"/>
          </p:nvPr>
        </p:nvSpPr>
        <p:spPr/>
        <p:txBody>
          <a:bodyPr/>
          <a:lstStyle/>
          <a:p>
            <a:fld id="{A98A79E9-9948-48F8-BEA0-0D21FD1356E7}" type="datetimeFigureOut">
              <a:rPr lang="en-US" smtClean="0"/>
              <a:t>9/13/2025</a:t>
            </a:fld>
            <a:endParaRPr lang="en-US"/>
          </a:p>
        </p:txBody>
      </p:sp>
      <p:sp>
        <p:nvSpPr>
          <p:cNvPr id="5" name="Footer Placeholder 4">
            <a:extLst>
              <a:ext uri="{FF2B5EF4-FFF2-40B4-BE49-F238E27FC236}">
                <a16:creationId xmlns:a16="http://schemas.microsoft.com/office/drawing/2014/main" id="{86E6CDDC-F142-362D-7CD3-7AD1C4E585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2DA1B9-88E2-9CA7-BBEE-8FBDEFAD35F0}"/>
              </a:ext>
            </a:extLst>
          </p:cNvPr>
          <p:cNvSpPr>
            <a:spLocks noGrp="1"/>
          </p:cNvSpPr>
          <p:nvPr>
            <p:ph type="sldNum" sz="quarter" idx="12"/>
          </p:nvPr>
        </p:nvSpPr>
        <p:spPr/>
        <p:txBody>
          <a:bodyPr/>
          <a:lstStyle/>
          <a:p>
            <a:fld id="{C2696B05-21F4-4187-B3CE-6ADF018286BC}" type="slidenum">
              <a:rPr lang="en-US" smtClean="0"/>
              <a:t>‹#›</a:t>
            </a:fld>
            <a:endParaRPr lang="en-US"/>
          </a:p>
        </p:txBody>
      </p:sp>
    </p:spTree>
    <p:extLst>
      <p:ext uri="{BB962C8B-B14F-4D97-AF65-F5344CB8AC3E}">
        <p14:creationId xmlns:p14="http://schemas.microsoft.com/office/powerpoint/2010/main" val="270542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D41A8-A49F-3901-69B2-715616B86CC3}"/>
              </a:ext>
            </a:extLst>
          </p:cNvPr>
          <p:cNvSpPr>
            <a:spLocks noGrp="1"/>
          </p:cNvSpPr>
          <p:nvPr>
            <p:ph type="title"/>
          </p:nvPr>
        </p:nvSpPr>
        <p:spPr>
          <a:xfrm>
            <a:off x="838200" y="365125"/>
            <a:ext cx="10515600" cy="590400"/>
          </a:xfrm>
        </p:spPr>
        <p:txBody>
          <a:bodyPr>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5035781F-74C8-134A-B837-2582D75F44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A32AF2-DF0F-90F1-9BF4-EC98712CBF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EF55ED-C83D-008D-2408-1A3B6B33A34E}"/>
              </a:ext>
            </a:extLst>
          </p:cNvPr>
          <p:cNvSpPr>
            <a:spLocks noGrp="1"/>
          </p:cNvSpPr>
          <p:nvPr>
            <p:ph type="dt" sz="half" idx="10"/>
          </p:nvPr>
        </p:nvSpPr>
        <p:spPr/>
        <p:txBody>
          <a:bodyPr/>
          <a:lstStyle/>
          <a:p>
            <a:fld id="{A98A79E9-9948-48F8-BEA0-0D21FD1356E7}" type="datetimeFigureOut">
              <a:rPr lang="en-US" smtClean="0"/>
              <a:t>9/13/2025</a:t>
            </a:fld>
            <a:endParaRPr lang="en-US"/>
          </a:p>
        </p:txBody>
      </p:sp>
      <p:sp>
        <p:nvSpPr>
          <p:cNvPr id="6" name="Footer Placeholder 5">
            <a:extLst>
              <a:ext uri="{FF2B5EF4-FFF2-40B4-BE49-F238E27FC236}">
                <a16:creationId xmlns:a16="http://schemas.microsoft.com/office/drawing/2014/main" id="{385AA723-E940-0A9D-86BA-C6DC088F5E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D6049A-ADB8-6FCB-CD78-8741E8726BE2}"/>
              </a:ext>
            </a:extLst>
          </p:cNvPr>
          <p:cNvSpPr>
            <a:spLocks noGrp="1"/>
          </p:cNvSpPr>
          <p:nvPr>
            <p:ph type="sldNum" sz="quarter" idx="12"/>
          </p:nvPr>
        </p:nvSpPr>
        <p:spPr/>
        <p:txBody>
          <a:bodyPr/>
          <a:lstStyle/>
          <a:p>
            <a:fld id="{C2696B05-21F4-4187-B3CE-6ADF018286BC}" type="slidenum">
              <a:rPr lang="en-US" smtClean="0"/>
              <a:t>‹#›</a:t>
            </a:fld>
            <a:endParaRPr lang="en-US"/>
          </a:p>
        </p:txBody>
      </p:sp>
    </p:spTree>
    <p:extLst>
      <p:ext uri="{BB962C8B-B14F-4D97-AF65-F5344CB8AC3E}">
        <p14:creationId xmlns:p14="http://schemas.microsoft.com/office/powerpoint/2010/main" val="13485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330FE-1279-B6F3-A5F9-390546F0A6A5}"/>
              </a:ext>
            </a:extLst>
          </p:cNvPr>
          <p:cNvSpPr>
            <a:spLocks noGrp="1"/>
          </p:cNvSpPr>
          <p:nvPr>
            <p:ph type="title"/>
          </p:nvPr>
        </p:nvSpPr>
        <p:spPr>
          <a:xfrm>
            <a:off x="839788" y="365125"/>
            <a:ext cx="10515600" cy="590400"/>
          </a:xfrm>
        </p:spPr>
        <p:txBody>
          <a:bodyPr>
            <a:noAutofit/>
          </a:bodyPr>
          <a:lstStyle>
            <a:lvl1pPr>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585A9ACB-BF2A-E263-1077-30C30F08B7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93AEB8-76F1-FEBA-7440-1CEB25F604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4DD885-A343-361D-D7DE-140D8D4BC9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15A9EE-FF29-6024-0725-A30115CF04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DFB52A-52DA-B914-1946-4633350CCC65}"/>
              </a:ext>
            </a:extLst>
          </p:cNvPr>
          <p:cNvSpPr>
            <a:spLocks noGrp="1"/>
          </p:cNvSpPr>
          <p:nvPr>
            <p:ph type="dt" sz="half" idx="10"/>
          </p:nvPr>
        </p:nvSpPr>
        <p:spPr/>
        <p:txBody>
          <a:bodyPr/>
          <a:lstStyle/>
          <a:p>
            <a:fld id="{A98A79E9-9948-48F8-BEA0-0D21FD1356E7}" type="datetimeFigureOut">
              <a:rPr lang="en-US" smtClean="0"/>
              <a:t>9/13/2025</a:t>
            </a:fld>
            <a:endParaRPr lang="en-US"/>
          </a:p>
        </p:txBody>
      </p:sp>
      <p:sp>
        <p:nvSpPr>
          <p:cNvPr id="8" name="Footer Placeholder 7">
            <a:extLst>
              <a:ext uri="{FF2B5EF4-FFF2-40B4-BE49-F238E27FC236}">
                <a16:creationId xmlns:a16="http://schemas.microsoft.com/office/drawing/2014/main" id="{E3B88B61-F565-E82B-1971-8B9413B4BF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D211F80-2B9B-7711-41FA-71C7F7B0B982}"/>
              </a:ext>
            </a:extLst>
          </p:cNvPr>
          <p:cNvSpPr>
            <a:spLocks noGrp="1"/>
          </p:cNvSpPr>
          <p:nvPr>
            <p:ph type="sldNum" sz="quarter" idx="12"/>
          </p:nvPr>
        </p:nvSpPr>
        <p:spPr/>
        <p:txBody>
          <a:bodyPr/>
          <a:lstStyle/>
          <a:p>
            <a:fld id="{C2696B05-21F4-4187-B3CE-6ADF018286BC}" type="slidenum">
              <a:rPr lang="en-US" smtClean="0"/>
              <a:t>‹#›</a:t>
            </a:fld>
            <a:endParaRPr lang="en-US"/>
          </a:p>
        </p:txBody>
      </p:sp>
    </p:spTree>
    <p:extLst>
      <p:ext uri="{BB962C8B-B14F-4D97-AF65-F5344CB8AC3E}">
        <p14:creationId xmlns:p14="http://schemas.microsoft.com/office/powerpoint/2010/main" val="1665992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700EC-D368-3461-A0F5-99124254F0EA}"/>
              </a:ext>
            </a:extLst>
          </p:cNvPr>
          <p:cNvSpPr>
            <a:spLocks noGrp="1"/>
          </p:cNvSpPr>
          <p:nvPr>
            <p:ph type="title"/>
          </p:nvPr>
        </p:nvSpPr>
        <p:spPr>
          <a:xfrm>
            <a:off x="838200" y="365125"/>
            <a:ext cx="10515600" cy="590400"/>
          </a:xfrm>
        </p:spPr>
        <p:txBody>
          <a:bodyPr>
            <a:normAutofit/>
          </a:bodyPr>
          <a:lstStyle>
            <a:lvl1pPr>
              <a:defRPr sz="3600"/>
            </a:lvl1pPr>
          </a:lstStyle>
          <a:p>
            <a:r>
              <a:rPr lang="en-US" dirty="0"/>
              <a:t>Click to edit Master title style</a:t>
            </a:r>
          </a:p>
        </p:txBody>
      </p:sp>
      <p:sp>
        <p:nvSpPr>
          <p:cNvPr id="3" name="Date Placeholder 2">
            <a:extLst>
              <a:ext uri="{FF2B5EF4-FFF2-40B4-BE49-F238E27FC236}">
                <a16:creationId xmlns:a16="http://schemas.microsoft.com/office/drawing/2014/main" id="{B5FE6647-15CE-95C5-B3F2-AE94EA72CF4A}"/>
              </a:ext>
            </a:extLst>
          </p:cNvPr>
          <p:cNvSpPr>
            <a:spLocks noGrp="1"/>
          </p:cNvSpPr>
          <p:nvPr>
            <p:ph type="dt" sz="half" idx="10"/>
          </p:nvPr>
        </p:nvSpPr>
        <p:spPr/>
        <p:txBody>
          <a:bodyPr/>
          <a:lstStyle/>
          <a:p>
            <a:fld id="{A98A79E9-9948-48F8-BEA0-0D21FD1356E7}" type="datetimeFigureOut">
              <a:rPr lang="en-US" smtClean="0"/>
              <a:t>9/13/2025</a:t>
            </a:fld>
            <a:endParaRPr lang="en-US"/>
          </a:p>
        </p:txBody>
      </p:sp>
      <p:sp>
        <p:nvSpPr>
          <p:cNvPr id="4" name="Footer Placeholder 3">
            <a:extLst>
              <a:ext uri="{FF2B5EF4-FFF2-40B4-BE49-F238E27FC236}">
                <a16:creationId xmlns:a16="http://schemas.microsoft.com/office/drawing/2014/main" id="{C0553C35-B3E3-EC3C-0DFC-26C84649B2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165468-3CE1-C421-E640-10FC261C8F83}"/>
              </a:ext>
            </a:extLst>
          </p:cNvPr>
          <p:cNvSpPr>
            <a:spLocks noGrp="1"/>
          </p:cNvSpPr>
          <p:nvPr>
            <p:ph type="sldNum" sz="quarter" idx="12"/>
          </p:nvPr>
        </p:nvSpPr>
        <p:spPr/>
        <p:txBody>
          <a:bodyPr/>
          <a:lstStyle/>
          <a:p>
            <a:fld id="{C2696B05-21F4-4187-B3CE-6ADF018286BC}" type="slidenum">
              <a:rPr lang="en-US" smtClean="0"/>
              <a:t>‹#›</a:t>
            </a:fld>
            <a:endParaRPr lang="en-US"/>
          </a:p>
        </p:txBody>
      </p:sp>
    </p:spTree>
    <p:extLst>
      <p:ext uri="{BB962C8B-B14F-4D97-AF65-F5344CB8AC3E}">
        <p14:creationId xmlns:p14="http://schemas.microsoft.com/office/powerpoint/2010/main" val="1808019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DC96E4-1ED3-D318-C2E4-08D2978C26CD}"/>
              </a:ext>
            </a:extLst>
          </p:cNvPr>
          <p:cNvSpPr>
            <a:spLocks noGrp="1"/>
          </p:cNvSpPr>
          <p:nvPr>
            <p:ph type="dt" sz="half" idx="10"/>
          </p:nvPr>
        </p:nvSpPr>
        <p:spPr/>
        <p:txBody>
          <a:bodyPr/>
          <a:lstStyle/>
          <a:p>
            <a:fld id="{A98A79E9-9948-48F8-BEA0-0D21FD1356E7}" type="datetimeFigureOut">
              <a:rPr lang="en-US" smtClean="0"/>
              <a:t>9/13/2025</a:t>
            </a:fld>
            <a:endParaRPr lang="en-US"/>
          </a:p>
        </p:txBody>
      </p:sp>
      <p:sp>
        <p:nvSpPr>
          <p:cNvPr id="3" name="Footer Placeholder 2">
            <a:extLst>
              <a:ext uri="{FF2B5EF4-FFF2-40B4-BE49-F238E27FC236}">
                <a16:creationId xmlns:a16="http://schemas.microsoft.com/office/drawing/2014/main" id="{636BFC78-B13C-8631-C6B0-A0D08C158C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289AE5-5367-65F4-1A5A-126CC8F76149}"/>
              </a:ext>
            </a:extLst>
          </p:cNvPr>
          <p:cNvSpPr>
            <a:spLocks noGrp="1"/>
          </p:cNvSpPr>
          <p:nvPr>
            <p:ph type="sldNum" sz="quarter" idx="12"/>
          </p:nvPr>
        </p:nvSpPr>
        <p:spPr/>
        <p:txBody>
          <a:bodyPr/>
          <a:lstStyle/>
          <a:p>
            <a:fld id="{C2696B05-21F4-4187-B3CE-6ADF018286BC}" type="slidenum">
              <a:rPr lang="en-US" smtClean="0"/>
              <a:t>‹#›</a:t>
            </a:fld>
            <a:endParaRPr lang="en-US"/>
          </a:p>
        </p:txBody>
      </p:sp>
    </p:spTree>
    <p:extLst>
      <p:ext uri="{BB962C8B-B14F-4D97-AF65-F5344CB8AC3E}">
        <p14:creationId xmlns:p14="http://schemas.microsoft.com/office/powerpoint/2010/main" val="1800330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17290-86A8-DE37-1761-887BAF070AEC}"/>
              </a:ext>
            </a:extLst>
          </p:cNvPr>
          <p:cNvSpPr>
            <a:spLocks noGrp="1"/>
          </p:cNvSpPr>
          <p:nvPr>
            <p:ph type="title"/>
          </p:nvPr>
        </p:nvSpPr>
        <p:spPr>
          <a:xfrm>
            <a:off x="838200" y="365126"/>
            <a:ext cx="10515600" cy="591220"/>
          </a:xfrm>
        </p:spPr>
        <p:txBody>
          <a:bodyPr>
            <a:normAutofit/>
          </a:bodyPr>
          <a:lstStyle>
            <a:lvl1pPr>
              <a:defRPr sz="3600"/>
            </a:lvl1pPr>
          </a:lstStyle>
          <a:p>
            <a:r>
              <a:rPr lang="en-US" dirty="0"/>
              <a:t>Click to edit Master title style</a:t>
            </a:r>
          </a:p>
        </p:txBody>
      </p:sp>
      <p:sp>
        <p:nvSpPr>
          <p:cNvPr id="3" name="Vertical Text Placeholder 2">
            <a:extLst>
              <a:ext uri="{FF2B5EF4-FFF2-40B4-BE49-F238E27FC236}">
                <a16:creationId xmlns:a16="http://schemas.microsoft.com/office/drawing/2014/main" id="{6F0DD111-4D36-C454-7AB2-9B2B13A2E7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0F9C5F-3404-B3BE-8ED0-BD7854BA774F}"/>
              </a:ext>
            </a:extLst>
          </p:cNvPr>
          <p:cNvSpPr>
            <a:spLocks noGrp="1"/>
          </p:cNvSpPr>
          <p:nvPr>
            <p:ph type="dt" sz="half" idx="10"/>
          </p:nvPr>
        </p:nvSpPr>
        <p:spPr/>
        <p:txBody>
          <a:bodyPr/>
          <a:lstStyle/>
          <a:p>
            <a:fld id="{A98A79E9-9948-48F8-BEA0-0D21FD1356E7}" type="datetimeFigureOut">
              <a:rPr lang="en-US" smtClean="0"/>
              <a:t>9/13/2025</a:t>
            </a:fld>
            <a:endParaRPr lang="en-US"/>
          </a:p>
        </p:txBody>
      </p:sp>
      <p:sp>
        <p:nvSpPr>
          <p:cNvPr id="5" name="Footer Placeholder 4">
            <a:extLst>
              <a:ext uri="{FF2B5EF4-FFF2-40B4-BE49-F238E27FC236}">
                <a16:creationId xmlns:a16="http://schemas.microsoft.com/office/drawing/2014/main" id="{4BE4367A-BC1C-7366-5ABF-170F8509E5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50DD0-832D-827E-5ECB-2695635C0AC3}"/>
              </a:ext>
            </a:extLst>
          </p:cNvPr>
          <p:cNvSpPr>
            <a:spLocks noGrp="1"/>
          </p:cNvSpPr>
          <p:nvPr>
            <p:ph type="sldNum" sz="quarter" idx="12"/>
          </p:nvPr>
        </p:nvSpPr>
        <p:spPr/>
        <p:txBody>
          <a:bodyPr/>
          <a:lstStyle/>
          <a:p>
            <a:fld id="{C2696B05-21F4-4187-B3CE-6ADF018286BC}" type="slidenum">
              <a:rPr lang="en-US" smtClean="0"/>
              <a:t>‹#›</a:t>
            </a:fld>
            <a:endParaRPr lang="en-US"/>
          </a:p>
        </p:txBody>
      </p:sp>
    </p:spTree>
    <p:extLst>
      <p:ext uri="{BB962C8B-B14F-4D97-AF65-F5344CB8AC3E}">
        <p14:creationId xmlns:p14="http://schemas.microsoft.com/office/powerpoint/2010/main" val="67428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FA545D-C4B0-1483-C472-3C168D25CFE9}"/>
              </a:ext>
            </a:extLst>
          </p:cNvPr>
          <p:cNvSpPr>
            <a:spLocks noGrp="1"/>
          </p:cNvSpPr>
          <p:nvPr>
            <p:ph type="title" orient="vert"/>
          </p:nvPr>
        </p:nvSpPr>
        <p:spPr>
          <a:xfrm>
            <a:off x="8724900" y="365125"/>
            <a:ext cx="2628900" cy="5811838"/>
          </a:xfrm>
        </p:spPr>
        <p:txBody>
          <a:bodyPr vert="eaVert">
            <a:normAutofit/>
          </a:bodyPr>
          <a:lstStyle>
            <a:lvl1pPr>
              <a:defRPr sz="3600"/>
            </a:lvl1pPr>
          </a:lstStyle>
          <a:p>
            <a:r>
              <a:rPr lang="en-US" dirty="0"/>
              <a:t>Click to edit Master title style</a:t>
            </a:r>
          </a:p>
        </p:txBody>
      </p:sp>
      <p:sp>
        <p:nvSpPr>
          <p:cNvPr id="3" name="Vertical Text Placeholder 2">
            <a:extLst>
              <a:ext uri="{FF2B5EF4-FFF2-40B4-BE49-F238E27FC236}">
                <a16:creationId xmlns:a16="http://schemas.microsoft.com/office/drawing/2014/main" id="{0AEA7848-EF7D-AC8E-BA02-40EE7820C0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3AA8E-B2D9-72CE-3921-E17804CC5419}"/>
              </a:ext>
            </a:extLst>
          </p:cNvPr>
          <p:cNvSpPr>
            <a:spLocks noGrp="1"/>
          </p:cNvSpPr>
          <p:nvPr>
            <p:ph type="dt" sz="half" idx="10"/>
          </p:nvPr>
        </p:nvSpPr>
        <p:spPr/>
        <p:txBody>
          <a:bodyPr/>
          <a:lstStyle/>
          <a:p>
            <a:fld id="{A98A79E9-9948-48F8-BEA0-0D21FD1356E7}" type="datetimeFigureOut">
              <a:rPr lang="en-US" smtClean="0"/>
              <a:t>9/13/2025</a:t>
            </a:fld>
            <a:endParaRPr lang="en-US"/>
          </a:p>
        </p:txBody>
      </p:sp>
      <p:sp>
        <p:nvSpPr>
          <p:cNvPr id="5" name="Footer Placeholder 4">
            <a:extLst>
              <a:ext uri="{FF2B5EF4-FFF2-40B4-BE49-F238E27FC236}">
                <a16:creationId xmlns:a16="http://schemas.microsoft.com/office/drawing/2014/main" id="{FDDAEE7F-8DB5-8A94-547D-C0E7445D2F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F8463B-8222-BEC4-CB5C-16B56FBC8D55}"/>
              </a:ext>
            </a:extLst>
          </p:cNvPr>
          <p:cNvSpPr>
            <a:spLocks noGrp="1"/>
          </p:cNvSpPr>
          <p:nvPr>
            <p:ph type="sldNum" sz="quarter" idx="12"/>
          </p:nvPr>
        </p:nvSpPr>
        <p:spPr/>
        <p:txBody>
          <a:bodyPr/>
          <a:lstStyle/>
          <a:p>
            <a:fld id="{C2696B05-21F4-4187-B3CE-6ADF018286BC}" type="slidenum">
              <a:rPr lang="en-US" smtClean="0"/>
              <a:t>‹#›</a:t>
            </a:fld>
            <a:endParaRPr lang="en-US"/>
          </a:p>
        </p:txBody>
      </p:sp>
    </p:spTree>
    <p:extLst>
      <p:ext uri="{BB962C8B-B14F-4D97-AF65-F5344CB8AC3E}">
        <p14:creationId xmlns:p14="http://schemas.microsoft.com/office/powerpoint/2010/main" val="1895851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alphaModFix amt="5000"/>
            <a:lum/>
          </a:blip>
          <a:srcRect/>
          <a:stretch>
            <a:fillRect t="-9000" b="-9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A76520-9FB8-A9D7-9ED0-344164462794}"/>
              </a:ext>
            </a:extLst>
          </p:cNvPr>
          <p:cNvSpPr>
            <a:spLocks noGrp="1"/>
          </p:cNvSpPr>
          <p:nvPr>
            <p:ph type="title"/>
          </p:nvPr>
        </p:nvSpPr>
        <p:spPr>
          <a:xfrm>
            <a:off x="838200" y="365125"/>
            <a:ext cx="10515600" cy="5904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7A7A97F5-CFB5-DCB5-971E-E1BAD8009E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459CB-17F1-BF12-C8A0-8E2FB4D20F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98A79E9-9948-48F8-BEA0-0D21FD1356E7}" type="datetimeFigureOut">
              <a:rPr lang="en-US" smtClean="0"/>
              <a:t>9/13/2025</a:t>
            </a:fld>
            <a:endParaRPr lang="en-US"/>
          </a:p>
        </p:txBody>
      </p:sp>
      <p:sp>
        <p:nvSpPr>
          <p:cNvPr id="5" name="Footer Placeholder 4">
            <a:extLst>
              <a:ext uri="{FF2B5EF4-FFF2-40B4-BE49-F238E27FC236}">
                <a16:creationId xmlns:a16="http://schemas.microsoft.com/office/drawing/2014/main" id="{C0AFC00E-3600-46F7-33ED-1FD41F3D05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4C1C6DA-A8EC-75DD-FD78-FB6DA5BC80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2696B05-21F4-4187-B3CE-6ADF018286BC}" type="slidenum">
              <a:rPr lang="en-US" smtClean="0"/>
              <a:t>‹#›</a:t>
            </a:fld>
            <a:endParaRPr lang="en-US"/>
          </a:p>
        </p:txBody>
      </p:sp>
    </p:spTree>
    <p:extLst>
      <p:ext uri="{BB962C8B-B14F-4D97-AF65-F5344CB8AC3E}">
        <p14:creationId xmlns:p14="http://schemas.microsoft.com/office/powerpoint/2010/main" val="1544944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8" r:id="rId8"/>
    <p:sldLayoutId id="2147483659" r:id="rId9"/>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google.com/search?cs=0&amp;sca_esv=e126eb4d051b0442&amp;q=Santander+Cycles&amp;sa=X&amp;ved=2ahUKEwiLu478us6PAxUc7TgGHdujK-cQxccNegQIFhAB&amp;mstk=AUtExfDK7ZuWOcVv5sgmrNgqKewjhiYzyZVK2siHskxaEL5hA_PmZJ3gzqxchk1Nje7WKkm217kJPGTd_Y7Kv_qSXblx-oaLUMdKurDFDyWrSJVW-8CwSubi8rvvXq1rEDt21A0&amp;csui=3"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www.google.com/search?cs=0&amp;sca_esv=e126eb4d051b0442&amp;q=electric+pedal-assist+bikes&amp;sa=X&amp;ved=2ahUKEwiLu478us6PAxUc7TgGHdujK-cQxccNegQIFhAD&amp;mstk=AUtExfDK7ZuWOcVv5sgmrNgqKewjhiYzyZVK2siHskxaEL5hA_PmZJ3gzqxchk1Nje7WKkm217kJPGTd_Y7Kv_qSXblx-oaLUMdKurDFDyWrSJVW-8CwSubi8rvvXq1rEDt21A0&amp;csui=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C383A2-A131-5114-AE7B-CE6FA1742FC4}"/>
              </a:ext>
            </a:extLst>
          </p:cNvPr>
          <p:cNvSpPr>
            <a:spLocks noGrp="1"/>
          </p:cNvSpPr>
          <p:nvPr>
            <p:ph type="ctrTitle"/>
          </p:nvPr>
        </p:nvSpPr>
        <p:spPr>
          <a:xfrm>
            <a:off x="1524000" y="2486525"/>
            <a:ext cx="9144000" cy="1023437"/>
          </a:xfrm>
        </p:spPr>
        <p:txBody>
          <a:bodyPr>
            <a:normAutofit fontScale="90000"/>
          </a:bodyPr>
          <a:lstStyle/>
          <a:p>
            <a:r>
              <a:rPr lang="en-AU" dirty="0">
                <a:solidFill>
                  <a:schemeClr val="bg1"/>
                </a:solidFill>
                <a:effectLst>
                  <a:outerShdw blurRad="50800" dist="38100" dir="8100000" algn="tr" rotWithShape="0">
                    <a:prstClr val="black"/>
                  </a:outerShdw>
                </a:effectLst>
              </a:rPr>
              <a:t>London Bicycles: Data Pipeline &amp; Insights</a:t>
            </a:r>
            <a:endParaRPr lang="en-US" dirty="0">
              <a:solidFill>
                <a:schemeClr val="bg1"/>
              </a:solidFill>
              <a:effectLst>
                <a:outerShdw blurRad="50800" dist="38100" dir="8100000" algn="tr" rotWithShape="0">
                  <a:prstClr val="black"/>
                </a:outerShdw>
              </a:effectLst>
            </a:endParaRPr>
          </a:p>
        </p:txBody>
      </p:sp>
      <p:sp>
        <p:nvSpPr>
          <p:cNvPr id="5" name="Subtitle 4">
            <a:extLst>
              <a:ext uri="{FF2B5EF4-FFF2-40B4-BE49-F238E27FC236}">
                <a16:creationId xmlns:a16="http://schemas.microsoft.com/office/drawing/2014/main" id="{56CC38CA-97CA-03BB-ACE3-85FF88512153}"/>
              </a:ext>
            </a:extLst>
          </p:cNvPr>
          <p:cNvSpPr>
            <a:spLocks noGrp="1"/>
          </p:cNvSpPr>
          <p:nvPr>
            <p:ph type="subTitle" idx="1"/>
          </p:nvPr>
        </p:nvSpPr>
        <p:spPr>
          <a:xfrm>
            <a:off x="1524000" y="3602038"/>
            <a:ext cx="9144000" cy="2036762"/>
          </a:xfrm>
        </p:spPr>
        <p:txBody>
          <a:bodyPr>
            <a:noAutofit/>
          </a:bodyPr>
          <a:lstStyle/>
          <a:p>
            <a:r>
              <a:rPr lang="en-AU" dirty="0">
                <a:solidFill>
                  <a:schemeClr val="bg1"/>
                </a:solidFill>
                <a:effectLst>
                  <a:outerShdw blurRad="50800" dist="38100" dir="8100000" algn="tr" rotWithShape="0">
                    <a:prstClr val="black"/>
                  </a:outerShdw>
                </a:effectLst>
              </a:rPr>
              <a:t>Data Insights &amp; Opportunities</a:t>
            </a:r>
          </a:p>
          <a:p>
            <a:endParaRPr lang="en-AU" dirty="0">
              <a:effectLst>
                <a:outerShdw blurRad="50800" dist="38100" dir="8100000" algn="tr" rotWithShape="0">
                  <a:prstClr val="black"/>
                </a:outerShdw>
              </a:effectLst>
            </a:endParaRPr>
          </a:p>
          <a:p>
            <a:r>
              <a:rPr lang="en-AU" sz="3200" dirty="0">
                <a:solidFill>
                  <a:schemeClr val="bg1"/>
                </a:solidFill>
                <a:effectLst>
                  <a:outerShdw blurRad="50800" dist="38100" dir="8100000" algn="tr" rotWithShape="0">
                    <a:prstClr val="black"/>
                  </a:outerShdw>
                </a:effectLst>
              </a:rPr>
              <a:t>NTU SCTP DSAI Team 6 | Module 2 Project</a:t>
            </a:r>
            <a:endParaRPr lang="en-US" sz="3200" dirty="0">
              <a:solidFill>
                <a:schemeClr val="bg1"/>
              </a:solidFill>
              <a:effectLst>
                <a:outerShdw blurRad="50800" dist="38100" dir="8100000" algn="tr" rotWithShape="0">
                  <a:prstClr val="black"/>
                </a:outerShdw>
              </a:effectLst>
            </a:endParaRPr>
          </a:p>
        </p:txBody>
      </p:sp>
    </p:spTree>
    <p:extLst>
      <p:ext uri="{BB962C8B-B14F-4D97-AF65-F5344CB8AC3E}">
        <p14:creationId xmlns:p14="http://schemas.microsoft.com/office/powerpoint/2010/main" val="3374782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FE05-277C-EF37-8F3A-C68EA9A1BEE5}"/>
              </a:ext>
            </a:extLst>
          </p:cNvPr>
          <p:cNvSpPr>
            <a:spLocks noGrp="1"/>
          </p:cNvSpPr>
          <p:nvPr>
            <p:ph type="title"/>
          </p:nvPr>
        </p:nvSpPr>
        <p:spPr/>
        <p:txBody>
          <a:bodyPr>
            <a:normAutofit/>
          </a:bodyPr>
          <a:lstStyle/>
          <a:p>
            <a:r>
              <a:rPr lang="en-AU" dirty="0"/>
              <a:t>Recommendations</a:t>
            </a:r>
            <a:endParaRPr lang="en-US" dirty="0"/>
          </a:p>
        </p:txBody>
      </p:sp>
      <p:sp>
        <p:nvSpPr>
          <p:cNvPr id="3" name="Content Placeholder 2">
            <a:extLst>
              <a:ext uri="{FF2B5EF4-FFF2-40B4-BE49-F238E27FC236}">
                <a16:creationId xmlns:a16="http://schemas.microsoft.com/office/drawing/2014/main" id="{3954ABD6-F1FB-1EF3-F195-FE3B77F19775}"/>
              </a:ext>
            </a:extLst>
          </p:cNvPr>
          <p:cNvSpPr>
            <a:spLocks noGrp="1"/>
          </p:cNvSpPr>
          <p:nvPr>
            <p:ph idx="1"/>
          </p:nvPr>
        </p:nvSpPr>
        <p:spPr/>
        <p:txBody>
          <a:bodyPr>
            <a:normAutofit fontScale="92500" lnSpcReduction="10000"/>
          </a:bodyPr>
          <a:lstStyle/>
          <a:p>
            <a:pPr marL="0" indent="0">
              <a:buNone/>
            </a:pPr>
            <a:r>
              <a:rPr lang="en-US" u="sng" dirty="0"/>
              <a:t>Strong seasonal swings: higher in spring/summer, lower in winter.</a:t>
            </a:r>
            <a:br>
              <a:rPr lang="en-US" u="sng" dirty="0"/>
            </a:br>
            <a:r>
              <a:rPr lang="en-US" b="1" dirty="0"/>
              <a:t>Actionable Insight:</a:t>
            </a:r>
            <a:endParaRPr lang="en-US" dirty="0"/>
          </a:p>
          <a:p>
            <a:r>
              <a:rPr lang="en-US" dirty="0"/>
              <a:t>Schedule rebalancing crews around commuter peaks.</a:t>
            </a:r>
          </a:p>
          <a:p>
            <a:r>
              <a:rPr lang="en-US" dirty="0"/>
              <a:t>Use off-peak promotions to smooth demand.</a:t>
            </a:r>
          </a:p>
          <a:p>
            <a:r>
              <a:rPr lang="en-US" dirty="0"/>
              <a:t>Plan maintenance during low-season months.</a:t>
            </a:r>
          </a:p>
          <a:p>
            <a:pPr marL="0" indent="0">
              <a:buNone/>
            </a:pPr>
            <a:endParaRPr lang="en-US" dirty="0"/>
          </a:p>
          <a:p>
            <a:pPr marL="0" indent="0">
              <a:buNone/>
            </a:pPr>
            <a:r>
              <a:rPr lang="en-US" u="sng" dirty="0"/>
              <a:t>Repricing has caused structural shifts</a:t>
            </a:r>
          </a:p>
          <a:p>
            <a:pPr marL="0" indent="0">
              <a:buNone/>
            </a:pPr>
            <a:r>
              <a:rPr lang="en-US" b="1" dirty="0"/>
              <a:t>Actionable Insights:</a:t>
            </a:r>
          </a:p>
          <a:p>
            <a:pPr marL="0" indent="0">
              <a:buNone/>
            </a:pPr>
            <a:r>
              <a:rPr lang="en-US" dirty="0"/>
              <a:t>Reinstating a more expensive day pass to increase trip counts.</a:t>
            </a:r>
          </a:p>
          <a:p>
            <a:pPr marL="0" indent="0">
              <a:buNone/>
            </a:pPr>
            <a:r>
              <a:rPr lang="en-US" dirty="0"/>
              <a:t>Proximity based pricing to encourage demand for </a:t>
            </a:r>
            <a:r>
              <a:rPr lang="en-US" dirty="0" err="1"/>
              <a:t>restribution</a:t>
            </a:r>
            <a:endParaRPr lang="en-US" dirty="0"/>
          </a:p>
          <a:p>
            <a:pPr marL="0" indent="0">
              <a:buNone/>
            </a:pPr>
            <a:endParaRPr lang="en-US" dirty="0"/>
          </a:p>
          <a:p>
            <a:pPr marL="0" indent="0">
              <a:buNone/>
            </a:pPr>
            <a:endParaRPr lang="en-US" b="1" dirty="0"/>
          </a:p>
        </p:txBody>
      </p:sp>
    </p:spTree>
    <p:extLst>
      <p:ext uri="{BB962C8B-B14F-4D97-AF65-F5344CB8AC3E}">
        <p14:creationId xmlns:p14="http://schemas.microsoft.com/office/powerpoint/2010/main" val="919537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8C0A9D-B1CE-65FE-BA9C-6F2988BA56A2}"/>
              </a:ext>
            </a:extLst>
          </p:cNvPr>
          <p:cNvSpPr>
            <a:spLocks noGrp="1"/>
          </p:cNvSpPr>
          <p:nvPr>
            <p:ph type="title"/>
          </p:nvPr>
        </p:nvSpPr>
        <p:spPr/>
        <p:txBody>
          <a:bodyPr/>
          <a:lstStyle/>
          <a:p>
            <a:r>
              <a:rPr lang="en-AU" dirty="0"/>
              <a:t>Streamlit</a:t>
            </a:r>
            <a:endParaRPr lang="en-US" dirty="0"/>
          </a:p>
        </p:txBody>
      </p:sp>
      <p:sp>
        <p:nvSpPr>
          <p:cNvPr id="5" name="Text Placeholder 4">
            <a:extLst>
              <a:ext uri="{FF2B5EF4-FFF2-40B4-BE49-F238E27FC236}">
                <a16:creationId xmlns:a16="http://schemas.microsoft.com/office/drawing/2014/main" id="{D1C71EAB-A37B-BCE9-F40B-71E05F455539}"/>
              </a:ext>
            </a:extLst>
          </p:cNvPr>
          <p:cNvSpPr>
            <a:spLocks noGrp="1"/>
          </p:cNvSpPr>
          <p:nvPr>
            <p:ph type="body" idx="1"/>
          </p:nvPr>
        </p:nvSpPr>
        <p:spPr/>
        <p:txBody>
          <a:bodyPr/>
          <a:lstStyle/>
          <a:p>
            <a:r>
              <a:rPr lang="en-AU" dirty="0"/>
              <a:t>A visual journey</a:t>
            </a:r>
            <a:endParaRPr lang="en-US" dirty="0"/>
          </a:p>
        </p:txBody>
      </p:sp>
    </p:spTree>
    <p:extLst>
      <p:ext uri="{BB962C8B-B14F-4D97-AF65-F5344CB8AC3E}">
        <p14:creationId xmlns:p14="http://schemas.microsoft.com/office/powerpoint/2010/main" val="1347143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62BA3-409C-4E4E-175D-B3BC61CCC203}"/>
              </a:ext>
            </a:extLst>
          </p:cNvPr>
          <p:cNvSpPr>
            <a:spLocks noGrp="1"/>
          </p:cNvSpPr>
          <p:nvPr>
            <p:ph type="title"/>
          </p:nvPr>
        </p:nvSpPr>
        <p:spPr/>
        <p:txBody>
          <a:bodyPr>
            <a:normAutofit/>
          </a:bodyPr>
          <a:lstStyle/>
          <a:p>
            <a:r>
              <a:rPr lang="en-AU" dirty="0"/>
              <a:t>Methodology</a:t>
            </a:r>
            <a:endParaRPr lang="en-US" dirty="0"/>
          </a:p>
        </p:txBody>
      </p:sp>
      <p:pic>
        <p:nvPicPr>
          <p:cNvPr id="46" name="Picture 45" descr="A diagram of a computer&#10;&#10;AI-generated content may be incorrect.">
            <a:extLst>
              <a:ext uri="{FF2B5EF4-FFF2-40B4-BE49-F238E27FC236}">
                <a16:creationId xmlns:a16="http://schemas.microsoft.com/office/drawing/2014/main" id="{250250F2-BCF0-B012-28AA-9ED4FF162D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5803" y="954229"/>
            <a:ext cx="8531252" cy="5790395"/>
          </a:xfrm>
          <a:prstGeom prst="rect">
            <a:avLst/>
          </a:prstGeom>
        </p:spPr>
      </p:pic>
      <p:grpSp>
        <p:nvGrpSpPr>
          <p:cNvPr id="47" name="Group 46">
            <a:extLst>
              <a:ext uri="{FF2B5EF4-FFF2-40B4-BE49-F238E27FC236}">
                <a16:creationId xmlns:a16="http://schemas.microsoft.com/office/drawing/2014/main" id="{49B0AAB6-CE54-AF88-E59A-4CB6B3810547}"/>
              </a:ext>
            </a:extLst>
          </p:cNvPr>
          <p:cNvGrpSpPr/>
          <p:nvPr/>
        </p:nvGrpSpPr>
        <p:grpSpPr>
          <a:xfrm>
            <a:off x="4190866" y="660325"/>
            <a:ext cx="7621001" cy="590402"/>
            <a:chOff x="4615071" y="837661"/>
            <a:chExt cx="7621001" cy="590402"/>
          </a:xfrm>
        </p:grpSpPr>
        <p:sp>
          <p:nvSpPr>
            <p:cNvPr id="4" name="Arrow: Pentagon 3">
              <a:extLst>
                <a:ext uri="{FF2B5EF4-FFF2-40B4-BE49-F238E27FC236}">
                  <a16:creationId xmlns:a16="http://schemas.microsoft.com/office/drawing/2014/main" id="{FF29AC58-8D03-7F50-EEC4-91EBD2098E50}"/>
                </a:ext>
              </a:extLst>
            </p:cNvPr>
            <p:cNvSpPr/>
            <p:nvPr/>
          </p:nvSpPr>
          <p:spPr>
            <a:xfrm>
              <a:off x="4615071" y="837662"/>
              <a:ext cx="1301190" cy="587809"/>
            </a:xfrm>
            <a:prstGeom prst="homePlate">
              <a:avLst/>
            </a:prstGeom>
            <a:solidFill>
              <a:srgbClr val="023047"/>
            </a:solidFill>
            <a:ln>
              <a:solidFill>
                <a:srgbClr val="70A288"/>
              </a:solidFill>
            </a:ln>
          </p:spPr>
          <p:style>
            <a:lnRef idx="2">
              <a:schemeClr val="accent1">
                <a:shade val="15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n-US" sz="1400" dirty="0"/>
                <a:t>DATA INGESTION</a:t>
              </a:r>
            </a:p>
          </p:txBody>
        </p:sp>
        <p:sp>
          <p:nvSpPr>
            <p:cNvPr id="6" name="Arrow: Chevron 5">
              <a:extLst>
                <a:ext uri="{FF2B5EF4-FFF2-40B4-BE49-F238E27FC236}">
                  <a16:creationId xmlns:a16="http://schemas.microsoft.com/office/drawing/2014/main" id="{216C3CE9-8485-BCC6-8997-C461E7A51149}"/>
                </a:ext>
              </a:extLst>
            </p:cNvPr>
            <p:cNvSpPr/>
            <p:nvPr/>
          </p:nvSpPr>
          <p:spPr>
            <a:xfrm>
              <a:off x="6044642" y="840254"/>
              <a:ext cx="1609725" cy="587809"/>
            </a:xfrm>
            <a:prstGeom prst="chevron">
              <a:avLst/>
            </a:prstGeom>
            <a:solidFill>
              <a:srgbClr val="023047"/>
            </a:solidFill>
            <a:ln>
              <a:solidFill>
                <a:srgbClr val="70A288"/>
              </a:solidFill>
            </a:ln>
          </p:spPr>
          <p:style>
            <a:lnRef idx="2">
              <a:schemeClr val="accent1">
                <a:shade val="15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n-US" sz="1200" dirty="0">
                  <a:solidFill>
                    <a:schemeClr val="bg1"/>
                  </a:solidFill>
                </a:rPr>
                <a:t>DATA WAREHOUSE DESIGN</a:t>
              </a:r>
            </a:p>
          </p:txBody>
        </p:sp>
        <p:sp>
          <p:nvSpPr>
            <p:cNvPr id="8" name="Arrow: Chevron 7">
              <a:extLst>
                <a:ext uri="{FF2B5EF4-FFF2-40B4-BE49-F238E27FC236}">
                  <a16:creationId xmlns:a16="http://schemas.microsoft.com/office/drawing/2014/main" id="{668C2454-6D30-6A96-AA37-0188A957DAD2}"/>
                </a:ext>
              </a:extLst>
            </p:cNvPr>
            <p:cNvSpPr/>
            <p:nvPr/>
          </p:nvSpPr>
          <p:spPr>
            <a:xfrm>
              <a:off x="7782748" y="840254"/>
              <a:ext cx="1355206" cy="587809"/>
            </a:xfrm>
            <a:prstGeom prst="chevron">
              <a:avLst/>
            </a:prstGeom>
            <a:solidFill>
              <a:srgbClr val="023047"/>
            </a:solidFill>
            <a:ln>
              <a:solidFill>
                <a:srgbClr val="70A288"/>
              </a:solidFill>
            </a:ln>
          </p:spPr>
          <p:style>
            <a:lnRef idx="2">
              <a:schemeClr val="accent1">
                <a:shade val="15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n-US" sz="1200" dirty="0">
                  <a:solidFill>
                    <a:schemeClr val="bg1"/>
                  </a:solidFill>
                </a:rPr>
                <a:t>ELT PIPELINE</a:t>
              </a:r>
            </a:p>
          </p:txBody>
        </p:sp>
        <p:sp>
          <p:nvSpPr>
            <p:cNvPr id="10" name="Arrow: Chevron 9">
              <a:extLst>
                <a:ext uri="{FF2B5EF4-FFF2-40B4-BE49-F238E27FC236}">
                  <a16:creationId xmlns:a16="http://schemas.microsoft.com/office/drawing/2014/main" id="{D89316B6-AB3A-6E3E-B5D2-16C1FF8767B4}"/>
                </a:ext>
              </a:extLst>
            </p:cNvPr>
            <p:cNvSpPr/>
            <p:nvPr/>
          </p:nvSpPr>
          <p:spPr>
            <a:xfrm>
              <a:off x="9266335" y="840254"/>
              <a:ext cx="1609725" cy="587809"/>
            </a:xfrm>
            <a:prstGeom prst="chevron">
              <a:avLst/>
            </a:prstGeom>
            <a:solidFill>
              <a:srgbClr val="023047"/>
            </a:solidFill>
            <a:ln>
              <a:solidFill>
                <a:srgbClr val="70A288"/>
              </a:solidFill>
            </a:ln>
          </p:spPr>
          <p:style>
            <a:lnRef idx="2">
              <a:schemeClr val="accent1">
                <a:shade val="15000"/>
              </a:schemeClr>
            </a:lnRef>
            <a:fillRef idx="1">
              <a:schemeClr val="accent1"/>
            </a:fillRef>
            <a:effectRef idx="0">
              <a:schemeClr val="accent1"/>
            </a:effectRef>
            <a:fontRef idx="minor">
              <a:schemeClr val="lt1"/>
            </a:fontRef>
          </p:style>
          <p:txBody>
            <a:bodyPr lIns="18000" tIns="18000" rIns="18000" bIns="18000" rtlCol="0" anchor="ctr"/>
            <a:lstStyle/>
            <a:p>
              <a:pPr algn="ctr"/>
              <a:r>
                <a:rPr lang="en-US" sz="1200" dirty="0">
                  <a:solidFill>
                    <a:schemeClr val="bg1"/>
                  </a:solidFill>
                </a:rPr>
                <a:t>DATA EXPLORATION AND QUALITY</a:t>
              </a:r>
            </a:p>
          </p:txBody>
        </p:sp>
        <p:sp>
          <p:nvSpPr>
            <p:cNvPr id="11" name="Arrow: Chevron 10">
              <a:extLst>
                <a:ext uri="{FF2B5EF4-FFF2-40B4-BE49-F238E27FC236}">
                  <a16:creationId xmlns:a16="http://schemas.microsoft.com/office/drawing/2014/main" id="{64306355-3944-E448-A1F9-9449D56D28DC}"/>
                </a:ext>
              </a:extLst>
            </p:cNvPr>
            <p:cNvSpPr/>
            <p:nvPr/>
          </p:nvSpPr>
          <p:spPr>
            <a:xfrm>
              <a:off x="10716651" y="840254"/>
              <a:ext cx="447199" cy="587809"/>
            </a:xfrm>
            <a:prstGeom prst="chevron">
              <a:avLst>
                <a:gd name="adj" fmla="val 63845"/>
              </a:avLst>
            </a:prstGeom>
            <a:solidFill>
              <a:srgbClr val="023047"/>
            </a:solidFill>
            <a:ln>
              <a:solidFill>
                <a:srgbClr val="70A2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Chevron 11">
              <a:extLst>
                <a:ext uri="{FF2B5EF4-FFF2-40B4-BE49-F238E27FC236}">
                  <a16:creationId xmlns:a16="http://schemas.microsoft.com/office/drawing/2014/main" id="{B99B1862-C08C-24FF-73D8-02E44596A385}"/>
                </a:ext>
              </a:extLst>
            </p:cNvPr>
            <p:cNvSpPr/>
            <p:nvPr/>
          </p:nvSpPr>
          <p:spPr>
            <a:xfrm>
              <a:off x="11004439" y="837661"/>
              <a:ext cx="1231633" cy="587809"/>
            </a:xfrm>
            <a:prstGeom prst="chevron">
              <a:avLst/>
            </a:prstGeom>
            <a:solidFill>
              <a:srgbClr val="023047"/>
            </a:solidFill>
            <a:ln>
              <a:solidFill>
                <a:srgbClr val="70A288"/>
              </a:solidFill>
            </a:ln>
          </p:spPr>
          <p:style>
            <a:lnRef idx="2">
              <a:schemeClr val="accent1">
                <a:shade val="15000"/>
              </a:schemeClr>
            </a:lnRef>
            <a:fillRef idx="1">
              <a:schemeClr val="accent1"/>
            </a:fillRef>
            <a:effectRef idx="0">
              <a:schemeClr val="accent1"/>
            </a:effectRef>
            <a:fontRef idx="minor">
              <a:schemeClr val="lt1"/>
            </a:fontRef>
          </p:style>
          <p:txBody>
            <a:bodyPr lIns="18000" tIns="18000" rIns="0" bIns="18000" rtlCol="0" anchor="ctr"/>
            <a:lstStyle/>
            <a:p>
              <a:pPr algn="ctr"/>
              <a:r>
                <a:rPr lang="en-US" sz="1100" dirty="0">
                  <a:solidFill>
                    <a:schemeClr val="bg1"/>
                  </a:solidFill>
                </a:rPr>
                <a:t>ANALYSIS</a:t>
              </a:r>
            </a:p>
          </p:txBody>
        </p:sp>
        <p:sp>
          <p:nvSpPr>
            <p:cNvPr id="24" name="Arrow: Chevron 23">
              <a:extLst>
                <a:ext uri="{FF2B5EF4-FFF2-40B4-BE49-F238E27FC236}">
                  <a16:creationId xmlns:a16="http://schemas.microsoft.com/office/drawing/2014/main" id="{D8C3B237-4AAD-2C2A-59A2-6D67B3ED35AD}"/>
                </a:ext>
              </a:extLst>
            </p:cNvPr>
            <p:cNvSpPr/>
            <p:nvPr/>
          </p:nvSpPr>
          <p:spPr>
            <a:xfrm>
              <a:off x="5756852" y="840254"/>
              <a:ext cx="447199" cy="587809"/>
            </a:xfrm>
            <a:prstGeom prst="chevron">
              <a:avLst>
                <a:gd name="adj" fmla="val 63845"/>
              </a:avLst>
            </a:prstGeom>
            <a:solidFill>
              <a:srgbClr val="023047"/>
            </a:solidFill>
            <a:ln>
              <a:solidFill>
                <a:srgbClr val="70A2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Arrow: Chevron 24">
              <a:extLst>
                <a:ext uri="{FF2B5EF4-FFF2-40B4-BE49-F238E27FC236}">
                  <a16:creationId xmlns:a16="http://schemas.microsoft.com/office/drawing/2014/main" id="{F0F232D9-9186-91AD-1512-008477ECEF2D}"/>
                </a:ext>
              </a:extLst>
            </p:cNvPr>
            <p:cNvSpPr/>
            <p:nvPr/>
          </p:nvSpPr>
          <p:spPr>
            <a:xfrm>
              <a:off x="7494958" y="840254"/>
              <a:ext cx="447199" cy="587809"/>
            </a:xfrm>
            <a:prstGeom prst="chevron">
              <a:avLst>
                <a:gd name="adj" fmla="val 63845"/>
              </a:avLst>
            </a:prstGeom>
            <a:solidFill>
              <a:srgbClr val="023047"/>
            </a:solidFill>
            <a:ln>
              <a:solidFill>
                <a:srgbClr val="70A2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Arrow: Chevron 25">
              <a:extLst>
                <a:ext uri="{FF2B5EF4-FFF2-40B4-BE49-F238E27FC236}">
                  <a16:creationId xmlns:a16="http://schemas.microsoft.com/office/drawing/2014/main" id="{6D0EA12A-BBB4-8FE7-FD60-7BD1B21B8483}"/>
                </a:ext>
              </a:extLst>
            </p:cNvPr>
            <p:cNvSpPr/>
            <p:nvPr/>
          </p:nvSpPr>
          <p:spPr>
            <a:xfrm>
              <a:off x="8978545" y="840254"/>
              <a:ext cx="447199" cy="587809"/>
            </a:xfrm>
            <a:prstGeom prst="chevron">
              <a:avLst>
                <a:gd name="adj" fmla="val 63845"/>
              </a:avLst>
            </a:prstGeom>
            <a:solidFill>
              <a:srgbClr val="023047"/>
            </a:solidFill>
            <a:ln>
              <a:solidFill>
                <a:srgbClr val="70A28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367629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3A02F-AEEE-9903-4DE0-87AD2878A958}"/>
              </a:ext>
            </a:extLst>
          </p:cNvPr>
          <p:cNvSpPr>
            <a:spLocks noGrp="1"/>
          </p:cNvSpPr>
          <p:nvPr>
            <p:ph type="title"/>
          </p:nvPr>
        </p:nvSpPr>
        <p:spPr/>
        <p:txBody>
          <a:bodyPr/>
          <a:lstStyle/>
          <a:p>
            <a:r>
              <a:rPr lang="en-AU" dirty="0"/>
              <a:t>Data Exploration</a:t>
            </a:r>
            <a:endParaRPr lang="en-US" dirty="0"/>
          </a:p>
        </p:txBody>
      </p:sp>
      <p:sp>
        <p:nvSpPr>
          <p:cNvPr id="3" name="Content Placeholder 2">
            <a:extLst>
              <a:ext uri="{FF2B5EF4-FFF2-40B4-BE49-F238E27FC236}">
                <a16:creationId xmlns:a16="http://schemas.microsoft.com/office/drawing/2014/main" id="{DCC3FE3F-82D1-B7BB-6323-386A44A7017C}"/>
              </a:ext>
            </a:extLst>
          </p:cNvPr>
          <p:cNvSpPr>
            <a:spLocks noGrp="1"/>
          </p:cNvSpPr>
          <p:nvPr>
            <p:ph idx="4294967295"/>
          </p:nvPr>
        </p:nvSpPr>
        <p:spPr>
          <a:xfrm>
            <a:off x="950919" y="955526"/>
            <a:ext cx="4137025" cy="2890716"/>
          </a:xfrm>
        </p:spPr>
        <p:txBody>
          <a:bodyPr>
            <a:normAutofit fontScale="92500" lnSpcReduction="10000"/>
          </a:bodyPr>
          <a:lstStyle/>
          <a:p>
            <a:r>
              <a:rPr lang="en-AU" sz="1600" dirty="0"/>
              <a:t>Schema is not comprehensive, but volume of  records is very high (83M+)</a:t>
            </a:r>
          </a:p>
          <a:p>
            <a:r>
              <a:rPr lang="en-US" sz="1600" dirty="0"/>
              <a:t>5M+ null or invalid station ids</a:t>
            </a:r>
          </a:p>
          <a:p>
            <a:r>
              <a:rPr lang="en-US" sz="1600" dirty="0"/>
              <a:t>19K+ duration nulls &amp; ~30K duration &gt; 1 days</a:t>
            </a:r>
          </a:p>
          <a:p>
            <a:r>
              <a:rPr lang="en-AU" sz="1600" dirty="0"/>
              <a:t>Date and Timestamp Rationalisation</a:t>
            </a:r>
          </a:p>
          <a:p>
            <a:r>
              <a:rPr lang="en-AU" sz="1600" dirty="0"/>
              <a:t>Insignificant information:</a:t>
            </a:r>
          </a:p>
          <a:p>
            <a:pPr lvl="1"/>
            <a:r>
              <a:rPr lang="en-AU" sz="1200" dirty="0"/>
              <a:t>Bike models - </a:t>
            </a:r>
            <a:r>
              <a:rPr lang="en-US" sz="1200" dirty="0"/>
              <a:t>E-bikes were introduced to London's </a:t>
            </a:r>
            <a:r>
              <a:rPr lang="en-US" sz="1200" dirty="0">
                <a:hlinkClick r:id="rId3"/>
              </a:rPr>
              <a:t>Santander Cycles</a:t>
            </a:r>
            <a:r>
              <a:rPr lang="en-US" sz="1200" dirty="0"/>
              <a:t> scheme on October 6, 2022, when 500 </a:t>
            </a:r>
            <a:r>
              <a:rPr lang="en-US" sz="1200" dirty="0">
                <a:hlinkClick r:id="rId4"/>
              </a:rPr>
              <a:t>electric pedal-assist bikes</a:t>
            </a:r>
            <a:r>
              <a:rPr lang="en-US" sz="1200" dirty="0"/>
              <a:t> were added to the existing fleet. </a:t>
            </a:r>
          </a:p>
          <a:p>
            <a:pPr lvl="1"/>
            <a:r>
              <a:rPr lang="en-US" sz="1200" dirty="0"/>
              <a:t>Logical Terminal</a:t>
            </a:r>
          </a:p>
          <a:p>
            <a:pPr lvl="1"/>
            <a:r>
              <a:rPr lang="en-US" sz="1200" dirty="0"/>
              <a:t>Empty Docks</a:t>
            </a:r>
          </a:p>
          <a:p>
            <a:pPr lvl="1"/>
            <a:endParaRPr lang="en-US" sz="1200" dirty="0"/>
          </a:p>
          <a:p>
            <a:endParaRPr lang="en-US" sz="1600" dirty="0"/>
          </a:p>
        </p:txBody>
      </p:sp>
      <p:pic>
        <p:nvPicPr>
          <p:cNvPr id="10" name="Picture 9">
            <a:extLst>
              <a:ext uri="{FF2B5EF4-FFF2-40B4-BE49-F238E27FC236}">
                <a16:creationId xmlns:a16="http://schemas.microsoft.com/office/drawing/2014/main" id="{82C2AC14-4CDF-C941-731B-77A958F65BF2}"/>
              </a:ext>
            </a:extLst>
          </p:cNvPr>
          <p:cNvPicPr>
            <a:picLocks noChangeAspect="1"/>
          </p:cNvPicPr>
          <p:nvPr/>
        </p:nvPicPr>
        <p:blipFill>
          <a:blip r:embed="rId5"/>
          <a:stretch>
            <a:fillRect/>
          </a:stretch>
        </p:blipFill>
        <p:spPr>
          <a:xfrm>
            <a:off x="5622333" y="1805475"/>
            <a:ext cx="2762636" cy="4391638"/>
          </a:xfrm>
          <a:prstGeom prst="rect">
            <a:avLst/>
          </a:prstGeom>
        </p:spPr>
      </p:pic>
      <p:sp>
        <p:nvSpPr>
          <p:cNvPr id="11" name="TextBox 10">
            <a:extLst>
              <a:ext uri="{FF2B5EF4-FFF2-40B4-BE49-F238E27FC236}">
                <a16:creationId xmlns:a16="http://schemas.microsoft.com/office/drawing/2014/main" id="{23613275-4DCB-459C-DC74-1170A26EC1F0}"/>
              </a:ext>
            </a:extLst>
          </p:cNvPr>
          <p:cNvSpPr txBox="1"/>
          <p:nvPr/>
        </p:nvSpPr>
        <p:spPr>
          <a:xfrm>
            <a:off x="8919358" y="2000893"/>
            <a:ext cx="1698172" cy="307777"/>
          </a:xfrm>
          <a:prstGeom prst="rect">
            <a:avLst/>
          </a:prstGeom>
          <a:noFill/>
        </p:spPr>
        <p:txBody>
          <a:bodyPr wrap="square" rtlCol="0">
            <a:spAutoFit/>
          </a:bodyPr>
          <a:lstStyle/>
          <a:p>
            <a:r>
              <a:rPr lang="en-AU" sz="1400" dirty="0"/>
              <a:t>Unique ride ID</a:t>
            </a:r>
            <a:endParaRPr lang="en-US" sz="1400" dirty="0"/>
          </a:p>
        </p:txBody>
      </p:sp>
      <p:sp>
        <p:nvSpPr>
          <p:cNvPr id="14" name="TextBox 13">
            <a:extLst>
              <a:ext uri="{FF2B5EF4-FFF2-40B4-BE49-F238E27FC236}">
                <a16:creationId xmlns:a16="http://schemas.microsoft.com/office/drawing/2014/main" id="{31576154-9DD6-A1DC-B85C-5188D61F2605}"/>
              </a:ext>
            </a:extLst>
          </p:cNvPr>
          <p:cNvSpPr txBox="1"/>
          <p:nvPr/>
        </p:nvSpPr>
        <p:spPr>
          <a:xfrm>
            <a:off x="8919357" y="2301664"/>
            <a:ext cx="2228247" cy="307777"/>
          </a:xfrm>
          <a:prstGeom prst="rect">
            <a:avLst/>
          </a:prstGeom>
          <a:noFill/>
        </p:spPr>
        <p:txBody>
          <a:bodyPr wrap="square" rtlCol="0">
            <a:spAutoFit/>
          </a:bodyPr>
          <a:lstStyle/>
          <a:p>
            <a:r>
              <a:rPr lang="en-US" sz="1400" dirty="0"/>
              <a:t>Duration in seconds</a:t>
            </a:r>
          </a:p>
        </p:txBody>
      </p:sp>
      <p:sp>
        <p:nvSpPr>
          <p:cNvPr id="16" name="TextBox 15">
            <a:extLst>
              <a:ext uri="{FF2B5EF4-FFF2-40B4-BE49-F238E27FC236}">
                <a16:creationId xmlns:a16="http://schemas.microsoft.com/office/drawing/2014/main" id="{4AFA3398-243F-5226-9DFD-36FE9C85EB75}"/>
              </a:ext>
            </a:extLst>
          </p:cNvPr>
          <p:cNvSpPr txBox="1"/>
          <p:nvPr/>
        </p:nvSpPr>
        <p:spPr>
          <a:xfrm>
            <a:off x="8919358" y="2602435"/>
            <a:ext cx="3272642" cy="307777"/>
          </a:xfrm>
          <a:prstGeom prst="rect">
            <a:avLst/>
          </a:prstGeom>
          <a:noFill/>
        </p:spPr>
        <p:txBody>
          <a:bodyPr wrap="square" rtlCol="0">
            <a:spAutoFit/>
          </a:bodyPr>
          <a:lstStyle/>
          <a:p>
            <a:r>
              <a:rPr lang="en-AU" sz="1400" dirty="0">
                <a:solidFill>
                  <a:srgbClr val="FF0000"/>
                </a:solidFill>
              </a:rPr>
              <a:t>Duration in milliseconds, redundant</a:t>
            </a:r>
            <a:endParaRPr lang="en-US" sz="1400" dirty="0">
              <a:solidFill>
                <a:srgbClr val="FF0000"/>
              </a:solidFill>
            </a:endParaRPr>
          </a:p>
        </p:txBody>
      </p:sp>
      <p:sp>
        <p:nvSpPr>
          <p:cNvPr id="18" name="TextBox 17">
            <a:extLst>
              <a:ext uri="{FF2B5EF4-FFF2-40B4-BE49-F238E27FC236}">
                <a16:creationId xmlns:a16="http://schemas.microsoft.com/office/drawing/2014/main" id="{F14D1D28-4395-7803-85F0-6C8F852B243D}"/>
              </a:ext>
            </a:extLst>
          </p:cNvPr>
          <p:cNvSpPr txBox="1"/>
          <p:nvPr/>
        </p:nvSpPr>
        <p:spPr>
          <a:xfrm>
            <a:off x="8919358" y="2903206"/>
            <a:ext cx="1698172" cy="307777"/>
          </a:xfrm>
          <a:prstGeom prst="rect">
            <a:avLst/>
          </a:prstGeom>
          <a:noFill/>
        </p:spPr>
        <p:txBody>
          <a:bodyPr wrap="square" rtlCol="0">
            <a:spAutoFit/>
          </a:bodyPr>
          <a:lstStyle/>
          <a:p>
            <a:r>
              <a:rPr lang="en-AU" sz="1400" dirty="0"/>
              <a:t>Bike identifier</a:t>
            </a:r>
            <a:endParaRPr lang="en-US" sz="1400" dirty="0"/>
          </a:p>
        </p:txBody>
      </p:sp>
      <p:sp>
        <p:nvSpPr>
          <p:cNvPr id="25" name="TextBox 24">
            <a:extLst>
              <a:ext uri="{FF2B5EF4-FFF2-40B4-BE49-F238E27FC236}">
                <a16:creationId xmlns:a16="http://schemas.microsoft.com/office/drawing/2014/main" id="{CBC0C4C4-CDE0-5739-7375-0B1FA20314CF}"/>
              </a:ext>
            </a:extLst>
          </p:cNvPr>
          <p:cNvSpPr txBox="1"/>
          <p:nvPr/>
        </p:nvSpPr>
        <p:spPr>
          <a:xfrm>
            <a:off x="8919357" y="5008603"/>
            <a:ext cx="2996417" cy="307777"/>
          </a:xfrm>
          <a:prstGeom prst="rect">
            <a:avLst/>
          </a:prstGeom>
          <a:noFill/>
        </p:spPr>
        <p:txBody>
          <a:bodyPr wrap="square" rtlCol="0">
            <a:spAutoFit/>
          </a:bodyPr>
          <a:lstStyle/>
          <a:p>
            <a:r>
              <a:rPr lang="en-AU" sz="1400" dirty="0"/>
              <a:t>Name of station bike is rented from</a:t>
            </a:r>
            <a:endParaRPr lang="en-US" sz="1400" dirty="0"/>
          </a:p>
        </p:txBody>
      </p:sp>
      <p:sp>
        <p:nvSpPr>
          <p:cNvPr id="28" name="TextBox 27">
            <a:extLst>
              <a:ext uri="{FF2B5EF4-FFF2-40B4-BE49-F238E27FC236}">
                <a16:creationId xmlns:a16="http://schemas.microsoft.com/office/drawing/2014/main" id="{A16C0037-D30B-6C2D-BAB7-1DA4DDD49686}"/>
              </a:ext>
            </a:extLst>
          </p:cNvPr>
          <p:cNvSpPr txBox="1"/>
          <p:nvPr/>
        </p:nvSpPr>
        <p:spPr>
          <a:xfrm>
            <a:off x="8919358" y="5610145"/>
            <a:ext cx="1698172" cy="307777"/>
          </a:xfrm>
          <a:prstGeom prst="rect">
            <a:avLst/>
          </a:prstGeom>
          <a:noFill/>
        </p:spPr>
        <p:txBody>
          <a:bodyPr wrap="square" rtlCol="0">
            <a:spAutoFit/>
          </a:bodyPr>
          <a:lstStyle/>
          <a:p>
            <a:r>
              <a:rPr lang="en-AU" sz="1400" dirty="0">
                <a:solidFill>
                  <a:srgbClr val="FF0000"/>
                </a:solidFill>
              </a:rPr>
              <a:t>Always NULL</a:t>
            </a:r>
            <a:endParaRPr lang="en-US" sz="1400" dirty="0">
              <a:solidFill>
                <a:srgbClr val="FF0000"/>
              </a:solidFill>
            </a:endParaRPr>
          </a:p>
        </p:txBody>
      </p:sp>
      <p:sp>
        <p:nvSpPr>
          <p:cNvPr id="31" name="TextBox 30">
            <a:extLst>
              <a:ext uri="{FF2B5EF4-FFF2-40B4-BE49-F238E27FC236}">
                <a16:creationId xmlns:a16="http://schemas.microsoft.com/office/drawing/2014/main" id="{2A3AB639-04FA-59CC-A2AB-F02100E340D2}"/>
              </a:ext>
            </a:extLst>
          </p:cNvPr>
          <p:cNvSpPr txBox="1"/>
          <p:nvPr/>
        </p:nvSpPr>
        <p:spPr>
          <a:xfrm>
            <a:off x="8919357" y="3805519"/>
            <a:ext cx="2653517" cy="307777"/>
          </a:xfrm>
          <a:prstGeom prst="rect">
            <a:avLst/>
          </a:prstGeom>
          <a:noFill/>
        </p:spPr>
        <p:txBody>
          <a:bodyPr wrap="square" rtlCol="0">
            <a:spAutoFit/>
          </a:bodyPr>
          <a:lstStyle/>
          <a:p>
            <a:r>
              <a:rPr lang="en-AU" sz="1400" dirty="0"/>
              <a:t>ID of station bike is returned to</a:t>
            </a:r>
            <a:endParaRPr lang="en-US" sz="1400" dirty="0"/>
          </a:p>
        </p:txBody>
      </p:sp>
      <p:sp>
        <p:nvSpPr>
          <p:cNvPr id="34" name="TextBox 33">
            <a:extLst>
              <a:ext uri="{FF2B5EF4-FFF2-40B4-BE49-F238E27FC236}">
                <a16:creationId xmlns:a16="http://schemas.microsoft.com/office/drawing/2014/main" id="{698130D2-2B30-DF9C-F3CA-09937CA40CB3}"/>
              </a:ext>
            </a:extLst>
          </p:cNvPr>
          <p:cNvSpPr txBox="1"/>
          <p:nvPr/>
        </p:nvSpPr>
        <p:spPr>
          <a:xfrm>
            <a:off x="8919358" y="4106290"/>
            <a:ext cx="2853542" cy="307777"/>
          </a:xfrm>
          <a:prstGeom prst="rect">
            <a:avLst/>
          </a:prstGeom>
          <a:noFill/>
        </p:spPr>
        <p:txBody>
          <a:bodyPr wrap="square" rtlCol="0">
            <a:spAutoFit/>
          </a:bodyPr>
          <a:lstStyle/>
          <a:p>
            <a:r>
              <a:rPr lang="en-AU" sz="1400" dirty="0"/>
              <a:t>Name of station bike is returned to</a:t>
            </a:r>
            <a:endParaRPr lang="en-US" sz="1400" dirty="0"/>
          </a:p>
        </p:txBody>
      </p:sp>
      <p:sp>
        <p:nvSpPr>
          <p:cNvPr id="37" name="TextBox 36">
            <a:extLst>
              <a:ext uri="{FF2B5EF4-FFF2-40B4-BE49-F238E27FC236}">
                <a16:creationId xmlns:a16="http://schemas.microsoft.com/office/drawing/2014/main" id="{51FC5C52-7798-A5E4-0C9B-DCD37928527B}"/>
              </a:ext>
            </a:extLst>
          </p:cNvPr>
          <p:cNvSpPr txBox="1"/>
          <p:nvPr/>
        </p:nvSpPr>
        <p:spPr>
          <a:xfrm>
            <a:off x="8919358" y="4407061"/>
            <a:ext cx="2853542" cy="307777"/>
          </a:xfrm>
          <a:prstGeom prst="rect">
            <a:avLst/>
          </a:prstGeom>
          <a:noFill/>
        </p:spPr>
        <p:txBody>
          <a:bodyPr wrap="square" rtlCol="0">
            <a:spAutoFit/>
          </a:bodyPr>
          <a:lstStyle/>
          <a:p>
            <a:r>
              <a:rPr lang="en-AU" sz="1400" dirty="0"/>
              <a:t>Timestamp when rental starts</a:t>
            </a:r>
            <a:endParaRPr lang="en-US" sz="1400" dirty="0"/>
          </a:p>
        </p:txBody>
      </p:sp>
      <p:sp>
        <p:nvSpPr>
          <p:cNvPr id="40" name="TextBox 39">
            <a:extLst>
              <a:ext uri="{FF2B5EF4-FFF2-40B4-BE49-F238E27FC236}">
                <a16:creationId xmlns:a16="http://schemas.microsoft.com/office/drawing/2014/main" id="{88DBA25A-7E55-3B39-0E84-289106A46F91}"/>
              </a:ext>
            </a:extLst>
          </p:cNvPr>
          <p:cNvSpPr txBox="1"/>
          <p:nvPr/>
        </p:nvSpPr>
        <p:spPr>
          <a:xfrm>
            <a:off x="8919358" y="4707832"/>
            <a:ext cx="2653516" cy="307777"/>
          </a:xfrm>
          <a:prstGeom prst="rect">
            <a:avLst/>
          </a:prstGeom>
          <a:noFill/>
        </p:spPr>
        <p:txBody>
          <a:bodyPr wrap="square" rtlCol="0">
            <a:spAutoFit/>
          </a:bodyPr>
          <a:lstStyle/>
          <a:p>
            <a:r>
              <a:rPr lang="en-AU" sz="1400" dirty="0"/>
              <a:t>ID of station bike is rented from</a:t>
            </a:r>
            <a:endParaRPr lang="en-US" sz="1400" dirty="0"/>
          </a:p>
        </p:txBody>
      </p:sp>
      <p:sp>
        <p:nvSpPr>
          <p:cNvPr id="43" name="TextBox 42">
            <a:extLst>
              <a:ext uri="{FF2B5EF4-FFF2-40B4-BE49-F238E27FC236}">
                <a16:creationId xmlns:a16="http://schemas.microsoft.com/office/drawing/2014/main" id="{2B4C856A-B52C-4724-0AEA-9B28591E5FD4}"/>
              </a:ext>
            </a:extLst>
          </p:cNvPr>
          <p:cNvSpPr txBox="1"/>
          <p:nvPr/>
        </p:nvSpPr>
        <p:spPr>
          <a:xfrm>
            <a:off x="8919357" y="3203977"/>
            <a:ext cx="2520167" cy="307777"/>
          </a:xfrm>
          <a:prstGeom prst="rect">
            <a:avLst/>
          </a:prstGeom>
          <a:noFill/>
        </p:spPr>
        <p:txBody>
          <a:bodyPr wrap="square" rtlCol="0">
            <a:spAutoFit/>
          </a:bodyPr>
          <a:lstStyle/>
          <a:p>
            <a:r>
              <a:rPr lang="en-AU" sz="1400" dirty="0">
                <a:solidFill>
                  <a:srgbClr val="AC8300"/>
                </a:solidFill>
              </a:rPr>
              <a:t>Bike Model - Classic/E-BIKE</a:t>
            </a:r>
            <a:endParaRPr lang="en-US" sz="1400" dirty="0">
              <a:solidFill>
                <a:srgbClr val="AC8300"/>
              </a:solidFill>
            </a:endParaRPr>
          </a:p>
        </p:txBody>
      </p:sp>
      <p:sp>
        <p:nvSpPr>
          <p:cNvPr id="46" name="TextBox 45">
            <a:extLst>
              <a:ext uri="{FF2B5EF4-FFF2-40B4-BE49-F238E27FC236}">
                <a16:creationId xmlns:a16="http://schemas.microsoft.com/office/drawing/2014/main" id="{6A88D250-CC6B-810D-ADE9-607326F8F487}"/>
              </a:ext>
            </a:extLst>
          </p:cNvPr>
          <p:cNvSpPr txBox="1"/>
          <p:nvPr/>
        </p:nvSpPr>
        <p:spPr>
          <a:xfrm>
            <a:off x="8919358" y="5309374"/>
            <a:ext cx="1698172" cy="307777"/>
          </a:xfrm>
          <a:prstGeom prst="rect">
            <a:avLst/>
          </a:prstGeom>
          <a:noFill/>
        </p:spPr>
        <p:txBody>
          <a:bodyPr wrap="square" rtlCol="0">
            <a:spAutoFit/>
          </a:bodyPr>
          <a:lstStyle/>
          <a:p>
            <a:r>
              <a:rPr lang="en-AU" sz="1400" dirty="0">
                <a:solidFill>
                  <a:srgbClr val="FF0000"/>
                </a:solidFill>
              </a:rPr>
              <a:t>Always NULL</a:t>
            </a:r>
            <a:endParaRPr lang="en-US" sz="1400" dirty="0">
              <a:solidFill>
                <a:srgbClr val="FF0000"/>
              </a:solidFill>
            </a:endParaRPr>
          </a:p>
        </p:txBody>
      </p:sp>
      <p:sp>
        <p:nvSpPr>
          <p:cNvPr id="49" name="TextBox 48">
            <a:extLst>
              <a:ext uri="{FF2B5EF4-FFF2-40B4-BE49-F238E27FC236}">
                <a16:creationId xmlns:a16="http://schemas.microsoft.com/office/drawing/2014/main" id="{32E7A71B-0C73-0FF7-3533-26A00CFE5822}"/>
              </a:ext>
            </a:extLst>
          </p:cNvPr>
          <p:cNvSpPr txBox="1"/>
          <p:nvPr/>
        </p:nvSpPr>
        <p:spPr>
          <a:xfrm>
            <a:off x="8919358" y="3504748"/>
            <a:ext cx="2434442" cy="307777"/>
          </a:xfrm>
          <a:prstGeom prst="rect">
            <a:avLst/>
          </a:prstGeom>
          <a:noFill/>
        </p:spPr>
        <p:txBody>
          <a:bodyPr wrap="square" rtlCol="0">
            <a:spAutoFit/>
          </a:bodyPr>
          <a:lstStyle/>
          <a:p>
            <a:r>
              <a:rPr lang="en-AU" sz="1400" dirty="0"/>
              <a:t>Timestamp when rental ends</a:t>
            </a:r>
            <a:endParaRPr lang="en-US" sz="1400" dirty="0"/>
          </a:p>
        </p:txBody>
      </p:sp>
      <p:sp>
        <p:nvSpPr>
          <p:cNvPr id="52" name="TextBox 51">
            <a:extLst>
              <a:ext uri="{FF2B5EF4-FFF2-40B4-BE49-F238E27FC236}">
                <a16:creationId xmlns:a16="http://schemas.microsoft.com/office/drawing/2014/main" id="{0456E8B5-18AF-9B55-3710-4DCA52D30AA8}"/>
              </a:ext>
            </a:extLst>
          </p:cNvPr>
          <p:cNvSpPr txBox="1"/>
          <p:nvPr/>
        </p:nvSpPr>
        <p:spPr>
          <a:xfrm>
            <a:off x="8919358" y="5910920"/>
            <a:ext cx="1698172" cy="307777"/>
          </a:xfrm>
          <a:prstGeom prst="rect">
            <a:avLst/>
          </a:prstGeom>
          <a:noFill/>
        </p:spPr>
        <p:txBody>
          <a:bodyPr wrap="square" rtlCol="0">
            <a:spAutoFit/>
          </a:bodyPr>
          <a:lstStyle/>
          <a:p>
            <a:r>
              <a:rPr lang="en-AU" sz="1400" dirty="0">
                <a:solidFill>
                  <a:srgbClr val="FF0000"/>
                </a:solidFill>
              </a:rPr>
              <a:t>Always NULL</a:t>
            </a:r>
            <a:endParaRPr lang="en-US" sz="1400" dirty="0">
              <a:solidFill>
                <a:srgbClr val="FF0000"/>
              </a:solidFill>
            </a:endParaRPr>
          </a:p>
        </p:txBody>
      </p:sp>
      <p:pic>
        <p:nvPicPr>
          <p:cNvPr id="59" name="Picture 58">
            <a:extLst>
              <a:ext uri="{FF2B5EF4-FFF2-40B4-BE49-F238E27FC236}">
                <a16:creationId xmlns:a16="http://schemas.microsoft.com/office/drawing/2014/main" id="{22F61632-4D12-0114-070D-882D6A4F73BA}"/>
              </a:ext>
            </a:extLst>
          </p:cNvPr>
          <p:cNvPicPr>
            <a:picLocks noChangeAspect="1"/>
          </p:cNvPicPr>
          <p:nvPr/>
        </p:nvPicPr>
        <p:blipFill>
          <a:blip r:embed="rId6"/>
          <a:stretch>
            <a:fillRect/>
          </a:stretch>
        </p:blipFill>
        <p:spPr>
          <a:xfrm>
            <a:off x="419100" y="4032848"/>
            <a:ext cx="4668844" cy="2259286"/>
          </a:xfrm>
          <a:prstGeom prst="rect">
            <a:avLst/>
          </a:prstGeom>
        </p:spPr>
      </p:pic>
    </p:spTree>
    <p:extLst>
      <p:ext uri="{BB962C8B-B14F-4D97-AF65-F5344CB8AC3E}">
        <p14:creationId xmlns:p14="http://schemas.microsoft.com/office/powerpoint/2010/main" val="3994272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g37e6ca52d4d_0_12"/>
          <p:cNvSpPr txBox="1">
            <a:spLocks noGrp="1"/>
          </p:cNvSpPr>
          <p:nvPr>
            <p:ph type="title"/>
          </p:nvPr>
        </p:nvSpPr>
        <p:spPr>
          <a:xfrm>
            <a:off x="403900" y="168376"/>
            <a:ext cx="10515600" cy="590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AU" dirty="0"/>
              <a:t>Data Pipeline</a:t>
            </a:r>
            <a:endParaRPr dirty="0"/>
          </a:p>
          <a:p>
            <a:pPr marL="0" lvl="0" indent="0" algn="l" rtl="0">
              <a:spcBef>
                <a:spcPts val="0"/>
              </a:spcBef>
              <a:spcAft>
                <a:spcPts val="0"/>
              </a:spcAft>
              <a:buNone/>
            </a:pPr>
            <a:r>
              <a:rPr lang="en-AU" sz="2800" dirty="0"/>
              <a:t>Cleansing, Transformation and Validation</a:t>
            </a:r>
            <a:endParaRPr sz="2800" dirty="0"/>
          </a:p>
        </p:txBody>
      </p:sp>
      <p:grpSp>
        <p:nvGrpSpPr>
          <p:cNvPr id="2" name="Group 1">
            <a:extLst>
              <a:ext uri="{FF2B5EF4-FFF2-40B4-BE49-F238E27FC236}">
                <a16:creationId xmlns:a16="http://schemas.microsoft.com/office/drawing/2014/main" id="{5C74CA1C-2038-85FE-29BD-F33C38A518CF}"/>
              </a:ext>
            </a:extLst>
          </p:cNvPr>
          <p:cNvGrpSpPr/>
          <p:nvPr/>
        </p:nvGrpSpPr>
        <p:grpSpPr>
          <a:xfrm>
            <a:off x="539700" y="1117331"/>
            <a:ext cx="11287114" cy="4334263"/>
            <a:chOff x="548225" y="1160224"/>
            <a:chExt cx="11287114" cy="4334263"/>
          </a:xfrm>
        </p:grpSpPr>
        <p:sp>
          <p:nvSpPr>
            <p:cNvPr id="195" name="Google Shape;195;g37e6ca52d4d_0_12"/>
            <p:cNvSpPr/>
            <p:nvPr/>
          </p:nvSpPr>
          <p:spPr>
            <a:xfrm>
              <a:off x="548225" y="1160225"/>
              <a:ext cx="1930500" cy="1231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600"/>
                </a:spcBef>
                <a:spcAft>
                  <a:spcPts val="0"/>
                </a:spcAft>
                <a:buNone/>
              </a:pPr>
              <a:r>
                <a:rPr lang="en-AU" b="1" u="sng" dirty="0"/>
                <a:t>Raw Data</a:t>
              </a:r>
              <a:endParaRPr b="1" u="sng" dirty="0"/>
            </a:p>
            <a:p>
              <a:pPr marL="179999" lvl="0" indent="-153499" algn="l" rtl="0">
                <a:spcBef>
                  <a:spcPts val="600"/>
                </a:spcBef>
                <a:spcAft>
                  <a:spcPts val="0"/>
                </a:spcAft>
                <a:buSzPts val="1000"/>
                <a:buAutoNum type="arabicParenR"/>
              </a:pPr>
              <a:r>
                <a:rPr lang="en-AU" sz="1200" b="1" dirty="0" err="1"/>
                <a:t>cycle_hire_raw</a:t>
              </a:r>
              <a:endParaRPr lang="en-AU" sz="1200" b="1" dirty="0"/>
            </a:p>
            <a:p>
              <a:pPr marL="179999" lvl="0" indent="-153499" algn="l" rtl="0">
                <a:spcBef>
                  <a:spcPts val="600"/>
                </a:spcBef>
                <a:spcAft>
                  <a:spcPts val="0"/>
                </a:spcAft>
                <a:buSzPts val="1000"/>
                <a:buAutoNum type="arabicParenR"/>
              </a:pPr>
              <a:r>
                <a:rPr lang="en-AU" sz="1200" b="1" dirty="0" err="1"/>
                <a:t>cycle_stations_raw</a:t>
              </a:r>
              <a:endParaRPr lang="en-AU" sz="1200" b="1" dirty="0"/>
            </a:p>
          </p:txBody>
        </p:sp>
        <p:sp>
          <p:nvSpPr>
            <p:cNvPr id="196" name="Google Shape;196;g37e6ca52d4d_0_12"/>
            <p:cNvSpPr/>
            <p:nvPr/>
          </p:nvSpPr>
          <p:spPr>
            <a:xfrm>
              <a:off x="3739725" y="1160225"/>
              <a:ext cx="1930500" cy="1231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600"/>
                </a:spcBef>
                <a:spcAft>
                  <a:spcPts val="0"/>
                </a:spcAft>
                <a:buNone/>
              </a:pPr>
              <a:r>
                <a:rPr lang="en-AU" b="1" u="sng" dirty="0"/>
                <a:t>Staging</a:t>
              </a:r>
              <a:endParaRPr b="1" u="sng" dirty="0"/>
            </a:p>
            <a:p>
              <a:pPr marL="179999" lvl="0" indent="-153499" algn="l" rtl="0">
                <a:spcBef>
                  <a:spcPts val="600"/>
                </a:spcBef>
                <a:spcAft>
                  <a:spcPts val="0"/>
                </a:spcAft>
                <a:buSzPts val="1000"/>
                <a:buAutoNum type="arabicParenR"/>
              </a:pPr>
              <a:r>
                <a:rPr lang="en-AU" sz="1200" b="1" dirty="0" err="1"/>
                <a:t>stg_cycle_hire</a:t>
              </a:r>
              <a:endParaRPr sz="1200" b="1" dirty="0"/>
            </a:p>
            <a:p>
              <a:pPr marL="179999" lvl="0" indent="-153499" algn="l" rtl="0">
                <a:spcBef>
                  <a:spcPts val="600"/>
                </a:spcBef>
                <a:spcAft>
                  <a:spcPts val="0"/>
                </a:spcAft>
                <a:buSzPts val="1000"/>
                <a:buAutoNum type="arabicParenR"/>
              </a:pPr>
              <a:r>
                <a:rPr lang="en-AU" sz="1200" b="1" dirty="0" err="1"/>
                <a:t>stg_cycle_stations</a:t>
              </a:r>
              <a:endParaRPr sz="1200" b="1" dirty="0"/>
            </a:p>
          </p:txBody>
        </p:sp>
        <p:sp>
          <p:nvSpPr>
            <p:cNvPr id="197" name="Google Shape;197;g37e6ca52d4d_0_12"/>
            <p:cNvSpPr/>
            <p:nvPr/>
          </p:nvSpPr>
          <p:spPr>
            <a:xfrm>
              <a:off x="6753325" y="1160225"/>
              <a:ext cx="1930500" cy="12318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AU" b="1" u="sng" dirty="0"/>
                <a:t>Model</a:t>
              </a:r>
              <a:endParaRPr b="1" u="sng" dirty="0"/>
            </a:p>
            <a:p>
              <a:pPr marL="179999" lvl="0" indent="-153499" algn="l" rtl="0">
                <a:spcBef>
                  <a:spcPts val="600"/>
                </a:spcBef>
                <a:spcAft>
                  <a:spcPts val="0"/>
                </a:spcAft>
                <a:buSzPts val="1000"/>
                <a:buAutoNum type="arabicParenR"/>
              </a:pPr>
              <a:r>
                <a:rPr lang="en-AU" sz="1200" b="1" dirty="0" err="1"/>
                <a:t>dim_stations</a:t>
              </a:r>
              <a:endParaRPr sz="1200" b="1" dirty="0"/>
            </a:p>
            <a:p>
              <a:pPr marL="179999" lvl="0" indent="-153499" algn="l" rtl="0">
                <a:spcBef>
                  <a:spcPts val="600"/>
                </a:spcBef>
                <a:spcAft>
                  <a:spcPts val="0"/>
                </a:spcAft>
                <a:buSzPts val="1000"/>
                <a:buAutoNum type="arabicParenR"/>
              </a:pPr>
              <a:r>
                <a:rPr lang="en-AU" sz="1200" b="1" dirty="0" err="1"/>
                <a:t>dim_dates</a:t>
              </a:r>
              <a:endParaRPr sz="1200" b="1" dirty="0"/>
            </a:p>
            <a:p>
              <a:pPr marL="179999" lvl="0" indent="-153499" algn="l" rtl="0">
                <a:spcBef>
                  <a:spcPts val="600"/>
                </a:spcBef>
                <a:spcAft>
                  <a:spcPts val="0"/>
                </a:spcAft>
                <a:buSzPts val="1000"/>
                <a:buAutoNum type="arabicParenR"/>
              </a:pPr>
              <a:r>
                <a:rPr lang="en-AU" sz="1200" b="1" dirty="0" err="1"/>
                <a:t>fact_trips</a:t>
              </a:r>
              <a:endParaRPr sz="1200" b="1" dirty="0"/>
            </a:p>
          </p:txBody>
        </p:sp>
        <p:sp>
          <p:nvSpPr>
            <p:cNvPr id="198" name="Google Shape;198;g37e6ca52d4d_0_12"/>
            <p:cNvSpPr/>
            <p:nvPr/>
          </p:nvSpPr>
          <p:spPr>
            <a:xfrm>
              <a:off x="9638624" y="1160224"/>
              <a:ext cx="2196715" cy="3290767"/>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AU" b="1" u="sng" dirty="0"/>
                <a:t>Analytics</a:t>
              </a:r>
              <a:endParaRPr b="1" u="sng" dirty="0"/>
            </a:p>
            <a:p>
              <a:pPr marL="179999" lvl="0" indent="-153499" algn="l" rtl="0">
                <a:spcBef>
                  <a:spcPts val="600"/>
                </a:spcBef>
                <a:spcAft>
                  <a:spcPts val="0"/>
                </a:spcAft>
                <a:buSzPts val="1000"/>
                <a:buAutoNum type="arabicParenR"/>
              </a:pPr>
              <a:r>
                <a:rPr lang="en-AU" sz="1200" b="1" dirty="0" err="1"/>
                <a:t>daily_summaries</a:t>
              </a:r>
              <a:endParaRPr sz="1200" b="1" dirty="0"/>
            </a:p>
            <a:p>
              <a:pPr marL="179999" lvl="0" indent="-153499" algn="l" rtl="0">
                <a:spcBef>
                  <a:spcPts val="600"/>
                </a:spcBef>
                <a:spcAft>
                  <a:spcPts val="0"/>
                </a:spcAft>
                <a:buSzPts val="1000"/>
                <a:buAutoNum type="arabicParenR"/>
              </a:pPr>
              <a:r>
                <a:rPr lang="en-AU" sz="1200" b="1" dirty="0" err="1"/>
                <a:t>duration_band</a:t>
              </a:r>
              <a:endParaRPr sz="1200" b="1" dirty="0"/>
            </a:p>
            <a:p>
              <a:pPr marL="179999" lvl="0" indent="-153499" algn="l" rtl="0">
                <a:spcBef>
                  <a:spcPts val="600"/>
                </a:spcBef>
                <a:spcAft>
                  <a:spcPts val="0"/>
                </a:spcAft>
                <a:buSzPts val="1000"/>
                <a:buAutoNum type="arabicParenR"/>
              </a:pPr>
              <a:r>
                <a:rPr lang="en-AU" sz="1200" b="1" dirty="0" err="1"/>
                <a:t>Hourly_counts</a:t>
              </a:r>
              <a:endParaRPr sz="1200" b="1" dirty="0"/>
            </a:p>
            <a:p>
              <a:pPr marL="179999" lvl="0" indent="-153499" algn="l" rtl="0">
                <a:spcBef>
                  <a:spcPts val="600"/>
                </a:spcBef>
                <a:spcAft>
                  <a:spcPts val="0"/>
                </a:spcAft>
                <a:buSzPts val="1000"/>
                <a:buAutoNum type="arabicParenR"/>
              </a:pPr>
              <a:r>
                <a:rPr lang="en-AU" sz="1200" b="1" dirty="0" err="1"/>
                <a:t>monthly_summaries</a:t>
              </a:r>
              <a:endParaRPr sz="1200" b="1" dirty="0"/>
            </a:p>
            <a:p>
              <a:pPr marL="179999" lvl="0" indent="-153499" algn="l" rtl="0">
                <a:spcBef>
                  <a:spcPts val="600"/>
                </a:spcBef>
                <a:spcAft>
                  <a:spcPts val="0"/>
                </a:spcAft>
                <a:buSzPts val="1000"/>
                <a:buAutoNum type="arabicParenR"/>
              </a:pPr>
              <a:r>
                <a:rPr lang="en-AU" sz="1200" b="1" dirty="0" err="1"/>
                <a:t>return_to_origin</a:t>
              </a:r>
              <a:endParaRPr sz="1200" b="1" dirty="0"/>
            </a:p>
            <a:p>
              <a:pPr marL="179999" lvl="0" indent="-153499" algn="l" rtl="0">
                <a:spcBef>
                  <a:spcPts val="600"/>
                </a:spcBef>
                <a:spcAft>
                  <a:spcPts val="0"/>
                </a:spcAft>
                <a:buSzPts val="1000"/>
                <a:buAutoNum type="arabicParenR"/>
              </a:pPr>
              <a:r>
                <a:rPr lang="en-AU" sz="1200" b="1" dirty="0" err="1"/>
                <a:t>route_popularity</a:t>
              </a:r>
              <a:endParaRPr sz="1200" b="1" dirty="0"/>
            </a:p>
            <a:p>
              <a:pPr marL="179999" lvl="0" indent="-153499" algn="l" rtl="0">
                <a:spcBef>
                  <a:spcPts val="600"/>
                </a:spcBef>
                <a:spcAft>
                  <a:spcPts val="0"/>
                </a:spcAft>
                <a:buSzPts val="1000"/>
                <a:buAutoNum type="arabicParenR"/>
              </a:pPr>
              <a:r>
                <a:rPr lang="en-AU" sz="1200" b="1" dirty="0" err="1"/>
                <a:t>station_demand_supply</a:t>
              </a:r>
              <a:endParaRPr sz="1200" b="1" dirty="0"/>
            </a:p>
            <a:p>
              <a:pPr marL="179999" lvl="0" indent="-153499" algn="l" rtl="0">
                <a:spcBef>
                  <a:spcPts val="600"/>
                </a:spcBef>
                <a:spcAft>
                  <a:spcPts val="0"/>
                </a:spcAft>
                <a:buSzPts val="1000"/>
                <a:buAutoNum type="arabicParenR"/>
              </a:pPr>
              <a:r>
                <a:rPr lang="en-AU" sz="1200" b="1" dirty="0" err="1"/>
                <a:t>top_stations</a:t>
              </a:r>
              <a:endParaRPr sz="1200" b="1" dirty="0"/>
            </a:p>
            <a:p>
              <a:pPr marL="179999" lvl="0" indent="-153499" algn="l" rtl="0">
                <a:spcBef>
                  <a:spcPts val="600"/>
                </a:spcBef>
                <a:spcAft>
                  <a:spcPts val="0"/>
                </a:spcAft>
                <a:buSzPts val="1000"/>
                <a:buAutoNum type="arabicParenR"/>
              </a:pPr>
              <a:r>
                <a:rPr lang="en-AU" sz="1200" b="1" dirty="0" err="1"/>
                <a:t>trip_duration_histogram</a:t>
              </a:r>
              <a:endParaRPr sz="1200" b="1" dirty="0"/>
            </a:p>
            <a:p>
              <a:pPr marL="179999" lvl="0" indent="-153499" algn="l" rtl="0">
                <a:spcBef>
                  <a:spcPts val="600"/>
                </a:spcBef>
                <a:spcAft>
                  <a:spcPts val="0"/>
                </a:spcAft>
                <a:buSzPts val="1000"/>
                <a:buAutoNum type="arabicParenR"/>
              </a:pPr>
              <a:r>
                <a:rPr lang="en-AU" sz="1200" b="1" dirty="0" err="1"/>
                <a:t>weekly_summaries</a:t>
              </a:r>
              <a:endParaRPr sz="1200" b="1" dirty="0"/>
            </a:p>
          </p:txBody>
        </p:sp>
        <p:sp>
          <p:nvSpPr>
            <p:cNvPr id="199" name="Google Shape;199;g37e6ca52d4d_0_12"/>
            <p:cNvSpPr/>
            <p:nvPr/>
          </p:nvSpPr>
          <p:spPr>
            <a:xfrm>
              <a:off x="2570425" y="1566625"/>
              <a:ext cx="1077600" cy="406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0" name="Google Shape;200;g37e6ca52d4d_0_12"/>
            <p:cNvSpPr/>
            <p:nvPr/>
          </p:nvSpPr>
          <p:spPr>
            <a:xfrm>
              <a:off x="5761925" y="1560175"/>
              <a:ext cx="899700" cy="406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1" name="Google Shape;201;g37e6ca52d4d_0_12"/>
            <p:cNvSpPr/>
            <p:nvPr/>
          </p:nvSpPr>
          <p:spPr>
            <a:xfrm>
              <a:off x="8775525" y="1566625"/>
              <a:ext cx="863100" cy="406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2" name="Google Shape;202;g37e6ca52d4d_0_12"/>
            <p:cNvSpPr/>
            <p:nvPr/>
          </p:nvSpPr>
          <p:spPr>
            <a:xfrm>
              <a:off x="1207597" y="2600675"/>
              <a:ext cx="3631720" cy="2893812"/>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AU" b="1" dirty="0"/>
                <a:t>Data Cleansing</a:t>
              </a:r>
              <a:endParaRPr b="1" dirty="0"/>
            </a:p>
            <a:p>
              <a:pPr marL="179999" lvl="0" indent="-153499" algn="l" rtl="0">
                <a:spcBef>
                  <a:spcPts val="600"/>
                </a:spcBef>
                <a:spcAft>
                  <a:spcPts val="0"/>
                </a:spcAft>
                <a:buSzPts val="1000"/>
                <a:buAutoNum type="arabicParenR"/>
              </a:pPr>
              <a:r>
                <a:rPr lang="en-AU" sz="1200" dirty="0"/>
                <a:t>Start Station ID/End Station ID are null or invalid ~5M+</a:t>
              </a:r>
            </a:p>
            <a:p>
              <a:pPr marL="179999" lvl="0" indent="-153499" algn="l" rtl="0">
                <a:spcBef>
                  <a:spcPts val="600"/>
                </a:spcBef>
                <a:spcAft>
                  <a:spcPts val="0"/>
                </a:spcAft>
                <a:buSzPts val="1000"/>
                <a:buAutoNum type="arabicParenR"/>
              </a:pPr>
              <a:r>
                <a:rPr lang="en-AU" sz="1200" dirty="0"/>
                <a:t>Station Names instead of station ID can be used as reference &gt;&gt; Cleanse based on Station Name</a:t>
              </a:r>
              <a:endParaRPr sz="1200" dirty="0"/>
            </a:p>
            <a:p>
              <a:pPr marL="179999" lvl="0" indent="-153499" algn="l" rtl="0">
                <a:spcBef>
                  <a:spcPts val="600"/>
                </a:spcBef>
                <a:spcAft>
                  <a:spcPts val="0"/>
                </a:spcAft>
                <a:buSzPts val="1000"/>
                <a:buAutoNum type="arabicParenR"/>
              </a:pPr>
              <a:r>
                <a:rPr lang="en-AU" sz="1200" dirty="0"/>
                <a:t>Timestamp is stored as Integer not suitable for time/date-based analysis &gt;&gt; Converted to proper timestamp and date.</a:t>
              </a:r>
              <a:endParaRPr sz="1200" dirty="0"/>
            </a:p>
          </p:txBody>
        </p:sp>
        <p:sp>
          <p:nvSpPr>
            <p:cNvPr id="203" name="Google Shape;203;g37e6ca52d4d_0_12"/>
            <p:cNvSpPr/>
            <p:nvPr/>
          </p:nvSpPr>
          <p:spPr>
            <a:xfrm>
              <a:off x="6211775" y="2553831"/>
              <a:ext cx="3279342" cy="2893812"/>
            </a:xfrm>
            <a:prstGeom prst="verticalScrol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AU" b="1" dirty="0"/>
                <a:t>Data Transform</a:t>
              </a:r>
              <a:endParaRPr b="1" dirty="0"/>
            </a:p>
            <a:p>
              <a:pPr marL="179999" lvl="0" indent="-153499" algn="l" rtl="0">
                <a:spcBef>
                  <a:spcPts val="600"/>
                </a:spcBef>
                <a:spcAft>
                  <a:spcPts val="0"/>
                </a:spcAft>
                <a:buSzPts val="1000"/>
                <a:buAutoNum type="arabicParenR"/>
              </a:pPr>
              <a:r>
                <a:rPr lang="en-AU" sz="1200" dirty="0"/>
                <a:t>Extract Area from Station Names</a:t>
              </a:r>
              <a:endParaRPr sz="1200" dirty="0"/>
            </a:p>
            <a:p>
              <a:pPr marL="179999" lvl="0" indent="-153499" algn="l" rtl="0">
                <a:spcBef>
                  <a:spcPts val="600"/>
                </a:spcBef>
                <a:spcAft>
                  <a:spcPts val="0"/>
                </a:spcAft>
                <a:buSzPts val="1000"/>
                <a:buAutoNum type="arabicParenR"/>
              </a:pPr>
              <a:r>
                <a:rPr lang="en-AU" sz="1200" dirty="0" err="1"/>
                <a:t>dim_dates</a:t>
              </a:r>
              <a:r>
                <a:rPr lang="en-AU" sz="1200" dirty="0"/>
                <a:t> to support fast access to date fields for efficient reporting</a:t>
              </a:r>
              <a:endParaRPr sz="1200" dirty="0"/>
            </a:p>
            <a:p>
              <a:pPr marL="179999" lvl="0" indent="-153499" algn="l" rtl="0">
                <a:spcBef>
                  <a:spcPts val="600"/>
                </a:spcBef>
                <a:spcAft>
                  <a:spcPts val="0"/>
                </a:spcAft>
                <a:buSzPts val="1000"/>
                <a:buAutoNum type="arabicParenR"/>
              </a:pPr>
              <a:r>
                <a:rPr lang="en-AU" sz="1200" dirty="0"/>
                <a:t>Analytics tables created to support faster access for visualisation since the volume of data in </a:t>
              </a:r>
              <a:r>
                <a:rPr lang="en-AU" sz="1200" dirty="0" err="1"/>
                <a:t>fact_trips</a:t>
              </a:r>
              <a:r>
                <a:rPr lang="en-AU" sz="1200" dirty="0"/>
                <a:t> is 83M+</a:t>
              </a:r>
              <a:endParaRPr sz="1200" dirty="0"/>
            </a:p>
          </p:txBody>
        </p:sp>
      </p:grpSp>
      <p:pic>
        <p:nvPicPr>
          <p:cNvPr id="204" name="Google Shape;204;g37e6ca52d4d_0_12"/>
          <p:cNvPicPr preferRelativeResize="0"/>
          <p:nvPr/>
        </p:nvPicPr>
        <p:blipFill>
          <a:blip r:embed="rId3">
            <a:alphaModFix/>
          </a:blip>
          <a:stretch>
            <a:fillRect/>
          </a:stretch>
        </p:blipFill>
        <p:spPr>
          <a:xfrm>
            <a:off x="838200" y="5913387"/>
            <a:ext cx="1527881" cy="406500"/>
          </a:xfrm>
          <a:prstGeom prst="rect">
            <a:avLst/>
          </a:prstGeom>
          <a:noFill/>
          <a:ln>
            <a:noFill/>
          </a:ln>
        </p:spPr>
      </p:pic>
      <p:sp>
        <p:nvSpPr>
          <p:cNvPr id="205" name="Google Shape;205;g37e6ca52d4d_0_12"/>
          <p:cNvSpPr txBox="1"/>
          <p:nvPr/>
        </p:nvSpPr>
        <p:spPr>
          <a:xfrm>
            <a:off x="2417225" y="5613400"/>
            <a:ext cx="6700896" cy="1006475"/>
          </a:xfrm>
          <a:prstGeom prst="rect">
            <a:avLst/>
          </a:prstGeom>
          <a:noFill/>
          <a:ln>
            <a:noFill/>
          </a:ln>
        </p:spPr>
        <p:txBody>
          <a:bodyPr spcFirstLastPara="1" wrap="square" lIns="91425" tIns="91425" rIns="91425" bIns="91425" anchor="t" anchorCtr="0">
            <a:noAutofit/>
          </a:bodyPr>
          <a:lstStyle/>
          <a:p>
            <a:pPr marL="101600" lvl="0" indent="-171450" algn="l" rtl="0">
              <a:spcBef>
                <a:spcPts val="0"/>
              </a:spcBef>
              <a:spcAft>
                <a:spcPts val="0"/>
              </a:spcAft>
              <a:buClr>
                <a:schemeClr val="dk1"/>
              </a:buClr>
              <a:buSzPts val="1100"/>
              <a:buFont typeface="Wingdings" panose="05000000000000000000" pitchFamily="2" charset="2"/>
              <a:buChar char="v"/>
            </a:pPr>
            <a:r>
              <a:rPr lang="en-AU" sz="1200" dirty="0">
                <a:solidFill>
                  <a:schemeClr val="dk1"/>
                </a:solidFill>
              </a:rPr>
              <a:t>Check on the permissible null value (</a:t>
            </a:r>
            <a:r>
              <a:rPr lang="en-AU" sz="1200" dirty="0" err="1">
                <a:solidFill>
                  <a:schemeClr val="dk1"/>
                </a:solidFill>
              </a:rPr>
              <a:t>upto</a:t>
            </a:r>
            <a:r>
              <a:rPr lang="en-AU" sz="1200" dirty="0">
                <a:solidFill>
                  <a:schemeClr val="dk1"/>
                </a:solidFill>
              </a:rPr>
              <a:t> 2%)</a:t>
            </a:r>
            <a:endParaRPr sz="1200" dirty="0">
              <a:solidFill>
                <a:schemeClr val="dk1"/>
              </a:solidFill>
            </a:endParaRPr>
          </a:p>
          <a:p>
            <a:pPr marL="101600" lvl="0" indent="-171450" algn="l" rtl="0">
              <a:spcBef>
                <a:spcPts val="0"/>
              </a:spcBef>
              <a:spcAft>
                <a:spcPts val="0"/>
              </a:spcAft>
              <a:buClr>
                <a:schemeClr val="dk1"/>
              </a:buClr>
              <a:buSzPts val="1100"/>
              <a:buFont typeface="Wingdings" panose="05000000000000000000" pitchFamily="2" charset="2"/>
              <a:buChar char="v"/>
            </a:pPr>
            <a:r>
              <a:rPr lang="en-AU" sz="1200" dirty="0">
                <a:solidFill>
                  <a:schemeClr val="dk1"/>
                </a:solidFill>
              </a:rPr>
              <a:t>Check on valid station ids</a:t>
            </a:r>
            <a:endParaRPr sz="1200" dirty="0">
              <a:solidFill>
                <a:schemeClr val="dk1"/>
              </a:solidFill>
            </a:endParaRPr>
          </a:p>
          <a:p>
            <a:pPr marL="101600" lvl="0" indent="-171450" algn="l" rtl="0">
              <a:spcBef>
                <a:spcPts val="0"/>
              </a:spcBef>
              <a:spcAft>
                <a:spcPts val="0"/>
              </a:spcAft>
              <a:buClr>
                <a:schemeClr val="dk1"/>
              </a:buClr>
              <a:buSzPts val="1100"/>
              <a:buFont typeface="Wingdings" panose="05000000000000000000" pitchFamily="2" charset="2"/>
              <a:buChar char="v"/>
            </a:pPr>
            <a:r>
              <a:rPr lang="en-AU" sz="1200" dirty="0">
                <a:solidFill>
                  <a:schemeClr val="dk1"/>
                </a:solidFill>
              </a:rPr>
              <a:t>Check on valid duration &lt; 24hrs</a:t>
            </a:r>
            <a:endParaRPr sz="1200" dirty="0">
              <a:solidFill>
                <a:schemeClr val="dk1"/>
              </a:solidFill>
            </a:endParaRPr>
          </a:p>
          <a:p>
            <a:pPr marL="101600" lvl="0" indent="-171450" algn="l" rtl="0">
              <a:spcBef>
                <a:spcPts val="0"/>
              </a:spcBef>
              <a:spcAft>
                <a:spcPts val="0"/>
              </a:spcAft>
              <a:buClr>
                <a:schemeClr val="dk1"/>
              </a:buClr>
              <a:buSzPts val="1100"/>
              <a:buFont typeface="Wingdings" panose="05000000000000000000" pitchFamily="2" charset="2"/>
              <a:buChar char="v"/>
            </a:pPr>
            <a:r>
              <a:rPr lang="en-AU" sz="1200" dirty="0">
                <a:solidFill>
                  <a:schemeClr val="dk1"/>
                </a:solidFill>
              </a:rPr>
              <a:t>Checks performed on both raw and staging tables to compare before &amp; after snapshots</a:t>
            </a:r>
            <a:endParaRPr sz="1200" dirty="0">
              <a:solidFill>
                <a:schemeClr val="dk1"/>
              </a:solidFill>
            </a:endParaRPr>
          </a:p>
        </p:txBody>
      </p:sp>
      <p:pic>
        <p:nvPicPr>
          <p:cNvPr id="5" name="Picture 4">
            <a:extLst>
              <a:ext uri="{FF2B5EF4-FFF2-40B4-BE49-F238E27FC236}">
                <a16:creationId xmlns:a16="http://schemas.microsoft.com/office/drawing/2014/main" id="{220B5139-8934-9DDE-4CA0-FB96F6A2C333}"/>
              </a:ext>
            </a:extLst>
          </p:cNvPr>
          <p:cNvPicPr>
            <a:picLocks noChangeAspect="1"/>
          </p:cNvPicPr>
          <p:nvPr/>
        </p:nvPicPr>
        <p:blipFill>
          <a:blip r:embed="rId4"/>
          <a:stretch>
            <a:fillRect/>
          </a:stretch>
        </p:blipFill>
        <p:spPr>
          <a:xfrm>
            <a:off x="4613457" y="3288645"/>
            <a:ext cx="1729216" cy="7743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g37e6ca52d4d_0_32"/>
          <p:cNvSpPr txBox="1">
            <a:spLocks noGrp="1"/>
          </p:cNvSpPr>
          <p:nvPr>
            <p:ph type="title"/>
          </p:nvPr>
        </p:nvSpPr>
        <p:spPr>
          <a:xfrm>
            <a:off x="256040" y="177743"/>
            <a:ext cx="10515600" cy="590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AU" dirty="0"/>
              <a:t>Orchestration &amp; Checkpoints </a:t>
            </a:r>
            <a:endParaRPr dirty="0"/>
          </a:p>
        </p:txBody>
      </p:sp>
      <p:pic>
        <p:nvPicPr>
          <p:cNvPr id="213" name="Google Shape;213;g37e6ca52d4d_0_32"/>
          <p:cNvPicPr preferRelativeResize="0"/>
          <p:nvPr/>
        </p:nvPicPr>
        <p:blipFill>
          <a:blip r:embed="rId3">
            <a:alphaModFix/>
          </a:blip>
          <a:stretch>
            <a:fillRect/>
          </a:stretch>
        </p:blipFill>
        <p:spPr>
          <a:xfrm>
            <a:off x="730894" y="4073763"/>
            <a:ext cx="7689464" cy="1937649"/>
          </a:xfrm>
          <a:prstGeom prst="rect">
            <a:avLst/>
          </a:prstGeom>
          <a:noFill/>
          <a:ln>
            <a:solidFill>
              <a:schemeClr val="tx1"/>
            </a:solidFill>
          </a:ln>
        </p:spPr>
      </p:pic>
      <p:pic>
        <p:nvPicPr>
          <p:cNvPr id="212" name="Google Shape;212;g37e6ca52d4d_0_32"/>
          <p:cNvPicPr preferRelativeResize="0"/>
          <p:nvPr/>
        </p:nvPicPr>
        <p:blipFill>
          <a:blip r:embed="rId4">
            <a:alphaModFix/>
          </a:blip>
          <a:srcRect b="11806"/>
          <a:stretch/>
        </p:blipFill>
        <p:spPr>
          <a:xfrm>
            <a:off x="3378496" y="861834"/>
            <a:ext cx="7689464" cy="3118238"/>
          </a:xfrm>
          <a:prstGeom prst="rect">
            <a:avLst/>
          </a:prstGeom>
          <a:noFill/>
          <a:ln>
            <a:solidFill>
              <a:schemeClr val="tx1"/>
            </a:solidFill>
          </a:ln>
        </p:spPr>
      </p:pic>
      <p:pic>
        <p:nvPicPr>
          <p:cNvPr id="40" name="Content Placeholder 39" descr="A black background with blue letters&#10;&#10;AI-generated content may be incorrect.">
            <a:extLst>
              <a:ext uri="{FF2B5EF4-FFF2-40B4-BE49-F238E27FC236}">
                <a16:creationId xmlns:a16="http://schemas.microsoft.com/office/drawing/2014/main" id="{5A4C4BC7-90AC-000F-FC6E-D8E63B17E267}"/>
              </a:ext>
            </a:extLst>
          </p:cNvPr>
          <p:cNvPicPr>
            <a:picLocks noChangeAspect="1"/>
          </p:cNvPicPr>
          <p:nvPr/>
        </p:nvPicPr>
        <p:blipFill>
          <a:blip r:embed="rId5">
            <a:alphaModFix/>
            <a:extLst>
              <a:ext uri="{28A0092B-C50C-407E-A947-70E740481C1C}">
                <a14:useLocalDpi xmlns:a14="http://schemas.microsoft.com/office/drawing/2010/main" val="0"/>
              </a:ext>
            </a:extLst>
          </a:blip>
          <a:srcRect l="4735" t="14146" r="73711" b="14657"/>
          <a:stretch/>
        </p:blipFill>
        <p:spPr>
          <a:xfrm>
            <a:off x="10717970" y="560692"/>
            <a:ext cx="822678" cy="776402"/>
          </a:xfrm>
          <a:prstGeom prst="rect">
            <a:avLst/>
          </a:prstGeom>
        </p:spPr>
      </p:pic>
      <p:pic>
        <p:nvPicPr>
          <p:cNvPr id="3" name="Picture 2">
            <a:extLst>
              <a:ext uri="{FF2B5EF4-FFF2-40B4-BE49-F238E27FC236}">
                <a16:creationId xmlns:a16="http://schemas.microsoft.com/office/drawing/2014/main" id="{144403D4-DC1C-F669-9011-8E07E5A7209F}"/>
              </a:ext>
            </a:extLst>
          </p:cNvPr>
          <p:cNvPicPr>
            <a:picLocks noChangeAspect="1"/>
          </p:cNvPicPr>
          <p:nvPr/>
        </p:nvPicPr>
        <p:blipFill>
          <a:blip r:embed="rId6"/>
          <a:stretch>
            <a:fillRect/>
          </a:stretch>
        </p:blipFill>
        <p:spPr>
          <a:xfrm>
            <a:off x="730894" y="861834"/>
            <a:ext cx="2518206" cy="3045939"/>
          </a:xfrm>
          <a:prstGeom prst="rect">
            <a:avLst/>
          </a:prstGeom>
          <a:ln>
            <a:solidFill>
              <a:schemeClr val="accent1"/>
            </a:solidFill>
          </a:ln>
        </p:spPr>
      </p:pic>
      <p:pic>
        <p:nvPicPr>
          <p:cNvPr id="7" name="Picture 6">
            <a:extLst>
              <a:ext uri="{FF2B5EF4-FFF2-40B4-BE49-F238E27FC236}">
                <a16:creationId xmlns:a16="http://schemas.microsoft.com/office/drawing/2014/main" id="{9CA09025-DC1A-D845-3876-3FB2E078E792}"/>
              </a:ext>
            </a:extLst>
          </p:cNvPr>
          <p:cNvPicPr>
            <a:picLocks noChangeAspect="1"/>
          </p:cNvPicPr>
          <p:nvPr/>
        </p:nvPicPr>
        <p:blipFill>
          <a:blip r:embed="rId7"/>
          <a:stretch>
            <a:fillRect/>
          </a:stretch>
        </p:blipFill>
        <p:spPr>
          <a:xfrm>
            <a:off x="152440" y="654765"/>
            <a:ext cx="822019" cy="68232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327CB-BF7C-7BBD-726E-EA176FD479E8}"/>
              </a:ext>
            </a:extLst>
          </p:cNvPr>
          <p:cNvSpPr>
            <a:spLocks noGrp="1"/>
          </p:cNvSpPr>
          <p:nvPr>
            <p:ph type="title"/>
          </p:nvPr>
        </p:nvSpPr>
        <p:spPr/>
        <p:txBody>
          <a:bodyPr/>
          <a:lstStyle/>
          <a:p>
            <a:r>
              <a:rPr lang="en-SG" dirty="0"/>
              <a:t>Closing Summary</a:t>
            </a:r>
          </a:p>
        </p:txBody>
      </p:sp>
      <p:sp>
        <p:nvSpPr>
          <p:cNvPr id="3" name="Text Placeholder 2">
            <a:extLst>
              <a:ext uri="{FF2B5EF4-FFF2-40B4-BE49-F238E27FC236}">
                <a16:creationId xmlns:a16="http://schemas.microsoft.com/office/drawing/2014/main" id="{2F080175-FA52-8942-83E4-954837D92E19}"/>
              </a:ext>
            </a:extLst>
          </p:cNvPr>
          <p:cNvSpPr>
            <a:spLocks noGrp="1"/>
          </p:cNvSpPr>
          <p:nvPr>
            <p:ph type="body" orient="vert" idx="4294967295"/>
          </p:nvPr>
        </p:nvSpPr>
        <p:spPr>
          <a:xfrm>
            <a:off x="838200" y="1089426"/>
            <a:ext cx="10515600" cy="4862799"/>
          </a:xfrm>
        </p:spPr>
        <p:txBody>
          <a:bodyPr>
            <a:noAutofit/>
          </a:bodyPr>
          <a:lstStyle/>
          <a:p>
            <a:pPr>
              <a:lnSpc>
                <a:spcPct val="110000"/>
              </a:lnSpc>
              <a:spcBef>
                <a:spcPts val="600"/>
              </a:spcBef>
            </a:pPr>
            <a:r>
              <a:rPr lang="en-SG" sz="1400" b="1" dirty="0">
                <a:latin typeface="Arial" panose="020B0604020202020204" pitchFamily="34" charset="0"/>
                <a:cs typeface="Arial" panose="020B0604020202020204" pitchFamily="34" charset="0"/>
              </a:rPr>
              <a:t>Further Enhancements</a:t>
            </a:r>
          </a:p>
          <a:p>
            <a:pPr marL="742950" lvl="1" indent="-285750" eaLnBrk="0" fontAlgn="base" hangingPunct="0">
              <a:lnSpc>
                <a:spcPct val="110000"/>
              </a:lnSpc>
              <a:spcBef>
                <a:spcPts val="600"/>
              </a:spcBef>
              <a:spcAft>
                <a:spcPct val="0"/>
              </a:spcAft>
              <a:buClrTx/>
              <a:buSzTx/>
              <a:buFontTx/>
              <a:buChar char="-"/>
            </a:pPr>
            <a:r>
              <a:rPr lang="en-US" altLang="en-US" sz="1400" dirty="0">
                <a:solidFill>
                  <a:schemeClr val="tx1"/>
                </a:solidFill>
                <a:latin typeface="Arial" panose="020B0604020202020204" pitchFamily="34" charset="0"/>
                <a:cs typeface="Arial" panose="020B0604020202020204" pitchFamily="34" charset="0"/>
              </a:rPr>
              <a:t>Demand Forecasting</a:t>
            </a:r>
          </a:p>
          <a:p>
            <a:pPr marL="742950" lvl="1" indent="-285750" eaLnBrk="0" fontAlgn="base" hangingPunct="0">
              <a:lnSpc>
                <a:spcPct val="110000"/>
              </a:lnSpc>
              <a:spcBef>
                <a:spcPts val="600"/>
              </a:spcBef>
              <a:spcAft>
                <a:spcPct val="0"/>
              </a:spcAft>
              <a:buClrTx/>
              <a:buSzTx/>
              <a:buFontTx/>
              <a:buChar char="-"/>
            </a:pPr>
            <a:r>
              <a:rPr lang="en-US" altLang="en-US" sz="1400" dirty="0">
                <a:solidFill>
                  <a:schemeClr val="tx1"/>
                </a:solidFill>
                <a:latin typeface="Arial" panose="020B0604020202020204" pitchFamily="34" charset="0"/>
                <a:cs typeface="Arial" panose="020B0604020202020204" pitchFamily="34" charset="0"/>
              </a:rPr>
              <a:t>Anomaly Detection (Flag abnormal spikes/drops in hires (e.g., strikes, outages, big events).)</a:t>
            </a:r>
          </a:p>
          <a:p>
            <a:pPr marL="742950" lvl="1" indent="-285750" eaLnBrk="0" fontAlgn="base" hangingPunct="0">
              <a:lnSpc>
                <a:spcPct val="110000"/>
              </a:lnSpc>
              <a:spcBef>
                <a:spcPts val="600"/>
              </a:spcBef>
              <a:spcAft>
                <a:spcPct val="0"/>
              </a:spcAft>
              <a:buClrTx/>
              <a:buSzTx/>
              <a:buFontTx/>
              <a:buChar char="-"/>
            </a:pPr>
            <a:r>
              <a:rPr lang="en-US" altLang="en-US" sz="1400" dirty="0">
                <a:solidFill>
                  <a:schemeClr val="tx1"/>
                </a:solidFill>
                <a:latin typeface="Arial" panose="020B0604020202020204" pitchFamily="34" charset="0"/>
                <a:cs typeface="Arial" panose="020B0604020202020204" pitchFamily="34" charset="0"/>
              </a:rPr>
              <a:t>Route Recommendation for e.g. Popular routes between stations, Suggestion engine for tourists</a:t>
            </a:r>
          </a:p>
          <a:p>
            <a:pPr marL="742950" lvl="1" indent="-285750" eaLnBrk="0" fontAlgn="base" hangingPunct="0">
              <a:lnSpc>
                <a:spcPct val="110000"/>
              </a:lnSpc>
              <a:spcBef>
                <a:spcPts val="600"/>
              </a:spcBef>
              <a:spcAft>
                <a:spcPct val="0"/>
              </a:spcAft>
              <a:buClrTx/>
              <a:buSzTx/>
              <a:buFontTx/>
              <a:buChar char="-"/>
            </a:pPr>
            <a:r>
              <a:rPr lang="en-US" altLang="en-US" sz="1400" dirty="0">
                <a:solidFill>
                  <a:schemeClr val="tx1"/>
                </a:solidFill>
                <a:latin typeface="Arial" panose="020B0604020202020204" pitchFamily="34" charset="0"/>
                <a:cs typeface="Arial" panose="020B0604020202020204" pitchFamily="34" charset="0"/>
              </a:rPr>
              <a:t>Optimization, Use analysis to identify under-served areas, bike rebalancing logistics: predict where to move bikes.</a:t>
            </a:r>
          </a:p>
          <a:p>
            <a:pPr>
              <a:lnSpc>
                <a:spcPct val="110000"/>
              </a:lnSpc>
              <a:spcBef>
                <a:spcPts val="600"/>
              </a:spcBef>
            </a:pPr>
            <a:r>
              <a:rPr lang="en-SG" sz="1400" b="1" dirty="0">
                <a:latin typeface="Arial" panose="020B0604020202020204" pitchFamily="34" charset="0"/>
                <a:cs typeface="Arial" panose="020B0604020202020204" pitchFamily="34" charset="0"/>
              </a:rPr>
              <a:t>Additional Data that could have helped</a:t>
            </a:r>
          </a:p>
          <a:p>
            <a:pPr marL="742950" lvl="1" indent="-285750" eaLnBrk="0" fontAlgn="base" hangingPunct="0">
              <a:lnSpc>
                <a:spcPct val="110000"/>
              </a:lnSpc>
              <a:spcBef>
                <a:spcPts val="600"/>
              </a:spcBef>
              <a:spcAft>
                <a:spcPct val="0"/>
              </a:spcAft>
              <a:buClrTx/>
              <a:buSzTx/>
              <a:buFontTx/>
              <a:buChar char="-"/>
            </a:pPr>
            <a:r>
              <a:rPr lang="en-SG" altLang="en-US" sz="1400" dirty="0">
                <a:solidFill>
                  <a:schemeClr val="tx1"/>
                </a:solidFill>
                <a:latin typeface="Arial" panose="020B0604020202020204" pitchFamily="34" charset="0"/>
                <a:cs typeface="Arial" panose="020B0604020202020204" pitchFamily="34" charset="0"/>
              </a:rPr>
              <a:t>Road closures, Public Transport Information</a:t>
            </a:r>
          </a:p>
          <a:p>
            <a:pPr marL="742950" lvl="1" indent="-285750" eaLnBrk="0" fontAlgn="base" hangingPunct="0">
              <a:lnSpc>
                <a:spcPct val="110000"/>
              </a:lnSpc>
              <a:spcBef>
                <a:spcPts val="600"/>
              </a:spcBef>
              <a:spcAft>
                <a:spcPct val="0"/>
              </a:spcAft>
              <a:buClrTx/>
              <a:buSzTx/>
              <a:buFontTx/>
              <a:buChar char="-"/>
            </a:pPr>
            <a:r>
              <a:rPr lang="en-SG" sz="1400" dirty="0">
                <a:solidFill>
                  <a:schemeClr val="tx1"/>
                </a:solidFill>
                <a:latin typeface="Arial" panose="020B0604020202020204" pitchFamily="34" charset="0"/>
                <a:cs typeface="Arial" panose="020B0604020202020204" pitchFamily="34" charset="0"/>
              </a:rPr>
              <a:t>Weather</a:t>
            </a:r>
          </a:p>
          <a:p>
            <a:pPr marL="742950" lvl="1" indent="-285750" eaLnBrk="0" fontAlgn="base" hangingPunct="0">
              <a:lnSpc>
                <a:spcPct val="110000"/>
              </a:lnSpc>
              <a:spcBef>
                <a:spcPts val="600"/>
              </a:spcBef>
              <a:spcAft>
                <a:spcPct val="0"/>
              </a:spcAft>
              <a:buClrTx/>
              <a:buSzTx/>
              <a:buFontTx/>
              <a:buChar char="-"/>
            </a:pPr>
            <a:r>
              <a:rPr lang="en-SG" sz="1400" dirty="0">
                <a:solidFill>
                  <a:schemeClr val="tx1"/>
                </a:solidFill>
                <a:latin typeface="Arial" panose="020B0604020202020204" pitchFamily="34" charset="0"/>
                <a:cs typeface="Arial" panose="020B0604020202020204" pitchFamily="34" charset="0"/>
              </a:rPr>
              <a:t>Holiday/Event Calendars</a:t>
            </a:r>
          </a:p>
          <a:p>
            <a:pPr>
              <a:lnSpc>
                <a:spcPct val="110000"/>
              </a:lnSpc>
              <a:spcBef>
                <a:spcPts val="600"/>
              </a:spcBef>
            </a:pPr>
            <a:r>
              <a:rPr lang="en-SG" sz="1400" b="1" dirty="0">
                <a:latin typeface="Arial" panose="020B0604020202020204" pitchFamily="34" charset="0"/>
                <a:cs typeface="Arial" panose="020B0604020202020204" pitchFamily="34" charset="0"/>
              </a:rPr>
              <a:t>Key Reflections</a:t>
            </a:r>
          </a:p>
          <a:p>
            <a:pPr marL="742950" lvl="1" indent="-285750" eaLnBrk="0" fontAlgn="base" hangingPunct="0">
              <a:lnSpc>
                <a:spcPct val="110000"/>
              </a:lnSpc>
              <a:spcBef>
                <a:spcPts val="600"/>
              </a:spcBef>
              <a:spcAft>
                <a:spcPct val="0"/>
              </a:spcAft>
              <a:buClrTx/>
              <a:buSzTx/>
              <a:buFontTx/>
              <a:buChar char="-"/>
            </a:pPr>
            <a:r>
              <a:rPr lang="en-SG" altLang="en-US" sz="1400" dirty="0">
                <a:solidFill>
                  <a:schemeClr val="tx1"/>
                </a:solidFill>
                <a:latin typeface="Arial" panose="020B0604020202020204" pitchFamily="34" charset="0"/>
                <a:cs typeface="Arial" panose="020B0604020202020204" pitchFamily="34" charset="0"/>
              </a:rPr>
              <a:t>Limited dataset but team continuously striving to find more insights</a:t>
            </a:r>
          </a:p>
          <a:p>
            <a:pPr marL="742950" lvl="1" indent="-285750" eaLnBrk="0" fontAlgn="base" hangingPunct="0">
              <a:lnSpc>
                <a:spcPct val="110000"/>
              </a:lnSpc>
              <a:spcBef>
                <a:spcPts val="600"/>
              </a:spcBef>
              <a:spcAft>
                <a:spcPct val="0"/>
              </a:spcAft>
              <a:buClrTx/>
              <a:buSzTx/>
              <a:buFontTx/>
              <a:buChar char="-"/>
            </a:pPr>
            <a:r>
              <a:rPr lang="en-SG" sz="1400" dirty="0">
                <a:solidFill>
                  <a:schemeClr val="tx1"/>
                </a:solidFill>
                <a:latin typeface="Arial" panose="020B0604020202020204" pitchFamily="34" charset="0"/>
                <a:cs typeface="Arial" panose="020B0604020202020204" pitchFamily="34" charset="0"/>
              </a:rPr>
              <a:t>Setting up orchestration tools (Dagster) and debugging import/env issues.</a:t>
            </a:r>
          </a:p>
          <a:p>
            <a:pPr marL="742950" lvl="1" indent="-285750" eaLnBrk="0" fontAlgn="base" hangingPunct="0">
              <a:lnSpc>
                <a:spcPct val="110000"/>
              </a:lnSpc>
              <a:spcBef>
                <a:spcPts val="600"/>
              </a:spcBef>
              <a:spcAft>
                <a:spcPct val="0"/>
              </a:spcAft>
              <a:buClrTx/>
              <a:buSzTx/>
              <a:buFontTx/>
              <a:buChar char="-"/>
            </a:pPr>
            <a:r>
              <a:rPr lang="en-SG" sz="1400" dirty="0">
                <a:solidFill>
                  <a:schemeClr val="tx1"/>
                </a:solidFill>
                <a:latin typeface="Arial" panose="020B0604020202020204" pitchFamily="34" charset="0"/>
                <a:cs typeface="Arial" panose="020B0604020202020204" pitchFamily="34" charset="0"/>
              </a:rPr>
              <a:t>Data validation logic (e.g., null checks, station mismatches).</a:t>
            </a:r>
          </a:p>
          <a:p>
            <a:pPr marL="742950" lvl="1" indent="-285750" eaLnBrk="0" fontAlgn="base" hangingPunct="0">
              <a:lnSpc>
                <a:spcPct val="110000"/>
              </a:lnSpc>
              <a:spcBef>
                <a:spcPts val="600"/>
              </a:spcBef>
              <a:spcAft>
                <a:spcPct val="0"/>
              </a:spcAft>
              <a:buClrTx/>
              <a:buSzTx/>
              <a:buFontTx/>
              <a:buChar char="-"/>
            </a:pPr>
            <a:r>
              <a:rPr lang="en-SG" sz="1400" dirty="0">
                <a:solidFill>
                  <a:schemeClr val="tx1"/>
                </a:solidFill>
                <a:latin typeface="Arial" panose="020B0604020202020204" pitchFamily="34" charset="0"/>
                <a:cs typeface="Arial" panose="020B0604020202020204" pitchFamily="34" charset="0"/>
              </a:rPr>
              <a:t>Using architectural thinking to design a scalable pipeline.</a:t>
            </a:r>
          </a:p>
          <a:p>
            <a:pPr marL="742950" lvl="1" indent="-285750" eaLnBrk="0" fontAlgn="base" hangingPunct="0">
              <a:lnSpc>
                <a:spcPct val="110000"/>
              </a:lnSpc>
              <a:spcBef>
                <a:spcPts val="600"/>
              </a:spcBef>
              <a:spcAft>
                <a:spcPct val="0"/>
              </a:spcAft>
              <a:buClrTx/>
              <a:buSzTx/>
              <a:buFontTx/>
              <a:buChar char="-"/>
            </a:pPr>
            <a:r>
              <a:rPr lang="en-SG" sz="1400" b="1" dirty="0">
                <a:solidFill>
                  <a:schemeClr val="tx1"/>
                </a:solidFill>
                <a:latin typeface="Arial" panose="020B0604020202020204" pitchFamily="34" charset="0"/>
                <a:cs typeface="Arial" panose="020B0604020202020204" pitchFamily="34" charset="0"/>
              </a:rPr>
              <a:t>Excellent Teamwork, Collaboration and Strong Commitment to deliver</a:t>
            </a:r>
          </a:p>
          <a:p>
            <a:pPr marL="0" indent="0" eaLnBrk="0" fontAlgn="base" hangingPunct="0">
              <a:lnSpc>
                <a:spcPct val="110000"/>
              </a:lnSpc>
              <a:spcBef>
                <a:spcPts val="600"/>
              </a:spcBef>
              <a:spcAft>
                <a:spcPct val="0"/>
              </a:spcAft>
              <a:buClrTx/>
              <a:buSzTx/>
              <a:buNone/>
            </a:pPr>
            <a:endParaRPr lang="en-SG" sz="1400" dirty="0">
              <a:latin typeface="Arial" panose="020B0604020202020204" pitchFamily="34" charset="0"/>
              <a:cs typeface="Arial" panose="020B0604020202020204" pitchFamily="34" charset="0"/>
            </a:endParaRPr>
          </a:p>
          <a:p>
            <a:pPr lvl="1">
              <a:lnSpc>
                <a:spcPct val="110000"/>
              </a:lnSpc>
              <a:spcBef>
                <a:spcPts val="600"/>
              </a:spcBef>
              <a:buFont typeface="Arial" panose="020B0604020202020204" pitchFamily="34" charset="0"/>
              <a:buChar char="•"/>
            </a:pPr>
            <a:endParaRPr lang="en-SG"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2375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C8B34-F8C0-3DB3-A8C8-C0047ECCF1FD}"/>
              </a:ext>
            </a:extLst>
          </p:cNvPr>
          <p:cNvSpPr>
            <a:spLocks noGrp="1"/>
          </p:cNvSpPr>
          <p:nvPr>
            <p:ph type="title"/>
          </p:nvPr>
        </p:nvSpPr>
        <p:spPr/>
        <p:txBody>
          <a:bodyPr>
            <a:normAutofit/>
          </a:bodyPr>
          <a:lstStyle/>
          <a:p>
            <a:r>
              <a:rPr lang="en-AU" dirty="0"/>
              <a:t>Questions &amp; Answers</a:t>
            </a:r>
            <a:endParaRPr lang="en-US" dirty="0"/>
          </a:p>
        </p:txBody>
      </p:sp>
      <p:pic>
        <p:nvPicPr>
          <p:cNvPr id="5" name="Content Placeholder 4" descr="A logo of a group of people&#10;&#10;AI-generated content may be incorrect.">
            <a:extLst>
              <a:ext uri="{FF2B5EF4-FFF2-40B4-BE49-F238E27FC236}">
                <a16:creationId xmlns:a16="http://schemas.microsoft.com/office/drawing/2014/main" id="{0F5AA534-431A-1296-739E-4DBF95C4BF23}"/>
              </a:ext>
            </a:extLst>
          </p:cNvPr>
          <p:cNvPicPr>
            <a:picLocks noGrp="1" noChangeAspect="1"/>
          </p:cNvPicPr>
          <p:nvPr>
            <p:ph idx="1"/>
          </p:nvPr>
        </p:nvPicPr>
        <p:blipFill>
          <a:blip r:embed="rId2"/>
          <a:stretch>
            <a:fillRect/>
          </a:stretch>
        </p:blipFill>
        <p:spPr>
          <a:xfrm>
            <a:off x="972850" y="955525"/>
            <a:ext cx="5123150" cy="5123150"/>
          </a:xfrm>
        </p:spPr>
      </p:pic>
      <p:pic>
        <p:nvPicPr>
          <p:cNvPr id="1026" name="Picture 2" descr="Ask us anything icon — Design element — Lightstock">
            <a:extLst>
              <a:ext uri="{FF2B5EF4-FFF2-40B4-BE49-F238E27FC236}">
                <a16:creationId xmlns:a16="http://schemas.microsoft.com/office/drawing/2014/main" id="{DF860711-7901-BFA3-C053-37A078E22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955525"/>
            <a:ext cx="5123150" cy="5123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289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EA99D-FF15-DDA9-25F1-7CF819CF8C8A}"/>
              </a:ext>
            </a:extLst>
          </p:cNvPr>
          <p:cNvSpPr>
            <a:spLocks noGrp="1"/>
          </p:cNvSpPr>
          <p:nvPr>
            <p:ph type="title"/>
          </p:nvPr>
        </p:nvSpPr>
        <p:spPr/>
        <p:txBody>
          <a:bodyPr>
            <a:normAutofit/>
          </a:bodyPr>
          <a:lstStyle/>
          <a:p>
            <a:r>
              <a:rPr lang="en-AU" dirty="0"/>
              <a:t>Project Introduction</a:t>
            </a:r>
            <a:endParaRPr lang="en-US" dirty="0"/>
          </a:p>
        </p:txBody>
      </p:sp>
      <p:sp>
        <p:nvSpPr>
          <p:cNvPr id="3" name="Content Placeholder 2">
            <a:extLst>
              <a:ext uri="{FF2B5EF4-FFF2-40B4-BE49-F238E27FC236}">
                <a16:creationId xmlns:a16="http://schemas.microsoft.com/office/drawing/2014/main" id="{D16A43EA-BF5E-1058-1D10-8D4D192E6F50}"/>
              </a:ext>
            </a:extLst>
          </p:cNvPr>
          <p:cNvSpPr>
            <a:spLocks noGrp="1"/>
          </p:cNvSpPr>
          <p:nvPr>
            <p:ph idx="1"/>
          </p:nvPr>
        </p:nvSpPr>
        <p:spPr>
          <a:xfrm>
            <a:off x="2711116" y="1825625"/>
            <a:ext cx="8642684" cy="4351338"/>
          </a:xfrm>
        </p:spPr>
        <p:txBody>
          <a:bodyPr/>
          <a:lstStyle/>
          <a:p>
            <a:pPr marL="0" indent="0">
              <a:buNone/>
            </a:pPr>
            <a:r>
              <a:rPr lang="en-US" dirty="0"/>
              <a:t>The London Bicycles project builds an end-to-end data pipeline to analyze public bike usage in London. We will ingest, transform, and validate raw trip data into a structured warehouse for efficient analysis.</a:t>
            </a:r>
          </a:p>
          <a:p>
            <a:endParaRPr lang="en-US" dirty="0"/>
          </a:p>
          <a:p>
            <a:pPr marL="0" indent="0">
              <a:buNone/>
            </a:pPr>
            <a:r>
              <a:rPr lang="en-US" dirty="0"/>
              <a:t>Through this pipeline, we will uncover trends in demand, station usage, and rider behavior, while ensuring data quality and scalability. The insights generated support smarter city planning, operational optimization, and improved commuter experience.</a:t>
            </a:r>
          </a:p>
        </p:txBody>
      </p:sp>
      <p:pic>
        <p:nvPicPr>
          <p:cNvPr id="5" name="Content Placeholder 4">
            <a:extLst>
              <a:ext uri="{FF2B5EF4-FFF2-40B4-BE49-F238E27FC236}">
                <a16:creationId xmlns:a16="http://schemas.microsoft.com/office/drawing/2014/main" id="{259113EC-0001-6A4D-4EC6-B5412B12BD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8764" y="2029712"/>
            <a:ext cx="1609062" cy="1094162"/>
          </a:xfrm>
          <a:prstGeom prst="rect">
            <a:avLst/>
          </a:prstGeom>
        </p:spPr>
      </p:pic>
      <p:pic>
        <p:nvPicPr>
          <p:cNvPr id="6" name="Graphic 5">
            <a:extLst>
              <a:ext uri="{FF2B5EF4-FFF2-40B4-BE49-F238E27FC236}">
                <a16:creationId xmlns:a16="http://schemas.microsoft.com/office/drawing/2014/main" id="{B3AB00DC-444A-72EF-65EE-7C6EDDD4C20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5535" y="4137246"/>
            <a:ext cx="1335521" cy="1271159"/>
          </a:xfrm>
          <a:prstGeom prst="rect">
            <a:avLst/>
          </a:prstGeom>
        </p:spPr>
      </p:pic>
    </p:spTree>
    <p:extLst>
      <p:ext uri="{BB962C8B-B14F-4D97-AF65-F5344CB8AC3E}">
        <p14:creationId xmlns:p14="http://schemas.microsoft.com/office/powerpoint/2010/main" val="1375911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descr="A screenshot of a computer&#10;&#10;AI-generated content may be incorrect.">
            <a:extLst>
              <a:ext uri="{FF2B5EF4-FFF2-40B4-BE49-F238E27FC236}">
                <a16:creationId xmlns:a16="http://schemas.microsoft.com/office/drawing/2014/main" id="{2388EE97-8E42-3876-C51B-C42EC5D68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9079" y="1367710"/>
            <a:ext cx="6706536" cy="5125165"/>
          </a:xfrm>
          <a:prstGeom prst="rect">
            <a:avLst/>
          </a:prstGeom>
        </p:spPr>
      </p:pic>
      <p:sp>
        <p:nvSpPr>
          <p:cNvPr id="2" name="Title 1">
            <a:extLst>
              <a:ext uri="{FF2B5EF4-FFF2-40B4-BE49-F238E27FC236}">
                <a16:creationId xmlns:a16="http://schemas.microsoft.com/office/drawing/2014/main" id="{B4B01B9E-A952-9702-7A0C-A68C772B54BB}"/>
              </a:ext>
            </a:extLst>
          </p:cNvPr>
          <p:cNvSpPr>
            <a:spLocks noGrp="1"/>
          </p:cNvSpPr>
          <p:nvPr>
            <p:ph type="title"/>
          </p:nvPr>
        </p:nvSpPr>
        <p:spPr/>
        <p:txBody>
          <a:bodyPr>
            <a:normAutofit/>
          </a:bodyPr>
          <a:lstStyle/>
          <a:p>
            <a:r>
              <a:rPr lang="en-AU" dirty="0"/>
              <a:t>Dataset Overview</a:t>
            </a:r>
            <a:endParaRPr lang="en-US" dirty="0"/>
          </a:p>
        </p:txBody>
      </p:sp>
      <p:grpSp>
        <p:nvGrpSpPr>
          <p:cNvPr id="5" name="Group 4">
            <a:extLst>
              <a:ext uri="{FF2B5EF4-FFF2-40B4-BE49-F238E27FC236}">
                <a16:creationId xmlns:a16="http://schemas.microsoft.com/office/drawing/2014/main" id="{A3699F8D-7A92-9138-3570-B267D2B71E54}"/>
              </a:ext>
            </a:extLst>
          </p:cNvPr>
          <p:cNvGrpSpPr/>
          <p:nvPr/>
        </p:nvGrpSpPr>
        <p:grpSpPr>
          <a:xfrm>
            <a:off x="28574" y="2155203"/>
            <a:ext cx="5538976" cy="3550178"/>
            <a:chOff x="28574" y="2009031"/>
            <a:chExt cx="5538976" cy="3550178"/>
          </a:xfrm>
        </p:grpSpPr>
        <p:pic>
          <p:nvPicPr>
            <p:cNvPr id="10" name="Graphic 9">
              <a:extLst>
                <a:ext uri="{FF2B5EF4-FFF2-40B4-BE49-F238E27FC236}">
                  <a16:creationId xmlns:a16="http://schemas.microsoft.com/office/drawing/2014/main" id="{76E5CF43-206E-F357-EF0D-4A571C3A131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1337" y="2009031"/>
              <a:ext cx="762000" cy="590550"/>
            </a:xfrm>
            <a:prstGeom prst="rect">
              <a:avLst/>
            </a:prstGeom>
          </p:spPr>
        </p:pic>
        <p:sp>
          <p:nvSpPr>
            <p:cNvPr id="11" name="TextBox 10">
              <a:extLst>
                <a:ext uri="{FF2B5EF4-FFF2-40B4-BE49-F238E27FC236}">
                  <a16:creationId xmlns:a16="http://schemas.microsoft.com/office/drawing/2014/main" id="{3B9DE228-650F-3105-EAA4-2AF9C81FCF3B}"/>
                </a:ext>
              </a:extLst>
            </p:cNvPr>
            <p:cNvSpPr txBox="1"/>
            <p:nvPr/>
          </p:nvSpPr>
          <p:spPr>
            <a:xfrm>
              <a:off x="545400" y="2558132"/>
              <a:ext cx="1273875" cy="338554"/>
            </a:xfrm>
            <a:prstGeom prst="rect">
              <a:avLst/>
            </a:prstGeom>
            <a:noFill/>
          </p:spPr>
          <p:txBody>
            <a:bodyPr wrap="square" rtlCol="0">
              <a:spAutoFit/>
            </a:bodyPr>
            <a:lstStyle/>
            <a:p>
              <a:pPr algn="ctr"/>
              <a:r>
                <a:rPr lang="en-US" sz="1600" dirty="0"/>
                <a:t>Data Source</a:t>
              </a:r>
            </a:p>
          </p:txBody>
        </p:sp>
        <p:sp>
          <p:nvSpPr>
            <p:cNvPr id="13" name="TextBox 12">
              <a:extLst>
                <a:ext uri="{FF2B5EF4-FFF2-40B4-BE49-F238E27FC236}">
                  <a16:creationId xmlns:a16="http://schemas.microsoft.com/office/drawing/2014/main" id="{8028E99D-AE11-05E9-EC2A-4E95EFBEC127}"/>
                </a:ext>
              </a:extLst>
            </p:cNvPr>
            <p:cNvSpPr txBox="1"/>
            <p:nvPr/>
          </p:nvSpPr>
          <p:spPr>
            <a:xfrm>
              <a:off x="1757549" y="2011919"/>
              <a:ext cx="3810001" cy="584775"/>
            </a:xfrm>
            <a:prstGeom prst="rect">
              <a:avLst/>
            </a:prstGeom>
            <a:noFill/>
          </p:spPr>
          <p:txBody>
            <a:bodyPr wrap="square">
              <a:spAutoFit/>
            </a:bodyPr>
            <a:lstStyle/>
            <a:p>
              <a:r>
                <a:rPr kumimoji="0" lang="en-US" altLang="en-US" sz="1600" b="0" i="0" u="none" strike="noStrike" cap="none" normalizeH="0" baseline="0" dirty="0">
                  <a:ln>
                    <a:noFill/>
                  </a:ln>
                  <a:solidFill>
                    <a:schemeClr val="tx1"/>
                  </a:solidFill>
                  <a:effectLst/>
                </a:rPr>
                <a:t>Google </a:t>
              </a:r>
              <a:r>
                <a:rPr kumimoji="0" lang="en-US" altLang="en-US" sz="1600" b="0" i="0" u="none" strike="noStrike" cap="none" normalizeH="0" baseline="0" dirty="0" err="1">
                  <a:ln>
                    <a:noFill/>
                  </a:ln>
                  <a:solidFill>
                    <a:schemeClr val="tx1"/>
                  </a:solidFill>
                  <a:effectLst/>
                </a:rPr>
                <a:t>BigQuery</a:t>
              </a:r>
              <a:r>
                <a:rPr kumimoji="0" lang="en-US" altLang="en-US" sz="1600" b="0" i="0" u="none" strike="noStrike" cap="none" normalizeH="0" baseline="0" dirty="0">
                  <a:ln>
                    <a:noFill/>
                  </a:ln>
                  <a:solidFill>
                    <a:schemeClr val="tx1"/>
                  </a:solidFill>
                  <a:effectLst/>
                </a:rPr>
                <a:t> public dataset: </a:t>
              </a:r>
            </a:p>
            <a:p>
              <a:r>
                <a:rPr kumimoji="0" lang="en-US" altLang="en-US" sz="1600" b="0" i="0" u="none" strike="noStrike" cap="none" normalizeH="0" baseline="0" dirty="0">
                  <a:ln>
                    <a:noFill/>
                  </a:ln>
                  <a:solidFill>
                    <a:schemeClr val="tx1"/>
                  </a:solidFill>
                  <a:effectLst/>
                </a:rPr>
                <a:t>&lt;</a:t>
              </a:r>
              <a:r>
                <a:rPr kumimoji="0" lang="en-US" altLang="en-US" sz="1600" b="0" i="0" u="none" strike="noStrike" cap="none" normalizeH="0" baseline="0" dirty="0" err="1">
                  <a:ln>
                    <a:noFill/>
                  </a:ln>
                  <a:solidFill>
                    <a:schemeClr val="tx1"/>
                  </a:solidFill>
                  <a:effectLst/>
                </a:rPr>
                <a:t>bigquery</a:t>
              </a:r>
              <a:r>
                <a:rPr kumimoji="0" lang="en-US" altLang="en-US" sz="1600" b="0" i="0" u="none" strike="noStrike" cap="none" normalizeH="0" baseline="0" dirty="0">
                  <a:ln>
                    <a:noFill/>
                  </a:ln>
                  <a:solidFill>
                    <a:schemeClr val="tx1"/>
                  </a:solidFill>
                  <a:effectLst/>
                </a:rPr>
                <a:t>-public-</a:t>
              </a:r>
              <a:r>
                <a:rPr kumimoji="0" lang="en-US" altLang="en-US" sz="1600" b="0" i="0" u="none" strike="noStrike" cap="none" normalizeH="0" baseline="0" dirty="0" err="1">
                  <a:ln>
                    <a:noFill/>
                  </a:ln>
                  <a:solidFill>
                    <a:schemeClr val="tx1"/>
                  </a:solidFill>
                  <a:effectLst/>
                </a:rPr>
                <a:t>data.london_bicycles</a:t>
              </a:r>
              <a:r>
                <a:rPr kumimoji="0" lang="en-US" altLang="en-US" sz="1600" b="0" i="0" u="none" strike="noStrike" cap="none" normalizeH="0" baseline="0" dirty="0">
                  <a:ln>
                    <a:noFill/>
                  </a:ln>
                  <a:solidFill>
                    <a:schemeClr val="tx1"/>
                  </a:solidFill>
                  <a:effectLst/>
                </a:rPr>
                <a:t>&gt;</a:t>
              </a:r>
              <a:endParaRPr lang="en-US" sz="1600" dirty="0"/>
            </a:p>
          </p:txBody>
        </p:sp>
        <p:sp>
          <p:nvSpPr>
            <p:cNvPr id="15" name="TextBox 14">
              <a:extLst>
                <a:ext uri="{FF2B5EF4-FFF2-40B4-BE49-F238E27FC236}">
                  <a16:creationId xmlns:a16="http://schemas.microsoft.com/office/drawing/2014/main" id="{EDBE6A5D-3747-71CA-D613-CE6882C06091}"/>
                </a:ext>
              </a:extLst>
            </p:cNvPr>
            <p:cNvSpPr txBox="1"/>
            <p:nvPr/>
          </p:nvSpPr>
          <p:spPr>
            <a:xfrm>
              <a:off x="607125" y="5220655"/>
              <a:ext cx="1285875" cy="338554"/>
            </a:xfrm>
            <a:prstGeom prst="rect">
              <a:avLst/>
            </a:prstGeom>
            <a:noFill/>
          </p:spPr>
          <p:txBody>
            <a:bodyPr wrap="square">
              <a:spAutoFit/>
            </a:bodyPr>
            <a:lstStyle/>
            <a:p>
              <a:pPr algn="ctr"/>
              <a:r>
                <a:rPr kumimoji="0" lang="en-US" altLang="en-US" sz="1600" b="0" i="0" u="none" strike="noStrike" cap="none" normalizeH="0" baseline="0" dirty="0">
                  <a:ln>
                    <a:noFill/>
                  </a:ln>
                  <a:solidFill>
                    <a:schemeClr val="tx1"/>
                  </a:solidFill>
                  <a:effectLst/>
                </a:rPr>
                <a:t>Data size </a:t>
              </a:r>
              <a:endParaRPr lang="en-US" sz="1600" dirty="0"/>
            </a:p>
          </p:txBody>
        </p:sp>
        <p:sp>
          <p:nvSpPr>
            <p:cNvPr id="17" name="TextBox 16">
              <a:extLst>
                <a:ext uri="{FF2B5EF4-FFF2-40B4-BE49-F238E27FC236}">
                  <a16:creationId xmlns:a16="http://schemas.microsoft.com/office/drawing/2014/main" id="{15E2F89C-6727-D6FF-CF3B-873FCA766670}"/>
                </a:ext>
              </a:extLst>
            </p:cNvPr>
            <p:cNvSpPr txBox="1"/>
            <p:nvPr/>
          </p:nvSpPr>
          <p:spPr>
            <a:xfrm>
              <a:off x="28574" y="3889394"/>
              <a:ext cx="2038351" cy="338554"/>
            </a:xfrm>
            <a:prstGeom prst="rect">
              <a:avLst/>
            </a:prstGeom>
            <a:noFill/>
          </p:spPr>
          <p:txBody>
            <a:bodyPr wrap="square">
              <a:spAutoFit/>
            </a:bodyPr>
            <a:lstStyle/>
            <a:p>
              <a:pPr algn="ctr"/>
              <a:r>
                <a:rPr kumimoji="0" lang="en-US" altLang="en-US" sz="1600" b="0" i="0" u="none" strike="noStrike" cap="none" normalizeH="0" baseline="0" dirty="0">
                  <a:ln>
                    <a:noFill/>
                  </a:ln>
                  <a:solidFill>
                    <a:schemeClr val="tx1"/>
                  </a:solidFill>
                  <a:effectLst/>
                </a:rPr>
                <a:t>Time period covered</a:t>
              </a:r>
              <a:endParaRPr lang="en-US" sz="1600" dirty="0"/>
            </a:p>
          </p:txBody>
        </p:sp>
        <p:pic>
          <p:nvPicPr>
            <p:cNvPr id="21" name="Graphic 20">
              <a:extLst>
                <a:ext uri="{FF2B5EF4-FFF2-40B4-BE49-F238E27FC236}">
                  <a16:creationId xmlns:a16="http://schemas.microsoft.com/office/drawing/2014/main" id="{C0245D9A-940D-085F-7F0C-EE67CA84976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58487" y="3249016"/>
              <a:ext cx="647700" cy="647700"/>
            </a:xfrm>
            <a:prstGeom prst="rect">
              <a:avLst/>
            </a:prstGeom>
          </p:spPr>
        </p:pic>
        <p:sp>
          <p:nvSpPr>
            <p:cNvPr id="24" name="TextBox 23">
              <a:extLst>
                <a:ext uri="{FF2B5EF4-FFF2-40B4-BE49-F238E27FC236}">
                  <a16:creationId xmlns:a16="http://schemas.microsoft.com/office/drawing/2014/main" id="{3693F638-41BC-297D-5B1C-5D9D9C3E542A}"/>
                </a:ext>
              </a:extLst>
            </p:cNvPr>
            <p:cNvSpPr txBox="1"/>
            <p:nvPr/>
          </p:nvSpPr>
          <p:spPr>
            <a:xfrm>
              <a:off x="1757549" y="4625239"/>
              <a:ext cx="3521530" cy="5847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err="1">
                  <a:ln>
                    <a:noFill/>
                  </a:ln>
                  <a:solidFill>
                    <a:schemeClr val="tx1"/>
                  </a:solidFill>
                  <a:effectLst/>
                </a:rPr>
                <a:t>Cycle_hire</a:t>
              </a:r>
              <a:r>
                <a:rPr kumimoji="0" lang="en-US" altLang="en-US" sz="1600" b="0" i="0" u="none" strike="noStrike" cap="none" normalizeH="0" baseline="0" dirty="0">
                  <a:ln>
                    <a:noFill/>
                  </a:ln>
                  <a:solidFill>
                    <a:schemeClr val="tx1"/>
                  </a:solidFill>
                  <a:effectLst/>
                </a:rPr>
                <a:t> -&gt; 84M rows, 14 fields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err="1">
                  <a:ln>
                    <a:noFill/>
                  </a:ln>
                  <a:solidFill>
                    <a:schemeClr val="tx1"/>
                  </a:solidFill>
                  <a:effectLst/>
                </a:rPr>
                <a:t>Cycle_stations</a:t>
              </a:r>
              <a:r>
                <a:rPr kumimoji="0" lang="en-US" altLang="en-US" sz="1600" b="0" i="0" u="none" strike="noStrike" cap="none" normalizeH="0" baseline="0" dirty="0">
                  <a:ln>
                    <a:noFill/>
                  </a:ln>
                  <a:solidFill>
                    <a:schemeClr val="tx1"/>
                  </a:solidFill>
                  <a:effectLst/>
                </a:rPr>
                <a:t> -&gt; 800 rows, 13 fields</a:t>
              </a:r>
            </a:p>
          </p:txBody>
        </p:sp>
        <p:sp>
          <p:nvSpPr>
            <p:cNvPr id="25" name="TextBox 24">
              <a:extLst>
                <a:ext uri="{FF2B5EF4-FFF2-40B4-BE49-F238E27FC236}">
                  <a16:creationId xmlns:a16="http://schemas.microsoft.com/office/drawing/2014/main" id="{021BAA62-4CD0-F371-CE8D-B49878EA287F}"/>
                </a:ext>
              </a:extLst>
            </p:cNvPr>
            <p:cNvSpPr txBox="1"/>
            <p:nvPr/>
          </p:nvSpPr>
          <p:spPr>
            <a:xfrm>
              <a:off x="1757549" y="3403589"/>
              <a:ext cx="2368628" cy="338554"/>
            </a:xfrm>
            <a:prstGeom prst="rect">
              <a:avLst/>
            </a:prstGeom>
            <a:noFill/>
          </p:spPr>
          <p:txBody>
            <a:bodyPr wrap="square">
              <a:spAutoFit/>
            </a:bodyPr>
            <a:lstStyle/>
            <a:p>
              <a:pPr algn="ctr"/>
              <a:r>
                <a:rPr kumimoji="0" lang="en-US" altLang="en-US" sz="1600" b="0" i="0" u="none" strike="noStrike" cap="none" normalizeH="0" baseline="0" dirty="0">
                  <a:ln>
                    <a:noFill/>
                  </a:ln>
                  <a:solidFill>
                    <a:schemeClr val="tx1"/>
                  </a:solidFill>
                  <a:effectLst/>
                </a:rPr>
                <a:t>4 Jan 2015 – 17 Jan 2023</a:t>
              </a:r>
              <a:endParaRPr lang="en-US" sz="1600" dirty="0"/>
            </a:p>
          </p:txBody>
        </p:sp>
        <p:pic>
          <p:nvPicPr>
            <p:cNvPr id="4" name="Graphic 3">
              <a:extLst>
                <a:ext uri="{FF2B5EF4-FFF2-40B4-BE49-F238E27FC236}">
                  <a16:creationId xmlns:a16="http://schemas.microsoft.com/office/drawing/2014/main" id="{744F4203-EB2F-DAED-55B8-12EE93AD902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10862" y="4546151"/>
              <a:ext cx="742950" cy="742950"/>
            </a:xfrm>
            <a:prstGeom prst="rect">
              <a:avLst/>
            </a:prstGeom>
          </p:spPr>
        </p:pic>
      </p:grpSp>
    </p:spTree>
    <p:extLst>
      <p:ext uri="{BB962C8B-B14F-4D97-AF65-F5344CB8AC3E}">
        <p14:creationId xmlns:p14="http://schemas.microsoft.com/office/powerpoint/2010/main" val="4016297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7CE15-4E13-2C81-EDDD-9F3975EBDAEC}"/>
              </a:ext>
            </a:extLst>
          </p:cNvPr>
          <p:cNvSpPr>
            <a:spLocks noGrp="1"/>
          </p:cNvSpPr>
          <p:nvPr>
            <p:ph type="title"/>
          </p:nvPr>
        </p:nvSpPr>
        <p:spPr/>
        <p:txBody>
          <a:bodyPr/>
          <a:lstStyle/>
          <a:p>
            <a:r>
              <a:rPr lang="en-US" dirty="0"/>
              <a:t>London Bicycles – Framing the Business Challenge</a:t>
            </a:r>
          </a:p>
        </p:txBody>
      </p:sp>
      <p:sp>
        <p:nvSpPr>
          <p:cNvPr id="3" name="Content Placeholder 2">
            <a:extLst>
              <a:ext uri="{FF2B5EF4-FFF2-40B4-BE49-F238E27FC236}">
                <a16:creationId xmlns:a16="http://schemas.microsoft.com/office/drawing/2014/main" id="{A5B1B44F-5DAB-1A02-D219-9C07D76757FD}"/>
              </a:ext>
            </a:extLst>
          </p:cNvPr>
          <p:cNvSpPr>
            <a:spLocks noGrp="1"/>
          </p:cNvSpPr>
          <p:nvPr>
            <p:ph idx="1"/>
          </p:nvPr>
        </p:nvSpPr>
        <p:spPr/>
        <p:txBody>
          <a:bodyPr>
            <a:normAutofit lnSpcReduction="10000"/>
          </a:bodyPr>
          <a:lstStyle/>
          <a:p>
            <a:pPr marL="0" indent="0">
              <a:buNone/>
            </a:pPr>
            <a:r>
              <a:rPr lang="en-US" dirty="0"/>
              <a:t>As a city bike-share operator, our challenge is to ensure bikes are </a:t>
            </a:r>
            <a:r>
              <a:rPr lang="en-US" b="1" dirty="0"/>
              <a:t>in the right place, at the right time</a:t>
            </a:r>
            <a:r>
              <a:rPr lang="en-US" dirty="0"/>
              <a:t>, maximizing both customer satisfaction and asset utilization.</a:t>
            </a:r>
          </a:p>
          <a:p>
            <a:pPr marL="0" indent="0">
              <a:buNone/>
            </a:pPr>
            <a:endParaRPr lang="en-US" dirty="0"/>
          </a:p>
          <a:p>
            <a:pPr marL="0" indent="0">
              <a:buNone/>
            </a:pPr>
            <a:r>
              <a:rPr lang="en-US" dirty="0"/>
              <a:t>We also need to be able to understand consumer behavior to </a:t>
            </a:r>
            <a:r>
              <a:rPr lang="en-US" b="1" dirty="0"/>
              <a:t>schedule maintenance</a:t>
            </a:r>
            <a:r>
              <a:rPr lang="en-US" dirty="0"/>
              <a:t> and </a:t>
            </a:r>
            <a:r>
              <a:rPr lang="en-US" b="1" dirty="0"/>
              <a:t>optimize pricing strategies</a:t>
            </a:r>
            <a:r>
              <a:rPr lang="en-US" dirty="0"/>
              <a:t>.</a:t>
            </a:r>
          </a:p>
          <a:p>
            <a:pPr marL="0" indent="0">
              <a:buNone/>
            </a:pPr>
            <a:endParaRPr lang="en-US" dirty="0"/>
          </a:p>
          <a:p>
            <a:pPr marL="0" indent="0">
              <a:buNone/>
            </a:pPr>
            <a:r>
              <a:rPr lang="en-US" dirty="0"/>
              <a:t>To do this, we need to understand </a:t>
            </a:r>
            <a:r>
              <a:rPr lang="en-US" b="1" dirty="0"/>
              <a:t>where demand is strongest, when it peaks, how long rides last, </a:t>
            </a:r>
            <a:r>
              <a:rPr lang="en-US" dirty="0"/>
              <a:t>and</a:t>
            </a:r>
            <a:r>
              <a:rPr lang="en-US" b="1" dirty="0"/>
              <a:t> which routes are popular.</a:t>
            </a:r>
            <a:endParaRPr lang="en-US" dirty="0"/>
          </a:p>
          <a:p>
            <a:pPr marL="0" indent="0">
              <a:buNone/>
            </a:pPr>
            <a:endParaRPr lang="en-US" dirty="0"/>
          </a:p>
        </p:txBody>
      </p:sp>
    </p:spTree>
    <p:extLst>
      <p:ext uri="{BB962C8B-B14F-4D97-AF65-F5344CB8AC3E}">
        <p14:creationId xmlns:p14="http://schemas.microsoft.com/office/powerpoint/2010/main" val="827215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4B57E0-EF39-F3DC-FB8E-B383C0B2603F}"/>
              </a:ext>
            </a:extLst>
          </p:cNvPr>
          <p:cNvSpPr>
            <a:spLocks noGrp="1"/>
          </p:cNvSpPr>
          <p:nvPr>
            <p:ph type="title"/>
          </p:nvPr>
        </p:nvSpPr>
        <p:spPr/>
        <p:txBody>
          <a:bodyPr/>
          <a:lstStyle/>
          <a:p>
            <a:r>
              <a:rPr lang="en-AU" dirty="0"/>
              <a:t>Insights</a:t>
            </a:r>
            <a:endParaRPr lang="en-US" dirty="0"/>
          </a:p>
        </p:txBody>
      </p:sp>
      <p:sp>
        <p:nvSpPr>
          <p:cNvPr id="5" name="Text Placeholder 4">
            <a:extLst>
              <a:ext uri="{FF2B5EF4-FFF2-40B4-BE49-F238E27FC236}">
                <a16:creationId xmlns:a16="http://schemas.microsoft.com/office/drawing/2014/main" id="{47AB255D-43B9-2498-2ADC-26CC657EA114}"/>
              </a:ext>
            </a:extLst>
          </p:cNvPr>
          <p:cNvSpPr>
            <a:spLocks noGrp="1"/>
          </p:cNvSpPr>
          <p:nvPr>
            <p:ph type="body" idx="1"/>
          </p:nvPr>
        </p:nvSpPr>
        <p:spPr/>
        <p:txBody>
          <a:bodyPr/>
          <a:lstStyle/>
          <a:p>
            <a:r>
              <a:rPr lang="en-AU" dirty="0"/>
              <a:t>A step inwards</a:t>
            </a:r>
            <a:endParaRPr lang="en-US" dirty="0"/>
          </a:p>
        </p:txBody>
      </p:sp>
    </p:spTree>
    <p:extLst>
      <p:ext uri="{BB962C8B-B14F-4D97-AF65-F5344CB8AC3E}">
        <p14:creationId xmlns:p14="http://schemas.microsoft.com/office/powerpoint/2010/main" val="4139292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406EC8-33D2-A600-E10A-3284E168FCC1}"/>
              </a:ext>
            </a:extLst>
          </p:cNvPr>
          <p:cNvSpPr>
            <a:spLocks noGrp="1"/>
          </p:cNvSpPr>
          <p:nvPr>
            <p:ph type="title"/>
          </p:nvPr>
        </p:nvSpPr>
        <p:spPr/>
        <p:txBody>
          <a:bodyPr>
            <a:noAutofit/>
          </a:bodyPr>
          <a:lstStyle/>
          <a:p>
            <a:r>
              <a:rPr lang="en-US" dirty="0"/>
              <a:t>From Pandemic Disruption to Record Highs:</a:t>
            </a:r>
            <a:br>
              <a:rPr lang="en-US" dirty="0"/>
            </a:br>
            <a:r>
              <a:rPr lang="en-US" dirty="0"/>
              <a:t>What Will Sustain the Momentum?</a:t>
            </a:r>
          </a:p>
        </p:txBody>
      </p:sp>
      <p:pic>
        <p:nvPicPr>
          <p:cNvPr id="10" name="Picture 9">
            <a:extLst>
              <a:ext uri="{FF2B5EF4-FFF2-40B4-BE49-F238E27FC236}">
                <a16:creationId xmlns:a16="http://schemas.microsoft.com/office/drawing/2014/main" id="{321E9316-A400-CCFD-7540-54D6437E8296}"/>
              </a:ext>
            </a:extLst>
          </p:cNvPr>
          <p:cNvPicPr>
            <a:picLocks noChangeAspect="1"/>
          </p:cNvPicPr>
          <p:nvPr/>
        </p:nvPicPr>
        <p:blipFill>
          <a:blip r:embed="rId2"/>
          <a:stretch>
            <a:fillRect/>
          </a:stretch>
        </p:blipFill>
        <p:spPr>
          <a:xfrm>
            <a:off x="838200" y="1684799"/>
            <a:ext cx="10515600" cy="3900702"/>
          </a:xfrm>
          <a:prstGeom prst="rect">
            <a:avLst/>
          </a:prstGeom>
          <a:ln>
            <a:solidFill>
              <a:schemeClr val="accent1">
                <a:shade val="15000"/>
              </a:schemeClr>
            </a:solidFill>
          </a:ln>
        </p:spPr>
      </p:pic>
      <p:sp>
        <p:nvSpPr>
          <p:cNvPr id="11" name="TextBox 10">
            <a:extLst>
              <a:ext uri="{FF2B5EF4-FFF2-40B4-BE49-F238E27FC236}">
                <a16:creationId xmlns:a16="http://schemas.microsoft.com/office/drawing/2014/main" id="{4FC015B1-97B2-6362-3CDC-DD461C29C63B}"/>
              </a:ext>
            </a:extLst>
          </p:cNvPr>
          <p:cNvSpPr txBox="1"/>
          <p:nvPr/>
        </p:nvSpPr>
        <p:spPr>
          <a:xfrm>
            <a:off x="4319587" y="1142051"/>
            <a:ext cx="3552825" cy="400110"/>
          </a:xfrm>
          <a:prstGeom prst="rect">
            <a:avLst/>
          </a:prstGeom>
          <a:noFill/>
        </p:spPr>
        <p:txBody>
          <a:bodyPr wrap="square" rtlCol="0">
            <a:spAutoFit/>
          </a:bodyPr>
          <a:lstStyle/>
          <a:p>
            <a:pPr algn="ctr"/>
            <a:r>
              <a:rPr lang="en-AU" sz="2000" dirty="0"/>
              <a:t>Monthly Trips (2019-2022)</a:t>
            </a:r>
            <a:endParaRPr lang="en-US" sz="2000" dirty="0"/>
          </a:p>
        </p:txBody>
      </p:sp>
      <p:sp>
        <p:nvSpPr>
          <p:cNvPr id="12" name="TextBox 11">
            <a:extLst>
              <a:ext uri="{FF2B5EF4-FFF2-40B4-BE49-F238E27FC236}">
                <a16:creationId xmlns:a16="http://schemas.microsoft.com/office/drawing/2014/main" id="{BB9C9605-2473-36ED-6E80-8F8FB61B0E99}"/>
              </a:ext>
            </a:extLst>
          </p:cNvPr>
          <p:cNvSpPr txBox="1"/>
          <p:nvPr/>
        </p:nvSpPr>
        <p:spPr>
          <a:xfrm>
            <a:off x="557213" y="5536859"/>
            <a:ext cx="985838" cy="338554"/>
          </a:xfrm>
          <a:prstGeom prst="rect">
            <a:avLst/>
          </a:prstGeom>
          <a:noFill/>
        </p:spPr>
        <p:txBody>
          <a:bodyPr wrap="square" rtlCol="0">
            <a:spAutoFit/>
          </a:bodyPr>
          <a:lstStyle/>
          <a:p>
            <a:pPr algn="ctr"/>
            <a:r>
              <a:rPr lang="en-AU" sz="1600" dirty="0"/>
              <a:t>Jan 2019</a:t>
            </a:r>
            <a:endParaRPr lang="en-US" sz="1600" dirty="0"/>
          </a:p>
        </p:txBody>
      </p:sp>
      <p:sp>
        <p:nvSpPr>
          <p:cNvPr id="13" name="TextBox 12">
            <a:extLst>
              <a:ext uri="{FF2B5EF4-FFF2-40B4-BE49-F238E27FC236}">
                <a16:creationId xmlns:a16="http://schemas.microsoft.com/office/drawing/2014/main" id="{524FA4C5-8870-2A7F-FD4A-FB6190DCC4F7}"/>
              </a:ext>
            </a:extLst>
          </p:cNvPr>
          <p:cNvSpPr txBox="1"/>
          <p:nvPr/>
        </p:nvSpPr>
        <p:spPr>
          <a:xfrm>
            <a:off x="1860437" y="5536859"/>
            <a:ext cx="985838" cy="338554"/>
          </a:xfrm>
          <a:prstGeom prst="rect">
            <a:avLst/>
          </a:prstGeom>
          <a:noFill/>
        </p:spPr>
        <p:txBody>
          <a:bodyPr wrap="square" rtlCol="0">
            <a:spAutoFit/>
          </a:bodyPr>
          <a:lstStyle/>
          <a:p>
            <a:pPr algn="ctr"/>
            <a:r>
              <a:rPr lang="en-AU" sz="1600" dirty="0"/>
              <a:t>Jul 2019</a:t>
            </a:r>
            <a:endParaRPr lang="en-US" sz="1600" dirty="0"/>
          </a:p>
        </p:txBody>
      </p:sp>
      <p:sp>
        <p:nvSpPr>
          <p:cNvPr id="14" name="TextBox 13">
            <a:extLst>
              <a:ext uri="{FF2B5EF4-FFF2-40B4-BE49-F238E27FC236}">
                <a16:creationId xmlns:a16="http://schemas.microsoft.com/office/drawing/2014/main" id="{608105FC-599D-FE99-73ED-8064985DEF50}"/>
              </a:ext>
            </a:extLst>
          </p:cNvPr>
          <p:cNvSpPr txBox="1"/>
          <p:nvPr/>
        </p:nvSpPr>
        <p:spPr>
          <a:xfrm>
            <a:off x="3163661" y="5536859"/>
            <a:ext cx="985838" cy="338554"/>
          </a:xfrm>
          <a:prstGeom prst="rect">
            <a:avLst/>
          </a:prstGeom>
          <a:noFill/>
        </p:spPr>
        <p:txBody>
          <a:bodyPr wrap="square" rtlCol="0">
            <a:spAutoFit/>
          </a:bodyPr>
          <a:lstStyle/>
          <a:p>
            <a:pPr algn="ctr"/>
            <a:r>
              <a:rPr lang="en-AU" sz="1600" dirty="0"/>
              <a:t>Jan 2020</a:t>
            </a:r>
            <a:endParaRPr lang="en-US" sz="1600" dirty="0"/>
          </a:p>
        </p:txBody>
      </p:sp>
      <p:sp>
        <p:nvSpPr>
          <p:cNvPr id="15" name="TextBox 14">
            <a:extLst>
              <a:ext uri="{FF2B5EF4-FFF2-40B4-BE49-F238E27FC236}">
                <a16:creationId xmlns:a16="http://schemas.microsoft.com/office/drawing/2014/main" id="{B401B678-3F3D-80C1-3768-24A4ED2D0D9A}"/>
              </a:ext>
            </a:extLst>
          </p:cNvPr>
          <p:cNvSpPr txBox="1"/>
          <p:nvPr/>
        </p:nvSpPr>
        <p:spPr>
          <a:xfrm>
            <a:off x="4466885" y="5536859"/>
            <a:ext cx="985838" cy="338554"/>
          </a:xfrm>
          <a:prstGeom prst="rect">
            <a:avLst/>
          </a:prstGeom>
          <a:noFill/>
        </p:spPr>
        <p:txBody>
          <a:bodyPr wrap="square" rtlCol="0">
            <a:spAutoFit/>
          </a:bodyPr>
          <a:lstStyle/>
          <a:p>
            <a:pPr algn="ctr"/>
            <a:r>
              <a:rPr lang="en-AU" sz="1600" dirty="0"/>
              <a:t>Jul 2020</a:t>
            </a:r>
            <a:endParaRPr lang="en-US" sz="1600" dirty="0"/>
          </a:p>
        </p:txBody>
      </p:sp>
      <p:sp>
        <p:nvSpPr>
          <p:cNvPr id="16" name="TextBox 15">
            <a:extLst>
              <a:ext uri="{FF2B5EF4-FFF2-40B4-BE49-F238E27FC236}">
                <a16:creationId xmlns:a16="http://schemas.microsoft.com/office/drawing/2014/main" id="{52640A47-F5C3-F7CF-1C79-1EDADDCD18B8}"/>
              </a:ext>
            </a:extLst>
          </p:cNvPr>
          <p:cNvSpPr txBox="1"/>
          <p:nvPr/>
        </p:nvSpPr>
        <p:spPr>
          <a:xfrm>
            <a:off x="5770109" y="5536859"/>
            <a:ext cx="985838" cy="338554"/>
          </a:xfrm>
          <a:prstGeom prst="rect">
            <a:avLst/>
          </a:prstGeom>
          <a:noFill/>
        </p:spPr>
        <p:txBody>
          <a:bodyPr wrap="square" rtlCol="0">
            <a:spAutoFit/>
          </a:bodyPr>
          <a:lstStyle/>
          <a:p>
            <a:pPr algn="ctr"/>
            <a:r>
              <a:rPr lang="en-AU" sz="1600" dirty="0"/>
              <a:t>Jan 2021</a:t>
            </a:r>
            <a:endParaRPr lang="en-US" sz="1600" dirty="0"/>
          </a:p>
        </p:txBody>
      </p:sp>
      <p:sp>
        <p:nvSpPr>
          <p:cNvPr id="17" name="TextBox 16">
            <a:extLst>
              <a:ext uri="{FF2B5EF4-FFF2-40B4-BE49-F238E27FC236}">
                <a16:creationId xmlns:a16="http://schemas.microsoft.com/office/drawing/2014/main" id="{996E39B8-4818-04A7-6B22-5C29792D87C3}"/>
              </a:ext>
            </a:extLst>
          </p:cNvPr>
          <p:cNvSpPr txBox="1"/>
          <p:nvPr/>
        </p:nvSpPr>
        <p:spPr>
          <a:xfrm>
            <a:off x="7073333" y="5536859"/>
            <a:ext cx="985838" cy="338554"/>
          </a:xfrm>
          <a:prstGeom prst="rect">
            <a:avLst/>
          </a:prstGeom>
          <a:noFill/>
        </p:spPr>
        <p:txBody>
          <a:bodyPr wrap="square" rtlCol="0">
            <a:spAutoFit/>
          </a:bodyPr>
          <a:lstStyle/>
          <a:p>
            <a:pPr algn="ctr"/>
            <a:r>
              <a:rPr lang="en-AU" sz="1600" dirty="0"/>
              <a:t>Jul 2021</a:t>
            </a:r>
            <a:endParaRPr lang="en-US" sz="1600" dirty="0"/>
          </a:p>
        </p:txBody>
      </p:sp>
      <p:sp>
        <p:nvSpPr>
          <p:cNvPr id="18" name="TextBox 17">
            <a:extLst>
              <a:ext uri="{FF2B5EF4-FFF2-40B4-BE49-F238E27FC236}">
                <a16:creationId xmlns:a16="http://schemas.microsoft.com/office/drawing/2014/main" id="{0B15F897-2499-8252-EF46-30D5C1179685}"/>
              </a:ext>
            </a:extLst>
          </p:cNvPr>
          <p:cNvSpPr txBox="1"/>
          <p:nvPr/>
        </p:nvSpPr>
        <p:spPr>
          <a:xfrm>
            <a:off x="8376557" y="5536859"/>
            <a:ext cx="985838" cy="338554"/>
          </a:xfrm>
          <a:prstGeom prst="rect">
            <a:avLst/>
          </a:prstGeom>
          <a:noFill/>
        </p:spPr>
        <p:txBody>
          <a:bodyPr wrap="square" rtlCol="0">
            <a:spAutoFit/>
          </a:bodyPr>
          <a:lstStyle/>
          <a:p>
            <a:pPr algn="ctr"/>
            <a:r>
              <a:rPr lang="en-AU" sz="1600" dirty="0"/>
              <a:t>Jan 2022</a:t>
            </a:r>
            <a:endParaRPr lang="en-US" sz="1600" dirty="0"/>
          </a:p>
        </p:txBody>
      </p:sp>
      <p:sp>
        <p:nvSpPr>
          <p:cNvPr id="19" name="TextBox 18">
            <a:extLst>
              <a:ext uri="{FF2B5EF4-FFF2-40B4-BE49-F238E27FC236}">
                <a16:creationId xmlns:a16="http://schemas.microsoft.com/office/drawing/2014/main" id="{14D1ED67-B398-DFF9-2190-FBA7F95AB472}"/>
              </a:ext>
            </a:extLst>
          </p:cNvPr>
          <p:cNvSpPr txBox="1"/>
          <p:nvPr/>
        </p:nvSpPr>
        <p:spPr>
          <a:xfrm>
            <a:off x="9679780" y="5536859"/>
            <a:ext cx="985838" cy="338554"/>
          </a:xfrm>
          <a:prstGeom prst="rect">
            <a:avLst/>
          </a:prstGeom>
          <a:noFill/>
        </p:spPr>
        <p:txBody>
          <a:bodyPr wrap="square" rtlCol="0">
            <a:spAutoFit/>
          </a:bodyPr>
          <a:lstStyle/>
          <a:p>
            <a:pPr algn="ctr"/>
            <a:r>
              <a:rPr lang="en-AU" sz="1600" dirty="0"/>
              <a:t>Jul 2022</a:t>
            </a:r>
            <a:endParaRPr lang="en-US" sz="1600" dirty="0"/>
          </a:p>
        </p:txBody>
      </p:sp>
      <p:sp>
        <p:nvSpPr>
          <p:cNvPr id="20" name="TextBox 19">
            <a:extLst>
              <a:ext uri="{FF2B5EF4-FFF2-40B4-BE49-F238E27FC236}">
                <a16:creationId xmlns:a16="http://schemas.microsoft.com/office/drawing/2014/main" id="{FE44053D-3657-FB86-729F-C31439D06477}"/>
              </a:ext>
            </a:extLst>
          </p:cNvPr>
          <p:cNvSpPr txBox="1"/>
          <p:nvPr/>
        </p:nvSpPr>
        <p:spPr>
          <a:xfrm>
            <a:off x="3258742" y="2791872"/>
            <a:ext cx="985838" cy="584775"/>
          </a:xfrm>
          <a:prstGeom prst="rect">
            <a:avLst/>
          </a:prstGeom>
          <a:noFill/>
        </p:spPr>
        <p:txBody>
          <a:bodyPr wrap="square" rtlCol="0">
            <a:spAutoFit/>
          </a:bodyPr>
          <a:lstStyle/>
          <a:p>
            <a:pPr algn="ctr"/>
            <a:r>
              <a:rPr lang="en-AU" sz="1600" dirty="0"/>
              <a:t>Yearly Average</a:t>
            </a:r>
            <a:endParaRPr lang="en-US" sz="1600" dirty="0"/>
          </a:p>
        </p:txBody>
      </p:sp>
      <p:sp>
        <p:nvSpPr>
          <p:cNvPr id="21" name="TextBox 20">
            <a:extLst>
              <a:ext uri="{FF2B5EF4-FFF2-40B4-BE49-F238E27FC236}">
                <a16:creationId xmlns:a16="http://schemas.microsoft.com/office/drawing/2014/main" id="{B5D67D24-D887-4FE8-AABC-FA8DD6A7CDFF}"/>
              </a:ext>
            </a:extLst>
          </p:cNvPr>
          <p:cNvSpPr txBox="1"/>
          <p:nvPr/>
        </p:nvSpPr>
        <p:spPr>
          <a:xfrm>
            <a:off x="44650" y="5377547"/>
            <a:ext cx="985838" cy="338554"/>
          </a:xfrm>
          <a:prstGeom prst="rect">
            <a:avLst/>
          </a:prstGeom>
          <a:noFill/>
        </p:spPr>
        <p:txBody>
          <a:bodyPr wrap="square" rtlCol="0">
            <a:spAutoFit/>
          </a:bodyPr>
          <a:lstStyle/>
          <a:p>
            <a:pPr algn="ctr"/>
            <a:r>
              <a:rPr lang="en-AU" sz="1600" dirty="0"/>
              <a:t>0</a:t>
            </a:r>
            <a:endParaRPr lang="en-US" sz="1600" dirty="0"/>
          </a:p>
        </p:txBody>
      </p:sp>
      <p:sp>
        <p:nvSpPr>
          <p:cNvPr id="22" name="TextBox 21">
            <a:extLst>
              <a:ext uri="{FF2B5EF4-FFF2-40B4-BE49-F238E27FC236}">
                <a16:creationId xmlns:a16="http://schemas.microsoft.com/office/drawing/2014/main" id="{A09F9E93-B902-4C34-00BF-E8F8F5D071F1}"/>
              </a:ext>
            </a:extLst>
          </p:cNvPr>
          <p:cNvSpPr txBox="1"/>
          <p:nvPr/>
        </p:nvSpPr>
        <p:spPr>
          <a:xfrm>
            <a:off x="44650" y="4795533"/>
            <a:ext cx="985838" cy="338554"/>
          </a:xfrm>
          <a:prstGeom prst="rect">
            <a:avLst/>
          </a:prstGeom>
          <a:noFill/>
        </p:spPr>
        <p:txBody>
          <a:bodyPr wrap="square" rtlCol="0">
            <a:spAutoFit/>
          </a:bodyPr>
          <a:lstStyle/>
          <a:p>
            <a:pPr algn="ctr"/>
            <a:r>
              <a:rPr lang="en-AU" sz="1600" dirty="0"/>
              <a:t>0.2M</a:t>
            </a:r>
            <a:endParaRPr lang="en-US" sz="1600" dirty="0"/>
          </a:p>
        </p:txBody>
      </p:sp>
      <p:sp>
        <p:nvSpPr>
          <p:cNvPr id="23" name="TextBox 22">
            <a:extLst>
              <a:ext uri="{FF2B5EF4-FFF2-40B4-BE49-F238E27FC236}">
                <a16:creationId xmlns:a16="http://schemas.microsoft.com/office/drawing/2014/main" id="{D59AD626-AEED-E5CE-46CB-09E4CEEAABC1}"/>
              </a:ext>
            </a:extLst>
          </p:cNvPr>
          <p:cNvSpPr txBox="1"/>
          <p:nvPr/>
        </p:nvSpPr>
        <p:spPr>
          <a:xfrm>
            <a:off x="44650" y="4213517"/>
            <a:ext cx="985838" cy="338554"/>
          </a:xfrm>
          <a:prstGeom prst="rect">
            <a:avLst/>
          </a:prstGeom>
          <a:noFill/>
        </p:spPr>
        <p:txBody>
          <a:bodyPr wrap="square" rtlCol="0">
            <a:spAutoFit/>
          </a:bodyPr>
          <a:lstStyle/>
          <a:p>
            <a:pPr algn="ctr"/>
            <a:r>
              <a:rPr lang="en-AU" sz="1600" dirty="0"/>
              <a:t>0.4M</a:t>
            </a:r>
            <a:endParaRPr lang="en-US" sz="1600" dirty="0"/>
          </a:p>
        </p:txBody>
      </p:sp>
      <p:sp>
        <p:nvSpPr>
          <p:cNvPr id="24" name="TextBox 23">
            <a:extLst>
              <a:ext uri="{FF2B5EF4-FFF2-40B4-BE49-F238E27FC236}">
                <a16:creationId xmlns:a16="http://schemas.microsoft.com/office/drawing/2014/main" id="{920E6290-77D9-A608-5979-6C971D6FE259}"/>
              </a:ext>
            </a:extLst>
          </p:cNvPr>
          <p:cNvSpPr txBox="1"/>
          <p:nvPr/>
        </p:nvSpPr>
        <p:spPr>
          <a:xfrm>
            <a:off x="44650" y="3631501"/>
            <a:ext cx="985838" cy="338554"/>
          </a:xfrm>
          <a:prstGeom prst="rect">
            <a:avLst/>
          </a:prstGeom>
          <a:noFill/>
        </p:spPr>
        <p:txBody>
          <a:bodyPr wrap="square" rtlCol="0">
            <a:spAutoFit/>
          </a:bodyPr>
          <a:lstStyle/>
          <a:p>
            <a:pPr algn="ctr"/>
            <a:r>
              <a:rPr lang="en-AU" sz="1600" dirty="0"/>
              <a:t>0.6M</a:t>
            </a:r>
            <a:endParaRPr lang="en-US" sz="1600" dirty="0"/>
          </a:p>
        </p:txBody>
      </p:sp>
      <p:sp>
        <p:nvSpPr>
          <p:cNvPr id="25" name="TextBox 24">
            <a:extLst>
              <a:ext uri="{FF2B5EF4-FFF2-40B4-BE49-F238E27FC236}">
                <a16:creationId xmlns:a16="http://schemas.microsoft.com/office/drawing/2014/main" id="{4F37970F-A121-4CEF-5275-2246DF43AB00}"/>
              </a:ext>
            </a:extLst>
          </p:cNvPr>
          <p:cNvSpPr txBox="1"/>
          <p:nvPr/>
        </p:nvSpPr>
        <p:spPr>
          <a:xfrm>
            <a:off x="44650" y="3049485"/>
            <a:ext cx="985838" cy="338554"/>
          </a:xfrm>
          <a:prstGeom prst="rect">
            <a:avLst/>
          </a:prstGeom>
          <a:noFill/>
        </p:spPr>
        <p:txBody>
          <a:bodyPr wrap="square" rtlCol="0">
            <a:spAutoFit/>
          </a:bodyPr>
          <a:lstStyle/>
          <a:p>
            <a:pPr algn="ctr"/>
            <a:r>
              <a:rPr lang="en-AU" sz="1600" dirty="0"/>
              <a:t>0.8M</a:t>
            </a:r>
            <a:endParaRPr lang="en-US" sz="1600" dirty="0"/>
          </a:p>
        </p:txBody>
      </p:sp>
      <p:sp>
        <p:nvSpPr>
          <p:cNvPr id="26" name="TextBox 25">
            <a:extLst>
              <a:ext uri="{FF2B5EF4-FFF2-40B4-BE49-F238E27FC236}">
                <a16:creationId xmlns:a16="http://schemas.microsoft.com/office/drawing/2014/main" id="{B1E192FA-411F-09CB-3BB8-4B34371EECC1}"/>
              </a:ext>
            </a:extLst>
          </p:cNvPr>
          <p:cNvSpPr txBox="1"/>
          <p:nvPr/>
        </p:nvSpPr>
        <p:spPr>
          <a:xfrm>
            <a:off x="44650" y="2467469"/>
            <a:ext cx="985838" cy="338554"/>
          </a:xfrm>
          <a:prstGeom prst="rect">
            <a:avLst/>
          </a:prstGeom>
          <a:noFill/>
        </p:spPr>
        <p:txBody>
          <a:bodyPr wrap="square" rtlCol="0">
            <a:spAutoFit/>
          </a:bodyPr>
          <a:lstStyle/>
          <a:p>
            <a:pPr algn="ctr"/>
            <a:r>
              <a:rPr lang="en-AU" sz="1600" dirty="0"/>
              <a:t>1M</a:t>
            </a:r>
            <a:endParaRPr lang="en-US" sz="1600" dirty="0"/>
          </a:p>
        </p:txBody>
      </p:sp>
      <p:sp>
        <p:nvSpPr>
          <p:cNvPr id="27" name="TextBox 26">
            <a:extLst>
              <a:ext uri="{FF2B5EF4-FFF2-40B4-BE49-F238E27FC236}">
                <a16:creationId xmlns:a16="http://schemas.microsoft.com/office/drawing/2014/main" id="{DE58F002-94F7-579D-EB34-F9171064A71E}"/>
              </a:ext>
            </a:extLst>
          </p:cNvPr>
          <p:cNvSpPr txBox="1"/>
          <p:nvPr/>
        </p:nvSpPr>
        <p:spPr>
          <a:xfrm>
            <a:off x="44650" y="1885453"/>
            <a:ext cx="985838" cy="338554"/>
          </a:xfrm>
          <a:prstGeom prst="rect">
            <a:avLst/>
          </a:prstGeom>
          <a:noFill/>
        </p:spPr>
        <p:txBody>
          <a:bodyPr wrap="square" rtlCol="0">
            <a:spAutoFit/>
          </a:bodyPr>
          <a:lstStyle/>
          <a:p>
            <a:pPr algn="ctr"/>
            <a:r>
              <a:rPr lang="en-AU" sz="1600" dirty="0"/>
              <a:t>1.2M</a:t>
            </a:r>
            <a:endParaRPr lang="en-US" sz="1600" dirty="0"/>
          </a:p>
        </p:txBody>
      </p:sp>
      <p:grpSp>
        <p:nvGrpSpPr>
          <p:cNvPr id="30" name="Group 29">
            <a:extLst>
              <a:ext uri="{FF2B5EF4-FFF2-40B4-BE49-F238E27FC236}">
                <a16:creationId xmlns:a16="http://schemas.microsoft.com/office/drawing/2014/main" id="{18E20C9C-E594-44E5-C2EB-CCF95974486C}"/>
              </a:ext>
            </a:extLst>
          </p:cNvPr>
          <p:cNvGrpSpPr/>
          <p:nvPr/>
        </p:nvGrpSpPr>
        <p:grpSpPr>
          <a:xfrm>
            <a:off x="5188840" y="3218762"/>
            <a:ext cx="2792901" cy="1107996"/>
            <a:chOff x="414546" y="1211616"/>
            <a:chExt cx="2972121" cy="1262747"/>
          </a:xfrm>
        </p:grpSpPr>
        <p:sp>
          <p:nvSpPr>
            <p:cNvPr id="28" name="TextBox 27">
              <a:extLst>
                <a:ext uri="{FF2B5EF4-FFF2-40B4-BE49-F238E27FC236}">
                  <a16:creationId xmlns:a16="http://schemas.microsoft.com/office/drawing/2014/main" id="{6DD13AD4-4D38-F2F7-FAD3-EFB858746A3C}"/>
                </a:ext>
              </a:extLst>
            </p:cNvPr>
            <p:cNvSpPr txBox="1"/>
            <p:nvPr/>
          </p:nvSpPr>
          <p:spPr>
            <a:xfrm>
              <a:off x="414546" y="1211616"/>
              <a:ext cx="2972121" cy="1262747"/>
            </a:xfrm>
            <a:prstGeom prst="rect">
              <a:avLst/>
            </a:prstGeom>
            <a:solidFill>
              <a:srgbClr val="023047"/>
            </a:solidFill>
          </p:spPr>
          <p:txBody>
            <a:bodyPr wrap="square" rtlCol="0">
              <a:spAutoFit/>
            </a:bodyPr>
            <a:lstStyle/>
            <a:p>
              <a:r>
                <a:rPr lang="en-AU" sz="1400" dirty="0">
                  <a:solidFill>
                    <a:schemeClr val="bg1"/>
                  </a:solidFill>
                </a:rPr>
                <a:t>Sustained Growth Post-pandemic</a:t>
              </a:r>
            </a:p>
            <a:p>
              <a:endParaRPr lang="en-AU" sz="1400" dirty="0">
                <a:solidFill>
                  <a:schemeClr val="bg1"/>
                </a:solidFill>
              </a:endParaRPr>
            </a:p>
            <a:p>
              <a:endParaRPr lang="en-AU" sz="1100" dirty="0">
                <a:solidFill>
                  <a:schemeClr val="bg1"/>
                </a:solidFill>
              </a:endParaRPr>
            </a:p>
            <a:p>
              <a:endParaRPr lang="en-US" sz="1100" dirty="0">
                <a:solidFill>
                  <a:schemeClr val="bg1"/>
                </a:solidFill>
              </a:endParaRPr>
            </a:p>
            <a:p>
              <a:endParaRPr lang="en-US" sz="1600" dirty="0">
                <a:solidFill>
                  <a:schemeClr val="bg1"/>
                </a:solidFill>
              </a:endParaRPr>
            </a:p>
          </p:txBody>
        </p:sp>
        <p:sp>
          <p:nvSpPr>
            <p:cNvPr id="29" name="TextBox 28">
              <a:extLst>
                <a:ext uri="{FF2B5EF4-FFF2-40B4-BE49-F238E27FC236}">
                  <a16:creationId xmlns:a16="http://schemas.microsoft.com/office/drawing/2014/main" id="{564D19AC-1F4B-57D7-BA6D-B8DBD9549AF2}"/>
                </a:ext>
              </a:extLst>
            </p:cNvPr>
            <p:cNvSpPr txBox="1"/>
            <p:nvPr/>
          </p:nvSpPr>
          <p:spPr>
            <a:xfrm>
              <a:off x="486513" y="1493477"/>
              <a:ext cx="2828187" cy="876907"/>
            </a:xfrm>
            <a:prstGeom prst="rect">
              <a:avLst/>
            </a:prstGeom>
            <a:solidFill>
              <a:srgbClr val="DAB785"/>
            </a:solidFill>
          </p:spPr>
          <p:txBody>
            <a:bodyPr wrap="square" rtlCol="0">
              <a:spAutoFit/>
            </a:bodyPr>
            <a:lstStyle/>
            <a:p>
              <a:r>
                <a:rPr lang="en-US" sz="1100" dirty="0"/>
                <a:t>2021 and 2022 reached record highs, with multiple months exceeding 1.2M trips, well above pre-pandemic levels, indicating a structural shift in commuting</a:t>
              </a:r>
            </a:p>
          </p:txBody>
        </p:sp>
      </p:grpSp>
      <p:grpSp>
        <p:nvGrpSpPr>
          <p:cNvPr id="33" name="Group 32">
            <a:extLst>
              <a:ext uri="{FF2B5EF4-FFF2-40B4-BE49-F238E27FC236}">
                <a16:creationId xmlns:a16="http://schemas.microsoft.com/office/drawing/2014/main" id="{FC166A8A-9A15-630C-0D6E-BA3602B38BC0}"/>
              </a:ext>
            </a:extLst>
          </p:cNvPr>
          <p:cNvGrpSpPr/>
          <p:nvPr/>
        </p:nvGrpSpPr>
        <p:grpSpPr>
          <a:xfrm>
            <a:off x="1481861" y="4207996"/>
            <a:ext cx="3127822" cy="1169551"/>
            <a:chOff x="414546" y="1211615"/>
            <a:chExt cx="2972121" cy="1332899"/>
          </a:xfrm>
        </p:grpSpPr>
        <p:sp>
          <p:nvSpPr>
            <p:cNvPr id="34" name="TextBox 33">
              <a:extLst>
                <a:ext uri="{FF2B5EF4-FFF2-40B4-BE49-F238E27FC236}">
                  <a16:creationId xmlns:a16="http://schemas.microsoft.com/office/drawing/2014/main" id="{EAAD77B8-77F1-6837-216D-F8E52E65E371}"/>
                </a:ext>
              </a:extLst>
            </p:cNvPr>
            <p:cNvSpPr txBox="1"/>
            <p:nvPr/>
          </p:nvSpPr>
          <p:spPr>
            <a:xfrm>
              <a:off x="414546" y="1211615"/>
              <a:ext cx="2972121" cy="1332899"/>
            </a:xfrm>
            <a:prstGeom prst="rect">
              <a:avLst/>
            </a:prstGeom>
            <a:solidFill>
              <a:srgbClr val="023047"/>
            </a:solidFill>
          </p:spPr>
          <p:txBody>
            <a:bodyPr wrap="square" rtlCol="0">
              <a:spAutoFit/>
            </a:bodyPr>
            <a:lstStyle/>
            <a:p>
              <a:r>
                <a:rPr lang="en-AU" sz="1400" dirty="0">
                  <a:solidFill>
                    <a:schemeClr val="bg1"/>
                  </a:solidFill>
                </a:rPr>
                <a:t>Covid-19 Impact</a:t>
              </a:r>
            </a:p>
            <a:p>
              <a:endParaRPr lang="en-AU" sz="900" dirty="0">
                <a:solidFill>
                  <a:schemeClr val="bg1"/>
                </a:solidFill>
              </a:endParaRPr>
            </a:p>
            <a:p>
              <a:endParaRPr lang="en-AU" sz="900" dirty="0">
                <a:solidFill>
                  <a:schemeClr val="bg1"/>
                </a:solidFill>
              </a:endParaRPr>
            </a:p>
            <a:p>
              <a:endParaRPr lang="en-US" sz="900" dirty="0">
                <a:solidFill>
                  <a:schemeClr val="bg1"/>
                </a:solidFill>
              </a:endParaRPr>
            </a:p>
            <a:p>
              <a:endParaRPr lang="en-US" sz="900" dirty="0">
                <a:solidFill>
                  <a:schemeClr val="bg1"/>
                </a:solidFill>
              </a:endParaRPr>
            </a:p>
            <a:p>
              <a:endParaRPr lang="en-US" sz="900" dirty="0">
                <a:solidFill>
                  <a:schemeClr val="bg1"/>
                </a:solidFill>
              </a:endParaRPr>
            </a:p>
            <a:p>
              <a:endParaRPr lang="en-US" sz="1100" dirty="0">
                <a:solidFill>
                  <a:schemeClr val="bg1"/>
                </a:solidFill>
              </a:endParaRPr>
            </a:p>
          </p:txBody>
        </p:sp>
        <p:sp>
          <p:nvSpPr>
            <p:cNvPr id="35" name="TextBox 34">
              <a:extLst>
                <a:ext uri="{FF2B5EF4-FFF2-40B4-BE49-F238E27FC236}">
                  <a16:creationId xmlns:a16="http://schemas.microsoft.com/office/drawing/2014/main" id="{939EE0C0-11DB-0EFA-7750-5D4B95795FEE}"/>
                </a:ext>
              </a:extLst>
            </p:cNvPr>
            <p:cNvSpPr txBox="1"/>
            <p:nvPr/>
          </p:nvSpPr>
          <p:spPr>
            <a:xfrm>
              <a:off x="486513" y="1493476"/>
              <a:ext cx="2828187" cy="938719"/>
            </a:xfrm>
            <a:prstGeom prst="rect">
              <a:avLst/>
            </a:prstGeom>
            <a:solidFill>
              <a:srgbClr val="DAB785"/>
            </a:solidFill>
          </p:spPr>
          <p:txBody>
            <a:bodyPr wrap="square" rtlCol="0">
              <a:spAutoFit/>
            </a:bodyPr>
            <a:lstStyle/>
            <a:p>
              <a:r>
                <a:rPr lang="en-US" sz="1100" dirty="0"/>
                <a:t>2020 shows a major drop in Spring (Mar–May), aligning with UK lockdowns. However, strong recovery mid-2020 shows cycling became a preferred socially distanced transport option.</a:t>
              </a:r>
            </a:p>
          </p:txBody>
        </p:sp>
      </p:grpSp>
      <p:grpSp>
        <p:nvGrpSpPr>
          <p:cNvPr id="41" name="Group 40">
            <a:extLst>
              <a:ext uri="{FF2B5EF4-FFF2-40B4-BE49-F238E27FC236}">
                <a16:creationId xmlns:a16="http://schemas.microsoft.com/office/drawing/2014/main" id="{D9CA958C-A15C-391E-2E9A-7BE8FA0C56E1}"/>
              </a:ext>
            </a:extLst>
          </p:cNvPr>
          <p:cNvGrpSpPr/>
          <p:nvPr/>
        </p:nvGrpSpPr>
        <p:grpSpPr>
          <a:xfrm>
            <a:off x="8335756" y="4477505"/>
            <a:ext cx="2792901" cy="907941"/>
            <a:chOff x="414546" y="1211616"/>
            <a:chExt cx="2972121" cy="1034751"/>
          </a:xfrm>
        </p:grpSpPr>
        <p:sp>
          <p:nvSpPr>
            <p:cNvPr id="42" name="TextBox 41">
              <a:extLst>
                <a:ext uri="{FF2B5EF4-FFF2-40B4-BE49-F238E27FC236}">
                  <a16:creationId xmlns:a16="http://schemas.microsoft.com/office/drawing/2014/main" id="{6CD2CD39-338B-0E07-050C-CEF6855952E5}"/>
                </a:ext>
              </a:extLst>
            </p:cNvPr>
            <p:cNvSpPr txBox="1"/>
            <p:nvPr/>
          </p:nvSpPr>
          <p:spPr>
            <a:xfrm>
              <a:off x="414546" y="1211616"/>
              <a:ext cx="2972121" cy="1034751"/>
            </a:xfrm>
            <a:prstGeom prst="rect">
              <a:avLst/>
            </a:prstGeom>
            <a:solidFill>
              <a:srgbClr val="023047"/>
            </a:solidFill>
          </p:spPr>
          <p:txBody>
            <a:bodyPr wrap="square" rtlCol="0">
              <a:spAutoFit/>
            </a:bodyPr>
            <a:lstStyle/>
            <a:p>
              <a:r>
                <a:rPr lang="en-AU" sz="1400" dirty="0">
                  <a:solidFill>
                    <a:schemeClr val="bg1"/>
                  </a:solidFill>
                </a:rPr>
                <a:t>Seasonal Y-on-Y  contractions</a:t>
              </a:r>
            </a:p>
            <a:p>
              <a:endParaRPr lang="en-AU" sz="1400" dirty="0">
                <a:solidFill>
                  <a:schemeClr val="bg1"/>
                </a:solidFill>
              </a:endParaRPr>
            </a:p>
            <a:p>
              <a:endParaRPr lang="en-AU" sz="1100" dirty="0">
                <a:solidFill>
                  <a:schemeClr val="bg1"/>
                </a:solidFill>
              </a:endParaRPr>
            </a:p>
            <a:p>
              <a:endParaRPr lang="en-US" sz="1400" dirty="0">
                <a:solidFill>
                  <a:schemeClr val="bg1"/>
                </a:solidFill>
              </a:endParaRPr>
            </a:p>
          </p:txBody>
        </p:sp>
        <p:sp>
          <p:nvSpPr>
            <p:cNvPr id="43" name="TextBox 42">
              <a:extLst>
                <a:ext uri="{FF2B5EF4-FFF2-40B4-BE49-F238E27FC236}">
                  <a16:creationId xmlns:a16="http://schemas.microsoft.com/office/drawing/2014/main" id="{8FD9307E-2261-392B-1574-31B352A8739F}"/>
                </a:ext>
              </a:extLst>
            </p:cNvPr>
            <p:cNvSpPr txBox="1"/>
            <p:nvPr/>
          </p:nvSpPr>
          <p:spPr>
            <a:xfrm>
              <a:off x="486513" y="1493477"/>
              <a:ext cx="2828187" cy="683987"/>
            </a:xfrm>
            <a:prstGeom prst="rect">
              <a:avLst/>
            </a:prstGeom>
            <a:solidFill>
              <a:srgbClr val="DAB785"/>
            </a:solidFill>
          </p:spPr>
          <p:txBody>
            <a:bodyPr wrap="square" rtlCol="0">
              <a:spAutoFit/>
            </a:bodyPr>
            <a:lstStyle/>
            <a:p>
              <a:r>
                <a:rPr lang="en-US" sz="1100" dirty="0"/>
                <a:t>After a record summer in 2022, there’s a sharp </a:t>
              </a:r>
              <a:r>
                <a:rPr lang="en-US" sz="1100" b="1" dirty="0"/>
                <a:t>drop from Sept</a:t>
              </a:r>
              <a:r>
                <a:rPr lang="en-US" sz="1100" dirty="0"/>
                <a:t> amidst price changes and e-bike roll outs.</a:t>
              </a:r>
            </a:p>
          </p:txBody>
        </p:sp>
      </p:grpSp>
    </p:spTree>
    <p:extLst>
      <p:ext uri="{BB962C8B-B14F-4D97-AF65-F5344CB8AC3E}">
        <p14:creationId xmlns:p14="http://schemas.microsoft.com/office/powerpoint/2010/main" val="371396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4890A-E081-0D11-7162-289FC7F89EDB}"/>
              </a:ext>
            </a:extLst>
          </p:cNvPr>
          <p:cNvSpPr>
            <a:spLocks noGrp="1"/>
          </p:cNvSpPr>
          <p:nvPr>
            <p:ph type="title"/>
          </p:nvPr>
        </p:nvSpPr>
        <p:spPr/>
        <p:txBody>
          <a:bodyPr>
            <a:normAutofit/>
          </a:bodyPr>
          <a:lstStyle/>
          <a:p>
            <a:r>
              <a:rPr lang="en-AU" dirty="0"/>
              <a:t>Usage Trends and Patterns</a:t>
            </a:r>
            <a:endParaRPr lang="en-US" dirty="0"/>
          </a:p>
        </p:txBody>
      </p:sp>
      <p:graphicFrame>
        <p:nvGraphicFramePr>
          <p:cNvPr id="6" name="Chart 5">
            <a:extLst>
              <a:ext uri="{FF2B5EF4-FFF2-40B4-BE49-F238E27FC236}">
                <a16:creationId xmlns:a16="http://schemas.microsoft.com/office/drawing/2014/main" id="{C73C20B8-D7B8-938E-4B38-B2235678A67F}"/>
              </a:ext>
            </a:extLst>
          </p:cNvPr>
          <p:cNvGraphicFramePr>
            <a:graphicFrameLocks/>
          </p:cNvGraphicFramePr>
          <p:nvPr>
            <p:extLst>
              <p:ext uri="{D42A27DB-BD31-4B8C-83A1-F6EECF244321}">
                <p14:modId xmlns:p14="http://schemas.microsoft.com/office/powerpoint/2010/main" val="2882764027"/>
              </p:ext>
            </p:extLst>
          </p:nvPr>
        </p:nvGraphicFramePr>
        <p:xfrm>
          <a:off x="3829049" y="1211615"/>
          <a:ext cx="7876437" cy="5132035"/>
        </p:xfrm>
        <a:graphic>
          <a:graphicData uri="http://schemas.openxmlformats.org/drawingml/2006/chart">
            <c:chart xmlns:c="http://schemas.openxmlformats.org/drawingml/2006/chart" xmlns:r="http://schemas.openxmlformats.org/officeDocument/2006/relationships" r:id="rId2"/>
          </a:graphicData>
        </a:graphic>
      </p:graphicFrame>
      <p:grpSp>
        <p:nvGrpSpPr>
          <p:cNvPr id="28" name="Group 27">
            <a:extLst>
              <a:ext uri="{FF2B5EF4-FFF2-40B4-BE49-F238E27FC236}">
                <a16:creationId xmlns:a16="http://schemas.microsoft.com/office/drawing/2014/main" id="{26042CF4-3A56-80D1-90E3-81B182EC03E7}"/>
              </a:ext>
            </a:extLst>
          </p:cNvPr>
          <p:cNvGrpSpPr/>
          <p:nvPr/>
        </p:nvGrpSpPr>
        <p:grpSpPr>
          <a:xfrm>
            <a:off x="414546" y="1211615"/>
            <a:ext cx="2972121" cy="2000548"/>
            <a:chOff x="414546" y="1211615"/>
            <a:chExt cx="2972121" cy="2000548"/>
          </a:xfrm>
        </p:grpSpPr>
        <p:sp>
          <p:nvSpPr>
            <p:cNvPr id="7" name="TextBox 6">
              <a:extLst>
                <a:ext uri="{FF2B5EF4-FFF2-40B4-BE49-F238E27FC236}">
                  <a16:creationId xmlns:a16="http://schemas.microsoft.com/office/drawing/2014/main" id="{BB89BF5B-3A10-9D42-BDD5-783CB94429CC}"/>
                </a:ext>
              </a:extLst>
            </p:cNvPr>
            <p:cNvSpPr txBox="1"/>
            <p:nvPr/>
          </p:nvSpPr>
          <p:spPr>
            <a:xfrm>
              <a:off x="414546" y="1211615"/>
              <a:ext cx="2972121" cy="2000548"/>
            </a:xfrm>
            <a:prstGeom prst="rect">
              <a:avLst/>
            </a:prstGeom>
            <a:solidFill>
              <a:srgbClr val="023047"/>
            </a:solidFill>
          </p:spPr>
          <p:txBody>
            <a:bodyPr wrap="square" rtlCol="0">
              <a:spAutoFit/>
            </a:bodyPr>
            <a:lstStyle/>
            <a:p>
              <a:r>
                <a:rPr lang="en-AU" sz="1400" dirty="0">
                  <a:solidFill>
                    <a:schemeClr val="bg1"/>
                  </a:solidFill>
                </a:rPr>
                <a:t>Daily Cycle Patterns</a:t>
              </a:r>
              <a:endParaRPr lang="en-AU" sz="1100" dirty="0">
                <a:solidFill>
                  <a:schemeClr val="bg1"/>
                </a:solidFill>
              </a:endParaRPr>
            </a:p>
            <a:p>
              <a:endParaRPr lang="en-US" sz="1100" dirty="0">
                <a:solidFill>
                  <a:schemeClr val="bg1"/>
                </a:solidFill>
              </a:endParaRPr>
            </a:p>
            <a:p>
              <a:endParaRPr lang="en-US" sz="1100" dirty="0">
                <a:solidFill>
                  <a:schemeClr val="bg1"/>
                </a:solidFill>
              </a:endParaRPr>
            </a:p>
            <a:p>
              <a:endParaRPr lang="en-US" sz="1100" dirty="0">
                <a:solidFill>
                  <a:schemeClr val="bg1"/>
                </a:solidFill>
              </a:endParaRPr>
            </a:p>
            <a:p>
              <a:endParaRPr lang="en-US" sz="1100" dirty="0">
                <a:solidFill>
                  <a:schemeClr val="bg1"/>
                </a:solidFill>
              </a:endParaRPr>
            </a:p>
            <a:p>
              <a:endParaRPr lang="en-US" sz="1100" dirty="0">
                <a:solidFill>
                  <a:schemeClr val="bg1"/>
                </a:solidFill>
              </a:endParaRPr>
            </a:p>
            <a:p>
              <a:endParaRPr lang="en-US" sz="1100" dirty="0">
                <a:solidFill>
                  <a:schemeClr val="bg1"/>
                </a:solidFill>
              </a:endParaRPr>
            </a:p>
            <a:p>
              <a:endParaRPr lang="en-US" sz="1100" dirty="0">
                <a:solidFill>
                  <a:schemeClr val="bg1"/>
                </a:solidFill>
              </a:endParaRPr>
            </a:p>
            <a:p>
              <a:endParaRPr lang="en-US" sz="1100" dirty="0">
                <a:solidFill>
                  <a:schemeClr val="bg1"/>
                </a:solidFill>
              </a:endParaRPr>
            </a:p>
            <a:p>
              <a:endParaRPr lang="en-US" sz="1100" dirty="0">
                <a:solidFill>
                  <a:schemeClr val="bg1"/>
                </a:solidFill>
              </a:endParaRPr>
            </a:p>
            <a:p>
              <a:endParaRPr lang="en-US" sz="1100" dirty="0">
                <a:solidFill>
                  <a:schemeClr val="bg1"/>
                </a:solidFill>
              </a:endParaRPr>
            </a:p>
          </p:txBody>
        </p:sp>
        <p:sp>
          <p:nvSpPr>
            <p:cNvPr id="17" name="TextBox 16">
              <a:extLst>
                <a:ext uri="{FF2B5EF4-FFF2-40B4-BE49-F238E27FC236}">
                  <a16:creationId xmlns:a16="http://schemas.microsoft.com/office/drawing/2014/main" id="{79A96D1D-A083-A0FE-EEF3-B14A1E2B7932}"/>
                </a:ext>
              </a:extLst>
            </p:cNvPr>
            <p:cNvSpPr txBox="1"/>
            <p:nvPr/>
          </p:nvSpPr>
          <p:spPr>
            <a:xfrm>
              <a:off x="486513" y="1493476"/>
              <a:ext cx="2828187" cy="600164"/>
            </a:xfrm>
            <a:prstGeom prst="rect">
              <a:avLst/>
            </a:prstGeom>
            <a:solidFill>
              <a:srgbClr val="DAB785"/>
            </a:solidFill>
          </p:spPr>
          <p:txBody>
            <a:bodyPr wrap="square" rtlCol="0">
              <a:spAutoFit/>
            </a:bodyPr>
            <a:lstStyle/>
            <a:p>
              <a:r>
                <a:rPr lang="en-US" sz="1100" b="1" dirty="0"/>
                <a:t>Clear commuter peaks</a:t>
              </a:r>
            </a:p>
            <a:p>
              <a:r>
                <a:rPr lang="en-US" sz="1100" dirty="0"/>
                <a:t>Morning peak at 8 AM (2,400–2,900 trips)</a:t>
              </a:r>
            </a:p>
            <a:p>
              <a:r>
                <a:rPr lang="en-US" sz="1100" dirty="0"/>
                <a:t>Evening peak at 5–6 PM (3,200–3,600 trips)</a:t>
              </a:r>
            </a:p>
          </p:txBody>
        </p:sp>
        <p:sp>
          <p:nvSpPr>
            <p:cNvPr id="18" name="TextBox 17">
              <a:extLst>
                <a:ext uri="{FF2B5EF4-FFF2-40B4-BE49-F238E27FC236}">
                  <a16:creationId xmlns:a16="http://schemas.microsoft.com/office/drawing/2014/main" id="{59679939-2128-7411-1052-BE8BB22ABBD4}"/>
                </a:ext>
              </a:extLst>
            </p:cNvPr>
            <p:cNvSpPr txBox="1"/>
            <p:nvPr/>
          </p:nvSpPr>
          <p:spPr>
            <a:xfrm>
              <a:off x="486513" y="2173396"/>
              <a:ext cx="2828187" cy="430887"/>
            </a:xfrm>
            <a:prstGeom prst="rect">
              <a:avLst/>
            </a:prstGeom>
            <a:solidFill>
              <a:srgbClr val="DAB785"/>
            </a:solidFill>
          </p:spPr>
          <p:txBody>
            <a:bodyPr wrap="square" rtlCol="0">
              <a:spAutoFit/>
            </a:bodyPr>
            <a:lstStyle/>
            <a:p>
              <a:r>
                <a:rPr lang="en-US" sz="1100" b="1" dirty="0"/>
                <a:t>Leisure and non-commute rides</a:t>
              </a:r>
            </a:p>
            <a:p>
              <a:r>
                <a:rPr lang="en-US" sz="1100" dirty="0"/>
                <a:t>Steady use 11 AM – 3 PM (1,200–2,000 trips)</a:t>
              </a:r>
            </a:p>
          </p:txBody>
        </p:sp>
        <p:sp>
          <p:nvSpPr>
            <p:cNvPr id="19" name="TextBox 18">
              <a:extLst>
                <a:ext uri="{FF2B5EF4-FFF2-40B4-BE49-F238E27FC236}">
                  <a16:creationId xmlns:a16="http://schemas.microsoft.com/office/drawing/2014/main" id="{003254EE-0566-59E9-081C-435493D570AE}"/>
                </a:ext>
              </a:extLst>
            </p:cNvPr>
            <p:cNvSpPr txBox="1"/>
            <p:nvPr/>
          </p:nvSpPr>
          <p:spPr>
            <a:xfrm>
              <a:off x="486513" y="2684039"/>
              <a:ext cx="2828186" cy="430887"/>
            </a:xfrm>
            <a:prstGeom prst="rect">
              <a:avLst/>
            </a:prstGeom>
            <a:solidFill>
              <a:srgbClr val="DAB785"/>
            </a:solidFill>
          </p:spPr>
          <p:txBody>
            <a:bodyPr wrap="square" rtlCol="0">
              <a:spAutoFit/>
            </a:bodyPr>
            <a:lstStyle/>
            <a:p>
              <a:r>
                <a:rPr lang="en-US" sz="1100" b="1" dirty="0"/>
                <a:t>Low overnight usage</a:t>
              </a:r>
            </a:p>
            <a:p>
              <a:r>
                <a:rPr lang="en-US" sz="1100" dirty="0"/>
                <a:t>12 AM – 5 AM trips are minimal (&lt;200–400)</a:t>
              </a:r>
              <a:endParaRPr lang="en-AU" sz="1100" dirty="0"/>
            </a:p>
          </p:txBody>
        </p:sp>
      </p:grpSp>
      <p:grpSp>
        <p:nvGrpSpPr>
          <p:cNvPr id="27" name="Group 26">
            <a:extLst>
              <a:ext uri="{FF2B5EF4-FFF2-40B4-BE49-F238E27FC236}">
                <a16:creationId xmlns:a16="http://schemas.microsoft.com/office/drawing/2014/main" id="{DF923440-B09A-43AD-F300-0A01DD69A5D4}"/>
              </a:ext>
            </a:extLst>
          </p:cNvPr>
          <p:cNvGrpSpPr/>
          <p:nvPr/>
        </p:nvGrpSpPr>
        <p:grpSpPr>
          <a:xfrm>
            <a:off x="414546" y="3494024"/>
            <a:ext cx="2972121" cy="3031599"/>
            <a:chOff x="414546" y="3777015"/>
            <a:chExt cx="2972121" cy="3031599"/>
          </a:xfrm>
        </p:grpSpPr>
        <p:sp>
          <p:nvSpPr>
            <p:cNvPr id="20" name="TextBox 19">
              <a:extLst>
                <a:ext uri="{FF2B5EF4-FFF2-40B4-BE49-F238E27FC236}">
                  <a16:creationId xmlns:a16="http://schemas.microsoft.com/office/drawing/2014/main" id="{B663A7C1-D77B-482B-C877-AF1CC66F9F86}"/>
                </a:ext>
              </a:extLst>
            </p:cNvPr>
            <p:cNvSpPr txBox="1"/>
            <p:nvPr/>
          </p:nvSpPr>
          <p:spPr>
            <a:xfrm>
              <a:off x="414546" y="3777015"/>
              <a:ext cx="2972121" cy="3031599"/>
            </a:xfrm>
            <a:prstGeom prst="rect">
              <a:avLst/>
            </a:prstGeom>
            <a:solidFill>
              <a:srgbClr val="023047"/>
            </a:solidFill>
          </p:spPr>
          <p:txBody>
            <a:bodyPr wrap="square" rtlCol="0">
              <a:spAutoFit/>
            </a:bodyPr>
            <a:lstStyle/>
            <a:p>
              <a:r>
                <a:rPr lang="en-AU" sz="1400" dirty="0">
                  <a:solidFill>
                    <a:schemeClr val="bg1"/>
                  </a:solidFill>
                </a:rPr>
                <a:t>Seasonal Variations</a:t>
              </a:r>
            </a:p>
            <a:p>
              <a:endParaRPr lang="en-AU" sz="1400" dirty="0">
                <a:solidFill>
                  <a:schemeClr val="bg1"/>
                </a:solidFill>
              </a:endParaRPr>
            </a:p>
            <a:p>
              <a:endParaRPr lang="en-AU" sz="1400" dirty="0">
                <a:solidFill>
                  <a:schemeClr val="bg1"/>
                </a:solidFill>
              </a:endParaRPr>
            </a:p>
            <a:p>
              <a:endParaRPr lang="en-AU" sz="1400" dirty="0">
                <a:solidFill>
                  <a:schemeClr val="bg1"/>
                </a:solidFill>
              </a:endParaRPr>
            </a:p>
            <a:p>
              <a:endParaRPr lang="en-AU" sz="1400" dirty="0">
                <a:solidFill>
                  <a:schemeClr val="bg1"/>
                </a:solidFill>
              </a:endParaRPr>
            </a:p>
            <a:p>
              <a:endParaRPr lang="en-US" sz="1100" dirty="0">
                <a:solidFill>
                  <a:schemeClr val="bg1"/>
                </a:solidFill>
              </a:endParaRPr>
            </a:p>
            <a:p>
              <a:endParaRPr lang="en-US" sz="1100" dirty="0">
                <a:solidFill>
                  <a:schemeClr val="bg1"/>
                </a:solidFill>
              </a:endParaRPr>
            </a:p>
            <a:p>
              <a:endParaRPr lang="en-US" sz="1100" dirty="0">
                <a:solidFill>
                  <a:schemeClr val="bg1"/>
                </a:solidFill>
              </a:endParaRPr>
            </a:p>
            <a:p>
              <a:endParaRPr lang="en-US" sz="1100" dirty="0">
                <a:solidFill>
                  <a:schemeClr val="bg1"/>
                </a:solidFill>
              </a:endParaRPr>
            </a:p>
            <a:p>
              <a:endParaRPr lang="en-US" sz="1100" dirty="0">
                <a:solidFill>
                  <a:schemeClr val="bg1"/>
                </a:solidFill>
              </a:endParaRPr>
            </a:p>
            <a:p>
              <a:endParaRPr lang="en-US" sz="1100" dirty="0">
                <a:solidFill>
                  <a:schemeClr val="bg1"/>
                </a:solidFill>
              </a:endParaRPr>
            </a:p>
            <a:p>
              <a:endParaRPr lang="en-US" sz="1100" dirty="0">
                <a:solidFill>
                  <a:schemeClr val="bg1"/>
                </a:solidFill>
              </a:endParaRPr>
            </a:p>
            <a:p>
              <a:endParaRPr lang="en-US" sz="1100" dirty="0">
                <a:solidFill>
                  <a:schemeClr val="bg1"/>
                </a:solidFill>
              </a:endParaRPr>
            </a:p>
            <a:p>
              <a:endParaRPr lang="en-US" sz="1100" dirty="0">
                <a:solidFill>
                  <a:schemeClr val="bg1"/>
                </a:solidFill>
              </a:endParaRPr>
            </a:p>
            <a:p>
              <a:endParaRPr lang="en-US" sz="1100" dirty="0">
                <a:solidFill>
                  <a:schemeClr val="bg1"/>
                </a:solidFill>
              </a:endParaRPr>
            </a:p>
            <a:p>
              <a:endParaRPr lang="en-US" sz="1100" dirty="0">
                <a:solidFill>
                  <a:schemeClr val="bg1"/>
                </a:solidFill>
              </a:endParaRPr>
            </a:p>
          </p:txBody>
        </p:sp>
        <p:sp>
          <p:nvSpPr>
            <p:cNvPr id="21" name="TextBox 20">
              <a:extLst>
                <a:ext uri="{FF2B5EF4-FFF2-40B4-BE49-F238E27FC236}">
                  <a16:creationId xmlns:a16="http://schemas.microsoft.com/office/drawing/2014/main" id="{B57A399A-AD09-A667-F8C0-857A2545004B}"/>
                </a:ext>
              </a:extLst>
            </p:cNvPr>
            <p:cNvSpPr txBox="1"/>
            <p:nvPr/>
          </p:nvSpPr>
          <p:spPr>
            <a:xfrm>
              <a:off x="486513" y="4058876"/>
              <a:ext cx="2828187" cy="769441"/>
            </a:xfrm>
            <a:prstGeom prst="rect">
              <a:avLst/>
            </a:prstGeom>
            <a:solidFill>
              <a:srgbClr val="DAB785"/>
            </a:solidFill>
          </p:spPr>
          <p:txBody>
            <a:bodyPr wrap="square" rtlCol="0">
              <a:spAutoFit/>
            </a:bodyPr>
            <a:lstStyle/>
            <a:p>
              <a:r>
                <a:rPr lang="en-US" sz="1100" b="1" dirty="0"/>
                <a:t>Weather effects</a:t>
              </a:r>
            </a:p>
            <a:p>
              <a:r>
                <a:rPr lang="en-US" sz="1100" dirty="0">
                  <a:solidFill>
                    <a:schemeClr val="bg1"/>
                  </a:solidFill>
                  <a:highlight>
                    <a:srgbClr val="4EA72E"/>
                  </a:highlight>
                </a:rPr>
                <a:t>Q2 (Spring)</a:t>
              </a:r>
              <a:r>
                <a:rPr lang="en-US" sz="1100" dirty="0"/>
                <a:t> and </a:t>
              </a:r>
              <a:r>
                <a:rPr lang="en-US" sz="1100" dirty="0">
                  <a:highlight>
                    <a:srgbClr val="DBD600"/>
                  </a:highlight>
                </a:rPr>
                <a:t>Q3 (Summer)</a:t>
              </a:r>
              <a:r>
                <a:rPr lang="en-US" sz="1100" dirty="0"/>
                <a:t> have the highest usage across the year,  likely due to warmer weather. </a:t>
              </a:r>
            </a:p>
          </p:txBody>
        </p:sp>
        <p:sp>
          <p:nvSpPr>
            <p:cNvPr id="23" name="TextBox 22">
              <a:extLst>
                <a:ext uri="{FF2B5EF4-FFF2-40B4-BE49-F238E27FC236}">
                  <a16:creationId xmlns:a16="http://schemas.microsoft.com/office/drawing/2014/main" id="{5D3E25AC-CF86-8296-18E5-3EA26651AEF3}"/>
                </a:ext>
              </a:extLst>
            </p:cNvPr>
            <p:cNvSpPr txBox="1"/>
            <p:nvPr/>
          </p:nvSpPr>
          <p:spPr>
            <a:xfrm>
              <a:off x="486513" y="5783152"/>
              <a:ext cx="2828186" cy="938719"/>
            </a:xfrm>
            <a:prstGeom prst="rect">
              <a:avLst/>
            </a:prstGeom>
            <a:solidFill>
              <a:srgbClr val="DAB785"/>
            </a:solidFill>
          </p:spPr>
          <p:txBody>
            <a:bodyPr wrap="square" rtlCol="0">
              <a:spAutoFit/>
            </a:bodyPr>
            <a:lstStyle/>
            <a:p>
              <a:r>
                <a:rPr lang="en-US" sz="1100" b="1" dirty="0"/>
                <a:t>Transport for London pricing changes</a:t>
              </a:r>
            </a:p>
            <a:p>
              <a:r>
                <a:rPr lang="en-US" sz="1100" dirty="0">
                  <a:solidFill>
                    <a:schemeClr val="bg1"/>
                  </a:solidFill>
                  <a:highlight>
                    <a:srgbClr val="C00000"/>
                  </a:highlight>
                </a:rPr>
                <a:t>Q4 (Autumn)</a:t>
              </a:r>
              <a:r>
                <a:rPr lang="en-US" sz="1100" dirty="0">
                  <a:solidFill>
                    <a:schemeClr val="bg1"/>
                  </a:solidFill>
                </a:rPr>
                <a:t> </a:t>
              </a:r>
              <a:r>
                <a:rPr lang="en-US" sz="1100" dirty="0"/>
                <a:t>should behave more like Spring but this drop in usage was due to repricing actions – £2 unlimited 30 mins Day pass to £1.65/30 mins</a:t>
              </a:r>
              <a:endParaRPr lang="en-AU" sz="1100" dirty="0"/>
            </a:p>
          </p:txBody>
        </p:sp>
        <p:sp>
          <p:nvSpPr>
            <p:cNvPr id="26" name="TextBox 25">
              <a:extLst>
                <a:ext uri="{FF2B5EF4-FFF2-40B4-BE49-F238E27FC236}">
                  <a16:creationId xmlns:a16="http://schemas.microsoft.com/office/drawing/2014/main" id="{59679939-2128-7411-1052-BE8BB22ABBD4}"/>
                </a:ext>
              </a:extLst>
            </p:cNvPr>
            <p:cNvSpPr txBox="1"/>
            <p:nvPr/>
          </p:nvSpPr>
          <p:spPr>
            <a:xfrm>
              <a:off x="486512" y="4918219"/>
              <a:ext cx="2828187" cy="769441"/>
            </a:xfrm>
            <a:prstGeom prst="rect">
              <a:avLst/>
            </a:prstGeom>
            <a:solidFill>
              <a:srgbClr val="DAB785"/>
            </a:solidFill>
          </p:spPr>
          <p:txBody>
            <a:bodyPr wrap="square" rtlCol="0">
              <a:spAutoFit/>
            </a:bodyPr>
            <a:lstStyle/>
            <a:p>
              <a:r>
                <a:rPr lang="en-US" sz="1100" b="1" dirty="0"/>
                <a:t>Tourism effect</a:t>
              </a:r>
            </a:p>
            <a:p>
              <a:r>
                <a:rPr lang="en-US" sz="1100" dirty="0"/>
                <a:t>The marked difference between morning and evening commuter peaks vis-à-vis Q2 and Q3 may be due to tourism.</a:t>
              </a:r>
            </a:p>
          </p:txBody>
        </p:sp>
      </p:grpSp>
      <p:sp>
        <p:nvSpPr>
          <p:cNvPr id="38" name="Freeform: Shape 37">
            <a:extLst>
              <a:ext uri="{FF2B5EF4-FFF2-40B4-BE49-F238E27FC236}">
                <a16:creationId xmlns:a16="http://schemas.microsoft.com/office/drawing/2014/main" id="{EADEC867-CF20-472C-5091-3168A8DE5FEB}"/>
              </a:ext>
            </a:extLst>
          </p:cNvPr>
          <p:cNvSpPr/>
          <p:nvPr/>
        </p:nvSpPr>
        <p:spPr>
          <a:xfrm rot="10800000" flipH="1" flipV="1">
            <a:off x="3313966" y="1708995"/>
            <a:ext cx="6538384" cy="3791166"/>
          </a:xfrm>
          <a:custGeom>
            <a:avLst/>
            <a:gdLst>
              <a:gd name="connsiteX0" fmla="*/ 0 w 6538384"/>
              <a:gd name="connsiteY0" fmla="*/ 0 h 3791166"/>
              <a:gd name="connsiteX1" fmla="*/ 753209 w 6538384"/>
              <a:gd name="connsiteY1" fmla="*/ 0 h 3791166"/>
              <a:gd name="connsiteX2" fmla="*/ 753209 w 6538384"/>
              <a:gd name="connsiteY2" fmla="*/ 3627519 h 3791166"/>
              <a:gd name="connsiteX3" fmla="*/ 3359397 w 6538384"/>
              <a:gd name="connsiteY3" fmla="*/ 3627519 h 3791166"/>
              <a:gd name="connsiteX4" fmla="*/ 3447297 w 6538384"/>
              <a:gd name="connsiteY4" fmla="*/ 3627519 h 3791166"/>
              <a:gd name="connsiteX5" fmla="*/ 3447297 w 6538384"/>
              <a:gd name="connsiteY5" fmla="*/ 3018859 h 3791166"/>
              <a:gd name="connsiteX6" fmla="*/ 3300991 w 6538384"/>
              <a:gd name="connsiteY6" fmla="*/ 3018859 h 3791166"/>
              <a:gd name="connsiteX7" fmla="*/ 3529120 w 6538384"/>
              <a:gd name="connsiteY7" fmla="*/ 2761424 h 3791166"/>
              <a:gd name="connsiteX8" fmla="*/ 3757249 w 6538384"/>
              <a:gd name="connsiteY8" fmla="*/ 3018859 h 3791166"/>
              <a:gd name="connsiteX9" fmla="*/ 3610943 w 6538384"/>
              <a:gd name="connsiteY9" fmla="*/ 3018859 h 3791166"/>
              <a:gd name="connsiteX10" fmla="*/ 3610943 w 6538384"/>
              <a:gd name="connsiteY10" fmla="*/ 3627519 h 3791166"/>
              <a:gd name="connsiteX11" fmla="*/ 6228432 w 6538384"/>
              <a:gd name="connsiteY11" fmla="*/ 3627519 h 3791166"/>
              <a:gd name="connsiteX12" fmla="*/ 6228432 w 6538384"/>
              <a:gd name="connsiteY12" fmla="*/ 3018859 h 3791166"/>
              <a:gd name="connsiteX13" fmla="*/ 6082126 w 6538384"/>
              <a:gd name="connsiteY13" fmla="*/ 3018859 h 3791166"/>
              <a:gd name="connsiteX14" fmla="*/ 6310255 w 6538384"/>
              <a:gd name="connsiteY14" fmla="*/ 2761424 h 3791166"/>
              <a:gd name="connsiteX15" fmla="*/ 6538384 w 6538384"/>
              <a:gd name="connsiteY15" fmla="*/ 3018859 h 3791166"/>
              <a:gd name="connsiteX16" fmla="*/ 6392078 w 6538384"/>
              <a:gd name="connsiteY16" fmla="*/ 3018859 h 3791166"/>
              <a:gd name="connsiteX17" fmla="*/ 6392078 w 6538384"/>
              <a:gd name="connsiteY17" fmla="*/ 3791165 h 3791166"/>
              <a:gd name="connsiteX18" fmla="*/ 3610943 w 6538384"/>
              <a:gd name="connsiteY18" fmla="*/ 3791165 h 3791166"/>
              <a:gd name="connsiteX19" fmla="*/ 3359397 w 6538384"/>
              <a:gd name="connsiteY19" fmla="*/ 3791165 h 3791166"/>
              <a:gd name="connsiteX20" fmla="*/ 753209 w 6538384"/>
              <a:gd name="connsiteY20" fmla="*/ 3791165 h 3791166"/>
              <a:gd name="connsiteX21" fmla="*/ 753209 w 6538384"/>
              <a:gd name="connsiteY21" fmla="*/ 3791166 h 3791166"/>
              <a:gd name="connsiteX22" fmla="*/ 575896 w 6538384"/>
              <a:gd name="connsiteY22" fmla="*/ 3791166 h 3791166"/>
              <a:gd name="connsiteX23" fmla="*/ 575896 w 6538384"/>
              <a:gd name="connsiteY23" fmla="*/ 159733 h 3791166"/>
              <a:gd name="connsiteX24" fmla="*/ 0 w 6538384"/>
              <a:gd name="connsiteY24" fmla="*/ 159733 h 3791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538384" h="3791166">
                <a:moveTo>
                  <a:pt x="0" y="0"/>
                </a:moveTo>
                <a:lnTo>
                  <a:pt x="753209" y="0"/>
                </a:lnTo>
                <a:lnTo>
                  <a:pt x="753209" y="3627519"/>
                </a:lnTo>
                <a:lnTo>
                  <a:pt x="3359397" y="3627519"/>
                </a:lnTo>
                <a:lnTo>
                  <a:pt x="3447297" y="3627519"/>
                </a:lnTo>
                <a:lnTo>
                  <a:pt x="3447297" y="3018859"/>
                </a:lnTo>
                <a:lnTo>
                  <a:pt x="3300991" y="3018859"/>
                </a:lnTo>
                <a:lnTo>
                  <a:pt x="3529120" y="2761424"/>
                </a:lnTo>
                <a:lnTo>
                  <a:pt x="3757249" y="3018859"/>
                </a:lnTo>
                <a:lnTo>
                  <a:pt x="3610943" y="3018859"/>
                </a:lnTo>
                <a:lnTo>
                  <a:pt x="3610943" y="3627519"/>
                </a:lnTo>
                <a:lnTo>
                  <a:pt x="6228432" y="3627519"/>
                </a:lnTo>
                <a:lnTo>
                  <a:pt x="6228432" y="3018859"/>
                </a:lnTo>
                <a:lnTo>
                  <a:pt x="6082126" y="3018859"/>
                </a:lnTo>
                <a:lnTo>
                  <a:pt x="6310255" y="2761424"/>
                </a:lnTo>
                <a:lnTo>
                  <a:pt x="6538384" y="3018859"/>
                </a:lnTo>
                <a:lnTo>
                  <a:pt x="6392078" y="3018859"/>
                </a:lnTo>
                <a:lnTo>
                  <a:pt x="6392078" y="3791165"/>
                </a:lnTo>
                <a:lnTo>
                  <a:pt x="3610943" y="3791165"/>
                </a:lnTo>
                <a:lnTo>
                  <a:pt x="3359397" y="3791165"/>
                </a:lnTo>
                <a:lnTo>
                  <a:pt x="753209" y="3791165"/>
                </a:lnTo>
                <a:lnTo>
                  <a:pt x="753209" y="3791166"/>
                </a:lnTo>
                <a:lnTo>
                  <a:pt x="575896" y="3791166"/>
                </a:lnTo>
                <a:lnTo>
                  <a:pt x="575896" y="159733"/>
                </a:lnTo>
                <a:lnTo>
                  <a:pt x="0" y="159733"/>
                </a:lnTo>
                <a:close/>
              </a:path>
            </a:pathLst>
          </a:custGeom>
          <a:gradFill>
            <a:gsLst>
              <a:gs pos="0">
                <a:srgbClr val="DAB785">
                  <a:alpha val="50000"/>
                </a:srgbClr>
              </a:gs>
              <a:gs pos="50000">
                <a:srgbClr val="DAB785"/>
              </a:gs>
              <a:gs pos="100000">
                <a:srgbClr val="DAB785">
                  <a:alpha val="49804"/>
                </a:srgbClr>
              </a:gs>
            </a:gsLst>
          </a:gradFill>
          <a:ln>
            <a:prstDash val="dash"/>
          </a:ln>
        </p:spPr>
        <p:style>
          <a:lnRef idx="1">
            <a:schemeClr val="accent5"/>
          </a:lnRef>
          <a:fillRef idx="2">
            <a:schemeClr val="accent5"/>
          </a:fillRef>
          <a:effectRef idx="1">
            <a:schemeClr val="accent5"/>
          </a:effectRef>
          <a:fontRef idx="minor">
            <a:schemeClr val="dk1"/>
          </a:fontRef>
        </p:style>
        <p:txBody>
          <a:bodyPr wrap="square" rtlCol="0" anchor="ctr">
            <a:noAutofit/>
          </a:bodyPr>
          <a:lstStyle/>
          <a:p>
            <a:pPr algn="ctr"/>
            <a:endParaRPr lang="en-US"/>
          </a:p>
        </p:txBody>
      </p:sp>
      <p:cxnSp>
        <p:nvCxnSpPr>
          <p:cNvPr id="46" name="Connector: Elbow 45">
            <a:extLst>
              <a:ext uri="{FF2B5EF4-FFF2-40B4-BE49-F238E27FC236}">
                <a16:creationId xmlns:a16="http://schemas.microsoft.com/office/drawing/2014/main" id="{B88BC042-8C8F-061C-AD37-F320E8129222}"/>
              </a:ext>
            </a:extLst>
          </p:cNvPr>
          <p:cNvCxnSpPr>
            <a:cxnSpLocks/>
            <a:stCxn id="20" idx="3"/>
            <a:endCxn id="49" idx="1"/>
          </p:cNvCxnSpPr>
          <p:nvPr/>
        </p:nvCxnSpPr>
        <p:spPr>
          <a:xfrm flipV="1">
            <a:off x="3386667" y="2214562"/>
            <a:ext cx="6144196" cy="2795262"/>
          </a:xfrm>
          <a:prstGeom prst="bentConnector3">
            <a:avLst>
              <a:gd name="adj1" fmla="val 35308"/>
            </a:avLst>
          </a:prstGeom>
          <a:ln w="12700">
            <a:solidFill>
              <a:schemeClr val="tx1"/>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C50DE5C9-8962-8341-89CB-71A76468E783}"/>
              </a:ext>
            </a:extLst>
          </p:cNvPr>
          <p:cNvSpPr/>
          <p:nvPr/>
        </p:nvSpPr>
        <p:spPr>
          <a:xfrm>
            <a:off x="9530863" y="2038349"/>
            <a:ext cx="198925" cy="352425"/>
          </a:xfrm>
          <a:prstGeom prst="rect">
            <a:avLst/>
          </a:pr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a:extLst>
              <a:ext uri="{FF2B5EF4-FFF2-40B4-BE49-F238E27FC236}">
                <a16:creationId xmlns:a16="http://schemas.microsoft.com/office/drawing/2014/main" id="{C54AA00E-1247-DADA-8C41-1930E926452F}"/>
              </a:ext>
            </a:extLst>
          </p:cNvPr>
          <p:cNvCxnSpPr>
            <a:cxnSpLocks/>
            <a:stCxn id="49" idx="0"/>
            <a:endCxn id="49" idx="2"/>
          </p:cNvCxnSpPr>
          <p:nvPr/>
        </p:nvCxnSpPr>
        <p:spPr>
          <a:xfrm>
            <a:off x="9630326" y="2038349"/>
            <a:ext cx="0" cy="352425"/>
          </a:xfrm>
          <a:prstGeom prst="straightConnector1">
            <a:avLst/>
          </a:prstGeom>
          <a:ln>
            <a:solidFill>
              <a:schemeClr val="bg2"/>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8101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583FA-8DD6-1EC5-65E2-E718D1432153}"/>
              </a:ext>
            </a:extLst>
          </p:cNvPr>
          <p:cNvSpPr>
            <a:spLocks noGrp="1"/>
          </p:cNvSpPr>
          <p:nvPr>
            <p:ph type="title"/>
          </p:nvPr>
        </p:nvSpPr>
        <p:spPr/>
        <p:txBody>
          <a:bodyPr/>
          <a:lstStyle/>
          <a:p>
            <a:r>
              <a:rPr lang="en-US" dirty="0"/>
              <a:t>When Some Stations Struggle While Others Surge –</a:t>
            </a:r>
            <a:br>
              <a:rPr lang="en-US" dirty="0"/>
            </a:br>
            <a:r>
              <a:rPr lang="en-US" dirty="0"/>
              <a:t>How Do We Rebalance?</a:t>
            </a:r>
          </a:p>
        </p:txBody>
      </p:sp>
      <p:pic>
        <p:nvPicPr>
          <p:cNvPr id="8" name="Content Placeholder 7">
            <a:extLst>
              <a:ext uri="{FF2B5EF4-FFF2-40B4-BE49-F238E27FC236}">
                <a16:creationId xmlns:a16="http://schemas.microsoft.com/office/drawing/2014/main" id="{7218FBD2-71BA-6514-D2BB-EB530E21AF65}"/>
              </a:ext>
            </a:extLst>
          </p:cNvPr>
          <p:cNvPicPr>
            <a:picLocks noGrp="1" noChangeAspect="1"/>
          </p:cNvPicPr>
          <p:nvPr>
            <p:ph idx="1"/>
          </p:nvPr>
        </p:nvPicPr>
        <p:blipFill>
          <a:blip r:embed="rId2"/>
          <a:stretch>
            <a:fillRect/>
          </a:stretch>
        </p:blipFill>
        <p:spPr>
          <a:xfrm>
            <a:off x="6517849" y="1875068"/>
            <a:ext cx="4835951" cy="4351338"/>
          </a:xfrm>
          <a:ln>
            <a:solidFill>
              <a:schemeClr val="tx1"/>
            </a:solidFill>
          </a:ln>
        </p:spPr>
      </p:pic>
      <p:pic>
        <p:nvPicPr>
          <p:cNvPr id="10" name="Picture 9">
            <a:extLst>
              <a:ext uri="{FF2B5EF4-FFF2-40B4-BE49-F238E27FC236}">
                <a16:creationId xmlns:a16="http://schemas.microsoft.com/office/drawing/2014/main" id="{8FC54416-6C25-ABDB-1B37-42E1B1C3E9FE}"/>
              </a:ext>
            </a:extLst>
          </p:cNvPr>
          <p:cNvPicPr>
            <a:picLocks noChangeAspect="1"/>
          </p:cNvPicPr>
          <p:nvPr/>
        </p:nvPicPr>
        <p:blipFill>
          <a:blip r:embed="rId3"/>
          <a:stretch>
            <a:fillRect/>
          </a:stretch>
        </p:blipFill>
        <p:spPr>
          <a:xfrm>
            <a:off x="838200" y="1875069"/>
            <a:ext cx="4835951" cy="4351337"/>
          </a:xfrm>
          <a:prstGeom prst="rect">
            <a:avLst/>
          </a:prstGeom>
          <a:ln>
            <a:solidFill>
              <a:schemeClr val="tx1"/>
            </a:solidFill>
          </a:ln>
        </p:spPr>
      </p:pic>
      <p:grpSp>
        <p:nvGrpSpPr>
          <p:cNvPr id="11" name="Group 10">
            <a:extLst>
              <a:ext uri="{FF2B5EF4-FFF2-40B4-BE49-F238E27FC236}">
                <a16:creationId xmlns:a16="http://schemas.microsoft.com/office/drawing/2014/main" id="{30BEE758-C267-14E7-E740-B223EC1F2919}"/>
              </a:ext>
            </a:extLst>
          </p:cNvPr>
          <p:cNvGrpSpPr/>
          <p:nvPr/>
        </p:nvGrpSpPr>
        <p:grpSpPr>
          <a:xfrm>
            <a:off x="7799294" y="4493197"/>
            <a:ext cx="3108303" cy="1107996"/>
            <a:chOff x="414546" y="1211617"/>
            <a:chExt cx="2972121" cy="1262747"/>
          </a:xfrm>
        </p:grpSpPr>
        <p:sp>
          <p:nvSpPr>
            <p:cNvPr id="12" name="TextBox 11">
              <a:extLst>
                <a:ext uri="{FF2B5EF4-FFF2-40B4-BE49-F238E27FC236}">
                  <a16:creationId xmlns:a16="http://schemas.microsoft.com/office/drawing/2014/main" id="{CCF6004D-27F2-FCFE-7AD1-FEE2CEDCE5F4}"/>
                </a:ext>
              </a:extLst>
            </p:cNvPr>
            <p:cNvSpPr txBox="1"/>
            <p:nvPr/>
          </p:nvSpPr>
          <p:spPr>
            <a:xfrm>
              <a:off x="414546" y="1211617"/>
              <a:ext cx="2972121" cy="1262747"/>
            </a:xfrm>
            <a:prstGeom prst="rect">
              <a:avLst/>
            </a:prstGeom>
            <a:solidFill>
              <a:srgbClr val="023047"/>
            </a:solidFill>
          </p:spPr>
          <p:txBody>
            <a:bodyPr wrap="square" rtlCol="0">
              <a:spAutoFit/>
            </a:bodyPr>
            <a:lstStyle/>
            <a:p>
              <a:r>
                <a:rPr lang="en-AU" sz="1400" dirty="0">
                  <a:solidFill>
                    <a:schemeClr val="bg1"/>
                  </a:solidFill>
                </a:rPr>
                <a:t>Struggling stations underutilization</a:t>
              </a:r>
            </a:p>
            <a:p>
              <a:endParaRPr lang="en-AU" sz="1400" dirty="0">
                <a:solidFill>
                  <a:schemeClr val="bg1"/>
                </a:solidFill>
              </a:endParaRPr>
            </a:p>
            <a:p>
              <a:endParaRPr lang="en-AU" sz="1100" dirty="0">
                <a:solidFill>
                  <a:schemeClr val="bg1"/>
                </a:solidFill>
              </a:endParaRPr>
            </a:p>
            <a:p>
              <a:endParaRPr lang="en-US" sz="1100" dirty="0">
                <a:solidFill>
                  <a:schemeClr val="bg1"/>
                </a:solidFill>
              </a:endParaRPr>
            </a:p>
            <a:p>
              <a:endParaRPr lang="en-US" sz="1600" dirty="0">
                <a:solidFill>
                  <a:schemeClr val="bg1"/>
                </a:solidFill>
              </a:endParaRPr>
            </a:p>
          </p:txBody>
        </p:sp>
        <p:sp>
          <p:nvSpPr>
            <p:cNvPr id="13" name="TextBox 12">
              <a:extLst>
                <a:ext uri="{FF2B5EF4-FFF2-40B4-BE49-F238E27FC236}">
                  <a16:creationId xmlns:a16="http://schemas.microsoft.com/office/drawing/2014/main" id="{18DAB4F9-4B34-EBC1-246F-E41B3ACD6F12}"/>
                </a:ext>
              </a:extLst>
            </p:cNvPr>
            <p:cNvSpPr txBox="1"/>
            <p:nvPr/>
          </p:nvSpPr>
          <p:spPr>
            <a:xfrm>
              <a:off x="486513" y="1493477"/>
              <a:ext cx="2828187" cy="876907"/>
            </a:xfrm>
            <a:prstGeom prst="rect">
              <a:avLst/>
            </a:prstGeom>
            <a:solidFill>
              <a:srgbClr val="DAB785"/>
            </a:solidFill>
          </p:spPr>
          <p:txBody>
            <a:bodyPr wrap="square" rtlCol="0">
              <a:spAutoFit/>
            </a:bodyPr>
            <a:lstStyle/>
            <a:p>
              <a:r>
                <a:rPr lang="en-US" sz="1100" dirty="0"/>
                <a:t>A two-pronged approach of rebalancing from underutilized stations as well as stimulation of demand in weaker stations through tiered discounts</a:t>
              </a:r>
            </a:p>
          </p:txBody>
        </p:sp>
      </p:grpSp>
      <p:grpSp>
        <p:nvGrpSpPr>
          <p:cNvPr id="14" name="Group 13">
            <a:extLst>
              <a:ext uri="{FF2B5EF4-FFF2-40B4-BE49-F238E27FC236}">
                <a16:creationId xmlns:a16="http://schemas.microsoft.com/office/drawing/2014/main" id="{2F4330E8-00E9-5827-601D-2084A67BF5E0}"/>
              </a:ext>
            </a:extLst>
          </p:cNvPr>
          <p:cNvGrpSpPr/>
          <p:nvPr/>
        </p:nvGrpSpPr>
        <p:grpSpPr>
          <a:xfrm>
            <a:off x="1531382" y="4170032"/>
            <a:ext cx="3127822" cy="1431161"/>
            <a:chOff x="414546" y="1211616"/>
            <a:chExt cx="2972121" cy="1631046"/>
          </a:xfrm>
        </p:grpSpPr>
        <p:sp>
          <p:nvSpPr>
            <p:cNvPr id="15" name="TextBox 14">
              <a:extLst>
                <a:ext uri="{FF2B5EF4-FFF2-40B4-BE49-F238E27FC236}">
                  <a16:creationId xmlns:a16="http://schemas.microsoft.com/office/drawing/2014/main" id="{3B2C5E5E-F1B9-941C-EBF5-FEAB34EAA008}"/>
                </a:ext>
              </a:extLst>
            </p:cNvPr>
            <p:cNvSpPr txBox="1"/>
            <p:nvPr/>
          </p:nvSpPr>
          <p:spPr>
            <a:xfrm>
              <a:off x="414546" y="1211616"/>
              <a:ext cx="2972121" cy="1631046"/>
            </a:xfrm>
            <a:prstGeom prst="rect">
              <a:avLst/>
            </a:prstGeom>
            <a:solidFill>
              <a:srgbClr val="023047"/>
            </a:solidFill>
          </p:spPr>
          <p:txBody>
            <a:bodyPr wrap="square" rtlCol="0">
              <a:spAutoFit/>
            </a:bodyPr>
            <a:lstStyle/>
            <a:p>
              <a:r>
                <a:rPr lang="en-AU" sz="1400" dirty="0">
                  <a:solidFill>
                    <a:schemeClr val="bg1"/>
                  </a:solidFill>
                </a:rPr>
                <a:t>High Volume Hubs</a:t>
              </a:r>
            </a:p>
            <a:p>
              <a:endParaRPr lang="en-AU" sz="1400" dirty="0">
                <a:solidFill>
                  <a:schemeClr val="bg1"/>
                </a:solidFill>
              </a:endParaRPr>
            </a:p>
            <a:p>
              <a:endParaRPr lang="en-AU" sz="1400" dirty="0">
                <a:solidFill>
                  <a:schemeClr val="bg1"/>
                </a:solidFill>
              </a:endParaRPr>
            </a:p>
            <a:p>
              <a:endParaRPr lang="en-AU" sz="900" dirty="0">
                <a:solidFill>
                  <a:schemeClr val="bg1"/>
                </a:solidFill>
              </a:endParaRPr>
            </a:p>
            <a:p>
              <a:endParaRPr lang="en-AU" sz="900" dirty="0">
                <a:solidFill>
                  <a:schemeClr val="bg1"/>
                </a:solidFill>
              </a:endParaRPr>
            </a:p>
            <a:p>
              <a:endParaRPr lang="en-US" sz="900" dirty="0">
                <a:solidFill>
                  <a:schemeClr val="bg1"/>
                </a:solidFill>
              </a:endParaRPr>
            </a:p>
            <a:p>
              <a:endParaRPr lang="en-US" sz="900" dirty="0">
                <a:solidFill>
                  <a:schemeClr val="bg1"/>
                </a:solidFill>
              </a:endParaRPr>
            </a:p>
            <a:p>
              <a:endParaRPr lang="en-US" sz="900" dirty="0">
                <a:solidFill>
                  <a:schemeClr val="bg1"/>
                </a:solidFill>
              </a:endParaRPr>
            </a:p>
          </p:txBody>
        </p:sp>
        <p:sp>
          <p:nvSpPr>
            <p:cNvPr id="16" name="TextBox 15">
              <a:extLst>
                <a:ext uri="{FF2B5EF4-FFF2-40B4-BE49-F238E27FC236}">
                  <a16:creationId xmlns:a16="http://schemas.microsoft.com/office/drawing/2014/main" id="{58E0FC41-2CC3-198C-D37E-35CADE11C10F}"/>
                </a:ext>
              </a:extLst>
            </p:cNvPr>
            <p:cNvSpPr txBox="1"/>
            <p:nvPr/>
          </p:nvSpPr>
          <p:spPr>
            <a:xfrm>
              <a:off x="486513" y="1493476"/>
              <a:ext cx="2828187" cy="1262746"/>
            </a:xfrm>
            <a:prstGeom prst="rect">
              <a:avLst/>
            </a:prstGeom>
            <a:solidFill>
              <a:srgbClr val="DAB785"/>
            </a:solidFill>
          </p:spPr>
          <p:txBody>
            <a:bodyPr wrap="square" rtlCol="0">
              <a:spAutoFit/>
            </a:bodyPr>
            <a:lstStyle/>
            <a:p>
              <a:r>
                <a:rPr lang="en-US" sz="1100" dirty="0"/>
                <a:t>High-volume hubs quickly run out of bikes or docks, requiring constant redistribution.</a:t>
              </a:r>
            </a:p>
            <a:p>
              <a:endParaRPr lang="en-US" sz="1100" dirty="0"/>
            </a:p>
            <a:p>
              <a:r>
                <a:rPr lang="en-US" sz="1100" dirty="0"/>
                <a:t>Reactive rebalancing costs are higher, further study needs to be done to weigh the costs of building new stations vs </a:t>
              </a:r>
              <a:r>
                <a:rPr lang="en-US" sz="1100" dirty="0" err="1"/>
                <a:t>restribution</a:t>
              </a:r>
              <a:endParaRPr lang="en-US" sz="1100" dirty="0"/>
            </a:p>
          </p:txBody>
        </p:sp>
      </p:grpSp>
    </p:spTree>
    <p:extLst>
      <p:ext uri="{BB962C8B-B14F-4D97-AF65-F5344CB8AC3E}">
        <p14:creationId xmlns:p14="http://schemas.microsoft.com/office/powerpoint/2010/main" val="879687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BEE62-339B-C562-41AE-00A416CF6BE3}"/>
              </a:ext>
            </a:extLst>
          </p:cNvPr>
          <p:cNvSpPr>
            <a:spLocks noGrp="1"/>
          </p:cNvSpPr>
          <p:nvPr>
            <p:ph type="title"/>
          </p:nvPr>
        </p:nvSpPr>
        <p:spPr/>
        <p:txBody>
          <a:bodyPr>
            <a:normAutofit/>
          </a:bodyPr>
          <a:lstStyle/>
          <a:p>
            <a:r>
              <a:rPr lang="en-US" dirty="0"/>
              <a:t>Are Riders Redefining What a Trip Looks Like?</a:t>
            </a:r>
          </a:p>
        </p:txBody>
      </p:sp>
      <p:graphicFrame>
        <p:nvGraphicFramePr>
          <p:cNvPr id="7" name="Chart 6">
            <a:extLst>
              <a:ext uri="{FF2B5EF4-FFF2-40B4-BE49-F238E27FC236}">
                <a16:creationId xmlns:a16="http://schemas.microsoft.com/office/drawing/2014/main" id="{5213EDF4-F1B1-2B14-9A2C-002F71572E31}"/>
              </a:ext>
            </a:extLst>
          </p:cNvPr>
          <p:cNvGraphicFramePr/>
          <p:nvPr>
            <p:extLst>
              <p:ext uri="{D42A27DB-BD31-4B8C-83A1-F6EECF244321}">
                <p14:modId xmlns:p14="http://schemas.microsoft.com/office/powerpoint/2010/main" val="3061914995"/>
              </p:ext>
            </p:extLst>
          </p:nvPr>
        </p:nvGraphicFramePr>
        <p:xfrm>
          <a:off x="-121717" y="954238"/>
          <a:ext cx="3008162" cy="300816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Chart 11">
            <a:extLst>
              <a:ext uri="{FF2B5EF4-FFF2-40B4-BE49-F238E27FC236}">
                <a16:creationId xmlns:a16="http://schemas.microsoft.com/office/drawing/2014/main" id="{EA7F02FA-3AD4-E544-E1A4-07AA1FFD6F2E}"/>
              </a:ext>
            </a:extLst>
          </p:cNvPr>
          <p:cNvGraphicFramePr/>
          <p:nvPr>
            <p:extLst>
              <p:ext uri="{D42A27DB-BD31-4B8C-83A1-F6EECF244321}">
                <p14:modId xmlns:p14="http://schemas.microsoft.com/office/powerpoint/2010/main" val="608148422"/>
              </p:ext>
            </p:extLst>
          </p:nvPr>
        </p:nvGraphicFramePr>
        <p:xfrm>
          <a:off x="2775992" y="954238"/>
          <a:ext cx="3008162" cy="3008162"/>
        </p:xfrm>
        <a:graphic>
          <a:graphicData uri="http://schemas.openxmlformats.org/drawingml/2006/chart">
            <c:chart xmlns:c="http://schemas.openxmlformats.org/drawingml/2006/chart" xmlns:r="http://schemas.openxmlformats.org/officeDocument/2006/relationships" r:id="rId3"/>
          </a:graphicData>
        </a:graphic>
      </p:graphicFrame>
      <p:grpSp>
        <p:nvGrpSpPr>
          <p:cNvPr id="21" name="Group 20">
            <a:extLst>
              <a:ext uri="{FF2B5EF4-FFF2-40B4-BE49-F238E27FC236}">
                <a16:creationId xmlns:a16="http://schemas.microsoft.com/office/drawing/2014/main" id="{1F84AD70-F30F-116B-2E1A-CD8C544F33CB}"/>
              </a:ext>
            </a:extLst>
          </p:cNvPr>
          <p:cNvGrpSpPr/>
          <p:nvPr/>
        </p:nvGrpSpPr>
        <p:grpSpPr>
          <a:xfrm>
            <a:off x="1685023" y="4711035"/>
            <a:ext cx="2303858" cy="1540907"/>
            <a:chOff x="534590" y="4815810"/>
            <a:chExt cx="2303858" cy="1540907"/>
          </a:xfrm>
        </p:grpSpPr>
        <p:sp>
          <p:nvSpPr>
            <p:cNvPr id="13" name="Rectangle 12">
              <a:extLst>
                <a:ext uri="{FF2B5EF4-FFF2-40B4-BE49-F238E27FC236}">
                  <a16:creationId xmlns:a16="http://schemas.microsoft.com/office/drawing/2014/main" id="{288597E7-13D4-E57F-2578-D99B07BDB709}"/>
                </a:ext>
              </a:extLst>
            </p:cNvPr>
            <p:cNvSpPr/>
            <p:nvPr/>
          </p:nvSpPr>
          <p:spPr>
            <a:xfrm>
              <a:off x="534591" y="4857601"/>
              <a:ext cx="303609" cy="285750"/>
            </a:xfrm>
            <a:prstGeom prst="rect">
              <a:avLst/>
            </a:prstGeom>
            <a:solidFill>
              <a:srgbClr val="D589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6191771-B16B-0031-85B0-18A63F352329}"/>
                </a:ext>
              </a:extLst>
            </p:cNvPr>
            <p:cNvSpPr/>
            <p:nvPr/>
          </p:nvSpPr>
          <p:spPr>
            <a:xfrm>
              <a:off x="534591" y="5248126"/>
              <a:ext cx="303609" cy="285750"/>
            </a:xfrm>
            <a:prstGeom prst="rect">
              <a:avLst/>
            </a:prstGeom>
            <a:solidFill>
              <a:srgbClr val="70A28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A309263-DF7A-8BC0-BAF1-D8B8F5729800}"/>
                </a:ext>
              </a:extLst>
            </p:cNvPr>
            <p:cNvSpPr/>
            <p:nvPr/>
          </p:nvSpPr>
          <p:spPr>
            <a:xfrm>
              <a:off x="534590" y="5638651"/>
              <a:ext cx="303609" cy="285750"/>
            </a:xfrm>
            <a:prstGeom prst="rect">
              <a:avLst/>
            </a:prstGeom>
            <a:solidFill>
              <a:srgbClr val="DAB78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1DC77D-FF37-A024-CCD3-2CAFD334A79B}"/>
                </a:ext>
              </a:extLst>
            </p:cNvPr>
            <p:cNvSpPr/>
            <p:nvPr/>
          </p:nvSpPr>
          <p:spPr>
            <a:xfrm>
              <a:off x="534590" y="6029176"/>
              <a:ext cx="303609" cy="285750"/>
            </a:xfrm>
            <a:prstGeom prst="rect">
              <a:avLst/>
            </a:prstGeom>
            <a:solidFill>
              <a:srgbClr val="04395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5887CB0-7516-313E-034D-A6F93B114DDB}"/>
                </a:ext>
              </a:extLst>
            </p:cNvPr>
            <p:cNvSpPr txBox="1"/>
            <p:nvPr/>
          </p:nvSpPr>
          <p:spPr>
            <a:xfrm>
              <a:off x="1228723" y="4815810"/>
              <a:ext cx="1609725" cy="369332"/>
            </a:xfrm>
            <a:prstGeom prst="rect">
              <a:avLst/>
            </a:prstGeom>
            <a:noFill/>
          </p:spPr>
          <p:txBody>
            <a:bodyPr wrap="square" rtlCol="0">
              <a:spAutoFit/>
            </a:bodyPr>
            <a:lstStyle/>
            <a:p>
              <a:r>
                <a:rPr lang="en-AU" dirty="0"/>
                <a:t>0 - &lt;15 mins</a:t>
              </a:r>
              <a:endParaRPr lang="en-US" dirty="0"/>
            </a:p>
          </p:txBody>
        </p:sp>
        <p:sp>
          <p:nvSpPr>
            <p:cNvPr id="18" name="TextBox 17">
              <a:extLst>
                <a:ext uri="{FF2B5EF4-FFF2-40B4-BE49-F238E27FC236}">
                  <a16:creationId xmlns:a16="http://schemas.microsoft.com/office/drawing/2014/main" id="{7C11698C-568C-01B4-A7D4-1BC9554F55DF}"/>
                </a:ext>
              </a:extLst>
            </p:cNvPr>
            <p:cNvSpPr txBox="1"/>
            <p:nvPr/>
          </p:nvSpPr>
          <p:spPr>
            <a:xfrm>
              <a:off x="1228723" y="5206335"/>
              <a:ext cx="1609725" cy="369332"/>
            </a:xfrm>
            <a:prstGeom prst="rect">
              <a:avLst/>
            </a:prstGeom>
            <a:noFill/>
          </p:spPr>
          <p:txBody>
            <a:bodyPr wrap="square" rtlCol="0">
              <a:spAutoFit/>
            </a:bodyPr>
            <a:lstStyle/>
            <a:p>
              <a:r>
                <a:rPr lang="en-AU" dirty="0"/>
                <a:t>15 - &lt;30 mins</a:t>
              </a:r>
              <a:endParaRPr lang="en-US" dirty="0"/>
            </a:p>
          </p:txBody>
        </p:sp>
        <p:sp>
          <p:nvSpPr>
            <p:cNvPr id="19" name="TextBox 18">
              <a:extLst>
                <a:ext uri="{FF2B5EF4-FFF2-40B4-BE49-F238E27FC236}">
                  <a16:creationId xmlns:a16="http://schemas.microsoft.com/office/drawing/2014/main" id="{A5120942-B167-2ED8-201E-0E4F12E0E464}"/>
                </a:ext>
              </a:extLst>
            </p:cNvPr>
            <p:cNvSpPr txBox="1"/>
            <p:nvPr/>
          </p:nvSpPr>
          <p:spPr>
            <a:xfrm>
              <a:off x="1228723" y="5596860"/>
              <a:ext cx="1609725" cy="369332"/>
            </a:xfrm>
            <a:prstGeom prst="rect">
              <a:avLst/>
            </a:prstGeom>
            <a:noFill/>
          </p:spPr>
          <p:txBody>
            <a:bodyPr wrap="square" rtlCol="0">
              <a:spAutoFit/>
            </a:bodyPr>
            <a:lstStyle/>
            <a:p>
              <a:r>
                <a:rPr lang="en-AU" dirty="0"/>
                <a:t>30 - &lt;45 mins</a:t>
              </a:r>
              <a:endParaRPr lang="en-US" dirty="0"/>
            </a:p>
          </p:txBody>
        </p:sp>
        <p:sp>
          <p:nvSpPr>
            <p:cNvPr id="20" name="TextBox 19">
              <a:extLst>
                <a:ext uri="{FF2B5EF4-FFF2-40B4-BE49-F238E27FC236}">
                  <a16:creationId xmlns:a16="http://schemas.microsoft.com/office/drawing/2014/main" id="{9F669B85-6B60-B771-341B-EF1E1143D63F}"/>
                </a:ext>
              </a:extLst>
            </p:cNvPr>
            <p:cNvSpPr txBox="1"/>
            <p:nvPr/>
          </p:nvSpPr>
          <p:spPr>
            <a:xfrm>
              <a:off x="1228722" y="5987385"/>
              <a:ext cx="1609725" cy="369332"/>
            </a:xfrm>
            <a:prstGeom prst="rect">
              <a:avLst/>
            </a:prstGeom>
            <a:noFill/>
          </p:spPr>
          <p:txBody>
            <a:bodyPr wrap="square" rtlCol="0">
              <a:spAutoFit/>
            </a:bodyPr>
            <a:lstStyle/>
            <a:p>
              <a:r>
                <a:rPr lang="en-AU" dirty="0"/>
                <a:t>45 - &lt;60 mins</a:t>
              </a:r>
              <a:endParaRPr lang="en-US" dirty="0"/>
            </a:p>
          </p:txBody>
        </p:sp>
      </p:grpSp>
      <p:pic>
        <p:nvPicPr>
          <p:cNvPr id="23" name="Picture 22">
            <a:extLst>
              <a:ext uri="{FF2B5EF4-FFF2-40B4-BE49-F238E27FC236}">
                <a16:creationId xmlns:a16="http://schemas.microsoft.com/office/drawing/2014/main" id="{6DDE8D4F-75B9-C2AC-9E40-2F8B3B52DF68}"/>
              </a:ext>
            </a:extLst>
          </p:cNvPr>
          <p:cNvPicPr>
            <a:picLocks noChangeAspect="1"/>
          </p:cNvPicPr>
          <p:nvPr/>
        </p:nvPicPr>
        <p:blipFill>
          <a:blip r:embed="rId4"/>
          <a:stretch>
            <a:fillRect/>
          </a:stretch>
        </p:blipFill>
        <p:spPr>
          <a:xfrm>
            <a:off x="6491101" y="2122252"/>
            <a:ext cx="5413041" cy="4495243"/>
          </a:xfrm>
          <a:prstGeom prst="rect">
            <a:avLst/>
          </a:prstGeom>
        </p:spPr>
      </p:pic>
      <p:sp>
        <p:nvSpPr>
          <p:cNvPr id="24" name="Arrow: Right 23">
            <a:extLst>
              <a:ext uri="{FF2B5EF4-FFF2-40B4-BE49-F238E27FC236}">
                <a16:creationId xmlns:a16="http://schemas.microsoft.com/office/drawing/2014/main" id="{E26F66A4-A057-13C0-64CF-63230A83F401}"/>
              </a:ext>
            </a:extLst>
          </p:cNvPr>
          <p:cNvSpPr/>
          <p:nvPr/>
        </p:nvSpPr>
        <p:spPr>
          <a:xfrm>
            <a:off x="2567578" y="2378997"/>
            <a:ext cx="538749" cy="590400"/>
          </a:xfrm>
          <a:prstGeom prst="rightArrow">
            <a:avLst>
              <a:gd name="adj1" fmla="val 33867"/>
              <a:gd name="adj2" fmla="val 57807"/>
            </a:avLst>
          </a:prstGeom>
          <a:solidFill>
            <a:schemeClr val="tx1">
              <a:alpha val="41000"/>
            </a:schemeClr>
          </a:solidFill>
          <a:ln>
            <a:solidFill>
              <a:schemeClr val="accent1">
                <a:shade val="1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E56B2A3A-A5A7-4111-D675-1A03E3A0AF97}"/>
              </a:ext>
            </a:extLst>
          </p:cNvPr>
          <p:cNvGrpSpPr/>
          <p:nvPr/>
        </p:nvGrpSpPr>
        <p:grpSpPr>
          <a:xfrm>
            <a:off x="7551146" y="2524806"/>
            <a:ext cx="3266983" cy="1107996"/>
            <a:chOff x="414546" y="1211617"/>
            <a:chExt cx="2972121" cy="1262747"/>
          </a:xfrm>
        </p:grpSpPr>
        <p:sp>
          <p:nvSpPr>
            <p:cNvPr id="28" name="TextBox 27">
              <a:extLst>
                <a:ext uri="{FF2B5EF4-FFF2-40B4-BE49-F238E27FC236}">
                  <a16:creationId xmlns:a16="http://schemas.microsoft.com/office/drawing/2014/main" id="{1198D81E-4AD4-7492-3AFF-BF562D3638FB}"/>
                </a:ext>
              </a:extLst>
            </p:cNvPr>
            <p:cNvSpPr txBox="1"/>
            <p:nvPr/>
          </p:nvSpPr>
          <p:spPr>
            <a:xfrm>
              <a:off x="414546" y="1211617"/>
              <a:ext cx="2972121" cy="1262747"/>
            </a:xfrm>
            <a:prstGeom prst="rect">
              <a:avLst/>
            </a:prstGeom>
            <a:solidFill>
              <a:srgbClr val="023047"/>
            </a:solidFill>
          </p:spPr>
          <p:txBody>
            <a:bodyPr wrap="square" rtlCol="0">
              <a:spAutoFit/>
            </a:bodyPr>
            <a:lstStyle/>
            <a:p>
              <a:r>
                <a:rPr lang="en-US" sz="1400" dirty="0">
                  <a:solidFill>
                    <a:schemeClr val="bg1"/>
                  </a:solidFill>
                </a:rPr>
                <a:t>High-frequency corridors show the shift</a:t>
              </a:r>
              <a:endParaRPr lang="en-AU" sz="1400" dirty="0">
                <a:solidFill>
                  <a:schemeClr val="bg1"/>
                </a:solidFill>
              </a:endParaRPr>
            </a:p>
            <a:p>
              <a:endParaRPr lang="en-AU" sz="1100" dirty="0">
                <a:solidFill>
                  <a:schemeClr val="bg1"/>
                </a:solidFill>
              </a:endParaRPr>
            </a:p>
            <a:p>
              <a:endParaRPr lang="en-US" sz="1100" dirty="0">
                <a:solidFill>
                  <a:schemeClr val="bg1"/>
                </a:solidFill>
              </a:endParaRPr>
            </a:p>
            <a:p>
              <a:endParaRPr lang="en-US" sz="1600" dirty="0">
                <a:solidFill>
                  <a:schemeClr val="bg1"/>
                </a:solidFill>
              </a:endParaRPr>
            </a:p>
          </p:txBody>
        </p:sp>
        <p:sp>
          <p:nvSpPr>
            <p:cNvPr id="29" name="TextBox 28">
              <a:extLst>
                <a:ext uri="{FF2B5EF4-FFF2-40B4-BE49-F238E27FC236}">
                  <a16:creationId xmlns:a16="http://schemas.microsoft.com/office/drawing/2014/main" id="{51EA5DB1-7722-D4FA-FA0A-F90487BEAE84}"/>
                </a:ext>
              </a:extLst>
            </p:cNvPr>
            <p:cNvSpPr txBox="1"/>
            <p:nvPr/>
          </p:nvSpPr>
          <p:spPr>
            <a:xfrm>
              <a:off x="486513" y="1493477"/>
              <a:ext cx="2828187" cy="876907"/>
            </a:xfrm>
            <a:prstGeom prst="rect">
              <a:avLst/>
            </a:prstGeom>
            <a:solidFill>
              <a:srgbClr val="DAB785"/>
            </a:solidFill>
          </p:spPr>
          <p:txBody>
            <a:bodyPr wrap="square" rtlCol="0">
              <a:spAutoFit/>
            </a:bodyPr>
            <a:lstStyle/>
            <a:p>
              <a:r>
                <a:rPr lang="en-US" sz="1100" dirty="0"/>
                <a:t>Santander Cycles are becoming London’s last-mile connector, with pricing causing a shift towards a more optimized journey planning through prime connector hubs </a:t>
              </a:r>
            </a:p>
          </p:txBody>
        </p:sp>
      </p:grpSp>
      <p:grpSp>
        <p:nvGrpSpPr>
          <p:cNvPr id="30" name="Group 29">
            <a:extLst>
              <a:ext uri="{FF2B5EF4-FFF2-40B4-BE49-F238E27FC236}">
                <a16:creationId xmlns:a16="http://schemas.microsoft.com/office/drawing/2014/main" id="{585906B3-EA94-F6DE-C642-673BC864B954}"/>
              </a:ext>
            </a:extLst>
          </p:cNvPr>
          <p:cNvGrpSpPr/>
          <p:nvPr/>
        </p:nvGrpSpPr>
        <p:grpSpPr>
          <a:xfrm>
            <a:off x="1786228" y="3349585"/>
            <a:ext cx="2200433" cy="907941"/>
            <a:chOff x="414546" y="1211617"/>
            <a:chExt cx="2972121" cy="1034751"/>
          </a:xfrm>
        </p:grpSpPr>
        <p:sp>
          <p:nvSpPr>
            <p:cNvPr id="31" name="TextBox 30">
              <a:extLst>
                <a:ext uri="{FF2B5EF4-FFF2-40B4-BE49-F238E27FC236}">
                  <a16:creationId xmlns:a16="http://schemas.microsoft.com/office/drawing/2014/main" id="{DD55BCB7-E450-65D8-ED2C-2493733DFCDE}"/>
                </a:ext>
              </a:extLst>
            </p:cNvPr>
            <p:cNvSpPr txBox="1"/>
            <p:nvPr/>
          </p:nvSpPr>
          <p:spPr>
            <a:xfrm>
              <a:off x="414546" y="1211617"/>
              <a:ext cx="2972121" cy="1034751"/>
            </a:xfrm>
            <a:prstGeom prst="rect">
              <a:avLst/>
            </a:prstGeom>
            <a:solidFill>
              <a:srgbClr val="023047"/>
            </a:solidFill>
          </p:spPr>
          <p:txBody>
            <a:bodyPr wrap="square" rtlCol="0">
              <a:spAutoFit/>
            </a:bodyPr>
            <a:lstStyle/>
            <a:p>
              <a:r>
                <a:rPr lang="en-AU" sz="1400" dirty="0">
                  <a:solidFill>
                    <a:schemeClr val="bg1"/>
                  </a:solidFill>
                </a:rPr>
                <a:t>Post pricing adjustments</a:t>
              </a:r>
            </a:p>
            <a:p>
              <a:endParaRPr lang="en-AU" sz="1400" dirty="0">
                <a:solidFill>
                  <a:schemeClr val="bg1"/>
                </a:solidFill>
              </a:endParaRPr>
            </a:p>
            <a:p>
              <a:endParaRPr lang="en-AU" sz="1100" dirty="0">
                <a:solidFill>
                  <a:schemeClr val="bg1"/>
                </a:solidFill>
              </a:endParaRPr>
            </a:p>
            <a:p>
              <a:endParaRPr lang="en-US" sz="1100" dirty="0">
                <a:solidFill>
                  <a:schemeClr val="bg1"/>
                </a:solidFill>
              </a:endParaRPr>
            </a:p>
            <a:p>
              <a:endParaRPr lang="en-US" sz="300" dirty="0">
                <a:solidFill>
                  <a:schemeClr val="bg1"/>
                </a:solidFill>
              </a:endParaRPr>
            </a:p>
          </p:txBody>
        </p:sp>
        <p:sp>
          <p:nvSpPr>
            <p:cNvPr id="32" name="TextBox 31">
              <a:extLst>
                <a:ext uri="{FF2B5EF4-FFF2-40B4-BE49-F238E27FC236}">
                  <a16:creationId xmlns:a16="http://schemas.microsoft.com/office/drawing/2014/main" id="{9E00790A-812C-B431-A301-D0D1C971EEA7}"/>
                </a:ext>
              </a:extLst>
            </p:cNvPr>
            <p:cNvSpPr txBox="1"/>
            <p:nvPr/>
          </p:nvSpPr>
          <p:spPr>
            <a:xfrm>
              <a:off x="486513" y="1493477"/>
              <a:ext cx="2828187" cy="683987"/>
            </a:xfrm>
            <a:prstGeom prst="rect">
              <a:avLst/>
            </a:prstGeom>
            <a:solidFill>
              <a:srgbClr val="DAB785"/>
            </a:solidFill>
          </p:spPr>
          <p:txBody>
            <a:bodyPr wrap="square" rtlCol="0">
              <a:spAutoFit/>
            </a:bodyPr>
            <a:lstStyle/>
            <a:p>
              <a:r>
                <a:rPr lang="en-US" sz="1100" dirty="0"/>
                <a:t>From longer commuter rides to quick hops: a structural shift or short-term adjustment?</a:t>
              </a:r>
            </a:p>
          </p:txBody>
        </p:sp>
      </p:grpSp>
      <p:sp>
        <p:nvSpPr>
          <p:cNvPr id="33" name="TextBox 32">
            <a:extLst>
              <a:ext uri="{FF2B5EF4-FFF2-40B4-BE49-F238E27FC236}">
                <a16:creationId xmlns:a16="http://schemas.microsoft.com/office/drawing/2014/main" id="{5ADB7077-E242-7569-E12F-7A91AE47F7DA}"/>
              </a:ext>
            </a:extLst>
          </p:cNvPr>
          <p:cNvSpPr txBox="1"/>
          <p:nvPr/>
        </p:nvSpPr>
        <p:spPr>
          <a:xfrm>
            <a:off x="5608547" y="2066835"/>
            <a:ext cx="1609725" cy="369332"/>
          </a:xfrm>
          <a:prstGeom prst="rect">
            <a:avLst/>
          </a:prstGeom>
          <a:noFill/>
        </p:spPr>
        <p:txBody>
          <a:bodyPr wrap="square" rtlCol="0">
            <a:spAutoFit/>
          </a:bodyPr>
          <a:lstStyle/>
          <a:p>
            <a:r>
              <a:rPr lang="en-AU" dirty="0"/>
              <a:t>Start Stations</a:t>
            </a:r>
            <a:endParaRPr lang="en-US" dirty="0"/>
          </a:p>
        </p:txBody>
      </p:sp>
      <p:sp>
        <p:nvSpPr>
          <p:cNvPr id="34" name="TextBox 33">
            <a:extLst>
              <a:ext uri="{FF2B5EF4-FFF2-40B4-BE49-F238E27FC236}">
                <a16:creationId xmlns:a16="http://schemas.microsoft.com/office/drawing/2014/main" id="{271FA768-7C04-A101-DA7C-BD0D4DDC361C}"/>
              </a:ext>
            </a:extLst>
          </p:cNvPr>
          <p:cNvSpPr txBox="1"/>
          <p:nvPr/>
        </p:nvSpPr>
        <p:spPr>
          <a:xfrm>
            <a:off x="5965524" y="6123543"/>
            <a:ext cx="1609725" cy="369332"/>
          </a:xfrm>
          <a:prstGeom prst="rect">
            <a:avLst/>
          </a:prstGeom>
          <a:noFill/>
        </p:spPr>
        <p:txBody>
          <a:bodyPr wrap="square" rtlCol="0">
            <a:spAutoFit/>
          </a:bodyPr>
          <a:lstStyle/>
          <a:p>
            <a:r>
              <a:rPr lang="en-AU" dirty="0"/>
              <a:t>End Stations</a:t>
            </a:r>
            <a:endParaRPr lang="en-US" dirty="0"/>
          </a:p>
        </p:txBody>
      </p:sp>
      <p:sp>
        <p:nvSpPr>
          <p:cNvPr id="35" name="TextBox 34">
            <a:extLst>
              <a:ext uri="{FF2B5EF4-FFF2-40B4-BE49-F238E27FC236}">
                <a16:creationId xmlns:a16="http://schemas.microsoft.com/office/drawing/2014/main" id="{E49B91A9-4479-3923-B42A-6DF94EF8AA74}"/>
              </a:ext>
            </a:extLst>
          </p:cNvPr>
          <p:cNvSpPr txBox="1"/>
          <p:nvPr/>
        </p:nvSpPr>
        <p:spPr>
          <a:xfrm>
            <a:off x="7608816" y="1882169"/>
            <a:ext cx="3302301" cy="369332"/>
          </a:xfrm>
          <a:prstGeom prst="rect">
            <a:avLst/>
          </a:prstGeom>
          <a:noFill/>
        </p:spPr>
        <p:txBody>
          <a:bodyPr wrap="square" rtlCol="0">
            <a:spAutoFit/>
          </a:bodyPr>
          <a:lstStyle/>
          <a:p>
            <a:r>
              <a:rPr lang="en-AU" b="1" dirty="0"/>
              <a:t>Top Start-End Station Routes</a:t>
            </a:r>
            <a:endParaRPr lang="en-US" b="1" dirty="0"/>
          </a:p>
        </p:txBody>
      </p:sp>
      <p:sp>
        <p:nvSpPr>
          <p:cNvPr id="36" name="Rectangle 35">
            <a:extLst>
              <a:ext uri="{FF2B5EF4-FFF2-40B4-BE49-F238E27FC236}">
                <a16:creationId xmlns:a16="http://schemas.microsoft.com/office/drawing/2014/main" id="{5E7FF92F-8BCC-8239-4FCB-8FE5CBBDC5B7}"/>
              </a:ext>
            </a:extLst>
          </p:cNvPr>
          <p:cNvSpPr/>
          <p:nvPr/>
        </p:nvSpPr>
        <p:spPr>
          <a:xfrm>
            <a:off x="7032158" y="5143351"/>
            <a:ext cx="1463241" cy="451548"/>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1C5718C-036A-19C9-3A2A-DFD605EBE612}"/>
              </a:ext>
            </a:extLst>
          </p:cNvPr>
          <p:cNvSpPr/>
          <p:nvPr/>
        </p:nvSpPr>
        <p:spPr>
          <a:xfrm>
            <a:off x="9252760" y="5120461"/>
            <a:ext cx="1072340" cy="474438"/>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D224049-35F3-6C90-D38D-CB4CC96DC48F}"/>
              </a:ext>
            </a:extLst>
          </p:cNvPr>
          <p:cNvSpPr/>
          <p:nvPr/>
        </p:nvSpPr>
        <p:spPr>
          <a:xfrm>
            <a:off x="9252760" y="4390472"/>
            <a:ext cx="977090" cy="474438"/>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ACED8F5-F64A-7F61-EE63-264C52CB98FC}"/>
              </a:ext>
            </a:extLst>
          </p:cNvPr>
          <p:cNvSpPr/>
          <p:nvPr/>
        </p:nvSpPr>
        <p:spPr>
          <a:xfrm>
            <a:off x="7032159" y="4400378"/>
            <a:ext cx="1483192" cy="474438"/>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CB18673-7DCB-09F2-D108-7E5269200CB9}"/>
              </a:ext>
            </a:extLst>
          </p:cNvPr>
          <p:cNvSpPr/>
          <p:nvPr/>
        </p:nvSpPr>
        <p:spPr>
          <a:xfrm>
            <a:off x="11082461" y="5101560"/>
            <a:ext cx="625116" cy="474438"/>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68CFF32-A9DD-A06E-9D86-CFE8E64DEF0C}"/>
              </a:ext>
            </a:extLst>
          </p:cNvPr>
          <p:cNvSpPr/>
          <p:nvPr/>
        </p:nvSpPr>
        <p:spPr>
          <a:xfrm>
            <a:off x="11091986" y="3287988"/>
            <a:ext cx="538299" cy="474438"/>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21D4BA4-FCEC-51EE-2E95-098CDF4580A0}"/>
              </a:ext>
            </a:extLst>
          </p:cNvPr>
          <p:cNvSpPr/>
          <p:nvPr/>
        </p:nvSpPr>
        <p:spPr>
          <a:xfrm>
            <a:off x="7032158" y="3295049"/>
            <a:ext cx="538299" cy="474438"/>
          </a:xfrm>
          <a:prstGeom prst="rect">
            <a:avLst/>
          </a:prstGeom>
          <a:solidFill>
            <a:srgbClr val="FF0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0732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3779</TotalTime>
  <Words>1260</Words>
  <Application>Microsoft Office PowerPoint</Application>
  <PresentationFormat>Widescreen</PresentationFormat>
  <Paragraphs>233</Paragraphs>
  <Slides>17</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Wingdings</vt:lpstr>
      <vt:lpstr>Office Theme</vt:lpstr>
      <vt:lpstr>London Bicycles: Data Pipeline &amp; Insights</vt:lpstr>
      <vt:lpstr>Project Introduction</vt:lpstr>
      <vt:lpstr>Dataset Overview</vt:lpstr>
      <vt:lpstr>London Bicycles – Framing the Business Challenge</vt:lpstr>
      <vt:lpstr>Insights</vt:lpstr>
      <vt:lpstr>From Pandemic Disruption to Record Highs: What Will Sustain the Momentum?</vt:lpstr>
      <vt:lpstr>Usage Trends and Patterns</vt:lpstr>
      <vt:lpstr>When Some Stations Struggle While Others Surge – How Do We Rebalance?</vt:lpstr>
      <vt:lpstr>Are Riders Redefining What a Trip Looks Like?</vt:lpstr>
      <vt:lpstr>Recommendations</vt:lpstr>
      <vt:lpstr>Streamlit</vt:lpstr>
      <vt:lpstr>Methodology</vt:lpstr>
      <vt:lpstr>Data Exploration</vt:lpstr>
      <vt:lpstr>Data Pipeline Cleansing, Transformation and Validation</vt:lpstr>
      <vt:lpstr>Orchestration &amp; Checkpoints </vt:lpstr>
      <vt:lpstr>Closing Summary</vt:lpstr>
      <vt:lpstr>Questions &amp; 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Mel L</dc:creator>
  <cp:lastModifiedBy>Jayaprakash Narayan Babu</cp:lastModifiedBy>
  <cp:revision>24</cp:revision>
  <dcterms:created xsi:type="dcterms:W3CDTF">2025-09-09T04:04:38Z</dcterms:created>
  <dcterms:modified xsi:type="dcterms:W3CDTF">2025-09-13T04:11:16Z</dcterms:modified>
</cp:coreProperties>
</file>