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6" r:id="rId2"/>
    <p:sldId id="282" r:id="rId3"/>
    <p:sldId id="264" r:id="rId4"/>
    <p:sldId id="261" r:id="rId5"/>
    <p:sldId id="259" r:id="rId6"/>
    <p:sldId id="262" r:id="rId7"/>
    <p:sldId id="263" r:id="rId8"/>
    <p:sldId id="268" r:id="rId9"/>
    <p:sldId id="260" r:id="rId10"/>
    <p:sldId id="266" r:id="rId11"/>
    <p:sldId id="265" r:id="rId12"/>
    <p:sldId id="283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9" r:id="rId21"/>
    <p:sldId id="280" r:id="rId22"/>
    <p:sldId id="287" r:id="rId23"/>
    <p:sldId id="281" r:id="rId24"/>
    <p:sldId id="284" r:id="rId25"/>
    <p:sldId id="285" r:id="rId26"/>
    <p:sldId id="286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686E5A-AE96-4CD2-8784-F0BF98B2E5A9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0D7B3A-F2D9-4409-8D71-D2E8020B9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056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368170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4863395"/>
            <a:ext cx="9604310" cy="1170282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4808981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 userDrawn="1"/>
        </p:nvSpPr>
        <p:spPr>
          <a:xfrm>
            <a:off x="0" y="6465557"/>
            <a:ext cx="480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D15A3E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Calibri" panose="020F0502020204030204" pitchFamily="34" charset="0"/>
              </a:rPr>
              <a:t>I</a:t>
            </a:r>
            <a:r>
              <a:rPr lang="en-US" altLang="zh-TW" sz="1600" dirty="0" smtClean="0">
                <a:solidFill>
                  <a:srgbClr val="2D2E2D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Calibri" panose="020F0502020204030204" pitchFamily="34" charset="0"/>
              </a:rPr>
              <a:t>NTELLIGENT </a:t>
            </a:r>
            <a:r>
              <a:rPr lang="en-US" altLang="zh-TW" sz="2000" dirty="0" smtClean="0">
                <a:solidFill>
                  <a:srgbClr val="D15A3E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Calibri" panose="020F0502020204030204" pitchFamily="34" charset="0"/>
              </a:rPr>
              <a:t>S</a:t>
            </a:r>
            <a:r>
              <a:rPr lang="en-US" altLang="zh-TW" sz="1600" dirty="0" smtClean="0">
                <a:solidFill>
                  <a:srgbClr val="2D2E2D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Calibri" panose="020F0502020204030204" pitchFamily="34" charset="0"/>
              </a:rPr>
              <a:t>YSTEMS </a:t>
            </a:r>
            <a:r>
              <a:rPr lang="en-US" altLang="zh-TW" sz="2000" dirty="0" smtClean="0">
                <a:solidFill>
                  <a:srgbClr val="D15A3E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Calibri" panose="020F0502020204030204" pitchFamily="34" charset="0"/>
              </a:rPr>
              <a:t>D</a:t>
            </a:r>
            <a:r>
              <a:rPr lang="en-US" altLang="zh-TW" sz="1600" dirty="0" smtClean="0">
                <a:solidFill>
                  <a:srgbClr val="2D2E2D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Calibri" panose="020F0502020204030204" pitchFamily="34" charset="0"/>
              </a:rPr>
              <a:t>ESIGN </a:t>
            </a:r>
            <a:r>
              <a:rPr lang="en-US" altLang="zh-TW" sz="2000" dirty="0" smtClean="0">
                <a:solidFill>
                  <a:srgbClr val="D15A3E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Calibri" panose="020F0502020204030204" pitchFamily="34" charset="0"/>
              </a:rPr>
              <a:t>L</a:t>
            </a:r>
            <a:r>
              <a:rPr lang="en-US" altLang="zh-TW" sz="1600" dirty="0" smtClean="0">
                <a:solidFill>
                  <a:srgbClr val="2D2E2D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Calibri" panose="020F0502020204030204" pitchFamily="34" charset="0"/>
              </a:rPr>
              <a:t>AB</a:t>
            </a:r>
            <a:endParaRPr lang="en-US" sz="1600" dirty="0">
              <a:solidFill>
                <a:srgbClr val="2D2E2D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2043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>
                <a:solidFill>
                  <a:srgbClr val="2D2E2D">
                    <a:lumMod val="50000"/>
                    <a:lumOff val="50000"/>
                  </a:srgbClr>
                </a:solidFill>
              </a:rPr>
              <a:pPr/>
              <a:t>6/7/2017</a:t>
            </a:fld>
            <a:endParaRPr lang="en-US">
              <a:solidFill>
                <a:srgbClr val="2D2E2D">
                  <a:lumMod val="50000"/>
                  <a:lumOff val="5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>
                <a:solidFill>
                  <a:srgbClr val="2D2E2D">
                    <a:lumMod val="50000"/>
                    <a:lumOff val="50000"/>
                  </a:srgbClr>
                </a:solidFill>
              </a:rPr>
              <a:pPr/>
              <a:t>‹#›</a:t>
            </a:fld>
            <a:endParaRPr lang="en-US">
              <a:solidFill>
                <a:srgbClr val="2D2E2D">
                  <a:lumMod val="50000"/>
                  <a:lumOff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4671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>
                <a:solidFill>
                  <a:srgbClr val="2D2E2D">
                    <a:lumMod val="50000"/>
                    <a:lumOff val="50000"/>
                  </a:srgbClr>
                </a:solidFill>
              </a:rPr>
              <a:pPr/>
              <a:t>6/7/2017</a:t>
            </a:fld>
            <a:endParaRPr lang="en-US">
              <a:solidFill>
                <a:srgbClr val="2D2E2D">
                  <a:lumMod val="50000"/>
                  <a:lumOff val="5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>
                <a:solidFill>
                  <a:srgbClr val="2D2E2D">
                    <a:lumMod val="50000"/>
                    <a:lumOff val="50000"/>
                  </a:srgbClr>
                </a:solidFill>
              </a:rPr>
              <a:pPr/>
              <a:t>‹#›</a:t>
            </a:fld>
            <a:endParaRPr lang="en-US">
              <a:solidFill>
                <a:srgbClr val="2D2E2D">
                  <a:lumMod val="50000"/>
                  <a:lumOff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1284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>
                <a:solidFill>
                  <a:srgbClr val="2D2E2D">
                    <a:lumMod val="50000"/>
                    <a:lumOff val="50000"/>
                  </a:srgbClr>
                </a:solidFill>
              </a:rPr>
              <a:pPr/>
              <a:t>6/7/2017</a:t>
            </a:fld>
            <a:endParaRPr lang="en-US">
              <a:solidFill>
                <a:srgbClr val="2D2E2D">
                  <a:lumMod val="50000"/>
                  <a:lumOff val="5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>
                <a:solidFill>
                  <a:srgbClr val="2D2E2D">
                    <a:lumMod val="50000"/>
                    <a:lumOff val="50000"/>
                  </a:srgbClr>
                </a:solidFill>
              </a:rPr>
              <a:pPr/>
              <a:t>‹#›</a:t>
            </a:fld>
            <a:endParaRPr lang="en-US">
              <a:solidFill>
                <a:srgbClr val="2D2E2D">
                  <a:lumMod val="50000"/>
                  <a:lumOff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0887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410239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>
                <a:solidFill>
                  <a:srgbClr val="2D2E2D">
                    <a:lumMod val="50000"/>
                    <a:lumOff val="50000"/>
                  </a:srgbClr>
                </a:solidFill>
              </a:rPr>
              <a:pPr/>
              <a:t>6/7/2017</a:t>
            </a:fld>
            <a:endParaRPr lang="en-US">
              <a:solidFill>
                <a:srgbClr val="2D2E2D">
                  <a:lumMod val="50000"/>
                  <a:lumOff val="5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>
                <a:solidFill>
                  <a:srgbClr val="2D2E2D">
                    <a:lumMod val="50000"/>
                    <a:lumOff val="50000"/>
                  </a:srgbClr>
                </a:solidFill>
              </a:rPr>
              <a:pPr/>
              <a:t>‹#›</a:t>
            </a:fld>
            <a:endParaRPr lang="en-US">
              <a:solidFill>
                <a:srgbClr val="2D2E2D">
                  <a:lumMod val="50000"/>
                  <a:lumOff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635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>
                <a:solidFill>
                  <a:srgbClr val="2D2E2D">
                    <a:lumMod val="50000"/>
                    <a:lumOff val="50000"/>
                  </a:srgbClr>
                </a:solidFill>
              </a:rPr>
              <a:pPr/>
              <a:t>6/7/2017</a:t>
            </a:fld>
            <a:endParaRPr lang="en-US">
              <a:solidFill>
                <a:srgbClr val="2D2E2D">
                  <a:lumMod val="50000"/>
                  <a:lumOff val="50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>
                <a:solidFill>
                  <a:srgbClr val="2D2E2D">
                    <a:lumMod val="50000"/>
                    <a:lumOff val="50000"/>
                  </a:srgbClr>
                </a:solidFill>
              </a:rPr>
              <a:pPr/>
              <a:t>‹#›</a:t>
            </a:fld>
            <a:endParaRPr lang="en-US">
              <a:solidFill>
                <a:srgbClr val="2D2E2D">
                  <a:lumMod val="50000"/>
                  <a:lumOff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5233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>
                <a:solidFill>
                  <a:srgbClr val="2D2E2D">
                    <a:lumMod val="50000"/>
                    <a:lumOff val="50000"/>
                  </a:srgbClr>
                </a:solidFill>
              </a:rPr>
              <a:pPr/>
              <a:t>6/7/2017</a:t>
            </a:fld>
            <a:endParaRPr lang="en-US">
              <a:solidFill>
                <a:srgbClr val="2D2E2D">
                  <a:lumMod val="50000"/>
                  <a:lumOff val="5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>
                <a:solidFill>
                  <a:srgbClr val="2D2E2D">
                    <a:lumMod val="50000"/>
                    <a:lumOff val="50000"/>
                  </a:srgbClr>
                </a:solidFill>
              </a:rPr>
              <a:pPr/>
              <a:t>‹#›</a:t>
            </a:fld>
            <a:endParaRPr lang="en-US">
              <a:solidFill>
                <a:srgbClr val="2D2E2D">
                  <a:lumMod val="50000"/>
                  <a:lumOff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2967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>
                <a:solidFill>
                  <a:srgbClr val="2D2E2D">
                    <a:lumMod val="50000"/>
                    <a:lumOff val="50000"/>
                  </a:srgbClr>
                </a:solidFill>
              </a:rPr>
              <a:pPr/>
              <a:t>6/7/2017</a:t>
            </a:fld>
            <a:endParaRPr lang="en-US">
              <a:solidFill>
                <a:srgbClr val="2D2E2D">
                  <a:lumMod val="50000"/>
                  <a:lumOff val="50000"/>
                </a:srgbClr>
              </a:solidFill>
            </a:endParaRPr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>
                <a:solidFill>
                  <a:srgbClr val="2D2E2D">
                    <a:lumMod val="50000"/>
                    <a:lumOff val="50000"/>
                  </a:srgbClr>
                </a:solidFill>
              </a:rPr>
              <a:pPr/>
              <a:t>‹#›</a:t>
            </a:fld>
            <a:endParaRPr lang="en-US">
              <a:solidFill>
                <a:srgbClr val="2D2E2D">
                  <a:lumMod val="50000"/>
                  <a:lumOff val="50000"/>
                </a:srgbClr>
              </a:solidFill>
            </a:endParaRPr>
          </a:p>
        </p:txBody>
      </p:sp>
      <p:sp>
        <p:nvSpPr>
          <p:cNvPr id="56" name="TextBox 55"/>
          <p:cNvSpPr txBox="1"/>
          <p:nvPr userDrawn="1"/>
        </p:nvSpPr>
        <p:spPr>
          <a:xfrm>
            <a:off x="0" y="6465557"/>
            <a:ext cx="480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D15A3E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Calibri" panose="020F0502020204030204" pitchFamily="34" charset="0"/>
              </a:rPr>
              <a:t>I</a:t>
            </a:r>
            <a:r>
              <a:rPr lang="en-US" altLang="zh-TW" sz="1600" dirty="0" smtClean="0">
                <a:solidFill>
                  <a:srgbClr val="2D2E2D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Calibri" panose="020F0502020204030204" pitchFamily="34" charset="0"/>
              </a:rPr>
              <a:t>NTELLIGENT </a:t>
            </a:r>
            <a:r>
              <a:rPr lang="en-US" altLang="zh-TW" sz="2000" dirty="0" smtClean="0">
                <a:solidFill>
                  <a:srgbClr val="D15A3E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Calibri" panose="020F0502020204030204" pitchFamily="34" charset="0"/>
              </a:rPr>
              <a:t>S</a:t>
            </a:r>
            <a:r>
              <a:rPr lang="en-US" altLang="zh-TW" sz="1600" dirty="0" smtClean="0">
                <a:solidFill>
                  <a:srgbClr val="2D2E2D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Calibri" panose="020F0502020204030204" pitchFamily="34" charset="0"/>
              </a:rPr>
              <a:t>YSTEMS </a:t>
            </a:r>
            <a:r>
              <a:rPr lang="en-US" altLang="zh-TW" sz="2000" dirty="0" smtClean="0">
                <a:solidFill>
                  <a:srgbClr val="D15A3E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Calibri" panose="020F0502020204030204" pitchFamily="34" charset="0"/>
              </a:rPr>
              <a:t>D</a:t>
            </a:r>
            <a:r>
              <a:rPr lang="en-US" altLang="zh-TW" sz="1600" dirty="0" smtClean="0">
                <a:solidFill>
                  <a:srgbClr val="2D2E2D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Calibri" panose="020F0502020204030204" pitchFamily="34" charset="0"/>
              </a:rPr>
              <a:t>ESIGN </a:t>
            </a:r>
            <a:r>
              <a:rPr lang="en-US" altLang="zh-TW" sz="2000" dirty="0" smtClean="0">
                <a:solidFill>
                  <a:srgbClr val="D15A3E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Calibri" panose="020F0502020204030204" pitchFamily="34" charset="0"/>
              </a:rPr>
              <a:t>L</a:t>
            </a:r>
            <a:r>
              <a:rPr lang="en-US" altLang="zh-TW" sz="1600" dirty="0" smtClean="0">
                <a:solidFill>
                  <a:srgbClr val="2D2E2D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Calibri" panose="020F0502020204030204" pitchFamily="34" charset="0"/>
              </a:rPr>
              <a:t>AB</a:t>
            </a:r>
            <a:endParaRPr lang="en-US" sz="1600" dirty="0">
              <a:solidFill>
                <a:srgbClr val="2D2E2D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6845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F629-ECA2-4CF3-B790-9D9BDED98269}" type="datetime1">
              <a:rPr lang="en-US" smtClean="0">
                <a:solidFill>
                  <a:srgbClr val="2D2E2D">
                    <a:lumMod val="50000"/>
                    <a:lumOff val="50000"/>
                  </a:srgbClr>
                </a:solidFill>
              </a:rPr>
              <a:pPr/>
              <a:t>6/7/2017</a:t>
            </a:fld>
            <a:endParaRPr lang="en-US">
              <a:solidFill>
                <a:srgbClr val="2D2E2D">
                  <a:lumMod val="50000"/>
                  <a:lumOff val="50000"/>
                </a:srgb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>
                <a:solidFill>
                  <a:srgbClr val="2D2E2D">
                    <a:lumMod val="50000"/>
                    <a:lumOff val="50000"/>
                  </a:srgbClr>
                </a:solidFill>
              </a:rPr>
              <a:pPr/>
              <a:t>‹#›</a:t>
            </a:fld>
            <a:endParaRPr lang="en-US">
              <a:solidFill>
                <a:srgbClr val="2D2E2D">
                  <a:lumMod val="50000"/>
                  <a:lumOff val="50000"/>
                </a:srgbClr>
              </a:solidFill>
            </a:endParaRPr>
          </a:p>
        </p:txBody>
      </p:sp>
      <p:sp>
        <p:nvSpPr>
          <p:cNvPr id="61" name="TextBox 60"/>
          <p:cNvSpPr txBox="1"/>
          <p:nvPr userDrawn="1"/>
        </p:nvSpPr>
        <p:spPr>
          <a:xfrm>
            <a:off x="0" y="6465557"/>
            <a:ext cx="480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D15A3E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Calibri" panose="020F0502020204030204" pitchFamily="34" charset="0"/>
              </a:rPr>
              <a:t>I</a:t>
            </a:r>
            <a:r>
              <a:rPr lang="en-US" altLang="zh-TW" sz="1600" dirty="0" smtClean="0">
                <a:solidFill>
                  <a:srgbClr val="2D2E2D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Calibri" panose="020F0502020204030204" pitchFamily="34" charset="0"/>
              </a:rPr>
              <a:t>NTELLIGENT </a:t>
            </a:r>
            <a:r>
              <a:rPr lang="en-US" altLang="zh-TW" sz="2000" dirty="0" smtClean="0">
                <a:solidFill>
                  <a:srgbClr val="D15A3E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Calibri" panose="020F0502020204030204" pitchFamily="34" charset="0"/>
              </a:rPr>
              <a:t>S</a:t>
            </a:r>
            <a:r>
              <a:rPr lang="en-US" altLang="zh-TW" sz="1600" dirty="0" smtClean="0">
                <a:solidFill>
                  <a:srgbClr val="2D2E2D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Calibri" panose="020F0502020204030204" pitchFamily="34" charset="0"/>
              </a:rPr>
              <a:t>YSTEMS </a:t>
            </a:r>
            <a:r>
              <a:rPr lang="en-US" altLang="zh-TW" sz="2000" dirty="0" smtClean="0">
                <a:solidFill>
                  <a:srgbClr val="D15A3E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Calibri" panose="020F0502020204030204" pitchFamily="34" charset="0"/>
              </a:rPr>
              <a:t>D</a:t>
            </a:r>
            <a:r>
              <a:rPr lang="en-US" altLang="zh-TW" sz="1600" dirty="0" smtClean="0">
                <a:solidFill>
                  <a:srgbClr val="2D2E2D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Calibri" panose="020F0502020204030204" pitchFamily="34" charset="0"/>
              </a:rPr>
              <a:t>ESIGN </a:t>
            </a:r>
            <a:r>
              <a:rPr lang="en-US" altLang="zh-TW" sz="2000" dirty="0" smtClean="0">
                <a:solidFill>
                  <a:srgbClr val="D15A3E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Calibri" panose="020F0502020204030204" pitchFamily="34" charset="0"/>
              </a:rPr>
              <a:t>L</a:t>
            </a:r>
            <a:r>
              <a:rPr lang="en-US" altLang="zh-TW" sz="1600" dirty="0" smtClean="0">
                <a:solidFill>
                  <a:srgbClr val="2D2E2D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Calibri" panose="020F0502020204030204" pitchFamily="34" charset="0"/>
              </a:rPr>
              <a:t>AB</a:t>
            </a:r>
            <a:endParaRPr lang="en-US" sz="1600" dirty="0">
              <a:solidFill>
                <a:srgbClr val="2D2E2D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856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1" name="TextBox 60"/>
          <p:cNvSpPr txBox="1"/>
          <p:nvPr userDrawn="1"/>
        </p:nvSpPr>
        <p:spPr>
          <a:xfrm>
            <a:off x="0" y="6465557"/>
            <a:ext cx="480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D15A3E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Calibri" panose="020F0502020204030204" pitchFamily="34" charset="0"/>
              </a:rPr>
              <a:t>I</a:t>
            </a:r>
            <a:r>
              <a:rPr lang="en-US" altLang="zh-TW" sz="1600" dirty="0" smtClean="0">
                <a:solidFill>
                  <a:srgbClr val="2D2E2D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Calibri" panose="020F0502020204030204" pitchFamily="34" charset="0"/>
              </a:rPr>
              <a:t>NTELLIGENT </a:t>
            </a:r>
            <a:r>
              <a:rPr lang="en-US" altLang="zh-TW" sz="2000" dirty="0" smtClean="0">
                <a:solidFill>
                  <a:srgbClr val="D15A3E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Calibri" panose="020F0502020204030204" pitchFamily="34" charset="0"/>
              </a:rPr>
              <a:t>S</a:t>
            </a:r>
            <a:r>
              <a:rPr lang="en-US" altLang="zh-TW" sz="1600" dirty="0" smtClean="0">
                <a:solidFill>
                  <a:srgbClr val="2D2E2D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Calibri" panose="020F0502020204030204" pitchFamily="34" charset="0"/>
              </a:rPr>
              <a:t>YSTEMS </a:t>
            </a:r>
            <a:r>
              <a:rPr lang="en-US" altLang="zh-TW" sz="2000" dirty="0" smtClean="0">
                <a:solidFill>
                  <a:srgbClr val="D15A3E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Calibri" panose="020F0502020204030204" pitchFamily="34" charset="0"/>
              </a:rPr>
              <a:t>D</a:t>
            </a:r>
            <a:r>
              <a:rPr lang="en-US" altLang="zh-TW" sz="1600" dirty="0" smtClean="0">
                <a:solidFill>
                  <a:srgbClr val="2D2E2D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Calibri" panose="020F0502020204030204" pitchFamily="34" charset="0"/>
              </a:rPr>
              <a:t>ESIGN </a:t>
            </a:r>
            <a:r>
              <a:rPr lang="en-US" altLang="zh-TW" sz="2000" dirty="0" smtClean="0">
                <a:solidFill>
                  <a:srgbClr val="D15A3E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Calibri" panose="020F0502020204030204" pitchFamily="34" charset="0"/>
              </a:rPr>
              <a:t>L</a:t>
            </a:r>
            <a:r>
              <a:rPr lang="en-US" altLang="zh-TW" sz="1600" dirty="0" smtClean="0">
                <a:solidFill>
                  <a:srgbClr val="2D2E2D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Calibri" panose="020F0502020204030204" pitchFamily="34" charset="0"/>
              </a:rPr>
              <a:t>AB</a:t>
            </a:r>
            <a:endParaRPr lang="en-US" sz="1600" dirty="0">
              <a:solidFill>
                <a:srgbClr val="2D2E2D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1882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85000"/>
                <a:alpha val="62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>
                <a:solidFill>
                  <a:srgbClr val="2D2E2D">
                    <a:lumMod val="50000"/>
                    <a:lumOff val="50000"/>
                  </a:srgbClr>
                </a:solidFill>
              </a:rPr>
              <a:pPr/>
              <a:t>6/7/2017</a:t>
            </a:fld>
            <a:endParaRPr lang="en-US">
              <a:solidFill>
                <a:srgbClr val="2D2E2D">
                  <a:lumMod val="50000"/>
                  <a:lumOff val="5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>
                <a:solidFill>
                  <a:srgbClr val="2D2E2D">
                    <a:lumMod val="50000"/>
                    <a:lumOff val="50000"/>
                  </a:srgbClr>
                </a:solidFill>
              </a:rPr>
              <a:pPr/>
              <a:t>‹#›</a:t>
            </a:fld>
            <a:endParaRPr lang="en-US">
              <a:solidFill>
                <a:srgbClr val="2D2E2D">
                  <a:lumMod val="50000"/>
                  <a:lumOff val="50000"/>
                </a:srgbClr>
              </a:solidFill>
            </a:endParaRPr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 userDrawn="1"/>
        </p:nvSpPr>
        <p:spPr>
          <a:xfrm>
            <a:off x="0" y="6465557"/>
            <a:ext cx="480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D15A3E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Calibri" panose="020F0502020204030204" pitchFamily="34" charset="0"/>
              </a:rPr>
              <a:t>I</a:t>
            </a:r>
            <a:r>
              <a:rPr lang="en-US" altLang="zh-TW" sz="1600" dirty="0" smtClean="0">
                <a:solidFill>
                  <a:srgbClr val="2D2E2D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Calibri" panose="020F0502020204030204" pitchFamily="34" charset="0"/>
              </a:rPr>
              <a:t>NTELLIGENT </a:t>
            </a:r>
            <a:r>
              <a:rPr lang="en-US" altLang="zh-TW" sz="2000" dirty="0" smtClean="0">
                <a:solidFill>
                  <a:srgbClr val="D15A3E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Calibri" panose="020F0502020204030204" pitchFamily="34" charset="0"/>
              </a:rPr>
              <a:t>S</a:t>
            </a:r>
            <a:r>
              <a:rPr lang="en-US" altLang="zh-TW" sz="1600" dirty="0" smtClean="0">
                <a:solidFill>
                  <a:srgbClr val="2D2E2D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Calibri" panose="020F0502020204030204" pitchFamily="34" charset="0"/>
              </a:rPr>
              <a:t>YSTEMS </a:t>
            </a:r>
            <a:r>
              <a:rPr lang="en-US" altLang="zh-TW" sz="2000" dirty="0" smtClean="0">
                <a:solidFill>
                  <a:srgbClr val="D15A3E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Calibri" panose="020F0502020204030204" pitchFamily="34" charset="0"/>
              </a:rPr>
              <a:t>D</a:t>
            </a:r>
            <a:r>
              <a:rPr lang="en-US" altLang="zh-TW" sz="1600" dirty="0" smtClean="0">
                <a:solidFill>
                  <a:srgbClr val="2D2E2D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Calibri" panose="020F0502020204030204" pitchFamily="34" charset="0"/>
              </a:rPr>
              <a:t>ESIGN </a:t>
            </a:r>
            <a:r>
              <a:rPr lang="en-US" altLang="zh-TW" sz="2000" dirty="0" smtClean="0">
                <a:solidFill>
                  <a:srgbClr val="D15A3E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Calibri" panose="020F0502020204030204" pitchFamily="34" charset="0"/>
              </a:rPr>
              <a:t>L</a:t>
            </a:r>
            <a:r>
              <a:rPr lang="en-US" altLang="zh-TW" sz="1600" dirty="0" smtClean="0">
                <a:solidFill>
                  <a:srgbClr val="2D2E2D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Calibri" panose="020F0502020204030204" pitchFamily="34" charset="0"/>
              </a:rPr>
              <a:t>AB</a:t>
            </a:r>
            <a:endParaRPr lang="en-US" sz="1600" dirty="0">
              <a:solidFill>
                <a:srgbClr val="2D2E2D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7427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/>
              <a:t>類神經網路</a:t>
            </a:r>
            <a:r>
              <a:rPr lang="en-US" altLang="zh-TW" sz="4000" dirty="0"/>
              <a:t>-</a:t>
            </a:r>
            <a:r>
              <a:rPr lang="zh-TW" altLang="en-US" sz="4000" dirty="0"/>
              <a:t>期末報告 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>
                <a:cs typeface="Arial" pitchFamily="34" charset="0"/>
              </a:rPr>
              <a:t>M10507404</a:t>
            </a:r>
            <a:r>
              <a:rPr lang="zh-TW" altLang="en-US" dirty="0">
                <a:cs typeface="Arial" pitchFamily="34" charset="0"/>
              </a:rPr>
              <a:t> 楊庭嘉</a:t>
            </a:r>
            <a:endParaRPr lang="en-US" altLang="zh-TW" dirty="0">
              <a:cs typeface="Arial" pitchFamily="34" charset="0"/>
            </a:endParaRPr>
          </a:p>
          <a:p>
            <a:r>
              <a:rPr lang="en-US" altLang="zh-TW" dirty="0">
                <a:cs typeface="Arial" pitchFamily="34" charset="0"/>
              </a:rPr>
              <a:t>M10507405</a:t>
            </a:r>
            <a:r>
              <a:rPr lang="zh-TW" altLang="en-US" dirty="0">
                <a:cs typeface="Arial" pitchFamily="34" charset="0"/>
              </a:rPr>
              <a:t> 邱建誠</a:t>
            </a:r>
            <a:endParaRPr lang="en-US" altLang="zh-TW" dirty="0">
              <a:cs typeface="Arial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627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Model </a:t>
            </a:r>
            <a:r>
              <a:rPr lang="en-US" dirty="0" smtClean="0"/>
              <a:t>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also validate our model on phase 1 testing set, data </a:t>
            </a:r>
            <a:r>
              <a:rPr lang="en-US" dirty="0"/>
              <a:t>prior to 2016-10-18 are used as training </a:t>
            </a:r>
            <a:r>
              <a:rPr lang="en-US" dirty="0" smtClean="0"/>
              <a:t>set in this configuration.</a:t>
            </a:r>
          </a:p>
          <a:p>
            <a:pPr lvl="1"/>
            <a:r>
              <a:rPr lang="en-US" dirty="0" smtClean="0"/>
              <a:t>Only the data points within to-predict time windows are used as </a:t>
            </a:r>
            <a:r>
              <a:rPr lang="en-US" dirty="0"/>
              <a:t>validation set</a:t>
            </a:r>
            <a:r>
              <a:rPr lang="en-US" dirty="0" smtClean="0"/>
              <a:t>, that is 8:00~10:00 and 17:00~19:00 from 10-18-2016 to 10-24-2016.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8298249"/>
              </p:ext>
            </p:extLst>
          </p:nvPr>
        </p:nvGraphicFramePr>
        <p:xfrm>
          <a:off x="3197225" y="4552950"/>
          <a:ext cx="579755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8775">
                  <a:extLst>
                    <a:ext uri="{9D8B030D-6E8A-4147-A177-3AD203B41FA5}">
                      <a16:colId xmlns:a16="http://schemas.microsoft.com/office/drawing/2014/main" xmlns="" val="3430899906"/>
                    </a:ext>
                  </a:extLst>
                </a:gridCol>
                <a:gridCol w="2898775">
                  <a:extLst>
                    <a:ext uri="{9D8B030D-6E8A-4147-A177-3AD203B41FA5}">
                      <a16:colId xmlns:a16="http://schemas.microsoft.com/office/drawing/2014/main" xmlns="" val="343611375"/>
                    </a:ext>
                  </a:extLst>
                </a:gridCol>
              </a:tblGrid>
              <a:tr h="130598">
                <a:tc>
                  <a:txBody>
                    <a:bodyPr/>
                    <a:lstStyle/>
                    <a:p>
                      <a:r>
                        <a:rPr lang="en-US" dirty="0" smtClean="0"/>
                        <a:t>Training Error(MAPE)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Validation Error(MAPE)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04304245"/>
                  </a:ext>
                </a:extLst>
              </a:tr>
              <a:tr h="130598">
                <a:tc>
                  <a:txBody>
                    <a:bodyPr/>
                    <a:lstStyle/>
                    <a:p>
                      <a:r>
                        <a:rPr lang="en-US" dirty="0" smtClean="0"/>
                        <a:t>0.1585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0.1783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426484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3463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Achieved 0.1951 MAPE on phase two travel time prediction task(task 1), rank 147.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93"/>
          <a:stretch/>
        </p:blipFill>
        <p:spPr>
          <a:xfrm>
            <a:off x="1984712" y="2647950"/>
            <a:ext cx="8222576" cy="3411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603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679198"/>
            <a:ext cx="9601200" cy="951670"/>
          </a:xfrm>
        </p:spPr>
        <p:txBody>
          <a:bodyPr/>
          <a:lstStyle/>
          <a:p>
            <a:r>
              <a:rPr lang="en-US" dirty="0" smtClean="0"/>
              <a:t>Task 2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26476" y="3541099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altLang="zh-TW" dirty="0" smtClean="0"/>
              <a:t>Data </a:t>
            </a:r>
            <a:r>
              <a:rPr lang="en-US" altLang="zh-TW" dirty="0"/>
              <a:t>Features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altLang="zh-TW" dirty="0"/>
              <a:t>ANN Architecture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altLang="zh-TW" dirty="0"/>
              <a:t>Final Results &amp; </a:t>
            </a:r>
            <a:r>
              <a:rPr lang="en-US" altLang="zh-TW" dirty="0" smtClean="0"/>
              <a:t>Analysis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altLang="zh-TW" dirty="0" smtClean="0"/>
              <a:t>Improve </a:t>
            </a:r>
            <a:r>
              <a:rPr lang="en-US" altLang="zh-TW" dirty="0"/>
              <a:t>methods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368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 </a:t>
            </a:r>
            <a:r>
              <a:rPr lang="en-US" altLang="zh-TW" dirty="0" smtClean="0"/>
              <a:t>Features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Tollgate id</a:t>
            </a:r>
          </a:p>
          <a:p>
            <a:r>
              <a:rPr lang="en-US" altLang="zh-TW" dirty="0" smtClean="0"/>
              <a:t>Direction</a:t>
            </a:r>
          </a:p>
          <a:p>
            <a:r>
              <a:rPr lang="en-US" altLang="zh-TW" dirty="0" smtClean="0"/>
              <a:t>Volume </a:t>
            </a:r>
          </a:p>
          <a:p>
            <a:r>
              <a:rPr lang="en-US" altLang="zh-TW" dirty="0" smtClean="0"/>
              <a:t>Time</a:t>
            </a:r>
          </a:p>
          <a:p>
            <a:r>
              <a:rPr lang="en-US" altLang="zh-TW" dirty="0" smtClean="0"/>
              <a:t>Vehicle model</a:t>
            </a:r>
          </a:p>
          <a:p>
            <a:r>
              <a:rPr lang="en-US" altLang="zh-TW" dirty="0" smtClean="0"/>
              <a:t>Whether using </a:t>
            </a:r>
            <a:r>
              <a:rPr lang="en-US" altLang="zh-TW" dirty="0" err="1" smtClean="0"/>
              <a:t>etc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0162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 </a:t>
            </a:r>
            <a:r>
              <a:rPr lang="en-US" altLang="zh-TW" dirty="0" smtClean="0"/>
              <a:t>Features: volume in training set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2529" y="1646238"/>
            <a:ext cx="5966942" cy="4475206"/>
          </a:xfrm>
        </p:spPr>
      </p:pic>
    </p:spTree>
    <p:extLst>
      <p:ext uri="{BB962C8B-B14F-4D97-AF65-F5344CB8AC3E}">
        <p14:creationId xmlns:p14="http://schemas.microsoft.com/office/powerpoint/2010/main" val="86763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 </a:t>
            </a:r>
            <a:r>
              <a:rPr lang="en-US" altLang="zh-TW" dirty="0" smtClean="0"/>
              <a:t>Features: volume in testing set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5221" y="1646238"/>
            <a:ext cx="5981557" cy="4486168"/>
          </a:xfrm>
        </p:spPr>
      </p:pic>
    </p:spTree>
    <p:extLst>
      <p:ext uri="{BB962C8B-B14F-4D97-AF65-F5344CB8AC3E}">
        <p14:creationId xmlns:p14="http://schemas.microsoft.com/office/powerpoint/2010/main" val="3469509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ANN </a:t>
            </a:r>
            <a:r>
              <a:rPr lang="en-US" altLang="zh-TW" dirty="0" smtClean="0"/>
              <a:t>Architecture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8862" y="1646238"/>
            <a:ext cx="7474275" cy="448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431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ANN </a:t>
            </a:r>
            <a:r>
              <a:rPr lang="en-US" altLang="zh-TW" dirty="0" smtClean="0"/>
              <a:t>Architecture: stage 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Traffic </a:t>
            </a:r>
            <a:r>
              <a:rPr lang="en-US" altLang="zh-TW" dirty="0" smtClean="0"/>
              <a:t>volume is periodic</a:t>
            </a:r>
          </a:p>
          <a:p>
            <a:r>
              <a:rPr lang="en-US" altLang="zh-TW" dirty="0"/>
              <a:t>Traffic </a:t>
            </a:r>
            <a:r>
              <a:rPr lang="en-US" altLang="zh-TW" dirty="0" smtClean="0"/>
              <a:t>volume may </a:t>
            </a:r>
            <a:r>
              <a:rPr lang="en-US" altLang="zh-TW" dirty="0"/>
              <a:t>be </a:t>
            </a:r>
            <a:r>
              <a:rPr lang="en-US" altLang="zh-TW" dirty="0" smtClean="0"/>
              <a:t>influenced by previous </a:t>
            </a:r>
            <a:r>
              <a:rPr lang="en-US" altLang="zh-TW" dirty="0" smtClean="0"/>
              <a:t>volume</a:t>
            </a:r>
          </a:p>
          <a:p>
            <a:r>
              <a:rPr lang="en-US" altLang="zh-TW" dirty="0" smtClean="0"/>
              <a:t>Use less inputs to make </a:t>
            </a:r>
            <a:r>
              <a:rPr lang="en-US" altLang="zh-TW" dirty="0"/>
              <a:t>ANN converge faster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08172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ANN </a:t>
            </a:r>
            <a:r>
              <a:rPr lang="en-US" altLang="zh-TW" dirty="0" smtClean="0"/>
              <a:t>Architecture: stage 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Just get differences between real volume and predicted volume</a:t>
            </a:r>
          </a:p>
          <a:p>
            <a:r>
              <a:rPr lang="en-US" altLang="zh-TW" dirty="0" smtClean="0"/>
              <a:t>Narrow ANN to avoid overfitting and make </a:t>
            </a:r>
            <a:r>
              <a:rPr lang="en-US" altLang="zh-TW" dirty="0"/>
              <a:t>ANN converge </a:t>
            </a:r>
            <a:r>
              <a:rPr lang="en-US" altLang="zh-TW" dirty="0" smtClean="0"/>
              <a:t>faster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29375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ANN Architecture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To make results better, we remove strange data in middle of training data</a:t>
            </a:r>
          </a:p>
          <a:p>
            <a:r>
              <a:rPr lang="en-US" altLang="zh-TW" dirty="0" smtClean="0"/>
              <a:t>Use dropout to avoid overfitting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42228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679198"/>
            <a:ext cx="9601200" cy="951670"/>
          </a:xfrm>
        </p:spPr>
        <p:txBody>
          <a:bodyPr/>
          <a:lstStyle/>
          <a:p>
            <a:r>
              <a:rPr lang="en-US" dirty="0" smtClean="0"/>
              <a:t>Task 1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240692" y="3509837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 smtClean="0"/>
              <a:t>Model and Training Strategy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 smtClean="0"/>
              <a:t>Validation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 smtClean="0"/>
              <a:t>Results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 smtClean="0"/>
              <a:t>References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891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Final </a:t>
            </a:r>
            <a:r>
              <a:rPr lang="en-US" altLang="zh-TW" dirty="0" smtClean="0"/>
              <a:t>Results &amp; Analysis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95400" y="3708401"/>
            <a:ext cx="9601200" cy="3809999"/>
          </a:xfrm>
        </p:spPr>
        <p:txBody>
          <a:bodyPr/>
          <a:lstStyle/>
          <a:p>
            <a:r>
              <a:rPr lang="en-US" altLang="zh-TW" dirty="0" smtClean="0"/>
              <a:t>The MAPE of  my test set is 0.17.</a:t>
            </a:r>
          </a:p>
          <a:p>
            <a:r>
              <a:rPr lang="en-US" altLang="zh-TW" dirty="0" smtClean="0"/>
              <a:t>Big difference between my test set and contest result.</a:t>
            </a:r>
          </a:p>
          <a:p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4" name="內容版面配置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400" y="1790055"/>
            <a:ext cx="5983412" cy="1774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433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Final Results &amp; Analysis</a:t>
            </a:r>
            <a:endParaRPr lang="zh-TW" altLang="en-US" dirty="0"/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680" y="1646238"/>
            <a:ext cx="5713336" cy="4285002"/>
          </a:xfr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9016" y="1542112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947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Final Results &amp; Analysis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The Model of stage 1 only use 2 previous volume, so the output will be too periodic.</a:t>
            </a:r>
          </a:p>
          <a:p>
            <a:r>
              <a:rPr lang="en-US" altLang="zh-TW" dirty="0" smtClean="0"/>
              <a:t>The data in the last two days are similar to the strange data, so our model can’t fit well.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23936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Improve methods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use </a:t>
            </a:r>
            <a:r>
              <a:rPr lang="en-US" altLang="zh-TW" dirty="0" smtClean="0"/>
              <a:t>complete </a:t>
            </a:r>
            <a:r>
              <a:rPr lang="en-US" altLang="zh-TW" dirty="0" smtClean="0"/>
              <a:t>data </a:t>
            </a:r>
            <a:r>
              <a:rPr lang="en-US" altLang="zh-TW" dirty="0" smtClean="0"/>
              <a:t>to train </a:t>
            </a:r>
            <a:r>
              <a:rPr lang="en-US" altLang="zh-TW" dirty="0" smtClean="0"/>
              <a:t>ANN</a:t>
            </a:r>
          </a:p>
          <a:p>
            <a:r>
              <a:rPr lang="en-US" altLang="zh-TW" dirty="0" smtClean="0"/>
              <a:t>Use the last 6 volume as the inputs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77848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分工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1953416"/>
              </p:ext>
            </p:extLst>
          </p:nvPr>
        </p:nvGraphicFramePr>
        <p:xfrm>
          <a:off x="1295400" y="1981200"/>
          <a:ext cx="9601200" cy="21817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5738">
                  <a:extLst>
                    <a:ext uri="{9D8B030D-6E8A-4147-A177-3AD203B41FA5}">
                      <a16:colId xmlns:a16="http://schemas.microsoft.com/office/drawing/2014/main" xmlns="" val="607245845"/>
                    </a:ext>
                  </a:extLst>
                </a:gridCol>
                <a:gridCol w="6965462">
                  <a:extLst>
                    <a:ext uri="{9D8B030D-6E8A-4147-A177-3AD203B41FA5}">
                      <a16:colId xmlns:a16="http://schemas.microsoft.com/office/drawing/2014/main" xmlns="" val="1813534632"/>
                    </a:ext>
                  </a:extLst>
                </a:gridCol>
              </a:tblGrid>
              <a:tr h="402492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成員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工作內容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58610213"/>
                  </a:ext>
                </a:extLst>
              </a:tr>
              <a:tr h="889651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cs typeface="Arial" pitchFamily="34" charset="0"/>
                        </a:rPr>
                        <a:t>M10507404</a:t>
                      </a:r>
                      <a:r>
                        <a:rPr lang="zh-TW" altLang="en-US" dirty="0" smtClean="0">
                          <a:cs typeface="Arial" pitchFamily="34" charset="0"/>
                        </a:rPr>
                        <a:t> 楊庭嘉</a:t>
                      </a:r>
                      <a:endParaRPr lang="en-US" altLang="zh-TW" dirty="0" smtClean="0">
                        <a:cs typeface="Arial" pitchFamily="34" charset="0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mtClean="0"/>
                        <a:t>Task 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89428967"/>
                  </a:ext>
                </a:extLst>
              </a:tr>
              <a:tr h="88965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cs typeface="Arial" pitchFamily="34" charset="0"/>
                        </a:rPr>
                        <a:t>M10507405</a:t>
                      </a:r>
                      <a:r>
                        <a:rPr lang="zh-TW" altLang="en-US" dirty="0" smtClean="0">
                          <a:cs typeface="Arial" pitchFamily="34" charset="0"/>
                        </a:rPr>
                        <a:t> 邱建誠</a:t>
                      </a:r>
                      <a:endParaRPr lang="en-US" altLang="zh-TW" dirty="0" smtClean="0">
                        <a:cs typeface="Arial" pitchFamily="34" charset="0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Task 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095155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381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[</a:t>
            </a:r>
            <a:r>
              <a:rPr lang="en-US" dirty="0" smtClean="0"/>
              <a:t>1]Srivastava</a:t>
            </a:r>
            <a:r>
              <a:rPr lang="en-US" dirty="0"/>
              <a:t>, N., Hinton, G., </a:t>
            </a:r>
            <a:r>
              <a:rPr lang="en-US" dirty="0" err="1"/>
              <a:t>Krizhevsky</a:t>
            </a:r>
            <a:r>
              <a:rPr lang="en-US" dirty="0"/>
              <a:t>, A., </a:t>
            </a:r>
            <a:r>
              <a:rPr lang="en-US" dirty="0" err="1"/>
              <a:t>Sutskever</a:t>
            </a:r>
            <a:r>
              <a:rPr lang="en-US" dirty="0"/>
              <a:t>, I., &amp; </a:t>
            </a:r>
            <a:r>
              <a:rPr lang="en-US" dirty="0" err="1"/>
              <a:t>Salakhutdinov</a:t>
            </a:r>
            <a:r>
              <a:rPr lang="en-US" dirty="0"/>
              <a:t>, R. (2014). Dropout: A simple way to prevent neural networks from overfitting. </a:t>
            </a:r>
            <a:r>
              <a:rPr lang="en-US" i="1" dirty="0"/>
              <a:t>The Journal of Machine Learning Research</a:t>
            </a:r>
            <a:r>
              <a:rPr lang="en-US" dirty="0"/>
              <a:t>, </a:t>
            </a:r>
            <a:r>
              <a:rPr lang="en-US" i="1" dirty="0"/>
              <a:t>15</a:t>
            </a:r>
            <a:r>
              <a:rPr lang="en-US" dirty="0"/>
              <a:t>(1), 1929-1958</a:t>
            </a:r>
            <a:r>
              <a:rPr lang="en-US" dirty="0" smtClean="0"/>
              <a:t>.</a:t>
            </a:r>
          </a:p>
          <a:p>
            <a:r>
              <a:rPr lang="en-US" dirty="0" smtClean="0"/>
              <a:t>[2]</a:t>
            </a:r>
            <a:r>
              <a:rPr lang="en-US" dirty="0" err="1" smtClean="0"/>
              <a:t>Kingma</a:t>
            </a:r>
            <a:r>
              <a:rPr lang="en-US" dirty="0"/>
              <a:t>, D., &amp; Ba, J. (2014). Adam: A method for stochastic optimization. </a:t>
            </a:r>
            <a:r>
              <a:rPr lang="en-US" i="1" dirty="0" err="1"/>
              <a:t>arXiv</a:t>
            </a:r>
            <a:r>
              <a:rPr lang="en-US" i="1" dirty="0"/>
              <a:t> preprint arXiv:1412.6980</a:t>
            </a:r>
            <a:r>
              <a:rPr lang="en-US" dirty="0" smtClean="0"/>
              <a:t>.</a:t>
            </a:r>
          </a:p>
          <a:p>
            <a:r>
              <a:rPr lang="en-US" dirty="0" smtClean="0"/>
              <a:t>[3]</a:t>
            </a:r>
            <a:r>
              <a:rPr lang="en-US" dirty="0" err="1" smtClean="0"/>
              <a:t>Kohavi</a:t>
            </a:r>
            <a:r>
              <a:rPr lang="en-US" dirty="0"/>
              <a:t>, R. (1995, August). A study of cross-validation and bootstrap for accuracy estimation and model selection. In </a:t>
            </a:r>
            <a:r>
              <a:rPr lang="en-US" i="1" dirty="0" err="1"/>
              <a:t>Ijcai</a:t>
            </a:r>
            <a:r>
              <a:rPr lang="en-US" dirty="0"/>
              <a:t> (Vol. 14, No. 2, pp. 1137-1145).</a:t>
            </a:r>
          </a:p>
        </p:txBody>
      </p:sp>
    </p:spTree>
    <p:extLst>
      <p:ext uri="{BB962C8B-B14F-4D97-AF65-F5344CB8AC3E}">
        <p14:creationId xmlns:p14="http://schemas.microsoft.com/office/powerpoint/2010/main" val="900888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[4] </a:t>
            </a:r>
            <a:r>
              <a:rPr lang="en-US" dirty="0" err="1"/>
              <a:t>Mart´ın</a:t>
            </a:r>
            <a:r>
              <a:rPr lang="en-US" dirty="0"/>
              <a:t> </a:t>
            </a:r>
            <a:r>
              <a:rPr lang="en-US" dirty="0" err="1"/>
              <a:t>Abadi</a:t>
            </a:r>
            <a:r>
              <a:rPr lang="en-US" dirty="0"/>
              <a:t>, Ashish Agarwal, Paul Barham, Eugene </a:t>
            </a:r>
            <a:r>
              <a:rPr lang="en-US" dirty="0" err="1"/>
              <a:t>Brevdo</a:t>
            </a:r>
            <a:r>
              <a:rPr lang="en-US" dirty="0"/>
              <a:t>, </a:t>
            </a:r>
            <a:r>
              <a:rPr lang="en-US" dirty="0" err="1"/>
              <a:t>Zhifeng</a:t>
            </a:r>
            <a:r>
              <a:rPr lang="en-US" dirty="0"/>
              <a:t> Chen, Craig </a:t>
            </a:r>
            <a:r>
              <a:rPr lang="en-US" dirty="0" err="1"/>
              <a:t>Citro</a:t>
            </a:r>
            <a:r>
              <a:rPr lang="en-US" dirty="0"/>
              <a:t>, Greg S. </a:t>
            </a:r>
            <a:r>
              <a:rPr lang="en-US" dirty="0" err="1"/>
              <a:t>Corrado</a:t>
            </a:r>
            <a:r>
              <a:rPr lang="en-US" dirty="0"/>
              <a:t>, Andy Davis, Jeffrey Dean, </a:t>
            </a:r>
            <a:r>
              <a:rPr lang="en-US" dirty="0" err="1"/>
              <a:t>Matthieu</a:t>
            </a:r>
            <a:r>
              <a:rPr lang="en-US" dirty="0"/>
              <a:t> Devin, Sanjay </a:t>
            </a:r>
            <a:r>
              <a:rPr lang="en-US" dirty="0" err="1"/>
              <a:t>Ghemawat</a:t>
            </a:r>
            <a:r>
              <a:rPr lang="en-US" dirty="0"/>
              <a:t>, Ian </a:t>
            </a:r>
            <a:r>
              <a:rPr lang="en-US" dirty="0" err="1"/>
              <a:t>Goodfellow</a:t>
            </a:r>
            <a:r>
              <a:rPr lang="en-US" dirty="0"/>
              <a:t>, Andrew Harp, Geoffrey Irving, Michael </a:t>
            </a:r>
            <a:r>
              <a:rPr lang="en-US" dirty="0" err="1"/>
              <a:t>Isard</a:t>
            </a:r>
            <a:r>
              <a:rPr lang="en-US" dirty="0"/>
              <a:t>, </a:t>
            </a:r>
            <a:r>
              <a:rPr lang="en-US" dirty="0" err="1"/>
              <a:t>Yangqing</a:t>
            </a:r>
            <a:r>
              <a:rPr lang="en-US" dirty="0"/>
              <a:t> </a:t>
            </a:r>
            <a:r>
              <a:rPr lang="en-US" dirty="0" err="1"/>
              <a:t>Jia</a:t>
            </a:r>
            <a:r>
              <a:rPr lang="en-US" dirty="0"/>
              <a:t>, </a:t>
            </a:r>
            <a:r>
              <a:rPr lang="en-US" dirty="0" err="1"/>
              <a:t>Rafal</a:t>
            </a:r>
            <a:r>
              <a:rPr lang="en-US" dirty="0"/>
              <a:t> </a:t>
            </a:r>
            <a:r>
              <a:rPr lang="en-US" dirty="0" err="1"/>
              <a:t>Jozefowicz</a:t>
            </a:r>
            <a:r>
              <a:rPr lang="en-US" dirty="0"/>
              <a:t>, Lukasz Kaiser, </a:t>
            </a:r>
            <a:r>
              <a:rPr lang="en-US" dirty="0" err="1"/>
              <a:t>Manjunath</a:t>
            </a:r>
            <a:r>
              <a:rPr lang="en-US" dirty="0"/>
              <a:t> </a:t>
            </a:r>
            <a:r>
              <a:rPr lang="en-US" dirty="0" err="1"/>
              <a:t>Kudlur</a:t>
            </a:r>
            <a:r>
              <a:rPr lang="en-US" dirty="0"/>
              <a:t>, Josh </a:t>
            </a:r>
            <a:r>
              <a:rPr lang="en-US" dirty="0" err="1"/>
              <a:t>Levenberg</a:t>
            </a:r>
            <a:r>
              <a:rPr lang="en-US" dirty="0"/>
              <a:t>, Dan Mane, </a:t>
            </a:r>
            <a:r>
              <a:rPr lang="en-US" dirty="0" err="1"/>
              <a:t>Rajat</a:t>
            </a:r>
            <a:r>
              <a:rPr lang="en-US" dirty="0"/>
              <a:t> </a:t>
            </a:r>
            <a:r>
              <a:rPr lang="en-US" dirty="0" err="1"/>
              <a:t>Monga</a:t>
            </a:r>
            <a:r>
              <a:rPr lang="en-US" dirty="0"/>
              <a:t>, Sherry Moore, Derek Murray, Chris ´ </a:t>
            </a:r>
            <a:r>
              <a:rPr lang="en-US" dirty="0" err="1"/>
              <a:t>Olah</a:t>
            </a:r>
            <a:r>
              <a:rPr lang="en-US" dirty="0"/>
              <a:t>, Mike Schuster, Jonathon </a:t>
            </a:r>
            <a:r>
              <a:rPr lang="en-US" dirty="0" err="1"/>
              <a:t>Shlens</a:t>
            </a:r>
            <a:r>
              <a:rPr lang="en-US" dirty="0"/>
              <a:t>, Benoit Steiner, Ilya </a:t>
            </a:r>
            <a:r>
              <a:rPr lang="en-US" dirty="0" err="1"/>
              <a:t>Sutskever</a:t>
            </a:r>
            <a:r>
              <a:rPr lang="en-US" dirty="0"/>
              <a:t>, </a:t>
            </a:r>
            <a:r>
              <a:rPr lang="en-US" dirty="0" err="1"/>
              <a:t>Kunal</a:t>
            </a:r>
            <a:r>
              <a:rPr lang="en-US" dirty="0"/>
              <a:t> </a:t>
            </a:r>
            <a:r>
              <a:rPr lang="en-US" dirty="0" err="1"/>
              <a:t>Talwar</a:t>
            </a:r>
            <a:r>
              <a:rPr lang="en-US" dirty="0"/>
              <a:t>, Paul Tucker, Vincent </a:t>
            </a:r>
            <a:r>
              <a:rPr lang="en-US" dirty="0" err="1"/>
              <a:t>Vanhoucke</a:t>
            </a:r>
            <a:r>
              <a:rPr lang="en-US" dirty="0"/>
              <a:t>, Vijay </a:t>
            </a:r>
            <a:r>
              <a:rPr lang="en-US" dirty="0" err="1"/>
              <a:t>Vasudevan</a:t>
            </a:r>
            <a:r>
              <a:rPr lang="en-US" dirty="0"/>
              <a:t>, Fernanda </a:t>
            </a:r>
            <a:r>
              <a:rPr lang="en-US" dirty="0" err="1"/>
              <a:t>Viegas</a:t>
            </a:r>
            <a:r>
              <a:rPr lang="en-US" dirty="0"/>
              <a:t>, </a:t>
            </a:r>
            <a:r>
              <a:rPr lang="en-US" dirty="0" err="1"/>
              <a:t>Oriol</a:t>
            </a:r>
            <a:r>
              <a:rPr lang="en-US" dirty="0"/>
              <a:t> ´ </a:t>
            </a:r>
            <a:r>
              <a:rPr lang="en-US" dirty="0" err="1"/>
              <a:t>Vinyals</a:t>
            </a:r>
            <a:r>
              <a:rPr lang="en-US" dirty="0"/>
              <a:t>, Pete Warden, Martin Wattenberg, Martin </a:t>
            </a:r>
            <a:r>
              <a:rPr lang="en-US" dirty="0" err="1"/>
              <a:t>Wicke</a:t>
            </a:r>
            <a:r>
              <a:rPr lang="en-US" dirty="0"/>
              <a:t>, Yuan Yu, and </a:t>
            </a:r>
            <a:r>
              <a:rPr lang="en-US" dirty="0" err="1"/>
              <a:t>Xiaoqiang</a:t>
            </a:r>
            <a:r>
              <a:rPr lang="en-US" dirty="0"/>
              <a:t> Zheng. TensorFlow: Large-scale machine learning on heterogeneous systems, 2015. Software available from tensorflow.org. </a:t>
            </a:r>
          </a:p>
        </p:txBody>
      </p:sp>
    </p:spTree>
    <p:extLst>
      <p:ext uri="{BB962C8B-B14F-4D97-AF65-F5344CB8AC3E}">
        <p14:creationId xmlns:p14="http://schemas.microsoft.com/office/powerpoint/2010/main" val="3585825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Design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8795" y="2115278"/>
            <a:ext cx="9601200" cy="3212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556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two stage model is employed to combat the inconsistency of data length.</a:t>
            </a:r>
          </a:p>
          <a:p>
            <a:r>
              <a:rPr lang="en-US" dirty="0" smtClean="0"/>
              <a:t>The model consist of two multilayer perceptron, each posses 2 hidden layers with 40 neurons.</a:t>
            </a:r>
          </a:p>
          <a:p>
            <a:r>
              <a:rPr lang="en-US" dirty="0" smtClean="0"/>
              <a:t>Features are separated into two groups according to their data length and are</a:t>
            </a:r>
            <a:r>
              <a:rPr lang="zh-TW" altLang="en-US" dirty="0" smtClean="0"/>
              <a:t> </a:t>
            </a:r>
            <a:r>
              <a:rPr lang="en-US" dirty="0"/>
              <a:t>successively</a:t>
            </a:r>
            <a:r>
              <a:rPr lang="en-US" dirty="0" smtClean="0"/>
              <a:t> fed into corresponding network</a:t>
            </a:r>
            <a:r>
              <a:rPr lang="zh-TW" altLang="en-US" dirty="0"/>
              <a:t> </a:t>
            </a:r>
            <a:r>
              <a:rPr lang="en-US" altLang="zh-TW" dirty="0" smtClean="0"/>
              <a:t>when training</a:t>
            </a:r>
            <a:r>
              <a:rPr lang="en-US" dirty="0" smtClean="0"/>
              <a:t>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506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Stage Training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38425" y="1768069"/>
            <a:ext cx="6471678" cy="3746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324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Stage Training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34784" y="1771650"/>
            <a:ext cx="6624859" cy="402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501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Stage Training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0" y="2229443"/>
            <a:ext cx="9601200" cy="3313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303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Hardware</a:t>
            </a:r>
          </a:p>
          <a:p>
            <a:pPr lvl="1"/>
            <a:r>
              <a:rPr lang="en-US" dirty="0" smtClean="0"/>
              <a:t>CPU: Intel i7-6700K @4.0Ghz</a:t>
            </a:r>
          </a:p>
          <a:p>
            <a:pPr lvl="1"/>
            <a:r>
              <a:rPr lang="en-US" dirty="0" smtClean="0"/>
              <a:t>GPU: NVIDIA GTX1070 @1797Mhz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7307022"/>
              </p:ext>
            </p:extLst>
          </p:nvPr>
        </p:nvGraphicFramePr>
        <p:xfrm>
          <a:off x="2032000" y="4055991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xmlns="" val="223488901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xmlns="" val="351051070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xmlns="" val="352738143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xmlns="" val="36827022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iterations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Leaning rate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12309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Stage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~20min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70626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Stage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~10min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31738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214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Model </a:t>
            </a:r>
            <a:r>
              <a:rPr lang="en-US" dirty="0" smtClean="0"/>
              <a:t>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Random </a:t>
            </a:r>
            <a:r>
              <a:rPr lang="en-US" dirty="0"/>
              <a:t>sub-sampling </a:t>
            </a:r>
            <a:r>
              <a:rPr lang="en-US" dirty="0" smtClean="0"/>
              <a:t>validation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dirty="0" smtClean="0"/>
              <a:t>Randomly select 600 data points and exclude them from training set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dirty="0" smtClean="0"/>
              <a:t>Train the model using the remaining data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dirty="0" smtClean="0"/>
              <a:t>Use the excluded data as validation set</a:t>
            </a:r>
          </a:p>
          <a:p>
            <a:pPr lvl="1"/>
            <a:r>
              <a:rPr lang="en-US" dirty="0" smtClean="0"/>
              <a:t>We take the average MAPE of 20 experiments as validation result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6108654"/>
              </p:ext>
            </p:extLst>
          </p:nvPr>
        </p:nvGraphicFramePr>
        <p:xfrm>
          <a:off x="3197225" y="4552950"/>
          <a:ext cx="579755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8775">
                  <a:extLst>
                    <a:ext uri="{9D8B030D-6E8A-4147-A177-3AD203B41FA5}">
                      <a16:colId xmlns:a16="http://schemas.microsoft.com/office/drawing/2014/main" xmlns="" val="3430899906"/>
                    </a:ext>
                  </a:extLst>
                </a:gridCol>
                <a:gridCol w="2898775">
                  <a:extLst>
                    <a:ext uri="{9D8B030D-6E8A-4147-A177-3AD203B41FA5}">
                      <a16:colId xmlns:a16="http://schemas.microsoft.com/office/drawing/2014/main" xmlns="" val="343611375"/>
                    </a:ext>
                  </a:extLst>
                </a:gridCol>
              </a:tblGrid>
              <a:tr h="130598">
                <a:tc>
                  <a:txBody>
                    <a:bodyPr/>
                    <a:lstStyle/>
                    <a:p>
                      <a:r>
                        <a:rPr lang="en-US" dirty="0" smtClean="0"/>
                        <a:t>Training Error(MAPE)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Validation Error(MAPE)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04304245"/>
                  </a:ext>
                </a:extLst>
              </a:tr>
              <a:tr h="130598">
                <a:tc>
                  <a:txBody>
                    <a:bodyPr/>
                    <a:lstStyle/>
                    <a:p>
                      <a:r>
                        <a:rPr lang="en-US" dirty="0" smtClean="0"/>
                        <a:t>0.1597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0.1612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426484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3005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554</TotalTime>
  <Words>633</Words>
  <Application>Microsoft Office PowerPoint</Application>
  <PresentationFormat>寬螢幕</PresentationFormat>
  <Paragraphs>99</Paragraphs>
  <Slides>26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26</vt:i4>
      </vt:variant>
    </vt:vector>
  </HeadingPairs>
  <TitlesOfParts>
    <vt:vector size="32" baseType="lpstr">
      <vt:lpstr>Adobe Fan Heiti Std B</vt:lpstr>
      <vt:lpstr>微軟正黑體</vt:lpstr>
      <vt:lpstr>Arial</vt:lpstr>
      <vt:lpstr>Calibri</vt:lpstr>
      <vt:lpstr>Wingdings</vt:lpstr>
      <vt:lpstr>Diamond Grid 16x9</vt:lpstr>
      <vt:lpstr>類神經網路-期末報告 </vt:lpstr>
      <vt:lpstr>Task 1</vt:lpstr>
      <vt:lpstr>Model Design</vt:lpstr>
      <vt:lpstr>Model Design</vt:lpstr>
      <vt:lpstr>Two Stage Training</vt:lpstr>
      <vt:lpstr>Two Stage Training</vt:lpstr>
      <vt:lpstr>Two Stage Training</vt:lpstr>
      <vt:lpstr>Training</vt:lpstr>
      <vt:lpstr>Model Validation</vt:lpstr>
      <vt:lpstr>Model Validation</vt:lpstr>
      <vt:lpstr>Results</vt:lpstr>
      <vt:lpstr>Task 2</vt:lpstr>
      <vt:lpstr>Data Features</vt:lpstr>
      <vt:lpstr>Data Features: volume in training set</vt:lpstr>
      <vt:lpstr>Data Features: volume in testing set</vt:lpstr>
      <vt:lpstr>ANN Architecture</vt:lpstr>
      <vt:lpstr>ANN Architecture: stage 1</vt:lpstr>
      <vt:lpstr>ANN Architecture: stage 2</vt:lpstr>
      <vt:lpstr>ANN Architecture</vt:lpstr>
      <vt:lpstr>Final Results &amp; Analysis</vt:lpstr>
      <vt:lpstr>Final Results &amp; Analysis</vt:lpstr>
      <vt:lpstr>Final Results &amp; Analysis</vt:lpstr>
      <vt:lpstr>Improve methods</vt:lpstr>
      <vt:lpstr>分工</vt:lpstr>
      <vt:lpstr>References</vt:lpstr>
      <vt:lpstr>References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KDD Cup 2017: A Review</dc:title>
  <dc:creator>Tim Yang</dc:creator>
  <cp:lastModifiedBy>user</cp:lastModifiedBy>
  <cp:revision>26</cp:revision>
  <dcterms:created xsi:type="dcterms:W3CDTF">2017-06-03T16:25:02Z</dcterms:created>
  <dcterms:modified xsi:type="dcterms:W3CDTF">2017-06-07T08:59:34Z</dcterms:modified>
</cp:coreProperties>
</file>