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61" r:id="rId3"/>
    <p:sldId id="256" r:id="rId4"/>
    <p:sldId id="257" r:id="rId5"/>
    <p:sldId id="258" r:id="rId6"/>
    <p:sldId id="263" r:id="rId7"/>
    <p:sldId id="259" r:id="rId8"/>
    <p:sldId id="260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孩童走失之場所比率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大賣場(商場)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5-4E19-943B-6D44E48CB14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百貨公司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5-4E19-943B-6D44E48CB140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夜市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5-4E19-943B-6D44E48CB140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遊樂場所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D5-4E19-943B-6D44E48CB1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07258895"/>
        <c:axId val="1307259727"/>
      </c:barChart>
      <c:catAx>
        <c:axId val="1307258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7259727"/>
        <c:crosses val="autoZero"/>
        <c:auto val="1"/>
        <c:lblAlgn val="ctr"/>
        <c:lblOffset val="100"/>
        <c:noMultiLvlLbl val="0"/>
      </c:catAx>
      <c:valAx>
        <c:axId val="13072597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7258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6667-1118-4C21-97E2-66CE493A2F7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4D209-BA57-4AEE-A4C6-62F23B00E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B3F-18FB-4B95-8C09-008A57133A4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E05-348F-4BB9-B234-BE62D71A1A52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6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198-537F-4D91-AD30-800AC708D074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65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DB21-F3E7-4C9C-A615-73AC6AEBBB3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5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A47-3C3D-4D77-B213-1FD816E0C406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3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178-5634-4374-BA67-6CDDE365F616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2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3BFA-E14E-4E99-A726-E8061F6E6575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02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607B-178E-4640-8A25-8A51A4DE5CAC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60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012-8BB9-4E7B-8DA6-C56C5AE8D241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AFB8-13DB-483D-99B8-E422298244A7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A8CD-DC4E-4806-BAD0-BDAEBD533AB7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43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2294-41CE-4B28-9F5E-49E1F2722E57}" type="datetime1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5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14.jpeg"/><Relationship Id="rId4" Type="http://schemas.openxmlformats.org/officeDocument/2006/relationships/image" Target="../media/image10.pn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5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49782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我是監視器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198254"/>
            <a:ext cx="6858000" cy="2985655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分工情況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張紘騰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收集深度學習所需之訓練資料，嵌入式程式，撰寫企畫書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，網頁設計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高得欽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收集深度學習所需之訓練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資料，實現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ssd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caffe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GPU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處理器上，網頁設計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4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22840" y="1481357"/>
            <a:ext cx="60979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深度學習是機器學習一種方式，而機器學習是透過收斂巨量資料，使機器具備某種知能或技能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。即時載入影像資訊 ，利用深度學習演算法找出小孩與成人，並同時記錄小的出沒位置。 </a:t>
            </a:r>
          </a:p>
          <a:p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arenR"/>
            </a:pP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48" y="2341852"/>
            <a:ext cx="1026903" cy="14796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486" y="2472623"/>
            <a:ext cx="3624285" cy="33462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50" y="4100549"/>
            <a:ext cx="1406875" cy="12419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243" y="3934475"/>
            <a:ext cx="996608" cy="10368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243" y="5084397"/>
            <a:ext cx="998051" cy="1115964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2327692" y="2910013"/>
            <a:ext cx="361420" cy="6865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221222" y="4556825"/>
            <a:ext cx="562436" cy="86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252482" y="5103293"/>
            <a:ext cx="377884" cy="606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500671" y="4579052"/>
            <a:ext cx="381488" cy="4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72606" y="2970681"/>
            <a:ext cx="58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16772" y="4369586"/>
            <a:ext cx="58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07389" y="5541910"/>
            <a:ext cx="58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998104" y="5365380"/>
            <a:ext cx="58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1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457512" y="4172552"/>
            <a:ext cx="4029139" cy="2062224"/>
            <a:chOff x="853365" y="179469"/>
            <a:chExt cx="2615565" cy="96329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65" y="179469"/>
              <a:ext cx="2615565" cy="963295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7" name="橢圓 6"/>
            <p:cNvSpPr/>
            <p:nvPr/>
          </p:nvSpPr>
          <p:spPr>
            <a:xfrm>
              <a:off x="1376981" y="406324"/>
              <a:ext cx="68580" cy="63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350"/>
            </a:p>
          </p:txBody>
        </p:sp>
        <p:sp>
          <p:nvSpPr>
            <p:cNvPr id="8" name="橢圓 7"/>
            <p:cNvSpPr/>
            <p:nvPr/>
          </p:nvSpPr>
          <p:spPr>
            <a:xfrm>
              <a:off x="990147" y="812677"/>
              <a:ext cx="68580" cy="63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35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7502" r="34960" b="35541"/>
          <a:stretch/>
        </p:blipFill>
        <p:spPr>
          <a:xfrm>
            <a:off x="1162649" y="1810282"/>
            <a:ext cx="3676972" cy="21339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9" y="4304413"/>
            <a:ext cx="1345817" cy="17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99" y="662295"/>
            <a:ext cx="6858000" cy="854242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我是監視器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7325" y="4661829"/>
            <a:ext cx="2923674" cy="124182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張紘騰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高得欽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譔文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03"/>
          <a:stretch/>
        </p:blipFill>
        <p:spPr>
          <a:xfrm>
            <a:off x="1676980" y="1824031"/>
            <a:ext cx="5785025" cy="26452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36" y="1532247"/>
            <a:ext cx="1217084" cy="12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624775"/>
            <a:ext cx="6858000" cy="907472"/>
          </a:xfrm>
        </p:spPr>
        <p:txBody>
          <a:bodyPr>
            <a:normAutofit/>
          </a:bodyPr>
          <a:lstStyle/>
          <a:p>
            <a:r>
              <a:rPr lang="zh-TW" altLang="en-US" sz="49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走失兒童協尋服務系統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57162" y="4761067"/>
            <a:ext cx="4824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基於監視器輔助設備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準確的孩童偵測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完整且詳細的資料整理系統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" b="100000" l="0" r="100000">
                        <a14:foregroundMark x1="16912" y1="37380" x2="23897" y2="70288"/>
                        <a14:foregroundMark x1="16176" y1="66454" x2="7353" y2="73482"/>
                        <a14:foregroundMark x1="56618" y1="17891" x2="69853" y2="41214"/>
                        <a14:foregroundMark x1="75368" y1="18850" x2="70221" y2="444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8828" y="1532247"/>
            <a:ext cx="2670633" cy="30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孩童走失事件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81915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小學生分層隨機抽樣，四成兒童曾經走失過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歲兒童為較容易走失的年齡，佔整體走失兒童的比率五成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據調查，易走失地點分別為大賣場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，百貨公司，夜市，遊樂場所。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1369041966"/>
              </p:ext>
            </p:extLst>
          </p:nvPr>
        </p:nvGraphicFramePr>
        <p:xfrm>
          <a:off x="1524000" y="3607520"/>
          <a:ext cx="5581454" cy="2297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29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台灣監視器的高普及率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96" y="2036392"/>
            <a:ext cx="6077209" cy="3423494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服務對象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6640" y="1486152"/>
            <a:ext cx="3931318" cy="631406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大公共場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35" y="4634245"/>
            <a:ext cx="2854770" cy="19046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01431"/>
            <a:ext cx="2055363" cy="145492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53" y="2072525"/>
            <a:ext cx="2596597" cy="39019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02" y="2117558"/>
            <a:ext cx="3618498" cy="24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甜甜圈 3"/>
          <p:cNvSpPr/>
          <p:nvPr/>
        </p:nvSpPr>
        <p:spPr>
          <a:xfrm>
            <a:off x="2867925" y="4607805"/>
            <a:ext cx="1846603" cy="1887417"/>
          </a:xfrm>
          <a:prstGeom prst="donut">
            <a:avLst>
              <a:gd name="adj" fmla="val 1014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1350"/>
          </a:p>
        </p:txBody>
      </p:sp>
      <p:sp>
        <p:nvSpPr>
          <p:cNvPr id="5" name="甜甜圈 4"/>
          <p:cNvSpPr/>
          <p:nvPr/>
        </p:nvSpPr>
        <p:spPr>
          <a:xfrm>
            <a:off x="6092641" y="2212671"/>
            <a:ext cx="2248139" cy="2229121"/>
          </a:xfrm>
          <a:prstGeom prst="donut">
            <a:avLst>
              <a:gd name="adj" fmla="val 101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1350"/>
          </a:p>
        </p:txBody>
      </p:sp>
      <p:sp>
        <p:nvSpPr>
          <p:cNvPr id="6" name="甜甜圈 5"/>
          <p:cNvSpPr/>
          <p:nvPr/>
        </p:nvSpPr>
        <p:spPr>
          <a:xfrm>
            <a:off x="2528368" y="1690689"/>
            <a:ext cx="1883934" cy="1931284"/>
          </a:xfrm>
          <a:prstGeom prst="donut">
            <a:avLst>
              <a:gd name="adj" fmla="val 101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1350"/>
          </a:p>
        </p:txBody>
      </p:sp>
      <p:pic>
        <p:nvPicPr>
          <p:cNvPr id="7" name="圖片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72" y="1516192"/>
            <a:ext cx="1147579" cy="1274690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778" y1="72444" x2="49778" y2="72444"/>
                        <a14:foregroundMark x1="50667" y1="71556" x2="58667" y2="71111"/>
                        <a14:foregroundMark x1="52889" y1="43556" x2="87556" y2="42667"/>
                        <a14:foregroundMark x1="92444" y1="45333" x2="98222" y2="89333"/>
                        <a14:foregroundMark x1="89778" y1="88444" x2="50222" y2="88889"/>
                        <a14:foregroundMark x1="93778" y1="85778" x2="73778" y2="95556"/>
                        <a14:foregroundMark x1="46667" y1="80000" x2="64889" y2="39556"/>
                        <a14:foregroundMark x1="47111" y1="52444" x2="44889" y2="74667"/>
                        <a14:foregroundMark x1="52889" y1="81333" x2="89333" y2="79556"/>
                        <a14:foregroundMark x1="74667" y1="93333" x2="49778" y2="91111"/>
                        <a14:foregroundMark x1="86667" y1="44000" x2="96889" y2="64000"/>
                        <a14:foregroundMark x1="95111" y1="53333" x2="90667" y2="43111"/>
                        <a14:foregroundMark x1="8444" y1="28889" x2="76889" y2="14222"/>
                        <a14:foregroundMark x1="11111" y1="20889" x2="14667" y2="37778"/>
                        <a14:foregroundMark x1="40000" y1="44889" x2="37333" y2="6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4" y="1756799"/>
            <a:ext cx="1204532" cy="1113774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5000" l="0" r="100000">
                        <a14:foregroundMark x1="9231" y1="49231" x2="4615" y2="55385"/>
                        <a14:foregroundMark x1="5000" y1="56538" x2="5000" y2="56538"/>
                        <a14:foregroundMark x1="92692" y1="57308" x2="92308" y2="86923"/>
                        <a14:foregroundMark x1="8462" y1="81923" x2="1923" y2="81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04"/>
          <a:stretch/>
        </p:blipFill>
        <p:spPr bwMode="auto">
          <a:xfrm>
            <a:off x="3008107" y="2954312"/>
            <a:ext cx="1060164" cy="986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58" y="5333301"/>
            <a:ext cx="841488" cy="972661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38" y="4264494"/>
            <a:ext cx="1602207" cy="1071240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64" y="2785070"/>
            <a:ext cx="1890900" cy="1198802"/>
          </a:xfrm>
          <a:prstGeom prst="rect">
            <a:avLst/>
          </a:prstGeom>
        </p:spPr>
      </p:pic>
      <p:sp>
        <p:nvSpPr>
          <p:cNvPr id="13" name="左-右雙向箭號 12"/>
          <p:cNvSpPr/>
          <p:nvPr/>
        </p:nvSpPr>
        <p:spPr>
          <a:xfrm rot="19404960">
            <a:off x="4769186" y="4300348"/>
            <a:ext cx="1168023" cy="3788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1350"/>
          </a:p>
        </p:txBody>
      </p:sp>
      <p:sp>
        <p:nvSpPr>
          <p:cNvPr id="14" name="文字方塊 2"/>
          <p:cNvSpPr txBox="1">
            <a:spLocks noChangeArrowheads="1"/>
          </p:cNvSpPr>
          <p:nvPr/>
        </p:nvSpPr>
        <p:spPr bwMode="auto">
          <a:xfrm>
            <a:off x="363296" y="2168760"/>
            <a:ext cx="1777138" cy="1300356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68580" tIns="34290" rIns="68580" bIns="34290" anchor="t" anchorCtr="0">
            <a:spAutoFit/>
          </a:bodyPr>
          <a:lstStyle/>
          <a:p>
            <a:r>
              <a:rPr lang="zh-TW" altLang="en-US" sz="2000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擷取各大公共場所監視資訊至資料處理系統</a:t>
            </a:r>
            <a:endParaRPr lang="zh-TW" altLang="en-US" sz="2000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"/>
          <p:cNvSpPr txBox="1">
            <a:spLocks noChangeArrowheads="1"/>
          </p:cNvSpPr>
          <p:nvPr/>
        </p:nvSpPr>
        <p:spPr bwMode="auto">
          <a:xfrm>
            <a:off x="6117308" y="4739519"/>
            <a:ext cx="2789590" cy="992579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68580" tIns="34290" rIns="68580" bIns="34290" anchor="t" anchorCtr="0">
            <a:spAutoFit/>
          </a:bodyPr>
          <a:lstStyle/>
          <a:p>
            <a:r>
              <a:rPr lang="zh-TW" altLang="en-US" sz="2000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運用深度學習演算找出孩童以及其特徵，並標註其位置</a:t>
            </a:r>
            <a:endParaRPr lang="zh-TW" altLang="en-US" sz="2000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"/>
          <p:cNvSpPr txBox="1">
            <a:spLocks noChangeArrowheads="1"/>
          </p:cNvSpPr>
          <p:nvPr/>
        </p:nvSpPr>
        <p:spPr bwMode="auto">
          <a:xfrm>
            <a:off x="503507" y="5438896"/>
            <a:ext cx="2364418" cy="992579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68580" tIns="34290" rIns="68580" bIns="34290" anchor="t" anchorCtr="0">
            <a:spAutoFit/>
          </a:bodyPr>
          <a:lstStyle/>
          <a:p>
            <a:r>
              <a:rPr lang="zh-TW" altLang="en-US" sz="2000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使用不同</a:t>
            </a:r>
            <a:r>
              <a:rPr lang="en-US" sz="2000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IO</a:t>
            </a:r>
            <a:r>
              <a:rPr lang="zh-TW" altLang="en-US" sz="2000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介面供警察或相關協尋單位使用</a:t>
            </a:r>
            <a:endParaRPr lang="zh-TW" altLang="en-US" sz="2000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 rot="1342464">
            <a:off x="4814920" y="2564688"/>
            <a:ext cx="1068371" cy="440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1350"/>
          </a:p>
        </p:txBody>
      </p:sp>
      <p:sp>
        <p:nvSpPr>
          <p:cNvPr id="25" name="標題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16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23" y="2134868"/>
            <a:ext cx="2019829" cy="1682536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0" r="8031" b="12417"/>
          <a:stretch/>
        </p:blipFill>
        <p:spPr bwMode="auto">
          <a:xfrm>
            <a:off x="236805" y="2210837"/>
            <a:ext cx="2035729" cy="1452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向下箭號 5"/>
          <p:cNvSpPr/>
          <p:nvPr/>
        </p:nvSpPr>
        <p:spPr>
          <a:xfrm rot="16200000">
            <a:off x="2142936" y="2914474"/>
            <a:ext cx="835462" cy="310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1350"/>
          </a:p>
        </p:txBody>
      </p:sp>
      <p:pic>
        <p:nvPicPr>
          <p:cNvPr id="8" name="圖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71" y="3033291"/>
            <a:ext cx="882440" cy="757476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54" y="2134868"/>
            <a:ext cx="1902572" cy="1708494"/>
          </a:xfrm>
          <a:prstGeom prst="rect">
            <a:avLst/>
          </a:prstGeom>
        </p:spPr>
      </p:pic>
      <p:sp>
        <p:nvSpPr>
          <p:cNvPr id="12" name="文字方塊 2"/>
          <p:cNvSpPr txBox="1">
            <a:spLocks noChangeArrowheads="1"/>
          </p:cNvSpPr>
          <p:nvPr/>
        </p:nvSpPr>
        <p:spPr bwMode="auto">
          <a:xfrm>
            <a:off x="224830" y="3878140"/>
            <a:ext cx="1869341" cy="57435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r>
              <a:rPr lang="zh-TW" altLang="en-US" sz="15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發現孩童走失！</a:t>
            </a:r>
            <a:endParaRPr lang="zh-TW" altLang="en-US" sz="15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5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尋求警方或相關單位</a:t>
            </a:r>
            <a:endParaRPr lang="zh-TW" altLang="en-US" sz="15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"/>
          <p:cNvSpPr txBox="1">
            <a:spLocks noChangeArrowheads="1"/>
          </p:cNvSpPr>
          <p:nvPr/>
        </p:nvSpPr>
        <p:spPr bwMode="auto">
          <a:xfrm>
            <a:off x="2172046" y="3902958"/>
            <a:ext cx="2197487" cy="101168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r>
              <a:rPr lang="zh-TW" altLang="en-US" sz="15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接受通知後，</a:t>
            </a:r>
            <a:r>
              <a:rPr lang="zh-TW" altLang="en-US" sz="15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登入協尋孩童系統</a:t>
            </a:r>
            <a:r>
              <a:rPr lang="zh-TW" altLang="en-US" sz="15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15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並且依報案者描述進行選擇</a:t>
            </a:r>
            <a:endParaRPr lang="zh-TW" altLang="en-US" sz="1500" kern="10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"/>
          <p:cNvSpPr txBox="1">
            <a:spLocks noChangeArrowheads="1"/>
          </p:cNvSpPr>
          <p:nvPr/>
        </p:nvSpPr>
        <p:spPr bwMode="auto">
          <a:xfrm>
            <a:off x="4525285" y="3936652"/>
            <a:ext cx="1784067" cy="106447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r>
              <a:rPr lang="zh-TW" altLang="en-US" sz="15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系統定位出孩童出現位置，通知人員趕至現場。</a:t>
            </a:r>
            <a:endParaRPr lang="zh-TW" altLang="en-US" sz="15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4880586" y="2428547"/>
            <a:ext cx="224149" cy="520278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1350"/>
          </a:p>
        </p:txBody>
      </p:sp>
      <p:sp>
        <p:nvSpPr>
          <p:cNvPr id="16" name="文字方塊 2"/>
          <p:cNvSpPr txBox="1">
            <a:spLocks noChangeArrowheads="1"/>
          </p:cNvSpPr>
          <p:nvPr/>
        </p:nvSpPr>
        <p:spPr bwMode="auto">
          <a:xfrm>
            <a:off x="6755587" y="3972600"/>
            <a:ext cx="2388413" cy="82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r>
              <a:rPr lang="zh-TW" altLang="en-US" sz="2100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成功且迅速的尋獲走失孩童！</a:t>
            </a:r>
            <a:endParaRPr lang="zh-TW" altLang="en-US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向下箭號 16"/>
          <p:cNvSpPr/>
          <p:nvPr/>
        </p:nvSpPr>
        <p:spPr>
          <a:xfrm rot="16200000">
            <a:off x="3659997" y="2914474"/>
            <a:ext cx="835462" cy="310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1350"/>
          </a:p>
        </p:txBody>
      </p:sp>
      <p:sp>
        <p:nvSpPr>
          <p:cNvPr id="18" name="向下箭號 17"/>
          <p:cNvSpPr/>
          <p:nvPr/>
        </p:nvSpPr>
        <p:spPr>
          <a:xfrm rot="16200000">
            <a:off x="6312545" y="2914473"/>
            <a:ext cx="835462" cy="310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1720261" y="5068867"/>
            <a:ext cx="57034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	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相較於過往，孩童走失時需花費大量的人力與時間來搜尋，孩童動態偵測監視器能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有效地縮短找尋時所花時間與人力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增加尋獲孩童機率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1026" name="Picture 2" descr="「站務人員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80" b="91406" l="5167" r="89514">
                        <a14:foregroundMark x1="57447" y1="28320" x2="67173" y2="27930"/>
                        <a14:backgroundMark x1="69149" y1="44336" x2="69909" y2="66211"/>
                        <a14:backgroundMark x1="50912" y1="82129" x2="49848" y2="70020"/>
                        <a14:backgroundMark x1="72036" y1="41406" x2="70973" y2="50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78" y="1936750"/>
            <a:ext cx="901026" cy="11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8" y="1690689"/>
            <a:ext cx="7860183" cy="44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315</Words>
  <Application>Microsoft Office PowerPoint</Application>
  <PresentationFormat>如螢幕大小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我是監視器</vt:lpstr>
      <vt:lpstr>我是監視器</vt:lpstr>
      <vt:lpstr>走失兒童協尋服務系統</vt:lpstr>
      <vt:lpstr>孩童走失事件</vt:lpstr>
      <vt:lpstr>台灣監視器的高普及率</vt:lpstr>
      <vt:lpstr>服務對象</vt:lpstr>
      <vt:lpstr>PowerPoint 簡報</vt:lpstr>
      <vt:lpstr>使用流程(1/2)</vt:lpstr>
      <vt:lpstr>使用流程(2/2)</vt:lpstr>
      <vt:lpstr>深度學習</vt:lpstr>
      <vt:lpstr>實際測試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孩童動態偵測攝影系統</dc:title>
  <dc:creator>Roger</dc:creator>
  <cp:lastModifiedBy>Roger</cp:lastModifiedBy>
  <cp:revision>23</cp:revision>
  <dcterms:created xsi:type="dcterms:W3CDTF">2017-03-27T08:27:21Z</dcterms:created>
  <dcterms:modified xsi:type="dcterms:W3CDTF">2017-05-18T08:11:35Z</dcterms:modified>
</cp:coreProperties>
</file>