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280" r:id="rId3"/>
    <p:sldId id="273" r:id="rId4"/>
    <p:sldId id="281" r:id="rId5"/>
    <p:sldId id="284" r:id="rId6"/>
    <p:sldId id="283" r:id="rId7"/>
    <p:sldId id="285" r:id="rId8"/>
    <p:sldId id="271" r:id="rId9"/>
    <p:sldId id="261" r:id="rId10"/>
    <p:sldId id="263" r:id="rId11"/>
    <p:sldId id="262" r:id="rId12"/>
    <p:sldId id="257" r:id="rId13"/>
    <p:sldId id="258" r:id="rId14"/>
    <p:sldId id="259" r:id="rId15"/>
    <p:sldId id="260" r:id="rId16"/>
    <p:sldId id="272" r:id="rId17"/>
    <p:sldId id="282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8" r:id="rId26"/>
    <p:sldId id="279" r:id="rId27"/>
    <p:sldId id="286" r:id="rId28"/>
    <p:sldId id="288" r:id="rId29"/>
    <p:sldId id="287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0D7A73F9-E57D-425C-9513-E2890EBF131C}">
          <p14:sldIdLst>
            <p14:sldId id="256"/>
            <p14:sldId id="280"/>
            <p14:sldId id="273"/>
            <p14:sldId id="281"/>
            <p14:sldId id="284"/>
            <p14:sldId id="283"/>
            <p14:sldId id="285"/>
            <p14:sldId id="271"/>
            <p14:sldId id="261"/>
            <p14:sldId id="263"/>
            <p14:sldId id="262"/>
            <p14:sldId id="257"/>
            <p14:sldId id="258"/>
            <p14:sldId id="259"/>
            <p14:sldId id="260"/>
            <p14:sldId id="272"/>
            <p14:sldId id="282"/>
            <p14:sldId id="264"/>
            <p14:sldId id="265"/>
            <p14:sldId id="266"/>
            <p14:sldId id="267"/>
            <p14:sldId id="268"/>
            <p14:sldId id="269"/>
            <p14:sldId id="270"/>
            <p14:sldId id="278"/>
            <p14:sldId id="279"/>
            <p14:sldId id="286"/>
            <p14:sldId id="288"/>
            <p14:sldId id="28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232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60A4F-0F24-4BD2-B1C6-7A109E7B020A}" type="datetimeFigureOut">
              <a:rPr lang="zh-TW" altLang="en-US" smtClean="0"/>
              <a:t>2017/4/27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398EF-751F-4D9E-BD92-031AFC882E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035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398EF-751F-4D9E-BD92-031AFC882E4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7145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2017/4/27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2017/4/27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2017/4/27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2017/4/27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2017/4/27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BEAD13-0566-4C6C-97E7-55F17F24B09F}" type="datetimeFigureOut">
              <a:rPr lang="zh-TW" altLang="en-US" smtClean="0"/>
              <a:t>2017/4/27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2017/4/27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31640" y="1484784"/>
            <a:ext cx="6477000" cy="1828800"/>
          </a:xfrm>
        </p:spPr>
        <p:txBody>
          <a:bodyPr/>
          <a:lstStyle/>
          <a:p>
            <a:r>
              <a:rPr lang="zh-TW" altLang="en-US" dirty="0"/>
              <a:t>類神經網路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2017 KDD</a:t>
            </a:r>
            <a:r>
              <a:rPr lang="zh-TW" altLang="en-US" dirty="0"/>
              <a:t>比賽簡報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339752" y="6093296"/>
            <a:ext cx="6705600" cy="685800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 dirty="0"/>
              <a:t>成員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/>
              <a:t>M10507N03</a:t>
            </a:r>
            <a:r>
              <a:rPr lang="zh-TW" altLang="en-US" dirty="0"/>
              <a:t> 陳緯仁</a:t>
            </a:r>
            <a:endParaRPr lang="en-US" altLang="zh-TW" dirty="0"/>
          </a:p>
          <a:p>
            <a:r>
              <a:rPr lang="zh-TW" altLang="en-US" dirty="0"/>
              <a:t>          </a:t>
            </a:r>
            <a:r>
              <a:rPr lang="en-US" altLang="zh-TW" dirty="0"/>
              <a:t>M10507801 </a:t>
            </a:r>
            <a:r>
              <a:rPr lang="zh-TW" altLang="en-US" dirty="0"/>
              <a:t> </a:t>
            </a:r>
            <a:r>
              <a:rPr lang="zh-TW" altLang="en-US" dirty="0" smtClean="0"/>
              <a:t>張豐東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063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training </a:t>
            </a:r>
            <a:r>
              <a:rPr lang="en-US" altLang="zh-TW" dirty="0" smtClean="0"/>
              <a:t>feature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 smtClean="0"/>
              <a:t>Intersection_id</a:t>
            </a:r>
            <a:endParaRPr lang="en-US" altLang="zh-TW" dirty="0" smtClean="0"/>
          </a:p>
          <a:p>
            <a:r>
              <a:rPr lang="en-US" altLang="zh-TW" dirty="0" err="1" smtClean="0"/>
              <a:t>Tollgate_id</a:t>
            </a:r>
            <a:endParaRPr lang="en-US" altLang="zh-TW" dirty="0" smtClean="0"/>
          </a:p>
          <a:p>
            <a:r>
              <a:rPr lang="en-US" altLang="zh-TW" dirty="0" err="1" smtClean="0"/>
              <a:t>Travel_time</a:t>
            </a:r>
            <a:endParaRPr lang="en-US" altLang="zh-TW" dirty="0" smtClean="0"/>
          </a:p>
          <a:p>
            <a:r>
              <a:rPr lang="en-US" altLang="zh-TW" dirty="0" smtClean="0"/>
              <a:t>Hour</a:t>
            </a:r>
          </a:p>
          <a:p>
            <a:r>
              <a:rPr lang="en-US" altLang="zh-TW" dirty="0" err="1" smtClean="0"/>
              <a:t>Tion_window</a:t>
            </a:r>
            <a:endParaRPr lang="en-US" altLang="zh-TW" dirty="0" smtClean="0"/>
          </a:p>
          <a:p>
            <a:r>
              <a:rPr lang="en-US" altLang="zh-TW" dirty="0" smtClean="0"/>
              <a:t>weekday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91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訓練結果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7" t="16428" r="39053" b="43637"/>
          <a:stretch/>
        </p:blipFill>
        <p:spPr bwMode="auto">
          <a:xfrm>
            <a:off x="251520" y="2156588"/>
            <a:ext cx="8270332" cy="396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627784" y="4725144"/>
            <a:ext cx="936104" cy="43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09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去除了節日</a:t>
            </a:r>
            <a:r>
              <a:rPr lang="zh-TW" altLang="en-US" dirty="0" smtClean="0"/>
              <a:t>中秋節</a:t>
            </a:r>
            <a:r>
              <a:rPr lang="en-US" altLang="zh-TW" dirty="0" smtClean="0"/>
              <a:t>(09/15~09/17)</a:t>
            </a:r>
            <a:r>
              <a:rPr lang="zh-TW" altLang="en-US" dirty="0" smtClean="0"/>
              <a:t>國慶</a:t>
            </a:r>
            <a:r>
              <a:rPr lang="en-US" altLang="zh-TW" dirty="0" smtClean="0"/>
              <a:t>(10/1~10/7)</a:t>
            </a:r>
            <a:endParaRPr lang="zh-TW" altLang="en-US" dirty="0"/>
          </a:p>
        </p:txBody>
      </p:sp>
      <p:pic>
        <p:nvPicPr>
          <p:cNvPr id="5" name="圖片 4"/>
          <p:cNvPicPr/>
          <p:nvPr/>
        </p:nvPicPr>
        <p:blipFill rotWithShape="1">
          <a:blip r:embed="rId2"/>
          <a:srcRect l="8836" t="16237" r="39621" b="48005"/>
          <a:stretch/>
        </p:blipFill>
        <p:spPr bwMode="auto">
          <a:xfrm>
            <a:off x="611560" y="2780928"/>
            <a:ext cx="7128792" cy="37444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矩形 5"/>
          <p:cNvSpPr/>
          <p:nvPr/>
        </p:nvSpPr>
        <p:spPr>
          <a:xfrm>
            <a:off x="2627784" y="5517232"/>
            <a:ext cx="864096" cy="5040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38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刪除</a:t>
            </a:r>
            <a:r>
              <a:rPr lang="en-US" altLang="zh-TW" dirty="0" smtClean="0"/>
              <a:t>9/28</a:t>
            </a:r>
            <a:r>
              <a:rPr lang="zh-TW" altLang="en-US" dirty="0" smtClean="0"/>
              <a:t> 該日期不存在周期性，差異大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5" t="17426" r="39353" b="48581"/>
          <a:stretch/>
        </p:blipFill>
        <p:spPr bwMode="auto">
          <a:xfrm>
            <a:off x="539552" y="2420888"/>
            <a:ext cx="8524644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843808" y="5013176"/>
            <a:ext cx="1044116" cy="5040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162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刪除干擾源太大的值</a:t>
            </a:r>
            <a:endParaRPr lang="en-US" altLang="zh-TW" dirty="0" smtClean="0"/>
          </a:p>
          <a:p>
            <a:r>
              <a:rPr lang="zh-TW" altLang="en-US" dirty="0" smtClean="0"/>
              <a:t>依據實際值減預測值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4" r="37544" b="6034"/>
          <a:stretch/>
        </p:blipFill>
        <p:spPr bwMode="auto">
          <a:xfrm>
            <a:off x="1115616" y="2852936"/>
            <a:ext cx="5133137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782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刪除</a:t>
            </a:r>
            <a:r>
              <a:rPr lang="en-US" altLang="zh-TW" dirty="0" err="1"/>
              <a:t>travel_time</a:t>
            </a:r>
            <a:r>
              <a:rPr lang="zh-TW" altLang="en-US" dirty="0" smtClean="0"/>
              <a:t>差異大於</a:t>
            </a:r>
            <a:r>
              <a:rPr lang="en-US" altLang="zh-TW" dirty="0" smtClean="0"/>
              <a:t>200</a:t>
            </a:r>
            <a:r>
              <a:rPr lang="zh-TW" altLang="en-US" dirty="0" smtClean="0"/>
              <a:t>預測值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1" t="16986" r="39301" b="48227"/>
          <a:stretch/>
        </p:blipFill>
        <p:spPr bwMode="auto">
          <a:xfrm>
            <a:off x="179512" y="2355574"/>
            <a:ext cx="8843082" cy="373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512821" y="5085184"/>
            <a:ext cx="1044116" cy="5040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084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9600" dirty="0" smtClean="0"/>
          </a:p>
          <a:p>
            <a:pPr marL="0" indent="0">
              <a:buNone/>
            </a:pPr>
            <a:r>
              <a:rPr lang="en-US" altLang="zh-TW" sz="9600" dirty="0"/>
              <a:t> </a:t>
            </a:r>
            <a:r>
              <a:rPr lang="en-US" altLang="zh-TW" sz="9600" dirty="0" smtClean="0"/>
              <a:t>      Tesk2</a:t>
            </a:r>
            <a:endParaRPr lang="zh-TW" altLang="en-US" sz="9600" dirty="0"/>
          </a:p>
          <a:p>
            <a:pPr marL="0" indent="0">
              <a:buNone/>
            </a:pP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val="97605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思考處理方法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539552" y="2335519"/>
            <a:ext cx="8153400" cy="44958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把資料按收費口和出入方向進行區分</a:t>
            </a:r>
          </a:p>
          <a:p>
            <a:r>
              <a:rPr lang="zh-TW" altLang="en-US" dirty="0" smtClean="0"/>
              <a:t>將</a:t>
            </a:r>
            <a:r>
              <a:rPr lang="zh-TW" altLang="en-US" dirty="0"/>
              <a:t>資料分成五</a:t>
            </a:r>
            <a:r>
              <a:rPr lang="zh-TW" altLang="en-US" dirty="0" smtClean="0"/>
              <a:t>份</a:t>
            </a:r>
            <a:r>
              <a:rPr lang="en-US" altLang="zh-TW" dirty="0" smtClean="0"/>
              <a:t>:1-0,1-1,2-0,3-0,3-1</a:t>
            </a:r>
            <a:endParaRPr lang="zh-CN" altLang="en-US" dirty="0" smtClean="0"/>
          </a:p>
          <a:p>
            <a:r>
              <a:rPr lang="zh-CN" altLang="en-US" dirty="0" smtClean="0"/>
              <a:t>對</a:t>
            </a:r>
            <a:r>
              <a:rPr lang="zh-CN" altLang="en-US" dirty="0"/>
              <a:t>每</a:t>
            </a:r>
            <a:r>
              <a:rPr lang="zh-CN" altLang="en-US" dirty="0" smtClean="0"/>
              <a:t>份資料進行微調，除去一些峰值和影響預測結果的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，這些峰值對模型來說就是異常值，致使預測效果較差，刪除後精度明顯提高</a:t>
            </a:r>
            <a:endParaRPr lang="en-US" altLang="zh-CN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113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Training model on </a:t>
            </a:r>
            <a:r>
              <a:rPr lang="en-US" altLang="zh-TW" dirty="0" smtClean="0"/>
              <a:t>Azure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67544" y="1484784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3" t="13613" r="21747" b="18664"/>
          <a:stretch/>
        </p:blipFill>
        <p:spPr bwMode="auto">
          <a:xfrm>
            <a:off x="1115616" y="1628800"/>
            <a:ext cx="7056784" cy="5127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619672" y="3176972"/>
            <a:ext cx="2088232" cy="5040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93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Tollgate :1  </a:t>
            </a:r>
            <a:r>
              <a:rPr lang="en-US" altLang="zh-TW" dirty="0" smtClean="0"/>
              <a:t>direction:0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6" t="17486" r="38664" b="45902"/>
          <a:stretch/>
        </p:blipFill>
        <p:spPr bwMode="auto">
          <a:xfrm>
            <a:off x="0" y="1988840"/>
            <a:ext cx="6808590" cy="298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71" t="39208" r="30896" b="39867"/>
          <a:stretch/>
        </p:blipFill>
        <p:spPr bwMode="auto">
          <a:xfrm>
            <a:off x="6948263" y="2496968"/>
            <a:ext cx="1538269" cy="2473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6709251" y="226758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training feature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63688" y="3933056"/>
            <a:ext cx="864096" cy="5040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430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思考與方法</a:t>
            </a:r>
            <a:endParaRPr lang="en-US" altLang="zh-CN" dirty="0" smtClean="0"/>
          </a:p>
          <a:p>
            <a:r>
              <a:rPr lang="zh-CN" altLang="en-US" dirty="0" smtClean="0"/>
              <a:t>工具與平台</a:t>
            </a:r>
            <a:endParaRPr lang="en-US" altLang="zh-CN" dirty="0" smtClean="0"/>
          </a:p>
          <a:p>
            <a:r>
              <a:rPr lang="en-US" altLang="zh-CN" dirty="0" smtClean="0"/>
              <a:t>Task1</a:t>
            </a:r>
          </a:p>
          <a:p>
            <a:r>
              <a:rPr lang="en-US" altLang="zh-CN" dirty="0" smtClean="0"/>
              <a:t>Task2</a:t>
            </a:r>
          </a:p>
          <a:p>
            <a:r>
              <a:rPr lang="zh-CN" altLang="en-US" dirty="0" smtClean="0"/>
              <a:t>遇到的問題</a:t>
            </a:r>
            <a:endParaRPr lang="en-US" altLang="zh-CN" dirty="0" smtClean="0"/>
          </a:p>
          <a:p>
            <a:r>
              <a:rPr lang="zh-CN" altLang="en-US" dirty="0" smtClean="0"/>
              <a:t>未來精進的地方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304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Tollgate :1  direction:0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不考慮</a:t>
            </a:r>
            <a:r>
              <a:rPr lang="en-US" altLang="zh-TW" sz="2400" dirty="0" smtClean="0"/>
              <a:t>pressure</a:t>
            </a:r>
            <a:r>
              <a:rPr lang="zh-TW" altLang="en-US" sz="2400" dirty="0" smtClean="0"/>
              <a:t>、溫度、濕度</a:t>
            </a:r>
            <a:endParaRPr lang="en-US" altLang="zh-TW" sz="2400" dirty="0"/>
          </a:p>
          <a:p>
            <a:r>
              <a:rPr lang="zh-TW" altLang="en-US" sz="2400" dirty="0" smtClean="0"/>
              <a:t>成績有提升了</a:t>
            </a:r>
            <a:r>
              <a:rPr lang="en-US" altLang="zh-TW" sz="2400" dirty="0" smtClean="0"/>
              <a:t> </a:t>
            </a:r>
            <a:endParaRPr lang="zh-TW" alt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3" t="16665" r="39003" b="48796"/>
          <a:stretch/>
        </p:blipFill>
        <p:spPr bwMode="auto">
          <a:xfrm>
            <a:off x="107504" y="2636912"/>
            <a:ext cx="6747240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72" t="39707" r="31696" b="48115"/>
          <a:stretch/>
        </p:blipFill>
        <p:spPr bwMode="auto">
          <a:xfrm>
            <a:off x="6854744" y="3068960"/>
            <a:ext cx="1887005" cy="181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709251" y="263691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training feature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787623" y="4627457"/>
            <a:ext cx="864096" cy="5040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59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US" altLang="zh-TW" dirty="0"/>
              <a:t>Tollgate :1  </a:t>
            </a:r>
            <a:r>
              <a:rPr lang="en-US" altLang="zh-TW" dirty="0" smtClean="0"/>
              <a:t>direction:1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>
          <a:xfrm>
            <a:off x="395536" y="1628800"/>
            <a:ext cx="8229600" cy="4525963"/>
          </a:xfrm>
        </p:spPr>
        <p:txBody>
          <a:bodyPr/>
          <a:lstStyle/>
          <a:p>
            <a:r>
              <a:rPr lang="zh-TW" altLang="en-US" dirty="0" smtClean="0"/>
              <a:t>去掉</a:t>
            </a:r>
            <a:r>
              <a:rPr lang="en-US" altLang="zh-TW" dirty="0" smtClean="0"/>
              <a:t>holiday</a:t>
            </a:r>
            <a:r>
              <a:rPr lang="zh-TW" altLang="en-US" dirty="0" smtClean="0"/>
              <a:t>之後，分數由</a:t>
            </a:r>
            <a:r>
              <a:rPr lang="en-US" altLang="zh-TW" dirty="0" smtClean="0"/>
              <a:t>58-&gt;48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4" t="17565" r="39651" b="49710"/>
          <a:stretch/>
        </p:blipFill>
        <p:spPr bwMode="auto">
          <a:xfrm>
            <a:off x="251520" y="2492896"/>
            <a:ext cx="8208912" cy="347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411760" y="5157192"/>
            <a:ext cx="936104" cy="5040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41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US" altLang="zh-TW" dirty="0"/>
              <a:t>Tollgate </a:t>
            </a:r>
            <a:r>
              <a:rPr lang="en-US" altLang="zh-TW" dirty="0" smtClean="0"/>
              <a:t>:2  direction:0</a:t>
            </a:r>
            <a:endParaRPr lang="zh-TW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8" t="17050" r="40277" b="43549"/>
          <a:stretch/>
        </p:blipFill>
        <p:spPr bwMode="auto">
          <a:xfrm>
            <a:off x="251520" y="1988840"/>
            <a:ext cx="8136904" cy="398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411760" y="4474029"/>
            <a:ext cx="1008112" cy="5040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1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US" altLang="zh-TW" dirty="0"/>
              <a:t>Tollgate </a:t>
            </a:r>
            <a:r>
              <a:rPr lang="en-US" altLang="zh-TW" dirty="0" smtClean="0"/>
              <a:t>:3  direction:0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1" t="16405" r="40354" b="39515"/>
          <a:stretch/>
        </p:blipFill>
        <p:spPr bwMode="auto">
          <a:xfrm>
            <a:off x="683568" y="2204864"/>
            <a:ext cx="7560840" cy="4112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771800" y="4581128"/>
            <a:ext cx="864096" cy="5040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712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US" altLang="zh-TW" dirty="0"/>
              <a:t>Tollgate </a:t>
            </a:r>
            <a:r>
              <a:rPr lang="en-US" altLang="zh-TW" dirty="0" smtClean="0"/>
              <a:t>:3  direction:1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9" t="16461" r="40000" b="51757"/>
          <a:stretch/>
        </p:blipFill>
        <p:spPr bwMode="auto">
          <a:xfrm>
            <a:off x="616226" y="1857000"/>
            <a:ext cx="7525212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627784" y="4305272"/>
            <a:ext cx="864096" cy="5040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23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C:\Users\Vincent\Desktop\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0" t="30036" r="3976" b="27369"/>
          <a:stretch/>
        </p:blipFill>
        <p:spPr bwMode="auto">
          <a:xfrm>
            <a:off x="323528" y="2276872"/>
            <a:ext cx="8565765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69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C:\Users\Vincent\Desktop\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7" t="35152" r="4246" b="23371"/>
          <a:stretch/>
        </p:blipFill>
        <p:spPr bwMode="auto">
          <a:xfrm>
            <a:off x="539552" y="2636912"/>
            <a:ext cx="8015419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02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分工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程式撰寫</a:t>
            </a:r>
            <a:r>
              <a:rPr lang="en-US" altLang="zh-TW" dirty="0" smtClean="0"/>
              <a:t>:</a:t>
            </a:r>
            <a:r>
              <a:rPr lang="zh-TW" altLang="en-US" dirty="0" smtClean="0"/>
              <a:t>陳緯仁、張豐東</a:t>
            </a:r>
            <a:endParaRPr lang="en-US" altLang="zh-TW" dirty="0" smtClean="0"/>
          </a:p>
          <a:p>
            <a:r>
              <a:rPr lang="en-US" altLang="zh-TW" dirty="0"/>
              <a:t>Microsoft Azure</a:t>
            </a:r>
            <a:r>
              <a:rPr lang="zh-TW" altLang="en-US" dirty="0"/>
              <a:t> </a:t>
            </a:r>
            <a:r>
              <a:rPr lang="en-US" altLang="zh-TW" dirty="0" smtClean="0"/>
              <a:t>ML:</a:t>
            </a:r>
            <a:r>
              <a:rPr lang="zh-TW" altLang="en-US" dirty="0"/>
              <a:t>陳緯仁、張豐東</a:t>
            </a:r>
            <a:endParaRPr lang="en-US" altLang="zh-TW" dirty="0"/>
          </a:p>
          <a:p>
            <a:r>
              <a:rPr lang="zh-TW" altLang="en-US" dirty="0" smtClean="0"/>
              <a:t>報告製作</a:t>
            </a:r>
            <a:r>
              <a:rPr lang="en-US" altLang="zh-TW" dirty="0" smtClean="0"/>
              <a:t>:</a:t>
            </a:r>
            <a:r>
              <a:rPr lang="zh-TW" altLang="en-US" dirty="0"/>
              <a:t>陳緯仁、</a:t>
            </a:r>
            <a:r>
              <a:rPr lang="zh-TW" altLang="en-US" dirty="0" smtClean="0"/>
              <a:t>張豐東</a:t>
            </a:r>
            <a:endParaRPr lang="zh-TW" altLang="en-US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8316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精進方向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tensor flow</a:t>
            </a:r>
            <a:r>
              <a:rPr lang="zh-TW" altLang="en-US" dirty="0"/>
              <a:t>等</a:t>
            </a:r>
            <a:r>
              <a:rPr lang="zh-TW" altLang="en-US" dirty="0" smtClean="0"/>
              <a:t>方式來分析</a:t>
            </a:r>
            <a:endParaRPr lang="en-US" altLang="zh-TW" dirty="0" smtClean="0"/>
          </a:p>
          <a:p>
            <a:r>
              <a:rPr lang="en-US" altLang="zh-TW" dirty="0"/>
              <a:t>LSTM(Long Short-Term </a:t>
            </a:r>
            <a:r>
              <a:rPr lang="en-US" altLang="zh-TW"/>
              <a:t>Memory</a:t>
            </a:r>
            <a:r>
              <a:rPr lang="en-US" altLang="zh-TW" smtClean="0"/>
              <a:t>)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2770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altLang="zh-TW" sz="6000" dirty="0" smtClean="0"/>
          </a:p>
          <a:p>
            <a:pPr marL="0" indent="0">
              <a:buNone/>
            </a:pPr>
            <a:endParaRPr lang="en-US" altLang="zh-TW" sz="6000" dirty="0"/>
          </a:p>
          <a:p>
            <a:pPr marL="0" indent="0" algn="ctr">
              <a:buNone/>
            </a:pPr>
            <a:r>
              <a:rPr lang="en-US" altLang="zh-TW" sz="6000" dirty="0" smtClean="0"/>
              <a:t>Thank you 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03992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(1)</a:t>
            </a:r>
            <a:r>
              <a:rPr lang="zh-TW" altLang="en-US" dirty="0" smtClean="0"/>
              <a:t>我們先從找文獻開始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--RNN(Recurrent </a:t>
            </a:r>
            <a:r>
              <a:rPr lang="en-US" altLang="zh-TW" dirty="0"/>
              <a:t>Neural Network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--LSTM(Long Short-Term Memory)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是一種時間遞迴神經網路，論文首次發表於   </a:t>
            </a:r>
            <a:r>
              <a:rPr lang="en-US" altLang="zh-CN" dirty="0" smtClean="0"/>
              <a:t>1997</a:t>
            </a:r>
            <a:r>
              <a:rPr lang="zh-CN" altLang="en-US" dirty="0" smtClean="0"/>
              <a:t>年。由於獨特的設計結構，</a:t>
            </a:r>
            <a:r>
              <a:rPr lang="en-US" altLang="zh-CN" dirty="0" smtClean="0"/>
              <a:t>LSTM</a:t>
            </a:r>
            <a:r>
              <a:rPr lang="zh-CN" altLang="en-US" dirty="0" smtClean="0"/>
              <a:t>適合於處理和預測時間序列中間隔和延遲非常長的重要事件。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848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所使用</a:t>
            </a:r>
            <a:r>
              <a:rPr lang="zh-TW" altLang="en-US" dirty="0" smtClean="0"/>
              <a:t>的工具、平台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資料前處理使用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PYTHON</a:t>
            </a:r>
          </a:p>
          <a:p>
            <a:r>
              <a:rPr lang="en-US" altLang="zh-TW" dirty="0" smtClean="0"/>
              <a:t>Training: Microsoft Azure</a:t>
            </a:r>
            <a:r>
              <a:rPr lang="zh-TW" altLang="en-US" dirty="0" smtClean="0"/>
              <a:t> </a:t>
            </a:r>
            <a:r>
              <a:rPr lang="en-US" altLang="zh-TW" dirty="0" smtClean="0"/>
              <a:t>ML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62" y="3501008"/>
            <a:ext cx="328612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180209"/>
            <a:ext cx="3629014" cy="20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161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圖: 替代處理程序 8"/>
          <p:cNvSpPr/>
          <p:nvPr/>
        </p:nvSpPr>
        <p:spPr>
          <a:xfrm>
            <a:off x="3322890" y="3049653"/>
            <a:ext cx="1609043" cy="1008111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流程圖: 替代處理程序 7"/>
          <p:cNvSpPr/>
          <p:nvPr/>
        </p:nvSpPr>
        <p:spPr>
          <a:xfrm>
            <a:off x="3347864" y="1844824"/>
            <a:ext cx="1368152" cy="1008111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平行四邊形 3"/>
          <p:cNvSpPr/>
          <p:nvPr/>
        </p:nvSpPr>
        <p:spPr>
          <a:xfrm>
            <a:off x="467544" y="2403320"/>
            <a:ext cx="2304256" cy="899229"/>
          </a:xfrm>
          <a:prstGeom prst="parallelogra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11560" y="2529770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/>
              <a:t>訓練資料</a:t>
            </a:r>
            <a:endParaRPr lang="zh-TW" altLang="en-US" sz="36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347864" y="2080154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Label</a:t>
            </a:r>
            <a:endParaRPr lang="zh-TW" altLang="en-US" sz="36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322891" y="3176101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Feature</a:t>
            </a:r>
            <a:endParaRPr lang="zh-TW" altLang="en-US" sz="3600" dirty="0"/>
          </a:p>
        </p:txBody>
      </p:sp>
      <p:sp>
        <p:nvSpPr>
          <p:cNvPr id="11" name="圓角矩形 10"/>
          <p:cNvSpPr/>
          <p:nvPr/>
        </p:nvSpPr>
        <p:spPr>
          <a:xfrm>
            <a:off x="5699261" y="1757113"/>
            <a:ext cx="2448272" cy="160000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843277" y="1929605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/>
              <a:t>機器學習</a:t>
            </a:r>
            <a:endParaRPr lang="en-US" altLang="zh-TW" sz="3600" dirty="0" smtClean="0"/>
          </a:p>
          <a:p>
            <a:r>
              <a:rPr lang="zh-TW" altLang="en-US" sz="3600" dirty="0"/>
              <a:t>演算法</a:t>
            </a:r>
          </a:p>
        </p:txBody>
      </p:sp>
      <p:sp>
        <p:nvSpPr>
          <p:cNvPr id="14" name="矩形 13"/>
          <p:cNvSpPr/>
          <p:nvPr/>
        </p:nvSpPr>
        <p:spPr>
          <a:xfrm>
            <a:off x="5699261" y="3499266"/>
            <a:ext cx="2717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Bayesian network</a:t>
            </a:r>
            <a:r>
              <a:rPr lang="zh-TW" altLang="en-US" dirty="0"/>
              <a:t>貝氏</a:t>
            </a:r>
            <a:r>
              <a:rPr lang="zh-TW" altLang="en-US" dirty="0" smtClean="0"/>
              <a:t>網路</a:t>
            </a:r>
            <a:endParaRPr lang="en-US" altLang="zh-TW" dirty="0" smtClean="0"/>
          </a:p>
          <a:p>
            <a:r>
              <a:rPr lang="zh-TW" altLang="en-US" dirty="0"/>
              <a:t>訓練</a:t>
            </a:r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2915816" y="2529769"/>
            <a:ext cx="407074" cy="19671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2915816" y="3049653"/>
            <a:ext cx="355937" cy="30746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endCxn id="7" idx="3"/>
          </p:cNvCxnSpPr>
          <p:nvPr/>
        </p:nvCxnSpPr>
        <p:spPr>
          <a:xfrm>
            <a:off x="4931933" y="2403320"/>
            <a:ext cx="720187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4931933" y="3203384"/>
            <a:ext cx="720187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5843277" y="3868598"/>
            <a:ext cx="718971" cy="102742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流程圖: 替代處理程序 26"/>
          <p:cNvSpPr/>
          <p:nvPr/>
        </p:nvSpPr>
        <p:spPr>
          <a:xfrm>
            <a:off x="5223012" y="5085182"/>
            <a:ext cx="1368152" cy="1008111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5398938" y="5265955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模型</a:t>
            </a:r>
          </a:p>
        </p:txBody>
      </p:sp>
      <p:sp>
        <p:nvSpPr>
          <p:cNvPr id="29" name="流程圖: 替代處理程序 28"/>
          <p:cNvSpPr/>
          <p:nvPr/>
        </p:nvSpPr>
        <p:spPr>
          <a:xfrm>
            <a:off x="7343011" y="5085184"/>
            <a:ext cx="1609043" cy="1008111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7369259" y="5266073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預測結果</a:t>
            </a:r>
            <a:endParaRPr lang="zh-TW" altLang="en-US" sz="2800" dirty="0"/>
          </a:p>
        </p:txBody>
      </p:sp>
      <p:cxnSp>
        <p:nvCxnSpPr>
          <p:cNvPr id="31" name="直線單箭頭接點 30"/>
          <p:cNvCxnSpPr/>
          <p:nvPr/>
        </p:nvCxnSpPr>
        <p:spPr>
          <a:xfrm>
            <a:off x="6705992" y="5589239"/>
            <a:ext cx="637019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平行四邊形 35"/>
          <p:cNvSpPr/>
          <p:nvPr/>
        </p:nvSpPr>
        <p:spPr>
          <a:xfrm>
            <a:off x="251520" y="5085182"/>
            <a:ext cx="2304256" cy="899229"/>
          </a:xfrm>
          <a:prstGeom prst="parallelogra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467544" y="5211630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新資料</a:t>
            </a:r>
          </a:p>
        </p:txBody>
      </p:sp>
      <p:sp>
        <p:nvSpPr>
          <p:cNvPr id="38" name="流程圖: 替代處理程序 37"/>
          <p:cNvSpPr/>
          <p:nvPr/>
        </p:nvSpPr>
        <p:spPr>
          <a:xfrm>
            <a:off x="3068216" y="5219551"/>
            <a:ext cx="1609043" cy="1008111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/>
          <p:cNvCxnSpPr/>
          <p:nvPr/>
        </p:nvCxnSpPr>
        <p:spPr>
          <a:xfrm>
            <a:off x="2661142" y="5219551"/>
            <a:ext cx="355937" cy="30746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3094682" y="5400440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Feature</a:t>
            </a:r>
            <a:endParaRPr lang="zh-TW" altLang="en-US" sz="3600" dirty="0"/>
          </a:p>
        </p:txBody>
      </p:sp>
      <p:cxnSp>
        <p:nvCxnSpPr>
          <p:cNvPr id="41" name="直線單箭頭接點 40"/>
          <p:cNvCxnSpPr/>
          <p:nvPr/>
        </p:nvCxnSpPr>
        <p:spPr>
          <a:xfrm>
            <a:off x="4677259" y="5589120"/>
            <a:ext cx="637019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363675" y="4196978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/>
              <a:t>預測階段</a:t>
            </a:r>
            <a:endParaRPr lang="zh-TW" altLang="en-US" sz="36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356886" y="1606439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/>
              <a:t>訓練階段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2249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RNN(Recurrent Neural Network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Bayesian network</a:t>
            </a:r>
            <a:r>
              <a:rPr lang="zh-TW" altLang="en-US" dirty="0"/>
              <a:t>貝氏網路</a:t>
            </a:r>
          </a:p>
        </p:txBody>
      </p:sp>
    </p:spTree>
    <p:extLst>
      <p:ext uri="{BB962C8B-B14F-4D97-AF65-F5344CB8AC3E}">
        <p14:creationId xmlns:p14="http://schemas.microsoft.com/office/powerpoint/2010/main" val="411092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mean absolute error</a:t>
            </a:r>
            <a:r>
              <a:rPr lang="zh-TW" altLang="en-US" dirty="0"/>
              <a:t>，</a:t>
            </a:r>
            <a:r>
              <a:rPr lang="en-US" altLang="zh-TW" dirty="0" smtClean="0"/>
              <a:t>MAE</a:t>
            </a:r>
          </a:p>
          <a:p>
            <a:pPr marL="0" indent="0">
              <a:buNone/>
            </a:pPr>
            <a:r>
              <a:rPr lang="zh-TW" altLang="en-US" dirty="0" smtClean="0"/>
              <a:t>    平均</a:t>
            </a:r>
            <a:r>
              <a:rPr lang="zh-TW" altLang="en-US" dirty="0"/>
              <a:t>絕對誤</a:t>
            </a:r>
          </a:p>
        </p:txBody>
      </p:sp>
      <p:sp>
        <p:nvSpPr>
          <p:cNvPr id="4" name="AutoShape 2" descr="{\displaystyle \mathrm {MAE} ={\frac {\sum _{i=1}^{n}\left|y_{i}-x_{i}\right|}{n}}={\frac {\sum _{i=1}^{n}\left|e_{i}\right|}{n}}.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4" descr="{\displaystyle \mathrm {MAE} ={\frac {\sum _{i=1}^{n}\left|y_{i}-x_{i}\right|}{n}}={\frac {\sum _{i=1}^{n}\left|e_{i}\right|}{n}}.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AutoShape 6" descr="{\displaystyle \mathrm {MAE} ={\frac {\sum _{i=1}^{n}\left|y_{i}-x_{i}\right|}{n}}={\frac {\sum _{i=1}^{n}\left|e_{i}\right|}{n}}.}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" name="AutoShape 9" descr="{\displaystyle \mathrm {MAE} ={\frac {\sum _{i=1}^{n}\left|y_{i}-x_{i}\right|}{n}}={\frac {\sum _{i=1}^{n}\left|e_{i}\right|}{n}}.}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" name="AutoShape 11" descr="{\displaystyle \mathrm {MAE} ={\frac {\sum _{i=1}^{n}\left|y_{i}-x_{i}\right|}{n}}={\frac {\sum _{i=1}^{n}\left|e_{i}\right|}{n}}.}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9" t="37800" r="56436" b="55244"/>
          <a:stretch/>
        </p:blipFill>
        <p:spPr bwMode="auto">
          <a:xfrm>
            <a:off x="1069975" y="3156229"/>
            <a:ext cx="7260351" cy="1066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420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zh-TW" sz="8800" dirty="0" smtClean="0"/>
          </a:p>
          <a:p>
            <a:pPr marL="0" indent="0">
              <a:buNone/>
            </a:pPr>
            <a:r>
              <a:rPr lang="en-US" altLang="zh-TW" sz="8800" dirty="0"/>
              <a:t> </a:t>
            </a:r>
            <a:r>
              <a:rPr lang="en-US" altLang="zh-TW" sz="8800" dirty="0" smtClean="0"/>
              <a:t>       TASK1</a:t>
            </a:r>
            <a:endParaRPr lang="zh-TW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59700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1560" y="260648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Training model on Azure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0" t="11255" r="21368" b="15868"/>
          <a:stretch/>
        </p:blipFill>
        <p:spPr bwMode="auto">
          <a:xfrm>
            <a:off x="649500" y="836712"/>
            <a:ext cx="7275132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899592" y="2492896"/>
            <a:ext cx="2088232" cy="5040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272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227</TotalTime>
  <Words>356</Words>
  <Application>Microsoft Office PowerPoint</Application>
  <PresentationFormat>如螢幕大小 (4:3)</PresentationFormat>
  <Paragraphs>83</Paragraphs>
  <Slides>29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0" baseType="lpstr">
      <vt:lpstr>中庸</vt:lpstr>
      <vt:lpstr>類神經網路 2017 KDD比賽簡報</vt:lpstr>
      <vt:lpstr>outline</vt:lpstr>
      <vt:lpstr>思考方法</vt:lpstr>
      <vt:lpstr>所使用的工具、平台</vt:lpstr>
      <vt:lpstr>PowerPoint 簡報</vt:lpstr>
      <vt:lpstr>RNN(Recurrent Neural Network)</vt:lpstr>
      <vt:lpstr>MAE</vt:lpstr>
      <vt:lpstr>PowerPoint 簡報</vt:lpstr>
      <vt:lpstr>PowerPoint 簡報</vt:lpstr>
      <vt:lpstr>training feature</vt:lpstr>
      <vt:lpstr>訓練結果</vt:lpstr>
      <vt:lpstr>PowerPoint 簡報</vt:lpstr>
      <vt:lpstr>PowerPoint 簡報</vt:lpstr>
      <vt:lpstr>PowerPoint 簡報</vt:lpstr>
      <vt:lpstr>PowerPoint 簡報</vt:lpstr>
      <vt:lpstr>PowerPoint 簡報</vt:lpstr>
      <vt:lpstr>思考處理方法</vt:lpstr>
      <vt:lpstr>Training model on Azure</vt:lpstr>
      <vt:lpstr>Tollgate :1  direction:0</vt:lpstr>
      <vt:lpstr>Tollgate :1  direction:0</vt:lpstr>
      <vt:lpstr>Tollgate :1  direction:1</vt:lpstr>
      <vt:lpstr>Tollgate :2  direction:0</vt:lpstr>
      <vt:lpstr>Tollgate :3  direction:0</vt:lpstr>
      <vt:lpstr>Tollgate :3  direction:1</vt:lpstr>
      <vt:lpstr>TASK1</vt:lpstr>
      <vt:lpstr>TASK2</vt:lpstr>
      <vt:lpstr>分工</vt:lpstr>
      <vt:lpstr>精進方向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NTUST</dc:creator>
  <cp:lastModifiedBy>Vincent</cp:lastModifiedBy>
  <cp:revision>22</cp:revision>
  <dcterms:created xsi:type="dcterms:W3CDTF">2017-04-26T15:14:53Z</dcterms:created>
  <dcterms:modified xsi:type="dcterms:W3CDTF">2017-04-27T05:50:07Z</dcterms:modified>
</cp:coreProperties>
</file>