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32"/>
  </p:notesMasterIdLst>
  <p:sldIdLst>
    <p:sldId id="317" r:id="rId3"/>
    <p:sldId id="348" r:id="rId4"/>
    <p:sldId id="320" r:id="rId5"/>
    <p:sldId id="324" r:id="rId6"/>
    <p:sldId id="321" r:id="rId7"/>
    <p:sldId id="322" r:id="rId8"/>
    <p:sldId id="323" r:id="rId9"/>
    <p:sldId id="329" r:id="rId10"/>
    <p:sldId id="330" r:id="rId11"/>
    <p:sldId id="333" r:id="rId12"/>
    <p:sldId id="331" r:id="rId13"/>
    <p:sldId id="332" r:id="rId14"/>
    <p:sldId id="334" r:id="rId15"/>
    <p:sldId id="336" r:id="rId16"/>
    <p:sldId id="337" r:id="rId17"/>
    <p:sldId id="338" r:id="rId18"/>
    <p:sldId id="340" r:id="rId19"/>
    <p:sldId id="339" r:id="rId20"/>
    <p:sldId id="341" r:id="rId21"/>
    <p:sldId id="342" r:id="rId22"/>
    <p:sldId id="343" r:id="rId23"/>
    <p:sldId id="349" r:id="rId24"/>
    <p:sldId id="350" r:id="rId25"/>
    <p:sldId id="325" r:id="rId26"/>
    <p:sldId id="326" r:id="rId27"/>
    <p:sldId id="327" r:id="rId28"/>
    <p:sldId id="328" r:id="rId29"/>
    <p:sldId id="346" r:id="rId30"/>
    <p:sldId id="347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CFC2BB5-7B18-47B6-BF78-8DF202B3DF44}">
          <p14:sldIdLst>
            <p14:sldId id="317"/>
            <p14:sldId id="348"/>
            <p14:sldId id="320"/>
          </p14:sldIdLst>
        </p14:section>
        <p14:section name="Task1" id="{3D312EBF-1264-F04C-962A-C28F33E04E3D}">
          <p14:sldIdLst>
            <p14:sldId id="324"/>
            <p14:sldId id="321"/>
            <p14:sldId id="322"/>
            <p14:sldId id="323"/>
            <p14:sldId id="329"/>
            <p14:sldId id="330"/>
            <p14:sldId id="333"/>
            <p14:sldId id="331"/>
            <p14:sldId id="332"/>
            <p14:sldId id="334"/>
            <p14:sldId id="336"/>
            <p14:sldId id="337"/>
            <p14:sldId id="338"/>
            <p14:sldId id="340"/>
            <p14:sldId id="339"/>
            <p14:sldId id="341"/>
            <p14:sldId id="342"/>
            <p14:sldId id="343"/>
            <p14:sldId id="349"/>
            <p14:sldId id="350"/>
          </p14:sldIdLst>
        </p14:section>
        <p14:section name="Task2" id="{44D32CC2-0415-644F-9B19-137E18CF0E15}">
          <p14:sldIdLst>
            <p14:sldId id="325"/>
            <p14:sldId id="326"/>
            <p14:sldId id="327"/>
            <p14:sldId id="328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6" autoAdjust="0"/>
    <p:restoredTop sz="89641" autoAdjust="0"/>
  </p:normalViewPr>
  <p:slideViewPr>
    <p:cSldViewPr snapToGrid="0">
      <p:cViewPr>
        <p:scale>
          <a:sx n="56" d="100"/>
          <a:sy n="56" d="100"/>
        </p:scale>
        <p:origin x="1096" y="13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84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86414-7007-4326-A78F-0A343602DFDC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C6C38-875B-411C-A7B9-4BA8435EED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695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C6C38-875B-411C-A7B9-4BA8435EED6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575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C6C38-875B-411C-A7B9-4BA8435EED6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819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C6C38-875B-411C-A7B9-4BA8435EED6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33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C6C38-875B-411C-A7B9-4BA8435EED6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131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C0E9DCAB-DADF-7640-82FC-8A5AFA860BB4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76B6CA44-EDDB-49C4-8E4E-F0B96AD150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B72E-6128-8B49-849F-FFB33FE3E79D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CD7E-F8A9-D146-A12B-B46AED701C45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 userDrawn="1"/>
        </p:nvGrpSpPr>
        <p:grpSpPr>
          <a:xfrm>
            <a:off x="4191000" y="4572000"/>
            <a:ext cx="3178565" cy="1765300"/>
            <a:chOff x="5803900" y="4521200"/>
            <a:chExt cx="3178565" cy="1765300"/>
          </a:xfrm>
        </p:grpSpPr>
        <p:cxnSp>
          <p:nvCxnSpPr>
            <p:cNvPr id="4" name="直線單箭頭接點 3"/>
            <p:cNvCxnSpPr/>
            <p:nvPr/>
          </p:nvCxnSpPr>
          <p:spPr>
            <a:xfrm>
              <a:off x="5803900" y="5727700"/>
              <a:ext cx="30861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單箭頭接點 4"/>
            <p:cNvCxnSpPr/>
            <p:nvPr/>
          </p:nvCxnSpPr>
          <p:spPr>
            <a:xfrm flipV="1">
              <a:off x="7264400" y="4521200"/>
              <a:ext cx="0" cy="17653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/>
          </p:nvCxnSpPr>
          <p:spPr>
            <a:xfrm>
              <a:off x="5803900" y="5727700"/>
              <a:ext cx="14605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>
            <a:xfrm flipV="1">
              <a:off x="7264400" y="4711700"/>
              <a:ext cx="1016000" cy="1016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/>
            <p:cNvSpPr txBox="1"/>
            <p:nvPr/>
          </p:nvSpPr>
          <p:spPr>
            <a:xfrm>
              <a:off x="8318501" y="4521200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y = x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867400" y="5320268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y</a:t>
              </a:r>
              <a:r>
                <a:rPr lang="en-US" altLang="zh-TW" dirty="0" smtClean="0"/>
                <a:t> = 0</a:t>
              </a:r>
              <a:endParaRPr lang="zh-TW" altLang="en-US" dirty="0"/>
            </a:p>
          </p:txBody>
        </p:sp>
      </p:grpSp>
      <p:grpSp>
        <p:nvGrpSpPr>
          <p:cNvPr id="10" name="群組 9"/>
          <p:cNvGrpSpPr/>
          <p:nvPr userDrawn="1"/>
        </p:nvGrpSpPr>
        <p:grpSpPr>
          <a:xfrm>
            <a:off x="8050019" y="4386580"/>
            <a:ext cx="3086100" cy="1949966"/>
            <a:chOff x="8050019" y="4399280"/>
            <a:chExt cx="3086100" cy="1949966"/>
          </a:xfrm>
        </p:grpSpPr>
        <p:sp>
          <p:nvSpPr>
            <p:cNvPr id="11" name="文字方塊 10"/>
            <p:cNvSpPr txBox="1"/>
            <p:nvPr/>
          </p:nvSpPr>
          <p:spPr>
            <a:xfrm>
              <a:off x="8050019" y="4399280"/>
              <a:ext cx="13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Derivative : </a:t>
              </a:r>
              <a:endParaRPr lang="zh-TW" altLang="en-US" dirty="0"/>
            </a:p>
          </p:txBody>
        </p:sp>
        <p:grpSp>
          <p:nvGrpSpPr>
            <p:cNvPr id="12" name="群組 11"/>
            <p:cNvGrpSpPr/>
            <p:nvPr/>
          </p:nvGrpSpPr>
          <p:grpSpPr>
            <a:xfrm>
              <a:off x="8050019" y="4583946"/>
              <a:ext cx="3086100" cy="1765300"/>
              <a:chOff x="5803900" y="4521200"/>
              <a:chExt cx="3086100" cy="1765300"/>
            </a:xfrm>
          </p:grpSpPr>
          <p:cxnSp>
            <p:nvCxnSpPr>
              <p:cNvPr id="13" name="直線單箭頭接點 12"/>
              <p:cNvCxnSpPr/>
              <p:nvPr/>
            </p:nvCxnSpPr>
            <p:spPr>
              <a:xfrm>
                <a:off x="5803900" y="5727700"/>
                <a:ext cx="30861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單箭頭接點 13"/>
              <p:cNvCxnSpPr/>
              <p:nvPr/>
            </p:nvCxnSpPr>
            <p:spPr>
              <a:xfrm flipV="1">
                <a:off x="7264400" y="4521200"/>
                <a:ext cx="0" cy="17653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/>
              <p:cNvCxnSpPr/>
              <p:nvPr/>
            </p:nvCxnSpPr>
            <p:spPr>
              <a:xfrm>
                <a:off x="5803900" y="5727700"/>
                <a:ext cx="14605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/>
              <p:nvPr/>
            </p:nvCxnSpPr>
            <p:spPr>
              <a:xfrm>
                <a:off x="7264400" y="5391904"/>
                <a:ext cx="14605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65902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574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327D-E345-6B4C-9656-21C72C498044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20300DE5-234B-4C40-A1A0-C6B3C156FE18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76B6CA44-EDDB-49C4-8E4E-F0B96AD150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E583-A236-8D4F-B23C-98BF8A59D9A1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085C-8BBD-8044-8CF8-F12E064F0EFF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883D-5D9B-6E4F-BE91-D72504B3195B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17E-D3D9-F24F-BDF5-D20A22922493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9C4D-C4C5-4442-AC83-83D851699D33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E421-A592-BF4F-AA8A-5AB12F69CC3A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5A55DF-3D89-814E-B497-AC7AA5D3A820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6B6CA44-EDDB-49C4-8E4E-F0B96AD150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直線接點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接點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29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KDD Cup 2017</a:t>
            </a:r>
            <a:endParaRPr lang="zh-TW" altLang="en-US" dirty="0"/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Speaker</a:t>
            </a:r>
            <a:r>
              <a:rPr lang="zh-TW" altLang="en-US" dirty="0" smtClean="0"/>
              <a:t>：陳昶儒、周鴻汶、王仁緯</a:t>
            </a:r>
            <a:endParaRPr lang="en-US" altLang="zh-TW" dirty="0" smtClean="0"/>
          </a:p>
          <a:p>
            <a:r>
              <a:rPr lang="en-US" altLang="zh-TW" dirty="0" smtClean="0"/>
              <a:t>Prof.</a:t>
            </a:r>
            <a:r>
              <a:rPr lang="zh-TW" altLang="en-US" dirty="0" smtClean="0"/>
              <a:t>：李漢銘 老師</a:t>
            </a:r>
            <a:endParaRPr lang="en-US" altLang="zh-TW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66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 Selection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26890"/>
            <a:ext cx="3385720" cy="1389013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73342"/>
              </p:ext>
            </p:extLst>
          </p:nvPr>
        </p:nvGraphicFramePr>
        <p:xfrm>
          <a:off x="2210936" y="2506542"/>
          <a:ext cx="9271381" cy="3613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483">
                  <a:extLst>
                    <a:ext uri="{9D8B030D-6E8A-4147-A177-3AD203B41FA5}">
                      <a16:colId xmlns:a16="http://schemas.microsoft.com/office/drawing/2014/main" xmlns="" val="170037811"/>
                    </a:ext>
                  </a:extLst>
                </a:gridCol>
                <a:gridCol w="1324483">
                  <a:extLst>
                    <a:ext uri="{9D8B030D-6E8A-4147-A177-3AD203B41FA5}">
                      <a16:colId xmlns:a16="http://schemas.microsoft.com/office/drawing/2014/main" xmlns="" val="1714254426"/>
                    </a:ext>
                  </a:extLst>
                </a:gridCol>
                <a:gridCol w="1324483">
                  <a:extLst>
                    <a:ext uri="{9D8B030D-6E8A-4147-A177-3AD203B41FA5}">
                      <a16:colId xmlns:a16="http://schemas.microsoft.com/office/drawing/2014/main" xmlns="" val="3485046085"/>
                    </a:ext>
                  </a:extLst>
                </a:gridCol>
                <a:gridCol w="1324483">
                  <a:extLst>
                    <a:ext uri="{9D8B030D-6E8A-4147-A177-3AD203B41FA5}">
                      <a16:colId xmlns:a16="http://schemas.microsoft.com/office/drawing/2014/main" xmlns="" val="496094391"/>
                    </a:ext>
                  </a:extLst>
                </a:gridCol>
                <a:gridCol w="1324483">
                  <a:extLst>
                    <a:ext uri="{9D8B030D-6E8A-4147-A177-3AD203B41FA5}">
                      <a16:colId xmlns:a16="http://schemas.microsoft.com/office/drawing/2014/main" xmlns="" val="4196533604"/>
                    </a:ext>
                  </a:extLst>
                </a:gridCol>
                <a:gridCol w="1324483">
                  <a:extLst>
                    <a:ext uri="{9D8B030D-6E8A-4147-A177-3AD203B41FA5}">
                      <a16:colId xmlns:a16="http://schemas.microsoft.com/office/drawing/2014/main" xmlns="" val="3420775623"/>
                    </a:ext>
                  </a:extLst>
                </a:gridCol>
                <a:gridCol w="1324483">
                  <a:extLst>
                    <a:ext uri="{9D8B030D-6E8A-4147-A177-3AD203B41FA5}">
                      <a16:colId xmlns:a16="http://schemas.microsoft.com/office/drawing/2014/main" xmlns="" val="1776907935"/>
                    </a:ext>
                  </a:extLst>
                </a:gridCol>
              </a:tblGrid>
              <a:tr h="6021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rel_humidity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wind_speed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3848275"/>
                  </a:ext>
                </a:extLst>
              </a:tr>
              <a:tr h="6021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rel_humidity</a:t>
                      </a:r>
                      <a:endParaRPr lang="en-US" sz="1800" b="0" i="0" u="none" strike="noStrike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wind_speed</a:t>
                      </a:r>
                      <a:endParaRPr lang="en-US" sz="1800" b="0" i="0" u="none" strike="noStrike" dirty="0"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</a:t>
                      </a:r>
                      <a:endParaRPr lang="en-US" sz="1800" b="0" i="0" u="none" strike="noStrike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</a:t>
                      </a:r>
                      <a:endParaRPr lang="en-US" sz="1800" b="0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weekday</a:t>
                      </a:r>
                      <a:endParaRPr lang="en-US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40253325"/>
                  </a:ext>
                </a:extLst>
              </a:tr>
              <a:tr h="6021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rel_humidity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</a:t>
                      </a:r>
                      <a:endParaRPr lang="en-US" sz="1800" b="0" i="0" u="none" strike="noStrike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</a:t>
                      </a:r>
                      <a:endParaRPr lang="en-US" sz="1800" b="0" i="0" u="none" strike="noStrike"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</a:t>
                      </a:r>
                      <a:endParaRPr lang="en-US" sz="1800" b="0" i="0" u="none" strike="noStrike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weekday</a:t>
                      </a:r>
                      <a:endParaRPr lang="en-US" sz="1800" b="0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sea_pressure</a:t>
                      </a:r>
                      <a:endParaRPr lang="en-US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35712096"/>
                  </a:ext>
                </a:extLst>
              </a:tr>
              <a:tr h="6021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</a:t>
                      </a:r>
                      <a:endParaRPr lang="en-US" sz="1800" b="0" i="0" u="none" strike="noStrike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sea_pressure</a:t>
                      </a:r>
                      <a:endParaRPr lang="en-US" sz="1800" b="0" i="0" u="none" strike="noStrike" dirty="0"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pressure</a:t>
                      </a:r>
                      <a:endParaRPr lang="en-US" sz="1800" b="0" i="0" u="none" strike="noStrike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rel_humidity</a:t>
                      </a:r>
                      <a:endParaRPr lang="en-US" sz="1800" b="0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</a:t>
                      </a:r>
                      <a:endParaRPr lang="en-US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263508314"/>
                  </a:ext>
                </a:extLst>
              </a:tr>
              <a:tr h="6021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rel_humidity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</a:t>
                      </a:r>
                      <a:endParaRPr lang="en-US" sz="1800" b="0" i="0" u="none" strike="noStrike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</a:t>
                      </a:r>
                      <a:endParaRPr lang="en-US" sz="1800" b="0" i="0" u="none" strike="noStrike"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weekday</a:t>
                      </a:r>
                      <a:endParaRPr lang="en-US" sz="1800" b="0" i="0" u="none" strike="noStrike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precipitation</a:t>
                      </a:r>
                      <a:endParaRPr lang="en-US" sz="1800" b="0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</a:t>
                      </a:r>
                      <a:endParaRPr lang="en-US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216309108"/>
                  </a:ext>
                </a:extLst>
              </a:tr>
              <a:tr h="6021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sea_pressure</a:t>
                      </a:r>
                      <a:endParaRPr lang="en-US" sz="1800" b="0" i="0" u="none" strike="noStrike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pressure</a:t>
                      </a:r>
                      <a:endParaRPr lang="en-US" sz="1800" b="0" i="0" u="none" strike="noStrike" dirty="0"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</a:t>
                      </a:r>
                      <a:endParaRPr lang="en-US" sz="1800" b="0" i="0" u="none" strike="noStrike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wind_speed</a:t>
                      </a:r>
                      <a:endParaRPr lang="en-US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278172262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5713863" y="2050219"/>
            <a:ext cx="311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與</a:t>
            </a:r>
            <a:r>
              <a:rPr lang="en-US" altLang="zh-TW" dirty="0" err="1" smtClean="0"/>
              <a:t>travel_time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的相關性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158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Neural </a:t>
            </a:r>
            <a:r>
              <a:rPr lang="en-US" altLang="zh-TW" dirty="0" smtClean="0"/>
              <a:t>Network</a:t>
            </a:r>
            <a:r>
              <a:rPr lang="en-US" altLang="zh-TW" dirty="0"/>
              <a:t> parameter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26841" y="1290177"/>
            <a:ext cx="7092287" cy="459910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31" y="1271880"/>
            <a:ext cx="4380423" cy="962577"/>
          </a:xfrm>
          <a:prstGeom prst="rect">
            <a:avLst/>
          </a:prstGeom>
          <a:ln>
            <a:noFill/>
          </a:ln>
        </p:spPr>
      </p:pic>
      <p:sp>
        <p:nvSpPr>
          <p:cNvPr id="4" name="文字方塊 3"/>
          <p:cNvSpPr txBox="1"/>
          <p:nvPr/>
        </p:nvSpPr>
        <p:spPr>
          <a:xfrm>
            <a:off x="581819" y="3041341"/>
            <a:ext cx="311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Number of hidden nodes:7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09600" y="2453233"/>
            <a:ext cx="311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Number of hidden layer:1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952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1026" name="Picture 2" descr="https://scontent-tpe1-1.xx.fbcdn.net/v/t34.0-12/17909525_1409833912393734_351114263_n.png?oh=836d48e6209e009566fb7835d8c3bf54&amp;oe=58F0A00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49857"/>
            <a:ext cx="11106431" cy="249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577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Train model ( using Python </a:t>
            </a:r>
            <a:r>
              <a:rPr kumimoji="1" lang="en-US" altLang="zh-TW" dirty="0" err="1"/>
              <a:t>Tensorflow</a:t>
            </a:r>
            <a:r>
              <a:rPr kumimoji="1" lang="en-US" altLang="zh-TW" dirty="0" smtClean="0"/>
              <a:t>)</a:t>
            </a:r>
            <a:endParaRPr kumimoji="1"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13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>
                    <a:solidFill>
                      <a:schemeClr val="tx2"/>
                    </a:solidFill>
                  </a:rPr>
                  <a:t>use neural network to train models, and we set :</a:t>
                </a:r>
              </a:p>
              <a:p>
                <a:pPr lvl="1"/>
                <a:r>
                  <a:rPr kumimoji="1" lang="en-US" altLang="zh-TW" dirty="0" smtClean="0"/>
                  <a:t>hidden </a:t>
                </a:r>
                <a:r>
                  <a:rPr kumimoji="1" lang="en-US" altLang="zh-TW" dirty="0"/>
                  <a:t>layer : 1</a:t>
                </a:r>
              </a:p>
              <a:p>
                <a:pPr lvl="1"/>
                <a:r>
                  <a:rPr kumimoji="1" lang="en-US" altLang="zh-TW" dirty="0"/>
                  <a:t>hidden layer 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neurons </a:t>
                </a:r>
                <a:r>
                  <a:rPr kumimoji="1" lang="en-US" altLang="zh-TW" dirty="0"/>
                  <a:t>: </a:t>
                </a:r>
                <a:r>
                  <a:rPr kumimoji="1" lang="en-US" altLang="zh-TW" dirty="0" smtClean="0"/>
                  <a:t>10</a:t>
                </a:r>
              </a:p>
              <a:p>
                <a:pPr lvl="1"/>
                <a:r>
                  <a:rPr kumimoji="1" lang="en-US" altLang="zh-TW" dirty="0"/>
                  <a:t>Loss </a:t>
                </a:r>
                <a:r>
                  <a:rPr kumimoji="1" lang="en-US" altLang="zh-TW" dirty="0" smtClean="0"/>
                  <a:t>function :  </a:t>
                </a:r>
                <a14:m>
                  <m:oMath xmlns:m="http://schemas.openxmlformats.org/officeDocument/2006/math">
                    <m:r>
                      <a:rPr kumimoji="1" lang="en-US" altLang="zh-TW" sz="2400" b="0" i="1" smtClean="0">
                        <a:solidFill>
                          <a:schemeClr val="tx2"/>
                        </a:solidFill>
                        <a:latin typeface="Cambria Math" charset="0"/>
                      </a:rPr>
                      <m:t>𝑙𝑜𝑠𝑠</m:t>
                    </m:r>
                    <m:r>
                      <a:rPr kumimoji="1" lang="en-US" altLang="zh-TW" sz="2400" i="1">
                        <a:solidFill>
                          <a:schemeClr val="tx2"/>
                        </a:solidFill>
                        <a:latin typeface="Cambria Math" charset="0"/>
                      </a:rPr>
                      <m:t>=</m:t>
                    </m:r>
                    <m:r>
                      <a:rPr kumimoji="1" lang="en-US" altLang="zh-TW" sz="2400" b="0" i="1" smtClean="0">
                        <a:solidFill>
                          <a:schemeClr val="tx2"/>
                        </a:solidFill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kumimoji="1" lang="en-US" altLang="zh-TW" sz="2400" b="0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2400" b="0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TW" sz="2400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400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TW" sz="2400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𝑡𝑟𝑢𝑒</m:t>
                            </m:r>
                          </m:sub>
                        </m:sSub>
                        <m:r>
                          <a:rPr kumimoji="1" lang="en-US" altLang="zh-TW" sz="2400" b="0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TW" sz="2400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400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TW" sz="2400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𝑝𝑟𝑒</m:t>
                            </m:r>
                          </m:sub>
                        </m:sSub>
                        <m:r>
                          <a:rPr kumimoji="1" lang="en-US" altLang="zh-TW" sz="2400" b="0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TW" sz="2400" b="0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zh-TW" dirty="0"/>
              </a:p>
              <a:p>
                <a:pPr lvl="1"/>
                <a:r>
                  <a:rPr kumimoji="1" lang="en-US" altLang="zh-TW" dirty="0"/>
                  <a:t>optimizer </a:t>
                </a:r>
                <a:r>
                  <a:rPr kumimoji="1" lang="en-US" altLang="zh-TW" dirty="0" smtClean="0"/>
                  <a:t>: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err="1" smtClean="0"/>
                  <a:t>GradientDescentOptimizer</a:t>
                </a:r>
                <a:r>
                  <a:rPr kumimoji="1" lang="en-US" altLang="zh-TW" dirty="0" smtClean="0"/>
                  <a:t> </a:t>
                </a:r>
              </a:p>
              <a:p>
                <a:pPr lvl="1"/>
                <a:r>
                  <a:rPr kumimoji="1" lang="en-US" altLang="zh-TW" dirty="0" smtClean="0"/>
                  <a:t>learning </a:t>
                </a:r>
                <a:r>
                  <a:rPr kumimoji="1" lang="en-US" altLang="zh-TW" dirty="0"/>
                  <a:t>rate : </a:t>
                </a:r>
                <a:r>
                  <a:rPr kumimoji="1" lang="en-US" altLang="zh-TW" dirty="0" smtClean="0"/>
                  <a:t>0.01</a:t>
                </a:r>
                <a:endParaRPr kumimoji="1" lang="en-US" altLang="zh-TW" dirty="0"/>
              </a:p>
              <a:p>
                <a:pPr lvl="1"/>
                <a:r>
                  <a:rPr lang="en-US" altLang="zh-TW" dirty="0"/>
                  <a:t>iteration : </a:t>
                </a:r>
                <a:r>
                  <a:rPr lang="en-US" altLang="zh-TW" dirty="0" smtClean="0"/>
                  <a:t>10000</a:t>
                </a:r>
              </a:p>
              <a:p>
                <a:pPr lvl="1"/>
                <a:r>
                  <a:rPr lang="en-US" altLang="zh-TW" dirty="0" smtClean="0"/>
                  <a:t>Type1 : use all training data (C3 testing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MAPE = 0.281</a:t>
                </a:r>
                <a:r>
                  <a:rPr lang="en-US" altLang="zh-TW" dirty="0" smtClean="0"/>
                  <a:t>)</a:t>
                </a:r>
              </a:p>
              <a:p>
                <a:pPr lvl="1"/>
                <a:r>
                  <a:rPr lang="en-US" altLang="zh-TW" dirty="0" smtClean="0"/>
                  <a:t>Type2 : use training data without noise (C3 testing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MAPE = 0.275</a:t>
                </a:r>
                <a:r>
                  <a:rPr lang="en-US" altLang="zh-TW" dirty="0" smtClean="0"/>
                  <a:t>)</a:t>
                </a:r>
              </a:p>
              <a:p>
                <a:pPr lvl="2"/>
                <a:r>
                  <a:rPr lang="en-US" altLang="zh-TW" dirty="0" smtClean="0"/>
                  <a:t>Drop out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travel time &gt;500</a:t>
                </a:r>
              </a:p>
              <a:p>
                <a:pPr lvl="1"/>
                <a:endParaRPr lang="en-US" altLang="zh-TW" dirty="0"/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Type1-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training plot</a:t>
            </a:r>
            <a:endParaRPr kumimoji="1"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chemeClr val="tx2"/>
                </a:solidFill>
              </a:rPr>
              <a:t>Example C3 (8:00 am to 10:00 am) :</a:t>
            </a:r>
          </a:p>
          <a:p>
            <a:pPr lvl="1"/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" y="1771650"/>
            <a:ext cx="111887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Type1-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loss plot</a:t>
            </a:r>
            <a:endParaRPr kumimoji="1"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chemeClr val="tx2"/>
                </a:solidFill>
              </a:rPr>
              <a:t>Example C3 :</a:t>
            </a:r>
          </a:p>
          <a:p>
            <a:pPr lvl="1"/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71650"/>
            <a:ext cx="11137900" cy="45847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65845" y="1885796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altLang="zh-TW">
                <a:solidFill>
                  <a:prstClr val="black"/>
                </a:solidFill>
                <a:latin typeface="Courier" charset="0"/>
              </a:rPr>
              <a:t>1.142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570585" y="5504208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altLang="zh-TW">
                <a:solidFill>
                  <a:prstClr val="black"/>
                </a:solidFill>
                <a:latin typeface="Courier" charset="0"/>
              </a:rPr>
              <a:t>0.0034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16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Type1-</a:t>
            </a:r>
            <a:r>
              <a:rPr kumimoji="1" lang="en-US" altLang="zh-TW" dirty="0"/>
              <a:t> submission box </a:t>
            </a:r>
            <a:r>
              <a:rPr kumimoji="1" lang="en-US" altLang="zh-TW" dirty="0" smtClean="0"/>
              <a:t>plot</a:t>
            </a:r>
            <a:endParaRPr kumimoji="1"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chemeClr val="tx2"/>
                </a:solidFill>
              </a:rPr>
              <a:t>Example C3 :</a:t>
            </a:r>
          </a:p>
          <a:p>
            <a:pPr lvl="1"/>
            <a:endParaRPr lang="en-US" altLang="zh-TW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238250"/>
            <a:ext cx="11531600" cy="5118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96716" y="5464591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 smtClean="0">
                <a:solidFill>
                  <a:prstClr val="black"/>
                </a:solidFill>
                <a:latin typeface="HelveticaNeue" charset="0"/>
              </a:rPr>
              <a:t>172.3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96716" y="513682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>
                <a:solidFill>
                  <a:prstClr val="black"/>
                </a:solidFill>
                <a:latin typeface="HelveticaNeue" charset="0"/>
              </a:rPr>
              <a:t>174.8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96715" y="4895869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>
                <a:solidFill>
                  <a:prstClr val="black"/>
                </a:solidFill>
                <a:latin typeface="HelveticaNeue" charset="0"/>
              </a:rPr>
              <a:t>176.0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96714" y="4439721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altLang="zh-TW">
                <a:solidFill>
                  <a:prstClr val="black"/>
                </a:solidFill>
                <a:latin typeface="HelveticaNeue" charset="0"/>
              </a:rPr>
              <a:t>179.1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96713" y="3975139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altLang="zh-TW">
                <a:solidFill>
                  <a:prstClr val="black"/>
                </a:solidFill>
                <a:latin typeface="HelveticaNeue" charset="0"/>
              </a:rPr>
              <a:t>181.7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434169" y="3503414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TW">
                <a:solidFill>
                  <a:prstClr val="black"/>
                </a:solidFill>
                <a:latin typeface="Courier" charset="0"/>
              </a:rPr>
              <a:t>184.8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434168" y="3891796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>
                <a:solidFill>
                  <a:prstClr val="black"/>
                </a:solidFill>
                <a:latin typeface="Courier" charset="0"/>
              </a:rPr>
              <a:t>182.3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434167" y="4586497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altLang="zh-TW">
                <a:solidFill>
                  <a:prstClr val="black"/>
                </a:solidFill>
                <a:latin typeface="Courier" charset="0"/>
              </a:rPr>
              <a:t>177.8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434166" y="4911866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altLang="zh-TW">
                <a:solidFill>
                  <a:prstClr val="black"/>
                </a:solidFill>
                <a:latin typeface="Courier" charset="0"/>
              </a:rPr>
              <a:t>175.7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431640" y="5240267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>
                <a:solidFill>
                  <a:prstClr val="black"/>
                </a:solidFill>
                <a:latin typeface="Courier" charset="0"/>
              </a:rPr>
              <a:t>173.8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283027" y="4274878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altLang="zh-TW" smtClean="0">
                <a:solidFill>
                  <a:prstClr val="black"/>
                </a:solidFill>
                <a:latin typeface="Courier" charset="0"/>
              </a:rPr>
              <a:t>179.8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283027" y="3872746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>
                <a:solidFill>
                  <a:prstClr val="black"/>
                </a:solidFill>
                <a:latin typeface="Courier" charset="0"/>
              </a:rPr>
              <a:t>182.2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277976" y="3332900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altLang="zh-TW">
                <a:solidFill>
                  <a:prstClr val="black"/>
                </a:solidFill>
                <a:latin typeface="Courier" charset="0"/>
              </a:rPr>
              <a:t>185.6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272925" y="2925468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>
                <a:solidFill>
                  <a:prstClr val="black"/>
                </a:solidFill>
                <a:latin typeface="Courier" charset="0"/>
              </a:rPr>
              <a:t>188.2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8272924" y="1978190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 dirty="0">
                <a:solidFill>
                  <a:prstClr val="black"/>
                </a:solidFill>
                <a:latin typeface="Courier" charset="0"/>
              </a:rPr>
              <a:t>194.3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0920365" y="1793524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 dirty="0" smtClean="0">
                <a:solidFill>
                  <a:prstClr val="black"/>
                </a:solidFill>
                <a:latin typeface="Courier" charset="0"/>
              </a:rPr>
              <a:t>195.6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0920366" y="281889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 smtClean="0">
                <a:solidFill>
                  <a:prstClr val="black"/>
                </a:solidFill>
                <a:latin typeface="Courier" charset="0"/>
              </a:rPr>
              <a:t>189.1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0920364" y="3076290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altLang="zh-TW">
                <a:solidFill>
                  <a:prstClr val="black"/>
                </a:solidFill>
                <a:latin typeface="Courier" charset="0"/>
              </a:rPr>
              <a:t>187.5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0920364" y="386731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>
                <a:solidFill>
                  <a:prstClr val="black"/>
                </a:solidFill>
                <a:latin typeface="Courier" charset="0"/>
              </a:rPr>
              <a:t>182.1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0920363" y="4624387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altLang="zh-TW">
                <a:solidFill>
                  <a:prstClr val="black"/>
                </a:solidFill>
                <a:latin typeface="Courier" charset="0"/>
              </a:rPr>
              <a:t>177.4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08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Type1-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rank</a:t>
            </a:r>
            <a:endParaRPr kumimoji="1"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68" y="1219200"/>
            <a:ext cx="10674864" cy="4937125"/>
          </a:xfrm>
        </p:spPr>
      </p:pic>
    </p:spTree>
    <p:extLst>
      <p:ext uri="{BB962C8B-B14F-4D97-AF65-F5344CB8AC3E}">
        <p14:creationId xmlns:p14="http://schemas.microsoft.com/office/powerpoint/2010/main" val="56759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Type2- training plot</a:t>
            </a:r>
            <a:endParaRPr kumimoji="1"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chemeClr val="tx2"/>
                </a:solidFill>
              </a:rPr>
              <a:t>Example C3 (8:00 am to 10:00 am) :</a:t>
            </a:r>
          </a:p>
          <a:p>
            <a:pPr lvl="1"/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" y="1771650"/>
            <a:ext cx="111887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Type2- loss plot</a:t>
            </a:r>
            <a:endParaRPr kumimoji="1"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chemeClr val="tx2"/>
                </a:solidFill>
              </a:rPr>
              <a:t>Example C3 :</a:t>
            </a:r>
          </a:p>
          <a:p>
            <a:pPr lvl="1"/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1771650"/>
            <a:ext cx="11023600" cy="45847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281568" y="1964174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>
                <a:solidFill>
                  <a:prstClr val="black"/>
                </a:solidFill>
                <a:latin typeface="Courier" charset="0"/>
              </a:rPr>
              <a:t>5.3709898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249918" y="5438894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TW">
                <a:solidFill>
                  <a:prstClr val="black"/>
                </a:solidFill>
                <a:latin typeface="Courier" charset="0"/>
              </a:rPr>
              <a:t>0.00741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240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Divide </a:t>
            </a:r>
            <a:r>
              <a:rPr lang="en-US" altLang="zh-TW" dirty="0"/>
              <a:t>the work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43231758"/>
              </p:ext>
            </p:extLst>
          </p:nvPr>
        </p:nvGraphicFramePr>
        <p:xfrm>
          <a:off x="2846233" y="1721476"/>
          <a:ext cx="6040190" cy="3494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8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216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627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117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Name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Data 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Train model 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089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陳昶儒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v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v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089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周鴻汶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v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v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6089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王仁緯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v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v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7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Type2- </a:t>
            </a:r>
            <a:r>
              <a:rPr kumimoji="1" lang="en-US" altLang="zh-TW" dirty="0"/>
              <a:t>submission box </a:t>
            </a:r>
            <a:r>
              <a:rPr kumimoji="1" lang="en-US" altLang="zh-TW" dirty="0" smtClean="0"/>
              <a:t>plot</a:t>
            </a:r>
            <a:endParaRPr kumimoji="1"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chemeClr val="tx2"/>
                </a:solidFill>
              </a:rPr>
              <a:t>Example C3 :</a:t>
            </a:r>
          </a:p>
          <a:p>
            <a:pPr lvl="1"/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238250"/>
            <a:ext cx="11531600" cy="51181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709759" y="3939793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altLang="zh-TW" smtClean="0">
                <a:solidFill>
                  <a:prstClr val="black"/>
                </a:solidFill>
                <a:latin typeface="Courier" charset="0"/>
              </a:rPr>
              <a:t>180.1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709759" y="430733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>
                <a:solidFill>
                  <a:prstClr val="black"/>
                </a:solidFill>
                <a:latin typeface="Courier" charset="0"/>
              </a:rPr>
              <a:t>178.2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2709759" y="4931934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>
                <a:solidFill>
                  <a:prstClr val="black"/>
                </a:solidFill>
                <a:latin typeface="Courier" charset="0"/>
              </a:rPr>
              <a:t>174.0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709758" y="5216295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>
                <a:solidFill>
                  <a:prstClr val="black"/>
                </a:solidFill>
                <a:latin typeface="Courier" charset="0"/>
              </a:rPr>
              <a:t>172.0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709757" y="5514917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altLang="zh-TW">
                <a:solidFill>
                  <a:prstClr val="black"/>
                </a:solidFill>
                <a:latin typeface="Courier" charset="0"/>
              </a:rPr>
              <a:t>170.3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478717" y="3400743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 dirty="0" smtClean="0">
                <a:solidFill>
                  <a:prstClr val="black"/>
                </a:solidFill>
                <a:latin typeface="Courier" charset="0"/>
              </a:rPr>
              <a:t>183.5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478717" y="3736620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altLang="zh-TW">
                <a:solidFill>
                  <a:prstClr val="black"/>
                </a:solidFill>
                <a:latin typeface="Courier" charset="0"/>
              </a:rPr>
              <a:t>181.5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478717" y="4577458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>
                <a:solidFill>
                  <a:prstClr val="black"/>
                </a:solidFill>
                <a:latin typeface="Courier" charset="0"/>
              </a:rPr>
              <a:t>176.0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478716" y="5044508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 dirty="0">
                <a:solidFill>
                  <a:prstClr val="black"/>
                </a:solidFill>
                <a:latin typeface="Courier" charset="0"/>
              </a:rPr>
              <a:t>173.0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478714" y="5324424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TW">
                <a:solidFill>
                  <a:prstClr val="black"/>
                </a:solidFill>
                <a:latin typeface="Courier" charset="0"/>
              </a:rPr>
              <a:t>171.6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247675" y="4559257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>
                <a:solidFill>
                  <a:prstClr val="black"/>
                </a:solidFill>
                <a:latin typeface="Courier" charset="0"/>
              </a:rPr>
              <a:t>176.1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247674" y="4208126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>
                <a:solidFill>
                  <a:prstClr val="black"/>
                </a:solidFill>
                <a:latin typeface="Courier" charset="0"/>
              </a:rPr>
              <a:t>178.2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247674" y="3503414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>
                <a:solidFill>
                  <a:prstClr val="black"/>
                </a:solidFill>
                <a:latin typeface="Courier" charset="0"/>
              </a:rPr>
              <a:t>182.7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247673" y="303883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altLang="zh-TW">
                <a:solidFill>
                  <a:prstClr val="black"/>
                </a:solidFill>
                <a:latin typeface="Courier" charset="0"/>
              </a:rPr>
              <a:t>185.5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247672" y="1946324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 dirty="0">
                <a:solidFill>
                  <a:prstClr val="black"/>
                </a:solidFill>
                <a:latin typeface="Courier" charset="0"/>
              </a:rPr>
              <a:t>192.5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0886780" y="177119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 dirty="0" smtClean="0">
                <a:solidFill>
                  <a:prstClr val="black"/>
                </a:solidFill>
                <a:latin typeface="Courier" charset="0"/>
              </a:rPr>
              <a:t>193.8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0886780" y="2971734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 dirty="0" smtClean="0">
                <a:solidFill>
                  <a:prstClr val="black"/>
                </a:solidFill>
                <a:latin typeface="Courier" charset="0"/>
              </a:rPr>
              <a:t>186.2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0886780" y="3216077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TW" smtClean="0">
                <a:solidFill>
                  <a:prstClr val="black"/>
                </a:solidFill>
                <a:latin typeface="Courier" charset="0"/>
              </a:rPr>
              <a:t>184.8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0886780" y="4208126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 dirty="0" smtClean="0">
                <a:solidFill>
                  <a:prstClr val="black"/>
                </a:solidFill>
                <a:latin typeface="Courier" charset="0"/>
              </a:rPr>
              <a:t>178.3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0848143" y="495509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>
                <a:solidFill>
                  <a:prstClr val="black"/>
                </a:solidFill>
                <a:latin typeface="Courier" charset="0"/>
              </a:rPr>
              <a:t>173.4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008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Type2- rank</a:t>
            </a:r>
            <a:endParaRPr kumimoji="1"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6" name="內容版面配置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86367"/>
            <a:ext cx="10972800" cy="388120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9600" y="3226526"/>
            <a:ext cx="5974080" cy="600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28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XGboost</a:t>
            </a:r>
            <a:endParaRPr kumimoji="1"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09600" y="1415653"/>
            <a:ext cx="7435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max_depth</a:t>
            </a:r>
            <a:r>
              <a:rPr lang="en-US" altLang="zh-TW" sz="2400" dirty="0" smtClean="0"/>
              <a:t>=2 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n_estimators</a:t>
            </a:r>
            <a:r>
              <a:rPr lang="en-US" altLang="zh-TW" sz="2400" dirty="0"/>
              <a:t>=250, </a:t>
            </a:r>
            <a:r>
              <a:rPr lang="en-US" altLang="zh-TW" sz="2400" dirty="0" err="1"/>
              <a:t>learning_rate</a:t>
            </a:r>
            <a:r>
              <a:rPr lang="en-US" altLang="zh-TW" sz="2400" dirty="0"/>
              <a:t>=0.01</a:t>
            </a: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237" y="1920875"/>
            <a:ext cx="5867525" cy="4937125"/>
          </a:xfrm>
        </p:spPr>
      </p:pic>
      <p:sp>
        <p:nvSpPr>
          <p:cNvPr id="9" name="矩形 8"/>
          <p:cNvSpPr/>
          <p:nvPr/>
        </p:nvSpPr>
        <p:spPr>
          <a:xfrm>
            <a:off x="3252866" y="2833141"/>
            <a:ext cx="5606321" cy="4197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6590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XGboost</a:t>
            </a:r>
            <a:r>
              <a:rPr kumimoji="1" lang="en-US" altLang="zh-TW" dirty="0" smtClean="0"/>
              <a:t> rank</a:t>
            </a:r>
            <a:endParaRPr kumimoji="1"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內容版面配置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38662"/>
            <a:ext cx="10972800" cy="461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49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Task 2 (volume)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226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Data processing (volume)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Original data set : 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06"/>
          <a:stretch/>
        </p:blipFill>
        <p:spPr>
          <a:xfrm>
            <a:off x="6806678" y="2531622"/>
            <a:ext cx="4999838" cy="3643269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25</a:t>
            </a:fld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605026" y="1914863"/>
            <a:ext cx="14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mtClean="0"/>
              <a:t>weather data</a:t>
            </a:r>
            <a:endParaRPr kumimoji="1"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894985" y="1914863"/>
            <a:ext cx="13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volume data</a:t>
            </a:r>
            <a:endParaRPr kumimoji="1"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4" y="2524823"/>
            <a:ext cx="5581761" cy="296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1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42" y="2943212"/>
            <a:ext cx="5128220" cy="2631106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" b="911"/>
          <a:stretch/>
        </p:blipFill>
        <p:spPr>
          <a:xfrm>
            <a:off x="7408402" y="2944677"/>
            <a:ext cx="2236707" cy="2686413"/>
          </a:xfrm>
          <a:prstGeom prst="rect">
            <a:avLst/>
          </a:prstGeom>
        </p:spPr>
      </p:pic>
      <p:sp>
        <p:nvSpPr>
          <p:cNvPr id="8" name="內容版面配置區 2"/>
          <p:cNvSpPr txBox="1">
            <a:spLocks/>
          </p:cNvSpPr>
          <p:nvPr/>
        </p:nvSpPr>
        <p:spPr>
          <a:xfrm>
            <a:off x="609600" y="1219200"/>
            <a:ext cx="109728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W</a:t>
            </a:r>
            <a:r>
              <a:rPr lang="en-US" altLang="zh-TW" dirty="0" smtClean="0"/>
              <a:t>e get every 5-min total volume, and combine volume and weather data.</a:t>
            </a:r>
          </a:p>
          <a:p>
            <a:r>
              <a:rPr lang="en-US" altLang="zh-TW" dirty="0" smtClean="0"/>
              <a:t>we also split data to :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entry and exit traffic volumes at tollgates 1, 2 and </a:t>
            </a:r>
            <a:r>
              <a:rPr lang="en-US" altLang="zh-TW" dirty="0" smtClean="0">
                <a:solidFill>
                  <a:srgbClr val="0070C0"/>
                </a:solidFill>
              </a:rPr>
              <a:t>3 </a:t>
            </a:r>
            <a:endParaRPr lang="en-US" altLang="zh-TW" dirty="0">
              <a:solidFill>
                <a:srgbClr val="0070C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63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Train models and predict</a:t>
            </a:r>
            <a:endParaRPr kumimoji="1"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609599" y="1219200"/>
            <a:ext cx="11107119" cy="4937760"/>
          </a:xfrm>
        </p:spPr>
        <p:txBody>
          <a:bodyPr/>
          <a:lstStyle/>
          <a:p>
            <a:r>
              <a:rPr kumimoji="1" lang="en-US" altLang="zh-TW" dirty="0"/>
              <a:t>we </a:t>
            </a:r>
            <a:r>
              <a:rPr kumimoji="1" lang="en-US" altLang="zh-TW" dirty="0" smtClean="0"/>
              <a:t>choose weekday, hours, pressure, temperature and humidity as feature, and use min-max method to normalize them.</a:t>
            </a:r>
          </a:p>
          <a:p>
            <a:r>
              <a:rPr kumimoji="1" lang="en-US" altLang="zh-TW" dirty="0" smtClean="0"/>
              <a:t>use neural network to train models, and we set :</a:t>
            </a:r>
          </a:p>
          <a:p>
            <a:pPr lvl="1"/>
            <a:r>
              <a:rPr kumimoji="1" lang="en-US" altLang="zh-TW" dirty="0" smtClean="0"/>
              <a:t>hidden layer : 1</a:t>
            </a:r>
          </a:p>
          <a:p>
            <a:pPr lvl="1"/>
            <a:r>
              <a:rPr kumimoji="1" lang="en-US" altLang="zh-TW" dirty="0" smtClean="0"/>
              <a:t>neurons : 10</a:t>
            </a:r>
          </a:p>
          <a:p>
            <a:pPr lvl="1"/>
            <a:r>
              <a:rPr kumimoji="1" lang="en-US" altLang="zh-TW" dirty="0" smtClean="0"/>
              <a:t>optimizer : stochastic gradient descent</a:t>
            </a:r>
          </a:p>
          <a:p>
            <a:pPr lvl="1"/>
            <a:r>
              <a:rPr kumimoji="1" lang="en-US" altLang="zh-TW" dirty="0" smtClean="0"/>
              <a:t>batch size : 50</a:t>
            </a:r>
          </a:p>
          <a:p>
            <a:pPr lvl="1"/>
            <a:r>
              <a:rPr kumimoji="1" lang="en-US" altLang="zh-TW" dirty="0" smtClean="0"/>
              <a:t>learning rate : 0.001</a:t>
            </a:r>
          </a:p>
          <a:p>
            <a:pPr lvl="1"/>
            <a:r>
              <a:rPr lang="en-US" altLang="zh-TW" dirty="0" smtClean="0"/>
              <a:t>iteration : 100</a:t>
            </a:r>
            <a:endParaRPr lang="en-US" altLang="zh-TW" dirty="0"/>
          </a:p>
          <a:p>
            <a:pPr lvl="1"/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270" y="4709291"/>
            <a:ext cx="7609130" cy="15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8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Future</a:t>
            </a:r>
            <a:r>
              <a:rPr kumimoji="1" lang="zh-TW" altLang="en-US" dirty="0"/>
              <a:t> </a:t>
            </a:r>
            <a:r>
              <a:rPr kumimoji="1" lang="en-US" altLang="zh-TW" dirty="0"/>
              <a:t>Work</a:t>
            </a:r>
            <a:endParaRPr kumimoji="1"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609599" y="1219200"/>
            <a:ext cx="11107119" cy="4937760"/>
          </a:xfrm>
        </p:spPr>
        <p:txBody>
          <a:bodyPr/>
          <a:lstStyle/>
          <a:p>
            <a:r>
              <a:rPr kumimoji="1" lang="en-US" altLang="zh-TW" dirty="0" smtClean="0">
                <a:solidFill>
                  <a:schemeClr val="tx2"/>
                </a:solidFill>
              </a:rPr>
              <a:t>Select</a:t>
            </a:r>
            <a:r>
              <a:rPr kumimoji="1" lang="zh-TW" altLang="en-US" dirty="0" smtClean="0">
                <a:solidFill>
                  <a:schemeClr val="tx2"/>
                </a:solidFill>
              </a:rPr>
              <a:t> </a:t>
            </a:r>
            <a:r>
              <a:rPr kumimoji="1" lang="en-US" altLang="zh-TW" dirty="0" smtClean="0">
                <a:solidFill>
                  <a:schemeClr val="tx2"/>
                </a:solidFill>
              </a:rPr>
              <a:t>different model</a:t>
            </a:r>
            <a:r>
              <a:rPr kumimoji="1" lang="en-US" altLang="zh-TW" dirty="0">
                <a:solidFill>
                  <a:schemeClr val="tx2"/>
                </a:solidFill>
              </a:rPr>
              <a:t>s</a:t>
            </a:r>
            <a:r>
              <a:rPr kumimoji="1" lang="en-US" altLang="zh-TW" dirty="0" smtClean="0">
                <a:solidFill>
                  <a:schemeClr val="tx2"/>
                </a:solidFill>
              </a:rPr>
              <a:t> : RNN or </a:t>
            </a:r>
            <a:r>
              <a:rPr kumimoji="1" lang="en-US" altLang="zh-TW" dirty="0" err="1" smtClean="0">
                <a:solidFill>
                  <a:schemeClr val="tx2"/>
                </a:solidFill>
              </a:rPr>
              <a:t>XGboost</a:t>
            </a:r>
            <a:endParaRPr kumimoji="1" lang="en-US" altLang="zh-TW" dirty="0" smtClean="0">
              <a:solidFill>
                <a:schemeClr val="tx2"/>
              </a:solidFill>
            </a:endParaRPr>
          </a:p>
          <a:p>
            <a:r>
              <a:rPr kumimoji="1" lang="en-US" altLang="zh-TW" dirty="0" smtClean="0">
                <a:solidFill>
                  <a:schemeClr val="tx2"/>
                </a:solidFill>
              </a:rPr>
              <a:t>Consider other features : </a:t>
            </a:r>
            <a:r>
              <a:rPr kumimoji="1" lang="en-US" altLang="zh-TW" dirty="0" err="1" smtClean="0">
                <a:solidFill>
                  <a:schemeClr val="tx2"/>
                </a:solidFill>
              </a:rPr>
              <a:t>travel_seq</a:t>
            </a:r>
            <a:r>
              <a:rPr kumimoji="1" lang="en-US" altLang="zh-TW" dirty="0">
                <a:solidFill>
                  <a:schemeClr val="tx2"/>
                </a:solidFill>
              </a:rPr>
              <a:t> </a:t>
            </a:r>
            <a:r>
              <a:rPr kumimoji="1" lang="en-US" altLang="zh-TW" dirty="0" smtClean="0">
                <a:solidFill>
                  <a:schemeClr val="tx2"/>
                </a:solidFill>
              </a:rPr>
              <a:t>, routes(table 4)</a:t>
            </a:r>
          </a:p>
          <a:p>
            <a:r>
              <a:rPr kumimoji="1" lang="en-US" altLang="zh-TW" dirty="0" smtClean="0">
                <a:solidFill>
                  <a:schemeClr val="tx2"/>
                </a:solidFill>
              </a:rPr>
              <a:t>Use </a:t>
            </a:r>
            <a:r>
              <a:rPr kumimoji="1" lang="en-US" altLang="zh-TW" dirty="0">
                <a:solidFill>
                  <a:schemeClr val="tx2"/>
                </a:solidFill>
              </a:rPr>
              <a:t>different NN Architecture </a:t>
            </a:r>
            <a:r>
              <a:rPr kumimoji="1" lang="en-US" altLang="zh-TW" dirty="0" smtClean="0">
                <a:solidFill>
                  <a:schemeClr val="tx2"/>
                </a:solidFill>
              </a:rPr>
              <a:t>types</a:t>
            </a:r>
          </a:p>
          <a:p>
            <a:pPr lvl="1"/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141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137664" y="2949262"/>
            <a:ext cx="7443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 dirty="0" smtClean="0"/>
              <a:t>Thank you for listening</a:t>
            </a:r>
            <a:endParaRPr kumimoji="1"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38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Task 1 (travel time)</a:t>
            </a:r>
          </a:p>
          <a:p>
            <a:pPr lvl="1"/>
            <a:r>
              <a:rPr lang="en-US" altLang="zh-TW" dirty="0" smtClean="0"/>
              <a:t>Data processing</a:t>
            </a:r>
          </a:p>
          <a:p>
            <a:pPr lvl="1"/>
            <a:r>
              <a:rPr lang="en-US" altLang="zh-TW" dirty="0" smtClean="0"/>
              <a:t>Train model ( using Microsoft Azure )</a:t>
            </a:r>
          </a:p>
          <a:p>
            <a:pPr lvl="1"/>
            <a:r>
              <a:rPr lang="en-US" altLang="zh-TW" dirty="0"/>
              <a:t>Train model ( </a:t>
            </a:r>
            <a:r>
              <a:rPr lang="en-US" altLang="zh-TW" dirty="0" smtClean="0"/>
              <a:t>using Python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Task 2 (volume)</a:t>
            </a:r>
          </a:p>
          <a:p>
            <a:pPr lvl="1"/>
            <a:r>
              <a:rPr lang="en-US" altLang="zh-TW" dirty="0"/>
              <a:t>Data processing</a:t>
            </a:r>
          </a:p>
          <a:p>
            <a:pPr lvl="1"/>
            <a:r>
              <a:rPr lang="en-US" altLang="zh-TW" dirty="0" smtClean="0"/>
              <a:t>Train </a:t>
            </a:r>
            <a:r>
              <a:rPr lang="en-US" altLang="zh-TW" dirty="0"/>
              <a:t>model ( using Python </a:t>
            </a:r>
            <a:r>
              <a:rPr lang="en-US" altLang="zh-TW" dirty="0" err="1" smtClean="0"/>
              <a:t>Keras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89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Task 1 (travel time)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584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Data processing (travel time)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Original data set :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0" y="2284195"/>
            <a:ext cx="5470878" cy="443791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678" y="2284195"/>
            <a:ext cx="4999838" cy="4437915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5</a:t>
            </a:fld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605026" y="1914863"/>
            <a:ext cx="14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mtClean="0"/>
              <a:t>weather data</a:t>
            </a:r>
            <a:endParaRPr kumimoji="1"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894985" y="191486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trajectories </a:t>
            </a:r>
            <a:r>
              <a:rPr kumimoji="1" lang="en-US" altLang="zh-TW" dirty="0" smtClean="0"/>
              <a:t>data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36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505" y="3248363"/>
            <a:ext cx="5203689" cy="3107987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06"/>
          <a:stretch/>
        </p:blipFill>
        <p:spPr>
          <a:xfrm>
            <a:off x="7608875" y="3248363"/>
            <a:ext cx="1988922" cy="3119964"/>
          </a:xfrm>
          <a:prstGeom prst="rect">
            <a:avLst/>
          </a:prstGeom>
        </p:spPr>
      </p:pic>
      <p:sp>
        <p:nvSpPr>
          <p:cNvPr id="10" name="內容版面配置區 2"/>
          <p:cNvSpPr txBox="1">
            <a:spLocks/>
          </p:cNvSpPr>
          <p:nvPr/>
        </p:nvSpPr>
        <p:spPr>
          <a:xfrm>
            <a:off x="609600" y="1219200"/>
            <a:ext cx="109728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combine the </a:t>
            </a:r>
            <a:r>
              <a:rPr kumimoji="1" lang="en-US" altLang="zh-TW" dirty="0"/>
              <a:t>trajectories </a:t>
            </a:r>
            <a:r>
              <a:rPr kumimoji="1" lang="en-US" altLang="zh-TW" dirty="0" smtClean="0"/>
              <a:t>and weather data</a:t>
            </a:r>
          </a:p>
          <a:p>
            <a:r>
              <a:rPr kumimoji="1" lang="en-US" altLang="zh-TW" dirty="0" smtClean="0"/>
              <a:t>split dataset and use them to train different models</a:t>
            </a:r>
            <a:r>
              <a:rPr lang="en-US" altLang="zh-TW" b="1" dirty="0"/>
              <a:t>   </a:t>
            </a:r>
            <a:endParaRPr lang="en-US" altLang="zh-TW" b="1" dirty="0" smtClean="0"/>
          </a:p>
          <a:p>
            <a:pPr lvl="1"/>
            <a:r>
              <a:rPr lang="en-US" altLang="zh-TW" sz="1800" dirty="0" smtClean="0">
                <a:solidFill>
                  <a:srgbClr val="0070C0"/>
                </a:solidFill>
              </a:rPr>
              <a:t>Routes from Intersection A to Tollgates 2 &amp; 3;</a:t>
            </a:r>
          </a:p>
          <a:p>
            <a:pPr lvl="1"/>
            <a:r>
              <a:rPr lang="en-US" altLang="zh-TW" sz="1800" dirty="0" smtClean="0">
                <a:solidFill>
                  <a:srgbClr val="0070C0"/>
                </a:solidFill>
              </a:rPr>
              <a:t>Routes from Intersection B to Tollgates 1 &amp; 3;</a:t>
            </a:r>
          </a:p>
          <a:p>
            <a:pPr lvl="1"/>
            <a:r>
              <a:rPr lang="en-US" altLang="zh-TW" sz="1800" dirty="0" smtClean="0">
                <a:solidFill>
                  <a:srgbClr val="0070C0"/>
                </a:solidFill>
              </a:rPr>
              <a:t>Routes from Intersection C to Tollages 1 &amp; 3.</a:t>
            </a:r>
          </a:p>
          <a:p>
            <a:endParaRPr kumimoji="1" lang="zh-TW" altLang="en-US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3049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</a:t>
            </a:r>
            <a:r>
              <a:rPr kumimoji="1" lang="en-US" altLang="zh-TW" dirty="0" smtClean="0"/>
              <a:t>eatures correlation and normalization</a:t>
            </a:r>
            <a:endParaRPr kumimoji="1"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7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our original features are </a:t>
                </a:r>
              </a:p>
              <a:p>
                <a:pPr lvl="1"/>
                <a:r>
                  <a:rPr kumimoji="1" lang="en-US" altLang="zh-TW" sz="1800" dirty="0" smtClean="0">
                    <a:solidFill>
                      <a:srgbClr val="0070C0"/>
                    </a:solidFill>
                  </a:rPr>
                  <a:t>month, day, weekday, hour, minute, pressure, </a:t>
                </a:r>
                <a:r>
                  <a:rPr kumimoji="1" lang="en-US" altLang="zh-TW" sz="1800" dirty="0" err="1" smtClean="0">
                    <a:solidFill>
                      <a:srgbClr val="0070C0"/>
                    </a:solidFill>
                  </a:rPr>
                  <a:t>sea_pressure</a:t>
                </a:r>
                <a:r>
                  <a:rPr kumimoji="1" lang="en-US" altLang="zh-TW" sz="1800" dirty="0" smtClean="0">
                    <a:solidFill>
                      <a:srgbClr val="0070C0"/>
                    </a:solidFill>
                  </a:rPr>
                  <a:t>, </a:t>
                </a:r>
                <a:br>
                  <a:rPr kumimoji="1" lang="en-US" altLang="zh-TW" sz="1800" dirty="0" smtClean="0">
                    <a:solidFill>
                      <a:srgbClr val="0070C0"/>
                    </a:solidFill>
                  </a:rPr>
                </a:br>
                <a:r>
                  <a:rPr kumimoji="1" lang="en-US" altLang="zh-TW" sz="1800" dirty="0" err="1" smtClean="0">
                    <a:solidFill>
                      <a:srgbClr val="0070C0"/>
                    </a:solidFill>
                  </a:rPr>
                  <a:t>wind_direction</a:t>
                </a:r>
                <a:r>
                  <a:rPr kumimoji="1" lang="en-US" altLang="zh-TW" sz="1800" dirty="0" smtClean="0">
                    <a:solidFill>
                      <a:srgbClr val="0070C0"/>
                    </a:solidFill>
                  </a:rPr>
                  <a:t>, </a:t>
                </a:r>
                <a:r>
                  <a:rPr kumimoji="1" lang="en-US" altLang="zh-TW" sz="1800" dirty="0" err="1" smtClean="0">
                    <a:solidFill>
                      <a:srgbClr val="0070C0"/>
                    </a:solidFill>
                  </a:rPr>
                  <a:t>wind_speed</a:t>
                </a:r>
                <a:r>
                  <a:rPr kumimoji="1" lang="en-US" altLang="zh-TW" sz="1800" dirty="0" smtClean="0">
                    <a:solidFill>
                      <a:srgbClr val="0070C0"/>
                    </a:solidFill>
                  </a:rPr>
                  <a:t>, temperature, humidity, precipitation</a:t>
                </a:r>
              </a:p>
              <a:p>
                <a:r>
                  <a:rPr kumimoji="1" lang="en-US" altLang="zh-TW" sz="2100" dirty="0" smtClean="0"/>
                  <a:t>We use </a:t>
                </a:r>
                <a:r>
                  <a:rPr lang="en-US" altLang="zh-TW" sz="2400" dirty="0"/>
                  <a:t>P</a:t>
                </a:r>
                <a:r>
                  <a:rPr lang="en-US" altLang="zh-TW" sz="2400" dirty="0" smtClean="0"/>
                  <a:t>earson method to calculate correlation of features and travel time, and extraction better features.</a:t>
                </a:r>
              </a:p>
              <a:p>
                <a:pPr lvl="1"/>
                <a:r>
                  <a:rPr lang="en-US" altLang="zh-TW" sz="1800" dirty="0" smtClean="0">
                    <a:solidFill>
                      <a:srgbClr val="0070C0"/>
                    </a:solidFill>
                  </a:rPr>
                  <a:t>hour, weekday, pressure, </a:t>
                </a:r>
                <a:r>
                  <a:rPr lang="en-US" altLang="zh-TW" sz="1800" dirty="0" err="1" smtClean="0">
                    <a:solidFill>
                      <a:srgbClr val="0070C0"/>
                    </a:solidFill>
                  </a:rPr>
                  <a:t>wind_direcrion</a:t>
                </a:r>
                <a:r>
                  <a:rPr lang="en-US" altLang="zh-TW" sz="1800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altLang="zh-TW" sz="1800" dirty="0" err="1" smtClean="0">
                    <a:solidFill>
                      <a:srgbClr val="0070C0"/>
                    </a:solidFill>
                  </a:rPr>
                  <a:t>wind_speed</a:t>
                </a:r>
                <a:r>
                  <a:rPr lang="en-US" altLang="zh-TW" sz="1800" dirty="0" smtClean="0">
                    <a:solidFill>
                      <a:srgbClr val="0070C0"/>
                    </a:solidFill>
                  </a:rPr>
                  <a:t>, temperature, humidity</a:t>
                </a:r>
              </a:p>
              <a:p>
                <a:endParaRPr lang="en-US" altLang="zh-TW" sz="2400" dirty="0"/>
              </a:p>
              <a:p>
                <a:r>
                  <a:rPr kumimoji="1" lang="en-US" altLang="zh-TW" sz="2100" dirty="0"/>
                  <a:t>W</a:t>
                </a:r>
                <a:r>
                  <a:rPr kumimoji="1" lang="en-US" altLang="zh-TW" sz="2100" dirty="0" smtClean="0"/>
                  <a:t>e normalize data to [-1, 1].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TW" sz="1800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𝑛𝑜𝑟</m:t>
                    </m:r>
                    <m:r>
                      <a:rPr kumimoji="1" lang="en-US" altLang="zh-TW" sz="1800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= (</m:t>
                    </m:r>
                    <m:r>
                      <a:rPr kumimoji="1" lang="en-US" altLang="zh-TW" sz="1800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𝑋</m:t>
                    </m:r>
                    <m:r>
                      <a:rPr kumimoji="1" lang="en-US" altLang="zh-TW" sz="1800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−</m:t>
                    </m:r>
                    <m:r>
                      <a:rPr kumimoji="1" lang="en-US" altLang="zh-TW" sz="1800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𝑚𝑒𝑎𝑛</m:t>
                    </m:r>
                    <m:d>
                      <m:dPr>
                        <m:ctrlPr>
                          <a:rPr kumimoji="1" lang="en-US" altLang="zh-TW" sz="18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18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𝑋</m:t>
                        </m:r>
                      </m:e>
                    </m:d>
                    <m:r>
                      <a:rPr kumimoji="1" lang="en-US" altLang="zh-TW" sz="1800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)/(</m:t>
                    </m:r>
                    <m:r>
                      <a:rPr kumimoji="1" lang="en-US" altLang="zh-TW" sz="1800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𝑀𝑎𝑥</m:t>
                    </m:r>
                    <m:d>
                      <m:dPr>
                        <m:ctrlPr>
                          <a:rPr kumimoji="1" lang="en-US" altLang="zh-TW" sz="18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18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𝑋</m:t>
                        </m:r>
                      </m:e>
                    </m:d>
                    <m:r>
                      <a:rPr kumimoji="1" lang="en-US" altLang="zh-TW" sz="1800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−</m:t>
                    </m:r>
                    <m:r>
                      <a:rPr kumimoji="1" lang="en-US" altLang="zh-TW" sz="1800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𝑀𝑖𝑛</m:t>
                    </m:r>
                    <m:r>
                      <a:rPr kumimoji="1" lang="en-US" altLang="zh-TW" sz="1800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(</m:t>
                    </m:r>
                    <m:r>
                      <a:rPr kumimoji="1" lang="en-US" altLang="zh-TW" sz="1800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𝑥</m:t>
                    </m:r>
                    <m:r>
                      <a:rPr kumimoji="1" lang="en-US" altLang="zh-TW" sz="1800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))</m:t>
                    </m:r>
                  </m:oMath>
                </a14:m>
                <a:endParaRPr kumimoji="1" lang="en-US" altLang="zh-TW" sz="1800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995" y="3704788"/>
            <a:ext cx="4352108" cy="265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5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Rank(2017-4-12)</a:t>
            </a:r>
            <a:endParaRPr kumimoji="1"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7158"/>
            <a:ext cx="10972800" cy="3881208"/>
          </a:xfrm>
        </p:spPr>
      </p:pic>
    </p:spTree>
    <p:extLst>
      <p:ext uri="{BB962C8B-B14F-4D97-AF65-F5344CB8AC3E}">
        <p14:creationId xmlns:p14="http://schemas.microsoft.com/office/powerpoint/2010/main" val="4497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 model ( using Microsoft Azure )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304163"/>
            <a:ext cx="5297089" cy="327926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689" y="3029803"/>
            <a:ext cx="5660037" cy="332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6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分鏡腳本配置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8624</TotalTime>
  <Words>561</Words>
  <Application>Microsoft Macintosh PowerPoint</Application>
  <PresentationFormat>寬螢幕</PresentationFormat>
  <Paragraphs>223</Paragraphs>
  <Slides>29</Slides>
  <Notes>4</Notes>
  <HiddenSlides>1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29</vt:i4>
      </vt:variant>
    </vt:vector>
  </HeadingPairs>
  <TitlesOfParts>
    <vt:vector size="43" baseType="lpstr">
      <vt:lpstr>Bookman Old Style</vt:lpstr>
      <vt:lpstr>Calibri</vt:lpstr>
      <vt:lpstr>Cambria Math</vt:lpstr>
      <vt:lpstr>Courier</vt:lpstr>
      <vt:lpstr>Gill Sans MT</vt:lpstr>
      <vt:lpstr>HelveticaNeue</vt:lpstr>
      <vt:lpstr>Times New Roman</vt:lpstr>
      <vt:lpstr>Wingdings</vt:lpstr>
      <vt:lpstr>Wingdings 3</vt:lpstr>
      <vt:lpstr>新細明體</vt:lpstr>
      <vt:lpstr>標楷體</vt:lpstr>
      <vt:lpstr>Arial</vt:lpstr>
      <vt:lpstr>原創</vt:lpstr>
      <vt:lpstr>分鏡腳本配置</vt:lpstr>
      <vt:lpstr>KDD Cup 2017</vt:lpstr>
      <vt:lpstr>Divide the work</vt:lpstr>
      <vt:lpstr>Outline</vt:lpstr>
      <vt:lpstr>Task 1 (travel time)</vt:lpstr>
      <vt:lpstr>Data processing (travel time)</vt:lpstr>
      <vt:lpstr>PowerPoint 簡報</vt:lpstr>
      <vt:lpstr>Features correlation and normalization</vt:lpstr>
      <vt:lpstr>Rank(2017-4-12)</vt:lpstr>
      <vt:lpstr>Train model ( using Microsoft Azure )</vt:lpstr>
      <vt:lpstr>Feature Selection</vt:lpstr>
      <vt:lpstr>Neural Network parameter</vt:lpstr>
      <vt:lpstr>Result</vt:lpstr>
      <vt:lpstr>Train model ( using Python Tensorflow)</vt:lpstr>
      <vt:lpstr>Type1- training plot</vt:lpstr>
      <vt:lpstr>Type1- loss plot</vt:lpstr>
      <vt:lpstr>Type1- submission box plot</vt:lpstr>
      <vt:lpstr>Type1- rank</vt:lpstr>
      <vt:lpstr>Type2- training plot</vt:lpstr>
      <vt:lpstr>Type2- loss plot</vt:lpstr>
      <vt:lpstr>Type2- submission box plot</vt:lpstr>
      <vt:lpstr>Type2- rank</vt:lpstr>
      <vt:lpstr>XGboost</vt:lpstr>
      <vt:lpstr>XGboost rank</vt:lpstr>
      <vt:lpstr>Task 2 (volume)</vt:lpstr>
      <vt:lpstr>Data processing (volume)</vt:lpstr>
      <vt:lpstr>PowerPoint 簡報</vt:lpstr>
      <vt:lpstr>Train models and predict</vt:lpstr>
      <vt:lpstr>Future Work</vt:lpstr>
      <vt:lpstr>PowerPoint 簡報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Microsoft Office 使用者</cp:lastModifiedBy>
  <cp:revision>517</cp:revision>
  <dcterms:created xsi:type="dcterms:W3CDTF">2016-08-15T05:48:14Z</dcterms:created>
  <dcterms:modified xsi:type="dcterms:W3CDTF">2017-04-13T08:09:56Z</dcterms:modified>
</cp:coreProperties>
</file>