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66" r:id="rId7"/>
    <p:sldId id="267" r:id="rId8"/>
    <p:sldId id="268" r:id="rId9"/>
    <p:sldId id="262" r:id="rId10"/>
    <p:sldId id="264" r:id="rId11"/>
    <p:sldId id="263" r:id="rId12"/>
    <p:sldId id="259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840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Knowledge Discovery and Data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Presentator</a:t>
            </a:r>
            <a:r>
              <a:rPr lang="en-US" altLang="zh-TW" dirty="0" smtClean="0"/>
              <a:t>:</a:t>
            </a:r>
            <a:r>
              <a:rPr lang="zh-TW" altLang="en-US" dirty="0" smtClean="0"/>
              <a:t>蘇政柏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3745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所使用的工具及平台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Why we need </a:t>
            </a:r>
            <a:r>
              <a:rPr lang="en-US" altLang="zh-TW" sz="3200" dirty="0" err="1" smtClean="0"/>
              <a:t>cuda</a:t>
            </a:r>
            <a:r>
              <a:rPr lang="en-US" altLang="zh-TW" sz="3200" dirty="0" smtClean="0"/>
              <a:t>?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193" y="1707136"/>
            <a:ext cx="5144942" cy="388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1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PU-GPU.jpg (655×36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85" y="0"/>
            <a:ext cx="9871229" cy="556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297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所使用的工具及</a:t>
            </a:r>
            <a:r>
              <a:rPr lang="zh-TW" altLang="en-US" dirty="0" smtClean="0"/>
              <a:t>平台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zh-TW" altLang="en-US" sz="2800" dirty="0" smtClean="0"/>
              <a:t>優勢</a:t>
            </a:r>
            <a:r>
              <a:rPr lang="en-US" altLang="zh-TW" sz="2800" dirty="0" smtClean="0"/>
              <a:t>:</a:t>
            </a:r>
          </a:p>
          <a:p>
            <a:pPr lvl="1"/>
            <a:r>
              <a:rPr lang="zh-TW" altLang="en-US" sz="2800" dirty="0" smtClean="0"/>
              <a:t>支援</a:t>
            </a:r>
            <a:r>
              <a:rPr lang="en-US" altLang="zh-TW" sz="2800" dirty="0" smtClean="0"/>
              <a:t>CUDA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GPU</a:t>
            </a:r>
            <a:r>
              <a:rPr lang="zh-TW" altLang="en-US" sz="2800" dirty="0" smtClean="0"/>
              <a:t>加速</a:t>
            </a:r>
            <a:endParaRPr lang="en-US" altLang="zh-TW" sz="2800" dirty="0" smtClean="0"/>
          </a:p>
          <a:p>
            <a:pPr lvl="1"/>
            <a:r>
              <a:rPr lang="en-US" altLang="zh-TW" sz="2800" dirty="0" smtClean="0"/>
              <a:t>Google</a:t>
            </a:r>
            <a:r>
              <a:rPr lang="zh-TW" altLang="en-US" sz="2800" dirty="0" smtClean="0"/>
              <a:t>開發，版本升級穩定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安裝</a:t>
            </a:r>
            <a:r>
              <a:rPr lang="zh-TW" altLang="en-US" sz="2800" dirty="0"/>
              <a:t>容易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使用人數眾多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使用</a:t>
            </a:r>
            <a:r>
              <a:rPr lang="zh-TW" altLang="en-US" sz="2800" dirty="0"/>
              <a:t>容易</a:t>
            </a:r>
            <a:endParaRPr lang="en-US" altLang="zh-TW" sz="2800" dirty="0" smtClean="0"/>
          </a:p>
          <a:p>
            <a:pPr lvl="1"/>
            <a:endParaRPr lang="zh-TW" altLang="en-US" sz="2800" dirty="0"/>
          </a:p>
        </p:txBody>
      </p:sp>
      <p:pic>
        <p:nvPicPr>
          <p:cNvPr id="1026" name="Picture 2" descr="https://www.tensorflow.org/_static/images/tensorflow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930" y="2742716"/>
            <a:ext cx="33528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593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現在遇到的</a:t>
            </a:r>
            <a:r>
              <a:rPr lang="zh-TW" altLang="en-US" dirty="0" smtClean="0"/>
              <a:t>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資料前處理盡可能保留或添加更多的特徵</a:t>
            </a:r>
            <a:endParaRPr lang="en-US" altLang="zh-TW" sz="3200" dirty="0" smtClean="0"/>
          </a:p>
          <a:p>
            <a:r>
              <a:rPr lang="zh-TW" altLang="en-US" sz="3200" dirty="0" smtClean="0"/>
              <a:t>特徵擷取</a:t>
            </a:r>
            <a:r>
              <a:rPr lang="zh-TW" altLang="en-US" sz="3200" dirty="0"/>
              <a:t>層</a:t>
            </a:r>
            <a:r>
              <a:rPr lang="zh-TW" altLang="en-US" sz="3200" dirty="0" smtClean="0"/>
              <a:t>是否適合現有的資料</a:t>
            </a:r>
            <a:endParaRPr lang="en-US" altLang="zh-TW" sz="3200" dirty="0" smtClean="0"/>
          </a:p>
          <a:p>
            <a:r>
              <a:rPr lang="en-US" altLang="zh-TW" sz="3200" dirty="0" smtClean="0"/>
              <a:t>RNN</a:t>
            </a:r>
            <a:r>
              <a:rPr lang="zh-TW" altLang="en-US" sz="3200" dirty="0" smtClean="0"/>
              <a:t>的架構是否合適，回不會導致發散</a:t>
            </a:r>
            <a:endParaRPr lang="zh-TW" altLang="en-US" sz="3200" dirty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19775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未來可精進之</a:t>
            </a:r>
            <a:r>
              <a:rPr lang="zh-TW" altLang="en-US" dirty="0" smtClean="0"/>
              <a:t>部分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 smtClean="0"/>
              <a:t>softmax</a:t>
            </a:r>
            <a:r>
              <a:rPr lang="zh-TW" altLang="en-US" sz="3200" dirty="0" smtClean="0"/>
              <a:t>分類層改為更強的分類器</a:t>
            </a:r>
            <a:endParaRPr lang="en-US" altLang="zh-TW" sz="3200" dirty="0" smtClean="0"/>
          </a:p>
          <a:p>
            <a:r>
              <a:rPr lang="zh-TW" altLang="en-US" sz="3200" dirty="0" smtClean="0"/>
              <a:t>加入</a:t>
            </a:r>
            <a:r>
              <a:rPr lang="en-US" altLang="zh-TW" sz="3200" dirty="0" smtClean="0"/>
              <a:t>decision tree</a:t>
            </a:r>
            <a:r>
              <a:rPr lang="zh-TW" altLang="en-US" sz="3200" dirty="0" smtClean="0"/>
              <a:t>減少資料的複雜度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1537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zh-TW" altLang="en-US" sz="4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en-US" altLang="zh-TW" sz="4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所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使用的工具及</a:t>
            </a:r>
            <a:r>
              <a:rPr lang="zh-TW" altLang="en-US" sz="4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平台</a:t>
            </a:r>
            <a:endParaRPr lang="en-US" altLang="zh-TW" sz="4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現在遇到的</a:t>
            </a:r>
            <a:r>
              <a:rPr lang="zh-TW" altLang="en-US" sz="4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  <a:endParaRPr lang="en-US" altLang="zh-TW" sz="4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未來可精進之部分</a:t>
            </a:r>
            <a:endParaRPr lang="en-US" altLang="zh-TW" sz="4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907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zh-TW" altLang="en-US" sz="3200" dirty="0"/>
              <a:t>資料前處理</a:t>
            </a:r>
            <a:r>
              <a:rPr lang="en-US" altLang="zh-TW" sz="3200" dirty="0"/>
              <a:t>(data preprocessing)</a:t>
            </a:r>
          </a:p>
          <a:p>
            <a:r>
              <a:rPr lang="zh-TW" altLang="en-US" sz="3200" dirty="0"/>
              <a:t>抽取特徵</a:t>
            </a:r>
            <a:r>
              <a:rPr lang="en-US" altLang="zh-TW" sz="3200" dirty="0"/>
              <a:t>(feature extraction)</a:t>
            </a:r>
          </a:p>
          <a:p>
            <a:r>
              <a:rPr lang="zh-TW" altLang="en-US" sz="3200" dirty="0"/>
              <a:t>訓練模型</a:t>
            </a:r>
            <a:r>
              <a:rPr lang="en-US" altLang="zh-TW" sz="3200" dirty="0"/>
              <a:t>(model training)</a:t>
            </a:r>
          </a:p>
          <a:p>
            <a:r>
              <a:rPr lang="zh-TW" altLang="en-US" sz="3200" dirty="0"/>
              <a:t>預測</a:t>
            </a:r>
            <a:r>
              <a:rPr lang="en-US" altLang="zh-TW" sz="3200" dirty="0"/>
              <a:t>(prediction)</a:t>
            </a:r>
          </a:p>
          <a:p>
            <a:r>
              <a:rPr lang="zh-TW" altLang="en-US" sz="3200" dirty="0"/>
              <a:t>效能評估</a:t>
            </a:r>
            <a:r>
              <a:rPr lang="en-US" altLang="zh-TW" sz="3200" dirty="0"/>
              <a:t>(evaluation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7755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zh-TW" altLang="en-US" sz="2400" dirty="0" smtClean="0"/>
              <a:t>訓練資料</a:t>
            </a:r>
            <a:endParaRPr lang="en-US" altLang="zh-TW" sz="2400" dirty="0" smtClean="0"/>
          </a:p>
          <a:p>
            <a:r>
              <a:rPr lang="zh-TW" altLang="en-US" sz="2400" dirty="0" smtClean="0"/>
              <a:t>需</a:t>
            </a:r>
            <a:r>
              <a:rPr lang="zh-TW" altLang="en-US" sz="2400" dirty="0"/>
              <a:t>濾</a:t>
            </a:r>
            <a:r>
              <a:rPr lang="zh-TW" altLang="en-US" sz="2400" dirty="0" smtClean="0"/>
              <a:t>除不合理值</a:t>
            </a:r>
            <a:r>
              <a:rPr lang="en-US" altLang="zh-TW" sz="2400" dirty="0" smtClean="0"/>
              <a:t>&amp;</a:t>
            </a:r>
            <a:r>
              <a:rPr lang="zh-TW" altLang="en-US" sz="2400" dirty="0" smtClean="0"/>
              <a:t>空值</a:t>
            </a:r>
            <a:endParaRPr lang="en-US" altLang="zh-TW" sz="2400" dirty="0" smtClean="0"/>
          </a:p>
          <a:p>
            <a:r>
              <a:rPr lang="zh-TW" altLang="en-US" sz="2400" dirty="0" smtClean="0"/>
              <a:t>任務一</a:t>
            </a:r>
            <a:r>
              <a:rPr lang="en-US" altLang="zh-TW" sz="2400" dirty="0"/>
              <a:t>:</a:t>
            </a:r>
            <a:endParaRPr lang="en-US" altLang="zh-TW" sz="2400" dirty="0" smtClean="0"/>
          </a:p>
          <a:p>
            <a:r>
              <a:rPr lang="en-US" altLang="zh-TW" sz="2400" dirty="0" smtClean="0"/>
              <a:t>Table5</a:t>
            </a:r>
            <a:r>
              <a:rPr lang="zh-TW" altLang="en-US" sz="2400" dirty="0" smtClean="0"/>
              <a:t>需先考慮每段路被走的機率</a:t>
            </a:r>
            <a:endParaRPr lang="en-US" altLang="zh-TW" sz="2400" dirty="0" smtClean="0"/>
          </a:p>
          <a:p>
            <a:r>
              <a:rPr lang="zh-TW" altLang="en-US" sz="2400" dirty="0"/>
              <a:t>在</a:t>
            </a:r>
            <a:r>
              <a:rPr lang="zh-TW" altLang="en-US" sz="2400" dirty="0" smtClean="0"/>
              <a:t>推估每段路所需的時間</a:t>
            </a:r>
            <a:endParaRPr lang="en-US" altLang="zh-TW" sz="2400" dirty="0" smtClean="0"/>
          </a:p>
          <a:p>
            <a:r>
              <a:rPr lang="zh-TW" altLang="en-US" sz="2400" dirty="0" smtClean="0"/>
              <a:t>任務二</a:t>
            </a:r>
            <a:r>
              <a:rPr lang="en-US" altLang="zh-TW" sz="2400" dirty="0" smtClean="0"/>
              <a:t>:</a:t>
            </a:r>
          </a:p>
          <a:p>
            <a:r>
              <a:rPr lang="en-US" altLang="zh-TW" sz="2400" dirty="0" smtClean="0"/>
              <a:t>TABLE6</a:t>
            </a:r>
            <a:r>
              <a:rPr lang="zh-TW" altLang="en-US" sz="2400" dirty="0" smtClean="0"/>
              <a:t>直接使用</a:t>
            </a:r>
            <a:endParaRPr lang="zh-TW" altLang="en-US" sz="2400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565" y="0"/>
            <a:ext cx="6657392" cy="278737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743" y="2787379"/>
            <a:ext cx="6043673" cy="27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3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先驗知識</a:t>
            </a:r>
            <a:endParaRPr lang="en-US" altLang="zh-TW" sz="4000" dirty="0" smtClean="0"/>
          </a:p>
          <a:p>
            <a:r>
              <a:rPr lang="zh-TW" altLang="en-US" sz="4000" dirty="0" smtClean="0"/>
              <a:t>其他特</a:t>
            </a:r>
            <a:r>
              <a:rPr lang="zh-TW" altLang="en-US" sz="4000" dirty="0"/>
              <a:t>徵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5924939" y="2780523"/>
            <a:ext cx="3993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日期</a:t>
            </a:r>
            <a:r>
              <a:rPr lang="en-US" altLang="zh-TW" sz="2800" dirty="0" smtClean="0">
                <a:sym typeface="Wingdings" panose="05000000000000000000" pitchFamily="2" charset="2"/>
              </a:rPr>
              <a:t></a:t>
            </a:r>
            <a:r>
              <a:rPr lang="zh-TW" altLang="en-US" sz="2800" dirty="0" smtClean="0">
                <a:sym typeface="Wingdings" panose="05000000000000000000" pitchFamily="2" charset="2"/>
              </a:rPr>
              <a:t>放假與否</a:t>
            </a:r>
            <a:r>
              <a:rPr lang="en-US" altLang="zh-TW" sz="2800" dirty="0" smtClean="0">
                <a:sym typeface="Wingdings" panose="05000000000000000000" pitchFamily="2" charset="2"/>
              </a:rPr>
              <a:t>?</a:t>
            </a:r>
            <a:r>
              <a:rPr lang="zh-TW" altLang="en-US" sz="2800" dirty="0" smtClean="0">
                <a:sym typeface="Wingdings" panose="05000000000000000000" pitchFamily="2" charset="2"/>
              </a:rPr>
              <a:t>星期幾</a:t>
            </a:r>
            <a:r>
              <a:rPr lang="en-US" altLang="zh-TW" sz="2800" dirty="0" smtClean="0">
                <a:sym typeface="Wingdings" panose="05000000000000000000" pitchFamily="2" charset="2"/>
              </a:rPr>
              <a:t>?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924939" y="3328467"/>
            <a:ext cx="3337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表七</a:t>
            </a:r>
            <a:r>
              <a:rPr lang="en-US" altLang="zh-TW" sz="2800" dirty="0" smtClean="0">
                <a:sym typeface="Wingdings" panose="05000000000000000000" pitchFamily="2" charset="2"/>
              </a:rPr>
              <a:t></a:t>
            </a:r>
            <a:r>
              <a:rPr lang="zh-TW" altLang="en-US" sz="2800" dirty="0" smtClean="0"/>
              <a:t>是否下雨</a:t>
            </a:r>
            <a:r>
              <a:rPr lang="en-US" altLang="zh-TW" sz="2800" dirty="0" smtClean="0"/>
              <a:t>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8442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抽取特徵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考慮是否需要進行特徵抽取</a:t>
            </a:r>
            <a:endParaRPr lang="en-US" altLang="zh-TW" sz="3200" dirty="0" smtClean="0"/>
          </a:p>
          <a:p>
            <a:r>
              <a:rPr lang="zh-TW" altLang="en-US" sz="3200" dirty="0" smtClean="0"/>
              <a:t>若需要則添加特徵抽取層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0954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訓練模型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特徵抽取網路</a:t>
            </a:r>
            <a:endParaRPr lang="en-US" altLang="zh-TW" sz="3200" dirty="0" smtClean="0"/>
          </a:p>
          <a:p>
            <a:r>
              <a:rPr lang="en-US" altLang="zh-TW" sz="3200" dirty="0" smtClean="0"/>
              <a:t>RNN</a:t>
            </a:r>
            <a:r>
              <a:rPr lang="zh-TW" altLang="en-US" sz="3200" dirty="0" smtClean="0"/>
              <a:t>網路架構</a:t>
            </a:r>
            <a:endParaRPr lang="en-US" altLang="zh-TW" sz="3200" dirty="0" smtClean="0"/>
          </a:p>
          <a:p>
            <a:r>
              <a:rPr lang="en-US" altLang="zh-TW" sz="3200" dirty="0" err="1" smtClean="0"/>
              <a:t>Softmax</a:t>
            </a:r>
            <a:r>
              <a:rPr lang="zh-TW" altLang="en-US" sz="3200" dirty="0" smtClean="0"/>
              <a:t>分類層</a:t>
            </a:r>
            <a:endParaRPr lang="zh-TW" altLang="en-US" sz="3200" dirty="0"/>
          </a:p>
        </p:txBody>
      </p:sp>
      <p:pic>
        <p:nvPicPr>
          <p:cNvPr id="4098" name="Picture 2" descr="RNN-unrolled.png (2706×71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300" y="3749241"/>
            <a:ext cx="6185907" cy="162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596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預測</a:t>
            </a:r>
            <a:r>
              <a:rPr lang="en-US" altLang="zh-TW" dirty="0" smtClean="0"/>
              <a:t>&amp;</a:t>
            </a:r>
            <a:r>
              <a:rPr lang="zh-TW" altLang="en-US" dirty="0"/>
              <a:t>效能評估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在測試數據上，以前</a:t>
            </a:r>
            <a:r>
              <a:rPr lang="en-US" altLang="zh-TW" sz="3200" dirty="0" smtClean="0"/>
              <a:t>2</a:t>
            </a:r>
            <a:r>
              <a:rPr lang="zh-TW" altLang="en-US" sz="3200" dirty="0" smtClean="0"/>
              <a:t>個小時做輸入，預測後</a:t>
            </a:r>
            <a:r>
              <a:rPr lang="en-US" altLang="zh-TW" sz="3200" dirty="0" smtClean="0"/>
              <a:t>2</a:t>
            </a:r>
            <a:r>
              <a:rPr lang="zh-TW" altLang="en-US" sz="3200" dirty="0" smtClean="0"/>
              <a:t>個小時</a:t>
            </a:r>
            <a:endParaRPr lang="en-US" altLang="zh-TW" sz="3200" dirty="0" smtClean="0"/>
          </a:p>
          <a:p>
            <a:r>
              <a:rPr lang="zh-TW" altLang="en-US" sz="3200" dirty="0" smtClean="0"/>
              <a:t>比較估測質和實際值的差異</a:t>
            </a:r>
            <a:endParaRPr lang="en-US" altLang="zh-TW" sz="3200" dirty="0" smtClean="0"/>
          </a:p>
          <a:p>
            <a:r>
              <a:rPr lang="zh-TW" altLang="en-US" sz="3200" dirty="0" smtClean="0"/>
              <a:t>或直接上傳預測結果至</a:t>
            </a:r>
            <a:r>
              <a:rPr lang="en-US" altLang="zh-TW" sz="3200" dirty="0" smtClean="0"/>
              <a:t>KDD</a:t>
            </a:r>
            <a:r>
              <a:rPr lang="zh-TW" altLang="en-US" sz="3200" dirty="0" smtClean="0"/>
              <a:t>網站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82410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所使用的工具及平台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CUDA:</a:t>
            </a:r>
          </a:p>
          <a:p>
            <a:r>
              <a:rPr lang="zh-TW" altLang="en-US" sz="3200" dirty="0"/>
              <a:t>運算</a:t>
            </a:r>
            <a:r>
              <a:rPr lang="zh-TW" altLang="en-US" sz="3200" dirty="0" smtClean="0"/>
              <a:t>加速</a:t>
            </a:r>
            <a:endParaRPr lang="en-US" altLang="zh-TW" sz="3200" dirty="0" smtClean="0"/>
          </a:p>
          <a:p>
            <a:r>
              <a:rPr lang="zh-TW" altLang="en-US" sz="3200" dirty="0" smtClean="0"/>
              <a:t>讓</a:t>
            </a:r>
            <a:r>
              <a:rPr lang="zh-TW" altLang="en-US" sz="3200" dirty="0"/>
              <a:t>每</a:t>
            </a:r>
            <a:r>
              <a:rPr lang="zh-TW" altLang="en-US" sz="3200" dirty="0" smtClean="0"/>
              <a:t>台電腦都成為超級電腦</a:t>
            </a:r>
            <a:endParaRPr lang="en-US" altLang="zh-TW" sz="3200" dirty="0" smtClean="0"/>
          </a:p>
        </p:txBody>
      </p:sp>
      <p:pic>
        <p:nvPicPr>
          <p:cNvPr id="2050" name="Picture 2" descr="300px-Nvidia_CUDA_Logo.jpg (300×18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870" y="3858039"/>
            <a:ext cx="285750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308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賽事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TM04033927[[fn=主要賽事]]</Template>
  <TotalTime>294</TotalTime>
  <Words>289</Words>
  <Application>Microsoft Office PowerPoint</Application>
  <PresentationFormat>寬螢幕</PresentationFormat>
  <Paragraphs>57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新細明體</vt:lpstr>
      <vt:lpstr>標楷體</vt:lpstr>
      <vt:lpstr>Arial</vt:lpstr>
      <vt:lpstr>Impact</vt:lpstr>
      <vt:lpstr>Wingdings</vt:lpstr>
      <vt:lpstr>主要賽事</vt:lpstr>
      <vt:lpstr>Knowledge Discovery and Data</vt:lpstr>
      <vt:lpstr>outline</vt:lpstr>
      <vt:lpstr>方法</vt:lpstr>
      <vt:lpstr>資料前處理</vt:lpstr>
      <vt:lpstr>資料前處理</vt:lpstr>
      <vt:lpstr>抽取特徵</vt:lpstr>
      <vt:lpstr>訓練模型</vt:lpstr>
      <vt:lpstr>預測&amp;效能評估</vt:lpstr>
      <vt:lpstr>所使用的工具及平台</vt:lpstr>
      <vt:lpstr>所使用的工具及平台</vt:lpstr>
      <vt:lpstr>PowerPoint 簡報</vt:lpstr>
      <vt:lpstr>所使用的工具及平台</vt:lpstr>
      <vt:lpstr>現在遇到的問題</vt:lpstr>
      <vt:lpstr>未來可精進之部分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303</dc:creator>
  <cp:lastModifiedBy>303</cp:lastModifiedBy>
  <cp:revision>29</cp:revision>
  <dcterms:created xsi:type="dcterms:W3CDTF">2017-03-30T07:09:03Z</dcterms:created>
  <dcterms:modified xsi:type="dcterms:W3CDTF">2017-04-13T02:45:07Z</dcterms:modified>
</cp:coreProperties>
</file>