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 Slab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700184" y="1360350"/>
            <a:ext cx="5807400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62" name="Shape 6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827727" y="4597553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96310" y="1990890"/>
            <a:ext cx="75899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71658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271583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81" name="Shape 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83" name="Shape 83"/>
          <p:cNvGrpSpPr/>
          <p:nvPr/>
        </p:nvGrpSpPr>
        <p:grpSpPr>
          <a:xfrm>
            <a:off x="3593400" y="1074284"/>
            <a:ext cx="1957200" cy="1093200"/>
            <a:chOff x="3593400" y="1760084"/>
            <a:chExt cx="1957200" cy="1093200"/>
          </a:xfrm>
        </p:grpSpPr>
        <p:sp>
          <p:nvSpPr>
            <p:cNvPr id="84" name="Shape 84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zh-TW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4025400" y="1760084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" name="Shape 87"/>
          <p:cNvCxnSpPr>
            <a:endCxn id="85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4114800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86150" y="1682266"/>
            <a:ext cx="7571700" cy="476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3329991" y="1600200"/>
            <a:ext cx="2419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5873833" y="1600200"/>
            <a:ext cx="2419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zh-TW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786150" y="1682266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anchi.aliyun.com/competition/information.htm?spm=5176.100067.5678.2.s93Y6N&amp;raceId=231597" TargetMode="External"/><Relationship Id="rId4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2581034" y="1769300"/>
            <a:ext cx="58074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KDD Cup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177450" y="4280325"/>
            <a:ext cx="40110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M10515031 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黃佳郁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M10515036 謝奇元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M10515104 羅煜賢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指導教授：李漢銘 教授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3000"/>
              <a:t>Linear Regression</a:t>
            </a: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786150" y="1347725"/>
            <a:ext cx="54429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Task 2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What day?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Time range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One unit / 20 min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8-10, 17-19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Volume of two previous time range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if 8:00-8:20 =&gt; 7:20-7:40, 7:40-8:00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Average volume of the same time range(8-10 or 17-19) of that day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16107" l="0" r="0" t="0"/>
          <a:stretch/>
        </p:blipFill>
        <p:spPr>
          <a:xfrm>
            <a:off x="6853350" y="3371925"/>
            <a:ext cx="1647825" cy="32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763650" y="3001800"/>
            <a:ext cx="73236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Table 6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524" y="4991250"/>
            <a:ext cx="4530899" cy="18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2107925" y="5216725"/>
            <a:ext cx="4530900" cy="33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3916850" y="7881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0" name="Shape 210"/>
          <p:cNvCxnSpPr/>
          <p:nvPr/>
        </p:nvCxnSpPr>
        <p:spPr>
          <a:xfrm flipH="1" rot="10800000">
            <a:off x="5338700" y="686575"/>
            <a:ext cx="1047600" cy="112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/>
          <p:nvPr/>
        </p:nvCxnSpPr>
        <p:spPr>
          <a:xfrm flipH="1">
            <a:off x="6189800" y="859700"/>
            <a:ext cx="888600" cy="46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endCxn id="209" idx="6"/>
          </p:cNvCxnSpPr>
          <p:nvPr/>
        </p:nvCxnSpPr>
        <p:spPr>
          <a:xfrm flipH="1">
            <a:off x="6387050" y="1473025"/>
            <a:ext cx="942900" cy="5501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3" name="Shape 213"/>
          <p:cNvSpPr/>
          <p:nvPr/>
        </p:nvSpPr>
        <p:spPr>
          <a:xfrm>
            <a:off x="4114075" y="9853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507375" y="1763875"/>
            <a:ext cx="12891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TASK 2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3410725"/>
            <a:ext cx="86487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75" y="1252749"/>
            <a:ext cx="3582000" cy="166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3000"/>
              <a:t>Tools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770051" y="2460917"/>
            <a:ext cx="2738400" cy="173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VM</a:t>
            </a:r>
          </a:p>
          <a:p>
            <a:pPr lvl="0">
              <a:spcBef>
                <a:spcPts val="0"/>
              </a:spcBef>
              <a:buNone/>
            </a:pPr>
            <a:r>
              <a:rPr lang="zh-TW" sz="1600"/>
              <a:t>OS: Ubuntu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600"/>
              <a:t>RAM: 3GB</a:t>
            </a:r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5508438" y="2376044"/>
            <a:ext cx="2738400" cy="173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Anaconda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600"/>
              <a:t>iPython Notebook</a:t>
            </a:r>
          </a:p>
        </p:txBody>
      </p:sp>
      <p:sp>
        <p:nvSpPr>
          <p:cNvPr id="224" name="Shape 224"/>
          <p:cNvSpPr txBox="1"/>
          <p:nvPr>
            <p:ph idx="3" type="body"/>
          </p:nvPr>
        </p:nvSpPr>
        <p:spPr>
          <a:xfrm>
            <a:off x="5508453" y="4705327"/>
            <a:ext cx="2738400" cy="173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sklearn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242" y="1816350"/>
            <a:ext cx="779323" cy="76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539" y="1816358"/>
            <a:ext cx="779323" cy="76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540" y="4114255"/>
            <a:ext cx="779323" cy="76743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idx="1" type="body"/>
          </p:nvPr>
        </p:nvSpPr>
        <p:spPr>
          <a:xfrm>
            <a:off x="2851251" y="4629159"/>
            <a:ext cx="2738400" cy="173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MySQL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600"/>
              <a:t>SQL Query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0050" y="4114243"/>
            <a:ext cx="779323" cy="76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3000"/>
              <a:t>Future Work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786150" y="1600200"/>
            <a:ext cx="7466100" cy="45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zh-TW" sz="2400"/>
              <a:t>Address noise data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zh-TW" sz="2400"/>
              <a:t>Try to give weight to each feature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zh-TW" sz="2400"/>
              <a:t>Predict with more features, e.g. temperature, humidity, width of each link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zh-TW" sz="2400"/>
              <a:t>Try to train and predict with xgboost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zh-TW"/>
              <a:t>In some competition, this was used by first place participant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zh-TW" sz="2400"/>
              <a:t>Test deep learning module, e.g. Keras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zh-TW" sz="2400"/>
              <a:t>To improve the efficiency, we expect to use cloud computing technique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4294967295" type="ctrTitle"/>
          </p:nvPr>
        </p:nvSpPr>
        <p:spPr>
          <a:xfrm>
            <a:off x="2775600" y="2521825"/>
            <a:ext cx="3592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600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3000"/>
              <a:t>Problem Description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86150" y="1634775"/>
            <a:ext cx="34611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zh-TW" sz="24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1: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zh-TW" sz="24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Travel Time Prediction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zh-TW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For every 20-minute time window, estimate the average travel time of each route.</a:t>
            </a:r>
          </a:p>
          <a:p>
            <a:pPr indent="-342900" lvl="0" marL="457200" rtl="0" algn="just">
              <a:spcBef>
                <a:spcPts val="600"/>
              </a:spcBef>
              <a:buClr>
                <a:srgbClr val="333333"/>
              </a:buClr>
              <a:buSzPct val="100000"/>
              <a:buFont typeface="Comic Sans MS"/>
              <a:buAutoNum type="alphaUcPeriod"/>
            </a:pPr>
            <a:r>
              <a:rPr lang="zh-TW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Intersection A - Tollgates 2 &amp; 3</a:t>
            </a:r>
          </a:p>
          <a:p>
            <a:pPr indent="-342900" lvl="0" marL="457200" rtl="0" algn="just">
              <a:spcBef>
                <a:spcPts val="600"/>
              </a:spcBef>
              <a:buClr>
                <a:srgbClr val="333333"/>
              </a:buClr>
              <a:buSzPct val="100000"/>
              <a:buFont typeface="Comic Sans MS"/>
              <a:buAutoNum type="alphaUcPeriod"/>
            </a:pPr>
            <a:r>
              <a:rPr lang="zh-TW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Intersection B - Tollgates 1 &amp; 3</a:t>
            </a:r>
          </a:p>
          <a:p>
            <a:pPr indent="-342900" lvl="0" marL="457200" rtl="0" algn="just">
              <a:spcBef>
                <a:spcPts val="600"/>
              </a:spcBef>
              <a:buClr>
                <a:srgbClr val="333333"/>
              </a:buClr>
              <a:buSzPct val="100000"/>
              <a:buFont typeface="Comic Sans MS"/>
              <a:buAutoNum type="alphaUcPeriod"/>
            </a:pPr>
            <a:r>
              <a:rPr lang="zh-TW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Intersection C - Tollgates 1 &amp; 3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380125" y="1621500"/>
            <a:ext cx="36891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zh-TW" sz="24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2: 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zh-TW" sz="24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Traffic Volume Prediction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zh-TW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For every 20-minute time window,  predict the entry and exit traffic volumes at tollgates 1, 2 and 3.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475850" y="6093700"/>
            <a:ext cx="42357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zh-TW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Competition website : </a:t>
            </a:r>
            <a:r>
              <a:rPr b="1" lang="zh-TW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zh-TW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KDD Cup 2017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300" y="3904800"/>
            <a:ext cx="4205141" cy="22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4294967295" type="ctrTitle"/>
          </p:nvPr>
        </p:nvSpPr>
        <p:spPr>
          <a:xfrm>
            <a:off x="5327900" y="558375"/>
            <a:ext cx="26394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zh-TW" sz="6000"/>
              <a:t>Grade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18207" r="0" t="4625"/>
          <a:stretch/>
        </p:blipFill>
        <p:spPr>
          <a:xfrm>
            <a:off x="530974" y="2228150"/>
            <a:ext cx="8082050" cy="34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698425" y="27207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How To Do?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2" y="466725"/>
            <a:ext cx="7953375" cy="5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75" y="675837"/>
            <a:ext cx="7470050" cy="55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Task 1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What day?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Start point time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Spending time of each link of this route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Total travel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3000"/>
              <a:t>Linear Regression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272" y="2863875"/>
            <a:ext cx="3237703" cy="317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576275" y="2495525"/>
            <a:ext cx="73236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Table 5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00" y="4293850"/>
            <a:ext cx="5410900" cy="20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283300" y="5075150"/>
            <a:ext cx="5410800" cy="124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916850" y="7881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/>
          <p:nvPr/>
        </p:nvCxnSpPr>
        <p:spPr>
          <a:xfrm flipH="1" rot="10800000">
            <a:off x="5338700" y="686575"/>
            <a:ext cx="1047600" cy="112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 flipH="1">
            <a:off x="6189800" y="859700"/>
            <a:ext cx="888600" cy="46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endCxn id="159" idx="6"/>
          </p:cNvCxnSpPr>
          <p:nvPr/>
        </p:nvCxnSpPr>
        <p:spPr>
          <a:xfrm flipH="1">
            <a:off x="6387050" y="1473025"/>
            <a:ext cx="942900" cy="5501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3" name="Shape 163"/>
          <p:cNvSpPr/>
          <p:nvPr/>
        </p:nvSpPr>
        <p:spPr>
          <a:xfrm>
            <a:off x="4114075" y="9853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4507375" y="1763875"/>
            <a:ext cx="12891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/>
              <a:t>TASK 1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3498700"/>
            <a:ext cx="85153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3000"/>
              <a:t>Problem - </a:t>
            </a:r>
            <a:r>
              <a:rPr b="1" lang="zh-TW" sz="3000"/>
              <a:t>Travel Time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86150" y="1600200"/>
            <a:ext cx="2419800" cy="22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A-2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3330000" y="1600200"/>
            <a:ext cx="2419800" cy="22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A-3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3" type="body"/>
          </p:nvPr>
        </p:nvSpPr>
        <p:spPr>
          <a:xfrm>
            <a:off x="5873825" y="1600200"/>
            <a:ext cx="2419800" cy="24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B-1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00" y="2129887"/>
            <a:ext cx="25812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" type="body"/>
          </p:nvPr>
        </p:nvSpPr>
        <p:spPr>
          <a:xfrm>
            <a:off x="858637" y="3958075"/>
            <a:ext cx="2419800" cy="22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B-3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3402487" y="3958075"/>
            <a:ext cx="2419800" cy="22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C</a:t>
            </a:r>
            <a:r>
              <a:rPr b="1" lang="zh-TW"/>
              <a:t>-1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3" type="body"/>
          </p:nvPr>
        </p:nvSpPr>
        <p:spPr>
          <a:xfrm>
            <a:off x="5946312" y="3958075"/>
            <a:ext cx="2419800" cy="24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C-3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812" y="2144187"/>
            <a:ext cx="25241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3812" y="2139425"/>
            <a:ext cx="23336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400" y="4598000"/>
            <a:ext cx="24574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7812" y="4597987"/>
            <a:ext cx="23907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6337" y="4597987"/>
            <a:ext cx="23717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723725" y="3565150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05400" y="2582550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303312" y="3565150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3284987" y="2582550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811450" y="3565150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793125" y="2582550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732887" y="6014075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14562" y="5031475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272475" y="6014075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254150" y="5031475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964675" y="6014075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946350" y="5031475"/>
            <a:ext cx="2419800" cy="2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