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9" r:id="rId4"/>
    <p:sldId id="288" r:id="rId5"/>
    <p:sldId id="260" r:id="rId6"/>
    <p:sldId id="265" r:id="rId7"/>
    <p:sldId id="264" r:id="rId8"/>
    <p:sldId id="271" r:id="rId9"/>
    <p:sldId id="279" r:id="rId10"/>
    <p:sldId id="262" r:id="rId11"/>
    <p:sldId id="282" r:id="rId12"/>
    <p:sldId id="289" r:id="rId13"/>
    <p:sldId id="274" r:id="rId14"/>
    <p:sldId id="286" r:id="rId15"/>
    <p:sldId id="276" r:id="rId16"/>
    <p:sldId id="283" r:id="rId17"/>
    <p:sldId id="284" r:id="rId18"/>
    <p:sldId id="285" r:id="rId19"/>
    <p:sldId id="261" r:id="rId20"/>
    <p:sldId id="268" r:id="rId21"/>
    <p:sldId id="270" r:id="rId22"/>
    <p:sldId id="266" r:id="rId2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8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AF5E43-7BD6-49CF-A461-B135CDA880B2}" type="datetimeFigureOut">
              <a:rPr lang="zh-TW" altLang="en-US" smtClean="0"/>
              <a:t>2017/04/12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568072-667E-452E-9F36-C913E850DF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97639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568072-667E-452E-9F36-C913E850DF6B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3745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E96A7-859A-4ABD-84F9-70F626986E4F}" type="datetime1">
              <a:rPr lang="zh-TW" altLang="en-US" smtClean="0"/>
              <a:t>2017/04/12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F334A-073B-44BB-9B82-C149DDF55B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6586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8B4DC-2D17-41DD-9F1E-7E7134B4856F}" type="datetime1">
              <a:rPr lang="zh-TW" altLang="en-US" smtClean="0"/>
              <a:t>2017/04/12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F334A-073B-44BB-9B82-C149DDF55B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0301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05989-380F-4FF1-93CC-6C4FDF2AA63F}" type="datetime1">
              <a:rPr lang="zh-TW" altLang="en-US" smtClean="0"/>
              <a:t>2017/04/12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F334A-073B-44BB-9B82-C149DDF55B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3905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34917-E119-4D2E-B8C5-B51B690BA944}" type="datetime1">
              <a:rPr lang="zh-TW" altLang="en-US" smtClean="0"/>
              <a:t>2017/04/12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F334A-073B-44BB-9B82-C149DDF55B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0680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973AB-FED1-4FD3-96CA-ED0D747D2719}" type="datetime1">
              <a:rPr lang="zh-TW" altLang="en-US" smtClean="0"/>
              <a:t>2017/04/12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F334A-073B-44BB-9B82-C149DDF55B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6176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90BE-E692-478A-9583-43F8D660A6BD}" type="datetime1">
              <a:rPr lang="zh-TW" altLang="en-US" smtClean="0"/>
              <a:t>2017/04/12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F334A-073B-44BB-9B82-C149DDF55B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702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09D8C-082F-4B7D-BF77-E66F9D66A41B}" type="datetime1">
              <a:rPr lang="zh-TW" altLang="en-US" smtClean="0"/>
              <a:t>2017/04/12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F334A-073B-44BB-9B82-C149DDF55B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2262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BE88A-01EA-4ECF-AD32-CE5FC61B53A3}" type="datetime1">
              <a:rPr lang="zh-TW" altLang="en-US" smtClean="0"/>
              <a:t>2017/04/12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F334A-073B-44BB-9B82-C149DDF55B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350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3B389-5EC2-47B6-9A34-7FA6373B3F22}" type="datetime1">
              <a:rPr lang="zh-TW" altLang="en-US" smtClean="0"/>
              <a:t>2017/04/12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F334A-073B-44BB-9B82-C149DDF55B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377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01DE1-7306-4549-A7AD-1850CAB354DC}" type="datetime1">
              <a:rPr lang="zh-TW" altLang="en-US" smtClean="0"/>
              <a:t>2017/04/12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F334A-073B-44BB-9B82-C149DDF55B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5326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7EBA4-4232-4B4C-B78B-54BB46F6748C}" type="datetime1">
              <a:rPr lang="zh-TW" altLang="en-US" smtClean="0"/>
              <a:t>2017/04/12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F334A-073B-44BB-9B82-C149DDF55B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7980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6CBA9B-A4D2-43E2-BCF1-9CF00BFD8589}" type="datetime1">
              <a:rPr lang="zh-TW" altLang="en-US" smtClean="0"/>
              <a:t>2017/04/12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FF334A-073B-44BB-9B82-C149DDF55B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4514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499286" y="413033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zh-TW" b="1" dirty="0" smtClean="0">
                <a:solidFill>
                  <a:srgbClr val="002060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KDD Cup 2017</a:t>
            </a:r>
            <a:r>
              <a:rPr lang="en-US" altLang="zh-TW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/>
            </a:r>
            <a:br>
              <a:rPr lang="en-US" altLang="zh-TW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</a:br>
            <a:r>
              <a:rPr lang="zh-TW" altLang="en-US" sz="4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期</a:t>
            </a:r>
            <a:r>
              <a:rPr lang="zh-TW" altLang="en-US" sz="48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中報告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2017.04.13</a:t>
            </a:r>
            <a:endParaRPr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211594" y="4556996"/>
            <a:ext cx="9144000" cy="2301004"/>
          </a:xfrm>
        </p:spPr>
        <p:txBody>
          <a:bodyPr>
            <a:noAutofit/>
          </a:bodyPr>
          <a:lstStyle/>
          <a:p>
            <a:pPr algn="l"/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課程名稱：類神經網路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l"/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指導老師：李漢銘 </a:t>
            </a:r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教授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l"/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 學生：呂天桂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D04921008</a:t>
            </a:r>
          </a:p>
          <a:p>
            <a:pPr algn="l"/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             林柏年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R05921022</a:t>
            </a:r>
          </a:p>
          <a:p>
            <a:pPr algn="l"/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             楊智翔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R05921027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30843"/>
            <a:ext cx="12192000" cy="1826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054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Step7</a:t>
            </a:r>
            <a:r>
              <a:rPr lang="zh-TW" altLang="en-US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</a:t>
            </a:r>
            <a:endParaRPr lang="en-US" altLang="zh-TW" b="1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Train</a:t>
            </a:r>
            <a:r>
              <a:rPr lang="zh-TW" altLang="en-US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Model</a:t>
            </a:r>
            <a:r>
              <a:rPr lang="zh-TW" altLang="en-US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以監督的方式訓練分類或回歸模型，且提供一個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                    包含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用於學習模式的歷史數據的數據集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                     將演算法與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Data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輸入至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Train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Model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進行的訓練。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8137" y="4115594"/>
            <a:ext cx="3895725" cy="771525"/>
          </a:xfrm>
          <a:prstGeom prst="rect">
            <a:avLst/>
          </a:prstGeom>
        </p:spPr>
      </p:pic>
      <p:sp>
        <p:nvSpPr>
          <p:cNvPr id="7" name="頁尾版面配置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 smtClean="0"/>
              <a:t>9</a:t>
            </a:r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07"/>
            <a:ext cx="2026508" cy="478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5327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Step8</a:t>
            </a:r>
            <a:r>
              <a:rPr lang="zh-TW" altLang="en-US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</a:t>
            </a:r>
            <a:endParaRPr lang="en-US" altLang="zh-TW" b="1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Score Model</a:t>
            </a:r>
            <a:r>
              <a:rPr lang="zh-TW" altLang="en-US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對經過訓練的分類或回歸模型的分數預測。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b="1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Step9</a:t>
            </a:r>
            <a:r>
              <a:rPr lang="zh-TW" altLang="en-US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Convert to CSV</a:t>
            </a:r>
            <a:r>
              <a:rPr lang="zh-TW" altLang="en-US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將數據輸入轉換為逗號分隔值格式，並將其結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                           果下載與觀察。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r="1377" b="6992"/>
          <a:stretch/>
        </p:blipFill>
        <p:spPr>
          <a:xfrm>
            <a:off x="4132691" y="5361932"/>
            <a:ext cx="3926617" cy="815031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9458" y="2818035"/>
            <a:ext cx="3833082" cy="775743"/>
          </a:xfrm>
          <a:prstGeom prst="rect">
            <a:avLst/>
          </a:prstGeom>
        </p:spPr>
      </p:pic>
      <p:sp>
        <p:nvSpPr>
          <p:cNvPr id="7" name="頁尾版面配置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 smtClean="0"/>
              <a:t>10</a:t>
            </a:r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07"/>
            <a:ext cx="2026508" cy="478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8335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Task </a:t>
            </a:r>
            <a:r>
              <a:rPr lang="en-US" altLang="zh-TW" sz="40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</a:t>
            </a:r>
            <a:r>
              <a:rPr lang="zh-TW" altLang="en-US" sz="40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流程圖</a:t>
            </a:r>
            <a:endParaRPr lang="zh-TW" altLang="en-US" sz="4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 smtClean="0"/>
              <a:t>11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07"/>
            <a:ext cx="2026508" cy="478481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7686" y="774357"/>
            <a:ext cx="7553273" cy="5350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8572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Task 2</a:t>
            </a:r>
            <a:r>
              <a:rPr lang="zh-TW" altLang="en-US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方法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Step1</a:t>
            </a:r>
            <a:r>
              <a:rPr lang="zh-TW" altLang="en-US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</a:t>
            </a:r>
            <a:endParaRPr lang="en-US" altLang="zh-TW" b="1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因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官方給的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dataset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是分散的資料，因此需要將收費站的車輛進出做整理，再上傳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ataset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volume(table 6)_training,</a:t>
            </a:r>
          </a:p>
          <a:p>
            <a:pPr marL="0" indent="0">
              <a:buNone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weather (table 7)_</a:t>
            </a:r>
            <a:r>
              <a:rPr lang="en-US" altLang="zh-TW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training_update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 </a:t>
            </a:r>
          </a:p>
          <a:p>
            <a:pPr marL="0" indent="0">
              <a:buNone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volume(table 6)_test1,</a:t>
            </a:r>
          </a:p>
          <a:p>
            <a:pPr marL="0" indent="0">
              <a:buNone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weather (table 7)_test1</a:t>
            </a:r>
          </a:p>
          <a:p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 smtClean="0"/>
              <a:t>12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07"/>
            <a:ext cx="2026508" cy="478481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5487194"/>
            <a:ext cx="12209855" cy="799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0001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04800" y="936625"/>
            <a:ext cx="121285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Step2</a:t>
            </a:r>
            <a:r>
              <a:rPr lang="zh-TW" altLang="en-US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</a:t>
            </a:r>
            <a:endParaRPr lang="en-US" altLang="zh-TW" b="1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Join Data</a:t>
            </a:r>
            <a:r>
              <a:rPr lang="zh-TW" altLang="en-US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</a:t>
            </a:r>
            <a:endParaRPr lang="en-US" altLang="zh-TW" b="1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將前面整理後的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volume(table 6)_training,  weather (table 7)_</a:t>
            </a:r>
            <a:r>
              <a:rPr lang="en-US" altLang="zh-TW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training_update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進行合併。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                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且也將整理後的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volume(table 6)_test1,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weather (table 7)_test1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進行合併。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TW" altLang="en-US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1325" y="4858257"/>
            <a:ext cx="3917950" cy="802330"/>
          </a:xfrm>
          <a:prstGeom prst="rect">
            <a:avLst/>
          </a:prstGeom>
        </p:spPr>
      </p:pic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 smtClean="0"/>
              <a:t>13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07"/>
            <a:ext cx="2026508" cy="478481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6689724" y="2009775"/>
            <a:ext cx="4841875" cy="4445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2863850" y="4030041"/>
            <a:ext cx="3194050" cy="4445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6159500" y="4022745"/>
            <a:ext cx="3289300" cy="4445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5225" y="2840524"/>
            <a:ext cx="3917950" cy="802330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2863850" y="2009775"/>
            <a:ext cx="3638550" cy="4445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4" name="直線單箭頭接點 23"/>
          <p:cNvCxnSpPr/>
          <p:nvPr/>
        </p:nvCxnSpPr>
        <p:spPr>
          <a:xfrm>
            <a:off x="6261100" y="2454275"/>
            <a:ext cx="12700" cy="51752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/>
          <p:nvPr/>
        </p:nvCxnSpPr>
        <p:spPr>
          <a:xfrm>
            <a:off x="7515225" y="2436833"/>
            <a:ext cx="12700" cy="51752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/>
          <p:nvPr/>
        </p:nvCxnSpPr>
        <p:spPr>
          <a:xfrm>
            <a:off x="5537200" y="4472474"/>
            <a:ext cx="12700" cy="51752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/>
          <p:nvPr/>
        </p:nvCxnSpPr>
        <p:spPr>
          <a:xfrm>
            <a:off x="6791325" y="4455032"/>
            <a:ext cx="12700" cy="51752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20075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885824"/>
            <a:ext cx="10515600" cy="5299075"/>
          </a:xfrm>
        </p:spPr>
        <p:txBody>
          <a:bodyPr/>
          <a:lstStyle/>
          <a:p>
            <a:pPr marL="0" indent="0">
              <a:buNone/>
            </a:pPr>
            <a:r>
              <a:rPr lang="en-US" altLang="zh-TW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Step3</a:t>
            </a:r>
            <a:r>
              <a:rPr lang="zh-TW" altLang="en-US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</a:t>
            </a:r>
            <a:endParaRPr lang="en-US" altLang="zh-TW" b="1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Edit Metadata</a:t>
            </a:r>
            <a:r>
              <a:rPr lang="zh-TW" altLang="en-US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將特徵值轉換成分類，因為此軟體一開始所讀取 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                         的資料，判定為數值，因此需要將之料轉換為分 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                        類，例如：將</a:t>
            </a:r>
            <a:r>
              <a:rPr lang="en-US" altLang="zh-TW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tollgate_id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 direction, hour…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等，轉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                        為分類。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Step4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Apply Math Operation</a:t>
            </a:r>
            <a:r>
              <a:rPr lang="zh-TW" altLang="en-US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利用此模塊來進行數學運算。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5644" y="3539869"/>
            <a:ext cx="3671856" cy="752731"/>
          </a:xfrm>
          <a:prstGeom prst="rect">
            <a:avLst/>
          </a:prstGeom>
        </p:spPr>
      </p:pic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 smtClean="0"/>
              <a:t>14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07"/>
            <a:ext cx="2026508" cy="478481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5300" y="5311057"/>
            <a:ext cx="3670300" cy="763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7088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Step5</a:t>
            </a:r>
            <a:r>
              <a:rPr lang="zh-TW" altLang="en-US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</a:t>
            </a:r>
            <a:r>
              <a:rPr lang="en-US" altLang="zh-TW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Boosted Decision Tree Regression</a:t>
            </a:r>
            <a:r>
              <a:rPr lang="zh-TW" altLang="en-US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</a:t>
            </a:r>
            <a:endParaRPr lang="en-US" altLang="zh-TW" b="1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使用此模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塊來創建一個使用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boosting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的回歸樹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組合 ，這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種回歸方法是一種監督學習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方法，將特徵值皆當成分類，所已決定採用此演算法</a:t>
            </a:r>
            <a:r>
              <a:rPr lang="zh-TW" altLang="en-US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7" name="頁尾版面配置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 smtClean="0"/>
              <a:t>15</a:t>
            </a:r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07"/>
            <a:ext cx="2026508" cy="478481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8612" y="4217987"/>
            <a:ext cx="3914775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5480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Step6</a:t>
            </a:r>
            <a:r>
              <a:rPr lang="zh-TW" altLang="en-US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</a:t>
            </a:r>
            <a:endParaRPr lang="en-US" altLang="zh-TW" b="1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Train</a:t>
            </a:r>
            <a:r>
              <a:rPr lang="zh-TW" altLang="en-US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Model</a:t>
            </a:r>
            <a:r>
              <a:rPr lang="zh-TW" altLang="en-US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以監督的方式訓練分類或回歸模型，且提供一個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                    包含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用於學習模式的歷史數據的數據集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                     將演算法與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Data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輸入至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Train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Model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進行的訓練。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8137" y="4115594"/>
            <a:ext cx="3895725" cy="771525"/>
          </a:xfrm>
          <a:prstGeom prst="rect">
            <a:avLst/>
          </a:prstGeom>
        </p:spPr>
      </p:pic>
      <p:sp>
        <p:nvSpPr>
          <p:cNvPr id="7" name="頁尾版面配置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 smtClean="0"/>
              <a:t>16</a:t>
            </a:r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07"/>
            <a:ext cx="2026508" cy="478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0668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Step7</a:t>
            </a:r>
            <a:r>
              <a:rPr lang="zh-TW" altLang="en-US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</a:t>
            </a:r>
            <a:endParaRPr lang="en-US" altLang="zh-TW" b="1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Score Model</a:t>
            </a:r>
            <a:r>
              <a:rPr lang="zh-TW" altLang="en-US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對經過訓練的分類或回歸模型的分數預測。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b="1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Step8</a:t>
            </a:r>
            <a:r>
              <a:rPr lang="zh-TW" altLang="en-US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Convert to CSV</a:t>
            </a:r>
            <a:r>
              <a:rPr lang="zh-TW" altLang="en-US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將數據輸入轉換為逗號分隔值格式，並將其結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                           果下載與觀察。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r="1377" b="6992"/>
          <a:stretch/>
        </p:blipFill>
        <p:spPr>
          <a:xfrm>
            <a:off x="4132691" y="5361932"/>
            <a:ext cx="3926617" cy="815031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9458" y="2818035"/>
            <a:ext cx="3833082" cy="775743"/>
          </a:xfrm>
          <a:prstGeom prst="rect">
            <a:avLst/>
          </a:prstGeom>
        </p:spPr>
      </p:pic>
      <p:sp>
        <p:nvSpPr>
          <p:cNvPr id="7" name="頁尾版面配置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 smtClean="0"/>
              <a:t>17</a:t>
            </a:r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07"/>
            <a:ext cx="2026508" cy="478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3928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現在遇到的問題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Mean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Absolute Percentage Error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(MAPE</a:t>
            </a:r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過高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，尚未找到適合的特徵值來做預測。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若找到合適特徵值，如何應用</a:t>
            </a:r>
            <a:r>
              <a:rPr lang="zh-TW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適合的演算法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來預測還需研究。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在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weather (table 7)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尚未可判斷哪一個</a:t>
            </a:r>
            <a:r>
              <a:rPr lang="zh-TW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特徵值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會影響到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Task 1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與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Task 2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，例如：</a:t>
            </a:r>
            <a:r>
              <a:rPr lang="en-US" altLang="zh-TW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wind_speed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temperature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rel_humidity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…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等。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 smtClean="0"/>
              <a:t>18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07"/>
            <a:ext cx="2026508" cy="478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499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圖片 22"/>
          <p:cNvPicPr>
            <a:picLocks noChangeAspect="1"/>
          </p:cNvPicPr>
          <p:nvPr/>
        </p:nvPicPr>
        <p:blipFill rotWithShape="1">
          <a:blip r:embed="rId3"/>
          <a:srcRect t="8250" b="8130"/>
          <a:stretch/>
        </p:blipFill>
        <p:spPr>
          <a:xfrm>
            <a:off x="609601" y="2251737"/>
            <a:ext cx="7149090" cy="401492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使用工具及平台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Microsoft Azure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雲端中之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Machine Learning</a:t>
            </a:r>
          </a:p>
          <a:p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07"/>
            <a:ext cx="2026508" cy="478481"/>
          </a:xfrm>
          <a:prstGeom prst="rect">
            <a:avLst/>
          </a:prstGeom>
        </p:spPr>
      </p:pic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 smtClean="0"/>
              <a:t>1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7317" y="233169"/>
            <a:ext cx="4314683" cy="2054611"/>
          </a:xfrm>
          <a:prstGeom prst="rect">
            <a:avLst/>
          </a:prstGeom>
        </p:spPr>
      </p:pic>
      <p:sp>
        <p:nvSpPr>
          <p:cNvPr id="13" name="圓角矩形 12"/>
          <p:cNvSpPr/>
          <p:nvPr/>
        </p:nvSpPr>
        <p:spPr>
          <a:xfrm>
            <a:off x="809625" y="2715626"/>
            <a:ext cx="960452" cy="2124822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5" name="弧形接點 14"/>
          <p:cNvCxnSpPr/>
          <p:nvPr/>
        </p:nvCxnSpPr>
        <p:spPr>
          <a:xfrm>
            <a:off x="1347787" y="4905375"/>
            <a:ext cx="6945313" cy="878203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圖片 2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53400" y="2419736"/>
            <a:ext cx="2332051" cy="381314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013961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未來可精進之部分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Task1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與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Task2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因目前只將天氣中某特徵考慮進去，</a:t>
            </a:r>
            <a:r>
              <a:rPr lang="zh-TW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未來可再增加其他特徵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，或者將</a:t>
            </a:r>
            <a:r>
              <a:rPr lang="zh-TW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路線</a:t>
            </a:r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(routes)</a:t>
            </a:r>
            <a:r>
              <a:rPr lang="zh-TW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、連接</a:t>
            </a:r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(links)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等資訊之重要特徵加入訓練。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Task1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與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Task2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嘗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試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應用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不同</a:t>
            </a:r>
            <a:r>
              <a:rPr lang="zh-TW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的演算法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，來提高預測精準度。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Task2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將資類分類，再</a:t>
            </a:r>
            <a:r>
              <a:rPr lang="zh-TW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分別訓練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，訓練完成後再進行合併，觀察是否能提高精準度。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 smtClean="0"/>
              <a:t>19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07"/>
            <a:ext cx="2026508" cy="478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077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分配工作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表</a:t>
            </a: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 smtClean="0"/>
              <a:t>20</a:t>
            </a: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07"/>
            <a:ext cx="2026508" cy="478481"/>
          </a:xfrm>
          <a:prstGeom prst="rect">
            <a:avLst/>
          </a:prstGeom>
        </p:spPr>
      </p:pic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0968742"/>
              </p:ext>
            </p:extLst>
          </p:nvPr>
        </p:nvGraphicFramePr>
        <p:xfrm>
          <a:off x="1320800" y="2332566"/>
          <a:ext cx="9321800" cy="3291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286754"/>
                <a:gridCol w="2374146"/>
                <a:gridCol w="2330450"/>
                <a:gridCol w="2330450"/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                  工作</a:t>
                      </a:r>
                      <a:endParaRPr lang="en-US" altLang="zh-TW" sz="2400" dirty="0" smtClean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姓名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資類分類、處理</a:t>
                      </a:r>
                      <a:endParaRPr lang="en-US" altLang="zh-TW" sz="2400" dirty="0" smtClean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endParaRPr lang="zh-TW" altLang="en-US" sz="2400" dirty="0"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資料訓練</a:t>
                      </a:r>
                    </a:p>
                    <a:p>
                      <a:endParaRPr lang="zh-TW" altLang="en-US" sz="2400" dirty="0"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24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報告製作</a:t>
                      </a:r>
                      <a:endParaRPr lang="zh-TW" altLang="en-US" sz="2400" dirty="0"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TW" altLang="en-US" sz="2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呂天桂</a:t>
                      </a:r>
                      <a:r>
                        <a:rPr lang="en-US" altLang="zh-TW" sz="2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D04921008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zh-TW" altLang="en-US" sz="3200" dirty="0" smtClean="0"/>
                        <a:t>  </a:t>
                      </a:r>
                      <a:endParaRPr lang="zh-TW" altLang="en-US" sz="3200" dirty="0">
                        <a:solidFill>
                          <a:schemeClr val="tx2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zh-TW" altLang="en-US" sz="3200" dirty="0" smtClean="0"/>
                        <a:t> </a:t>
                      </a:r>
                      <a:endParaRPr lang="zh-TW" altLang="en-US" sz="3200" dirty="0">
                        <a:solidFill>
                          <a:schemeClr val="tx2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3200">
                        <a:solidFill>
                          <a:schemeClr val="tx2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林柏年</a:t>
                      </a:r>
                      <a:r>
                        <a:rPr lang="en-US" altLang="zh-TW" sz="2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R05921022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zh-TW" altLang="en-US" sz="3200" dirty="0" smtClean="0"/>
                        <a:t> </a:t>
                      </a:r>
                      <a:endParaRPr lang="zh-TW" altLang="en-US" sz="3200" dirty="0">
                        <a:solidFill>
                          <a:schemeClr val="tx2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zh-TW" altLang="en-US" sz="3200" dirty="0" smtClean="0"/>
                        <a:t> </a:t>
                      </a:r>
                      <a:endParaRPr lang="zh-TW" altLang="en-US" sz="3200" dirty="0">
                        <a:solidFill>
                          <a:schemeClr val="tx2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zh-TW" altLang="en-US" sz="3200" dirty="0" smtClean="0"/>
                        <a:t> </a:t>
                      </a:r>
                      <a:endParaRPr lang="zh-TW" altLang="en-US" sz="3200" dirty="0">
                        <a:solidFill>
                          <a:schemeClr val="tx2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楊智翔</a:t>
                      </a:r>
                      <a:r>
                        <a:rPr lang="en-US" altLang="zh-TW" sz="2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R05921027</a:t>
                      </a:r>
                      <a:endParaRPr lang="zh-TW" altLang="en-US" sz="2400" dirty="0" smtClean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zh-TW" altLang="en-US" sz="3200" dirty="0" smtClean="0"/>
                        <a:t> </a:t>
                      </a:r>
                      <a:endParaRPr lang="zh-TW" altLang="en-US" sz="3200" dirty="0">
                        <a:solidFill>
                          <a:schemeClr val="tx2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zh-TW" altLang="en-US" sz="3200" dirty="0" smtClean="0"/>
                        <a:t> </a:t>
                      </a:r>
                      <a:endParaRPr lang="zh-TW" altLang="en-US" sz="3200" dirty="0">
                        <a:solidFill>
                          <a:schemeClr val="tx2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zh-TW" altLang="en-US" sz="3200" dirty="0" smtClean="0"/>
                        <a:t> </a:t>
                      </a:r>
                      <a:endParaRPr lang="zh-TW" altLang="en-US" sz="3200" dirty="0">
                        <a:solidFill>
                          <a:schemeClr val="tx2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6320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07"/>
            <a:ext cx="2026508" cy="478481"/>
          </a:xfrm>
          <a:prstGeom prst="rect">
            <a:avLst/>
          </a:prstGeom>
        </p:spPr>
      </p:pic>
      <p:sp>
        <p:nvSpPr>
          <p:cNvPr id="6" name="Rectangle 4"/>
          <p:cNvSpPr/>
          <p:nvPr/>
        </p:nvSpPr>
        <p:spPr>
          <a:xfrm>
            <a:off x="3454193" y="2582700"/>
            <a:ext cx="5891356" cy="12926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7800" dirty="0">
                <a:solidFill>
                  <a:srgbClr val="1F497D">
                    <a:lumMod val="60000"/>
                    <a:lumOff val="40000"/>
                  </a:srgbClr>
                </a:solidFill>
                <a:latin typeface="GeosansLight" pitchFamily="2" charset="0"/>
                <a:cs typeface="Arial" charset="0"/>
              </a:rPr>
              <a:t>Thanks</a:t>
            </a:r>
            <a:r>
              <a:rPr lang="en-US" sz="7800" dirty="0">
                <a:solidFill>
                  <a:srgbClr val="EC5368"/>
                </a:solidFill>
                <a:latin typeface="GeosansLight" pitchFamily="2" charset="0"/>
                <a:cs typeface="Arial" charset="0"/>
              </a:rPr>
              <a:t> </a:t>
            </a:r>
            <a:r>
              <a:rPr lang="en-US" sz="3467" dirty="0">
                <a:solidFill>
                  <a:srgbClr val="1F497D">
                    <a:lumMod val="60000"/>
                    <a:lumOff val="40000"/>
                  </a:srgbClr>
                </a:solidFill>
                <a:latin typeface="GeosansLight" pitchFamily="2" charset="0"/>
                <a:cs typeface="Arial" charset="0"/>
              </a:rPr>
              <a:t>for</a:t>
            </a:r>
            <a:r>
              <a:rPr lang="en-US" sz="7800" dirty="0">
                <a:solidFill>
                  <a:srgbClr val="EC5368"/>
                </a:solidFill>
                <a:latin typeface="GeosansLight" pitchFamily="2" charset="0"/>
                <a:cs typeface="Arial" charset="0"/>
              </a:rPr>
              <a:t> </a:t>
            </a:r>
            <a:r>
              <a:rPr lang="en-US" sz="7800" dirty="0" smtClean="0">
                <a:solidFill>
                  <a:srgbClr val="3D3743"/>
                </a:solidFill>
                <a:latin typeface="GeosansLight" pitchFamily="2" charset="0"/>
                <a:cs typeface="Arial" charset="0"/>
              </a:rPr>
              <a:t>Listening</a:t>
            </a:r>
            <a:endParaRPr lang="bg-BG" sz="7800" dirty="0">
              <a:solidFill>
                <a:prstClr val="black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5579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850900"/>
            <a:ext cx="10515600" cy="1325563"/>
          </a:xfrm>
        </p:spPr>
        <p:txBody>
          <a:bodyPr/>
          <a:lstStyle/>
          <a:p>
            <a:r>
              <a:rPr lang="en-US" altLang="zh-TW" b="1" i="0" dirty="0" smtClean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Tasks</a:t>
            </a:r>
            <a:r>
              <a:rPr lang="zh-TW" altLang="en-US" dirty="0" smtClean="0"/>
              <a:t/>
            </a:r>
            <a:br>
              <a:rPr lang="zh-TW" altLang="en-US" dirty="0" smtClean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Task 1: To estimate the average travel time from designated intersections to </a:t>
            </a:r>
            <a:r>
              <a:rPr lang="en-US" altLang="zh-TW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tollgates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MAPE</a:t>
            </a:r>
            <a:r>
              <a:rPr lang="zh-TW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</a:t>
            </a:r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0.1980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目前排名：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194</a:t>
            </a:r>
          </a:p>
          <a:p>
            <a:pPr marL="0" indent="0">
              <a:buNone/>
            </a:pPr>
            <a:endParaRPr lang="en-US" altLang="zh-TW" b="1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Task 2: To predict average tollgate traffic </a:t>
            </a:r>
            <a:r>
              <a:rPr lang="en-US" altLang="zh-TW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volume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MAPE</a:t>
            </a:r>
            <a:r>
              <a:rPr lang="zh-TW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</a:t>
            </a:r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0.2997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目前排名：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283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/>
              <a:t>2</a:t>
            </a:r>
            <a:endParaRPr lang="zh-TW" altLang="en-US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07"/>
            <a:ext cx="2026508" cy="478481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2262" y="2795587"/>
            <a:ext cx="6010275" cy="962025"/>
          </a:xfrm>
          <a:prstGeom prst="rect">
            <a:avLst/>
          </a:prstGeom>
        </p:spPr>
      </p:pic>
      <p:grpSp>
        <p:nvGrpSpPr>
          <p:cNvPr id="16" name="群組 15"/>
          <p:cNvGrpSpPr/>
          <p:nvPr/>
        </p:nvGrpSpPr>
        <p:grpSpPr>
          <a:xfrm>
            <a:off x="4165599" y="4794250"/>
            <a:ext cx="6010275" cy="832644"/>
            <a:chOff x="4165599" y="4794250"/>
            <a:chExt cx="6010275" cy="832644"/>
          </a:xfrm>
        </p:grpSpPr>
        <p:pic>
          <p:nvPicPr>
            <p:cNvPr id="13" name="圖片 12"/>
            <p:cNvPicPr>
              <a:picLocks noChangeAspect="1"/>
            </p:cNvPicPr>
            <p:nvPr/>
          </p:nvPicPr>
          <p:blipFill rotWithShape="1">
            <a:blip r:embed="rId3"/>
            <a:srcRect b="70627"/>
            <a:stretch/>
          </p:blipFill>
          <p:spPr>
            <a:xfrm>
              <a:off x="4165599" y="4794250"/>
              <a:ext cx="6010275" cy="282576"/>
            </a:xfrm>
            <a:prstGeom prst="rect">
              <a:avLst/>
            </a:prstGeom>
          </p:spPr>
        </p:pic>
        <p:pic>
          <p:nvPicPr>
            <p:cNvPr id="15" name="圖片 14"/>
            <p:cNvPicPr>
              <a:picLocks noChangeAspect="1"/>
            </p:cNvPicPr>
            <p:nvPr/>
          </p:nvPicPr>
          <p:blipFill rotWithShape="1">
            <a:blip r:embed="rId4"/>
            <a:srcRect l="26528" t="68511" r="41875" b="29259"/>
            <a:stretch/>
          </p:blipFill>
          <p:spPr>
            <a:xfrm>
              <a:off x="4165599" y="5397500"/>
              <a:ext cx="5778500" cy="2293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38340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Task 1</a:t>
            </a:r>
            <a:r>
              <a:rPr lang="zh-TW" altLang="en-US" sz="40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流程圖</a:t>
            </a:r>
            <a:endParaRPr lang="zh-TW" altLang="en-US" sz="4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 smtClean="0"/>
              <a:t>3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07"/>
            <a:ext cx="2026508" cy="478481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4502" y="691978"/>
            <a:ext cx="7058203" cy="5598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660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Task 1</a:t>
            </a:r>
            <a:r>
              <a:rPr lang="zh-TW" altLang="en-US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方法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9347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TW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Step1</a:t>
            </a:r>
            <a:r>
              <a:rPr lang="zh-TW" altLang="en-US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</a:t>
            </a:r>
            <a:endParaRPr lang="en-US" altLang="zh-TW" b="1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TW" altLang="en-US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上傳</a:t>
            </a:r>
            <a:r>
              <a:rPr lang="en-US" altLang="zh-TW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Dataset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trajectories(table 5)_training, </a:t>
            </a:r>
          </a:p>
          <a:p>
            <a:pPr marL="0" indent="0">
              <a:buNone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                   weather (table 7)_</a:t>
            </a:r>
            <a:r>
              <a:rPr lang="en-US" altLang="zh-TW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training_update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</a:t>
            </a:r>
          </a:p>
          <a:p>
            <a:pPr marL="0" indent="0">
              <a:buNone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                   trajectories(table 5)_test1,</a:t>
            </a:r>
          </a:p>
          <a:p>
            <a:pPr marL="0" indent="0">
              <a:buNone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                   weather (table 7)_test1</a:t>
            </a:r>
          </a:p>
          <a:p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 smtClean="0"/>
              <a:t>4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07"/>
            <a:ext cx="2026508" cy="478481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629724"/>
            <a:ext cx="12192000" cy="80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202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04800" y="936625"/>
            <a:ext cx="121285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Step2</a:t>
            </a:r>
            <a:r>
              <a:rPr lang="zh-TW" altLang="en-US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</a:t>
            </a:r>
            <a:endParaRPr lang="en-US" altLang="zh-TW" b="1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Join Data</a:t>
            </a:r>
            <a:r>
              <a:rPr lang="zh-TW" altLang="en-US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</a:t>
            </a:r>
            <a:endParaRPr lang="en-US" altLang="zh-TW" b="1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將前面整理後的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trajectories(table 5)_training,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weather (table 7)_</a:t>
            </a:r>
            <a:r>
              <a:rPr lang="en-US" altLang="zh-TW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training_update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進行合併。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                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且也將整理後的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trajectories(table 5)_test1,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weather (table 7)_test1</a:t>
            </a:r>
          </a:p>
          <a:p>
            <a:pPr marL="0" indent="0">
              <a:buNone/>
            </a:pP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進行合併。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TW" altLang="en-US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5225" y="4858257"/>
            <a:ext cx="3917950" cy="802330"/>
          </a:xfrm>
          <a:prstGeom prst="rect">
            <a:avLst/>
          </a:prstGeom>
        </p:spPr>
      </p:pic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 smtClean="0"/>
              <a:t>5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07"/>
            <a:ext cx="2026508" cy="478481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7108824" y="2009775"/>
            <a:ext cx="4841875" cy="4445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2863850" y="4030041"/>
            <a:ext cx="3638550" cy="4445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6642100" y="4022745"/>
            <a:ext cx="3340100" cy="4445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5225" y="2840524"/>
            <a:ext cx="3917950" cy="802330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2863850" y="2009775"/>
            <a:ext cx="4070350" cy="4445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4" name="直線單箭頭接點 23"/>
          <p:cNvCxnSpPr/>
          <p:nvPr/>
        </p:nvCxnSpPr>
        <p:spPr>
          <a:xfrm>
            <a:off x="6261100" y="2454275"/>
            <a:ext cx="12700" cy="51752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/>
          <p:nvPr/>
        </p:nvCxnSpPr>
        <p:spPr>
          <a:xfrm>
            <a:off x="7515225" y="2436833"/>
            <a:ext cx="12700" cy="51752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/>
          <p:nvPr/>
        </p:nvCxnSpPr>
        <p:spPr>
          <a:xfrm>
            <a:off x="6261100" y="4472474"/>
            <a:ext cx="12700" cy="51752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/>
          <p:nvPr/>
        </p:nvCxnSpPr>
        <p:spPr>
          <a:xfrm>
            <a:off x="7515225" y="4455032"/>
            <a:ext cx="12700" cy="51752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9281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Step3</a:t>
            </a:r>
            <a:r>
              <a:rPr lang="zh-TW" altLang="en-US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</a:t>
            </a:r>
            <a:endParaRPr lang="en-US" altLang="zh-TW" b="1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Edit Metadata</a:t>
            </a:r>
            <a:r>
              <a:rPr lang="zh-TW" altLang="en-US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將特徵值轉換成分類，因為此軟體一開始所讀取 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                         的資料，判定為數值，因此需要將之料轉換為分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                        類，例如：時間一開始讀取為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3.000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，不是小時，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                        因此必須用此方塊轉為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小時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4636295"/>
            <a:ext cx="4284362" cy="878294"/>
          </a:xfrm>
          <a:prstGeom prst="rect">
            <a:avLst/>
          </a:prstGeom>
        </p:spPr>
      </p:pic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 smtClean="0"/>
              <a:t>6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07"/>
            <a:ext cx="2026508" cy="478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052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190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Step4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Apply Math Operation</a:t>
            </a:r>
            <a:r>
              <a:rPr lang="zh-TW" altLang="en-US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利用此模塊來進行數學運算。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Step5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Clip Values</a:t>
            </a:r>
            <a:r>
              <a:rPr lang="zh-TW" altLang="en-US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檢測異常值和剪輯或替換其值，判斷在資料中某些  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                   值特大會影響練後的結果，因此將這些異常的值刪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                   除。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99" y="2313975"/>
            <a:ext cx="4229401" cy="880057"/>
          </a:xfrm>
          <a:prstGeom prst="rect">
            <a:avLst/>
          </a:prstGeom>
        </p:spPr>
      </p:pic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 smtClean="0"/>
              <a:t>7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07"/>
            <a:ext cx="2026508" cy="478481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3999" y="5213614"/>
            <a:ext cx="4313644" cy="869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4293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Step6</a:t>
            </a:r>
            <a:r>
              <a:rPr lang="zh-TW" altLang="en-US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</a:t>
            </a:r>
            <a:r>
              <a:rPr lang="en-US" altLang="zh-TW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Boosted Decision Tree Regression</a:t>
            </a:r>
            <a:r>
              <a:rPr lang="zh-TW" altLang="en-US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</a:t>
            </a:r>
            <a:endParaRPr lang="en-US" altLang="zh-TW" b="1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使用此模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塊來創建一個使用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boosting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的回歸樹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組合 ，這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種回歸方法是一種監督學習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方法，將特徵值皆當成分類，所已決定採用此演算法</a:t>
            </a:r>
            <a:r>
              <a:rPr lang="zh-TW" altLang="en-US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7" name="頁尾版面配置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 smtClean="0"/>
              <a:t>8</a:t>
            </a:r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07"/>
            <a:ext cx="2026508" cy="478481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8612" y="4217987"/>
            <a:ext cx="3914775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7227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3010</TotalTime>
  <Words>908</Words>
  <Application>Microsoft Office PowerPoint</Application>
  <PresentationFormat>寬螢幕</PresentationFormat>
  <Paragraphs>148</Paragraphs>
  <Slides>22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32" baseType="lpstr">
      <vt:lpstr>GeosansLight</vt:lpstr>
      <vt:lpstr>新細明體</vt:lpstr>
      <vt:lpstr>標楷體</vt:lpstr>
      <vt:lpstr>Arial</vt:lpstr>
      <vt:lpstr>Calibri</vt:lpstr>
      <vt:lpstr>Calibri Light</vt:lpstr>
      <vt:lpstr>Ebrima</vt:lpstr>
      <vt:lpstr>Times New Roman</vt:lpstr>
      <vt:lpstr>Wingdings</vt:lpstr>
      <vt:lpstr>Office 佈景主題</vt:lpstr>
      <vt:lpstr>KDD Cup 2017 期中報告 2017.04.13</vt:lpstr>
      <vt:lpstr>使用工具及平台</vt:lpstr>
      <vt:lpstr>Tasks </vt:lpstr>
      <vt:lpstr>Task 1流程圖</vt:lpstr>
      <vt:lpstr>Task 1方法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Task 2流程圖</vt:lpstr>
      <vt:lpstr>Task 2方法</vt:lpstr>
      <vt:lpstr>PowerPoint 簡報</vt:lpstr>
      <vt:lpstr>PowerPoint 簡報</vt:lpstr>
      <vt:lpstr>PowerPoint 簡報</vt:lpstr>
      <vt:lpstr>PowerPoint 簡報</vt:lpstr>
      <vt:lpstr>PowerPoint 簡報</vt:lpstr>
      <vt:lpstr>現在遇到的問題</vt:lpstr>
      <vt:lpstr>未來可精進之部分</vt:lpstr>
      <vt:lpstr>分配工作表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類神經網路 期中報告</dc:title>
  <dc:creator>TzuYi</dc:creator>
  <cp:lastModifiedBy>TzuYi</cp:lastModifiedBy>
  <cp:revision>45</cp:revision>
  <dcterms:created xsi:type="dcterms:W3CDTF">2017-04-10T07:56:36Z</dcterms:created>
  <dcterms:modified xsi:type="dcterms:W3CDTF">2017-04-12T10:12:00Z</dcterms:modified>
</cp:coreProperties>
</file>