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FFBD"/>
    <a:srgbClr val="CCFFCC"/>
    <a:srgbClr val="99FF99"/>
    <a:srgbClr val="66FF99"/>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7"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AF9BB-B533-42BE-A074-37CD932C7B5A}" type="datetimeFigureOut">
              <a:rPr lang="zh-TW" altLang="en-US" smtClean="0"/>
              <a:t>2019/3/27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D4B1D-1FDF-44F6-B5C7-C3863AFB1A5F}" type="slidenum">
              <a:rPr lang="zh-TW" altLang="en-US" smtClean="0"/>
              <a:t>‹#›</a:t>
            </a:fld>
            <a:endParaRPr lang="zh-TW" altLang="en-US"/>
          </a:p>
        </p:txBody>
      </p:sp>
    </p:spTree>
    <p:extLst>
      <p:ext uri="{BB962C8B-B14F-4D97-AF65-F5344CB8AC3E}">
        <p14:creationId xmlns:p14="http://schemas.microsoft.com/office/powerpoint/2010/main" val="137649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3012B4-52BE-49D1-8397-173E5830347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FBF5AF3-9727-4036-87DB-ED2B00AAC9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AE92D64-318F-4FDA-B167-508FB5C84464}"/>
              </a:ext>
            </a:extLst>
          </p:cNvPr>
          <p:cNvSpPr>
            <a:spLocks noGrp="1"/>
          </p:cNvSpPr>
          <p:nvPr>
            <p:ph type="dt" sz="half" idx="10"/>
          </p:nvPr>
        </p:nvSpPr>
        <p:spPr/>
        <p:txBody>
          <a:bodyPr/>
          <a:lstStyle/>
          <a:p>
            <a:fld id="{B524863C-EF17-4611-BB4E-18951212AE93}" type="datetime1">
              <a:rPr lang="zh-TW" altLang="en-US" smtClean="0"/>
              <a:t>2019/3/27</a:t>
            </a:fld>
            <a:endParaRPr lang="zh-TW" altLang="en-US"/>
          </a:p>
        </p:txBody>
      </p:sp>
      <p:sp>
        <p:nvSpPr>
          <p:cNvPr id="5" name="頁尾版面配置區 4">
            <a:extLst>
              <a:ext uri="{FF2B5EF4-FFF2-40B4-BE49-F238E27FC236}">
                <a16:creationId xmlns:a16="http://schemas.microsoft.com/office/drawing/2014/main" id="{623EB7C7-52F1-447A-BB46-993B678750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B45521C-BEB5-4155-A9D4-C265D74FC26A}"/>
              </a:ext>
            </a:extLst>
          </p:cNvPr>
          <p:cNvSpPr>
            <a:spLocks noGrp="1"/>
          </p:cNvSpPr>
          <p:nvPr>
            <p:ph type="sldNum" sz="quarter" idx="12"/>
          </p:nvPr>
        </p:nvSpPr>
        <p:spPr/>
        <p:txBody>
          <a:bodyPr/>
          <a:lstStyle/>
          <a:p>
            <a:fld id="{5EE00F3D-6A40-4605-83A5-B5737594EF0E}" type="slidenum">
              <a:rPr lang="zh-TW" altLang="en-US" smtClean="0"/>
              <a:t>‹#›</a:t>
            </a:fld>
            <a:endParaRPr lang="zh-TW" altLang="en-US"/>
          </a:p>
        </p:txBody>
      </p:sp>
    </p:spTree>
    <p:extLst>
      <p:ext uri="{BB962C8B-B14F-4D97-AF65-F5344CB8AC3E}">
        <p14:creationId xmlns:p14="http://schemas.microsoft.com/office/powerpoint/2010/main" val="375013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137887-6590-4FDC-8620-085EEA84953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050E7E9-8392-4A7D-A4CC-78B2CCC8C732}"/>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36BC7D7-F1E9-429C-835A-DF9ACE267EB0}"/>
              </a:ext>
            </a:extLst>
          </p:cNvPr>
          <p:cNvSpPr>
            <a:spLocks noGrp="1"/>
          </p:cNvSpPr>
          <p:nvPr>
            <p:ph type="dt" sz="half" idx="10"/>
          </p:nvPr>
        </p:nvSpPr>
        <p:spPr/>
        <p:txBody>
          <a:bodyPr/>
          <a:lstStyle/>
          <a:p>
            <a:fld id="{F283DC1D-E149-4DC7-A176-41CD0564B8ED}" type="datetime1">
              <a:rPr lang="zh-TW" altLang="en-US" smtClean="0"/>
              <a:t>2019/3/27</a:t>
            </a:fld>
            <a:endParaRPr lang="zh-TW" altLang="en-US"/>
          </a:p>
        </p:txBody>
      </p:sp>
      <p:sp>
        <p:nvSpPr>
          <p:cNvPr id="5" name="頁尾版面配置區 4">
            <a:extLst>
              <a:ext uri="{FF2B5EF4-FFF2-40B4-BE49-F238E27FC236}">
                <a16:creationId xmlns:a16="http://schemas.microsoft.com/office/drawing/2014/main" id="{6BA18391-7A23-455D-B96A-BD2B0495E0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A82733F-97D4-4881-898D-E1F05C7008D4}"/>
              </a:ext>
            </a:extLst>
          </p:cNvPr>
          <p:cNvSpPr>
            <a:spLocks noGrp="1"/>
          </p:cNvSpPr>
          <p:nvPr>
            <p:ph type="sldNum" sz="quarter" idx="12"/>
          </p:nvPr>
        </p:nvSpPr>
        <p:spPr/>
        <p:txBody>
          <a:bodyPr/>
          <a:lstStyle/>
          <a:p>
            <a:fld id="{5EE00F3D-6A40-4605-83A5-B5737594EF0E}" type="slidenum">
              <a:rPr lang="zh-TW" altLang="en-US" smtClean="0"/>
              <a:t>‹#›</a:t>
            </a:fld>
            <a:endParaRPr lang="zh-TW" altLang="en-US"/>
          </a:p>
        </p:txBody>
      </p:sp>
    </p:spTree>
    <p:extLst>
      <p:ext uri="{BB962C8B-B14F-4D97-AF65-F5344CB8AC3E}">
        <p14:creationId xmlns:p14="http://schemas.microsoft.com/office/powerpoint/2010/main" val="156749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BB574FD-D7DD-43D5-A1CC-84D128DFCB7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15E4361-C514-4E0F-B619-27CD477ED334}"/>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701AAF9-1120-451A-A35F-2EE2BDFE50F9}"/>
              </a:ext>
            </a:extLst>
          </p:cNvPr>
          <p:cNvSpPr>
            <a:spLocks noGrp="1"/>
          </p:cNvSpPr>
          <p:nvPr>
            <p:ph type="dt" sz="half" idx="10"/>
          </p:nvPr>
        </p:nvSpPr>
        <p:spPr/>
        <p:txBody>
          <a:bodyPr/>
          <a:lstStyle/>
          <a:p>
            <a:fld id="{B49D0DDE-E8C1-4FAA-91E9-CC0E1743D2B9}" type="datetime1">
              <a:rPr lang="zh-TW" altLang="en-US" smtClean="0"/>
              <a:t>2019/3/27</a:t>
            </a:fld>
            <a:endParaRPr lang="zh-TW" altLang="en-US"/>
          </a:p>
        </p:txBody>
      </p:sp>
      <p:sp>
        <p:nvSpPr>
          <p:cNvPr id="5" name="頁尾版面配置區 4">
            <a:extLst>
              <a:ext uri="{FF2B5EF4-FFF2-40B4-BE49-F238E27FC236}">
                <a16:creationId xmlns:a16="http://schemas.microsoft.com/office/drawing/2014/main" id="{8EE5901D-0214-41C2-AEC9-02B22480157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8C79BB-3FC6-4B35-937C-8C014034A86C}"/>
              </a:ext>
            </a:extLst>
          </p:cNvPr>
          <p:cNvSpPr>
            <a:spLocks noGrp="1"/>
          </p:cNvSpPr>
          <p:nvPr>
            <p:ph type="sldNum" sz="quarter" idx="12"/>
          </p:nvPr>
        </p:nvSpPr>
        <p:spPr/>
        <p:txBody>
          <a:bodyPr/>
          <a:lstStyle/>
          <a:p>
            <a:fld id="{5EE00F3D-6A40-4605-83A5-B5737594EF0E}" type="slidenum">
              <a:rPr lang="zh-TW" altLang="en-US" smtClean="0"/>
              <a:t>‹#›</a:t>
            </a:fld>
            <a:endParaRPr lang="zh-TW" altLang="en-US"/>
          </a:p>
        </p:txBody>
      </p:sp>
    </p:spTree>
    <p:extLst>
      <p:ext uri="{BB962C8B-B14F-4D97-AF65-F5344CB8AC3E}">
        <p14:creationId xmlns:p14="http://schemas.microsoft.com/office/powerpoint/2010/main" val="393092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28D6F5-CB1D-4537-8C44-B9C46514B7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1FBFA82-C0C0-400B-ABB9-B9302CF6052B}"/>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5A77CE8-F8C8-46AB-BC2C-8483977EE67C}"/>
              </a:ext>
            </a:extLst>
          </p:cNvPr>
          <p:cNvSpPr>
            <a:spLocks noGrp="1"/>
          </p:cNvSpPr>
          <p:nvPr>
            <p:ph type="dt" sz="half" idx="10"/>
          </p:nvPr>
        </p:nvSpPr>
        <p:spPr/>
        <p:txBody>
          <a:bodyPr/>
          <a:lstStyle/>
          <a:p>
            <a:fld id="{DC5E5C0C-AD13-4B8E-AEA5-B89EA31DFF24}" type="datetime1">
              <a:rPr lang="zh-TW" altLang="en-US" smtClean="0"/>
              <a:t>2019/3/27</a:t>
            </a:fld>
            <a:endParaRPr lang="zh-TW" altLang="en-US"/>
          </a:p>
        </p:txBody>
      </p:sp>
      <p:sp>
        <p:nvSpPr>
          <p:cNvPr id="5" name="頁尾版面配置區 4">
            <a:extLst>
              <a:ext uri="{FF2B5EF4-FFF2-40B4-BE49-F238E27FC236}">
                <a16:creationId xmlns:a16="http://schemas.microsoft.com/office/drawing/2014/main" id="{911F40B2-386A-4090-96E3-422EB05E81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2E11C45-CD4F-403A-95D0-9C887B60C530}"/>
              </a:ext>
            </a:extLst>
          </p:cNvPr>
          <p:cNvSpPr>
            <a:spLocks noGrp="1"/>
          </p:cNvSpPr>
          <p:nvPr>
            <p:ph type="sldNum" sz="quarter" idx="12"/>
          </p:nvPr>
        </p:nvSpPr>
        <p:spPr/>
        <p:txBody>
          <a:bodyPr/>
          <a:lstStyle/>
          <a:p>
            <a:fld id="{5EE00F3D-6A40-4605-83A5-B5737594EF0E}" type="slidenum">
              <a:rPr lang="zh-TW" altLang="en-US" smtClean="0"/>
              <a:t>‹#›</a:t>
            </a:fld>
            <a:endParaRPr lang="zh-TW" altLang="en-US"/>
          </a:p>
        </p:txBody>
      </p:sp>
    </p:spTree>
    <p:extLst>
      <p:ext uri="{BB962C8B-B14F-4D97-AF65-F5344CB8AC3E}">
        <p14:creationId xmlns:p14="http://schemas.microsoft.com/office/powerpoint/2010/main" val="19395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A5D75-95DE-4B84-8BEF-B28C5369208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7238079-ACE6-44CE-8CFB-815F1B6926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7BF2215B-714E-4E16-B31F-811D6AE63FF8}"/>
              </a:ext>
            </a:extLst>
          </p:cNvPr>
          <p:cNvSpPr>
            <a:spLocks noGrp="1"/>
          </p:cNvSpPr>
          <p:nvPr>
            <p:ph type="dt" sz="half" idx="10"/>
          </p:nvPr>
        </p:nvSpPr>
        <p:spPr/>
        <p:txBody>
          <a:bodyPr/>
          <a:lstStyle/>
          <a:p>
            <a:fld id="{E0092A59-88F8-49C8-9698-8C3B73AD3837}" type="datetime1">
              <a:rPr lang="zh-TW" altLang="en-US" smtClean="0"/>
              <a:t>2019/3/27</a:t>
            </a:fld>
            <a:endParaRPr lang="zh-TW" altLang="en-US"/>
          </a:p>
        </p:txBody>
      </p:sp>
      <p:sp>
        <p:nvSpPr>
          <p:cNvPr id="5" name="頁尾版面配置區 4">
            <a:extLst>
              <a:ext uri="{FF2B5EF4-FFF2-40B4-BE49-F238E27FC236}">
                <a16:creationId xmlns:a16="http://schemas.microsoft.com/office/drawing/2014/main" id="{15C27620-0B69-4FC5-8757-2D3708B351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53A37AD-CBAB-4F42-8037-8E0BC03D01CC}"/>
              </a:ext>
            </a:extLst>
          </p:cNvPr>
          <p:cNvSpPr>
            <a:spLocks noGrp="1"/>
          </p:cNvSpPr>
          <p:nvPr>
            <p:ph type="sldNum" sz="quarter" idx="12"/>
          </p:nvPr>
        </p:nvSpPr>
        <p:spPr/>
        <p:txBody>
          <a:bodyPr/>
          <a:lstStyle/>
          <a:p>
            <a:fld id="{5EE00F3D-6A40-4605-83A5-B5737594EF0E}" type="slidenum">
              <a:rPr lang="zh-TW" altLang="en-US" smtClean="0"/>
              <a:t>‹#›</a:t>
            </a:fld>
            <a:endParaRPr lang="zh-TW" altLang="en-US"/>
          </a:p>
        </p:txBody>
      </p:sp>
    </p:spTree>
    <p:extLst>
      <p:ext uri="{BB962C8B-B14F-4D97-AF65-F5344CB8AC3E}">
        <p14:creationId xmlns:p14="http://schemas.microsoft.com/office/powerpoint/2010/main" val="391259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ECE5D5-4E73-4355-BF88-5905D6217DC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896AFAE-FDBC-4B34-A870-DF6600EBA809}"/>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ADB1BD5-E3F3-4ED5-8980-8F72D4D225E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47953C4-D03A-417E-A252-FF5A3F0A68EA}"/>
              </a:ext>
            </a:extLst>
          </p:cNvPr>
          <p:cNvSpPr>
            <a:spLocks noGrp="1"/>
          </p:cNvSpPr>
          <p:nvPr>
            <p:ph type="dt" sz="half" idx="10"/>
          </p:nvPr>
        </p:nvSpPr>
        <p:spPr/>
        <p:txBody>
          <a:bodyPr/>
          <a:lstStyle/>
          <a:p>
            <a:fld id="{2CC372F5-9959-4CF8-B243-F69719336A98}" type="datetime1">
              <a:rPr lang="zh-TW" altLang="en-US" smtClean="0"/>
              <a:t>2019/3/27</a:t>
            </a:fld>
            <a:endParaRPr lang="zh-TW" altLang="en-US"/>
          </a:p>
        </p:txBody>
      </p:sp>
      <p:sp>
        <p:nvSpPr>
          <p:cNvPr id="6" name="頁尾版面配置區 5">
            <a:extLst>
              <a:ext uri="{FF2B5EF4-FFF2-40B4-BE49-F238E27FC236}">
                <a16:creationId xmlns:a16="http://schemas.microsoft.com/office/drawing/2014/main" id="{A03EDDE7-0C3A-4396-84A0-0182A03269D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18B91E6-F205-44A0-ABCD-5DBDEC68112C}"/>
              </a:ext>
            </a:extLst>
          </p:cNvPr>
          <p:cNvSpPr>
            <a:spLocks noGrp="1"/>
          </p:cNvSpPr>
          <p:nvPr>
            <p:ph type="sldNum" sz="quarter" idx="12"/>
          </p:nvPr>
        </p:nvSpPr>
        <p:spPr/>
        <p:txBody>
          <a:bodyPr/>
          <a:lstStyle/>
          <a:p>
            <a:fld id="{5EE00F3D-6A40-4605-83A5-B5737594EF0E}" type="slidenum">
              <a:rPr lang="zh-TW" altLang="en-US" smtClean="0"/>
              <a:t>‹#›</a:t>
            </a:fld>
            <a:endParaRPr lang="zh-TW" altLang="en-US"/>
          </a:p>
        </p:txBody>
      </p:sp>
    </p:spTree>
    <p:extLst>
      <p:ext uri="{BB962C8B-B14F-4D97-AF65-F5344CB8AC3E}">
        <p14:creationId xmlns:p14="http://schemas.microsoft.com/office/powerpoint/2010/main" val="368308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5F3DA-995E-4FF2-8BF2-3B9186A8EB1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1FC282E-12A1-4821-ACFB-562665159E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BCF7477-5863-41C3-BEBF-13E1D814E2CE}"/>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224E3E9-22CB-462D-B4CD-EC98E507E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42A9A923-C64E-449E-8663-84736A57C41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25F4771-B6A4-4690-A1FD-CEDCB6D2EFD6}"/>
              </a:ext>
            </a:extLst>
          </p:cNvPr>
          <p:cNvSpPr>
            <a:spLocks noGrp="1"/>
          </p:cNvSpPr>
          <p:nvPr>
            <p:ph type="dt" sz="half" idx="10"/>
          </p:nvPr>
        </p:nvSpPr>
        <p:spPr/>
        <p:txBody>
          <a:bodyPr/>
          <a:lstStyle/>
          <a:p>
            <a:fld id="{739B220E-0904-4E92-83DF-57B41AB0C3DF}" type="datetime1">
              <a:rPr lang="zh-TW" altLang="en-US" smtClean="0"/>
              <a:t>2019/3/27</a:t>
            </a:fld>
            <a:endParaRPr lang="zh-TW" altLang="en-US"/>
          </a:p>
        </p:txBody>
      </p:sp>
      <p:sp>
        <p:nvSpPr>
          <p:cNvPr id="8" name="頁尾版面配置區 7">
            <a:extLst>
              <a:ext uri="{FF2B5EF4-FFF2-40B4-BE49-F238E27FC236}">
                <a16:creationId xmlns:a16="http://schemas.microsoft.com/office/drawing/2014/main" id="{D2EEA3A3-341F-463C-9DCA-B7E825402C5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65E6BEC-EA10-4C62-AB61-4281235CC7CC}"/>
              </a:ext>
            </a:extLst>
          </p:cNvPr>
          <p:cNvSpPr>
            <a:spLocks noGrp="1"/>
          </p:cNvSpPr>
          <p:nvPr>
            <p:ph type="sldNum" sz="quarter" idx="12"/>
          </p:nvPr>
        </p:nvSpPr>
        <p:spPr/>
        <p:txBody>
          <a:bodyPr/>
          <a:lstStyle/>
          <a:p>
            <a:fld id="{5EE00F3D-6A40-4605-83A5-B5737594EF0E}" type="slidenum">
              <a:rPr lang="zh-TW" altLang="en-US" smtClean="0"/>
              <a:t>‹#›</a:t>
            </a:fld>
            <a:endParaRPr lang="zh-TW" altLang="en-US"/>
          </a:p>
        </p:txBody>
      </p:sp>
    </p:spTree>
    <p:extLst>
      <p:ext uri="{BB962C8B-B14F-4D97-AF65-F5344CB8AC3E}">
        <p14:creationId xmlns:p14="http://schemas.microsoft.com/office/powerpoint/2010/main" val="111725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E7E0C4-378D-4F85-8F91-B1D98543842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CAFC0D2-16DB-40C6-AAC1-D85919077E5C}"/>
              </a:ext>
            </a:extLst>
          </p:cNvPr>
          <p:cNvSpPr>
            <a:spLocks noGrp="1"/>
          </p:cNvSpPr>
          <p:nvPr>
            <p:ph type="dt" sz="half" idx="10"/>
          </p:nvPr>
        </p:nvSpPr>
        <p:spPr/>
        <p:txBody>
          <a:bodyPr/>
          <a:lstStyle/>
          <a:p>
            <a:fld id="{BD7D4022-316C-408D-AB8B-0356BABB859D}" type="datetime1">
              <a:rPr lang="zh-TW" altLang="en-US" smtClean="0"/>
              <a:t>2019/3/27</a:t>
            </a:fld>
            <a:endParaRPr lang="zh-TW" altLang="en-US"/>
          </a:p>
        </p:txBody>
      </p:sp>
      <p:sp>
        <p:nvSpPr>
          <p:cNvPr id="4" name="頁尾版面配置區 3">
            <a:extLst>
              <a:ext uri="{FF2B5EF4-FFF2-40B4-BE49-F238E27FC236}">
                <a16:creationId xmlns:a16="http://schemas.microsoft.com/office/drawing/2014/main" id="{CBC42DA7-9750-43A7-926B-90EFEA1E7A4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CC4D9EE-89AE-4DE2-A385-596D064907CB}"/>
              </a:ext>
            </a:extLst>
          </p:cNvPr>
          <p:cNvSpPr>
            <a:spLocks noGrp="1"/>
          </p:cNvSpPr>
          <p:nvPr>
            <p:ph type="sldNum" sz="quarter" idx="12"/>
          </p:nvPr>
        </p:nvSpPr>
        <p:spPr/>
        <p:txBody>
          <a:bodyPr/>
          <a:lstStyle/>
          <a:p>
            <a:fld id="{5EE00F3D-6A40-4605-83A5-B5737594EF0E}" type="slidenum">
              <a:rPr lang="zh-TW" altLang="en-US" smtClean="0"/>
              <a:t>‹#›</a:t>
            </a:fld>
            <a:endParaRPr lang="zh-TW" altLang="en-US"/>
          </a:p>
        </p:txBody>
      </p:sp>
    </p:spTree>
    <p:extLst>
      <p:ext uri="{BB962C8B-B14F-4D97-AF65-F5344CB8AC3E}">
        <p14:creationId xmlns:p14="http://schemas.microsoft.com/office/powerpoint/2010/main" val="72789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A110179-2CC0-46A9-9D78-763228243F1A}"/>
              </a:ext>
            </a:extLst>
          </p:cNvPr>
          <p:cNvSpPr>
            <a:spLocks noGrp="1"/>
          </p:cNvSpPr>
          <p:nvPr>
            <p:ph type="dt" sz="half" idx="10"/>
          </p:nvPr>
        </p:nvSpPr>
        <p:spPr/>
        <p:txBody>
          <a:bodyPr/>
          <a:lstStyle/>
          <a:p>
            <a:fld id="{711A3B00-6B3C-4033-BC2E-31D7253C80BF}" type="datetime1">
              <a:rPr lang="zh-TW" altLang="en-US" smtClean="0"/>
              <a:t>2019/3/27</a:t>
            </a:fld>
            <a:endParaRPr lang="zh-TW" altLang="en-US"/>
          </a:p>
        </p:txBody>
      </p:sp>
      <p:sp>
        <p:nvSpPr>
          <p:cNvPr id="3" name="頁尾版面配置區 2">
            <a:extLst>
              <a:ext uri="{FF2B5EF4-FFF2-40B4-BE49-F238E27FC236}">
                <a16:creationId xmlns:a16="http://schemas.microsoft.com/office/drawing/2014/main" id="{5E655F1F-FA32-4BBE-AB35-0D6A47AE190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C1E0F69-B4D8-437D-9B0B-4F2DB7A3D79D}"/>
              </a:ext>
            </a:extLst>
          </p:cNvPr>
          <p:cNvSpPr>
            <a:spLocks noGrp="1"/>
          </p:cNvSpPr>
          <p:nvPr>
            <p:ph type="sldNum" sz="quarter" idx="12"/>
          </p:nvPr>
        </p:nvSpPr>
        <p:spPr/>
        <p:txBody>
          <a:bodyPr/>
          <a:lstStyle/>
          <a:p>
            <a:fld id="{5EE00F3D-6A40-4605-83A5-B5737594EF0E}" type="slidenum">
              <a:rPr lang="zh-TW" altLang="en-US" smtClean="0"/>
              <a:t>‹#›</a:t>
            </a:fld>
            <a:endParaRPr lang="zh-TW" altLang="en-US"/>
          </a:p>
        </p:txBody>
      </p:sp>
    </p:spTree>
    <p:extLst>
      <p:ext uri="{BB962C8B-B14F-4D97-AF65-F5344CB8AC3E}">
        <p14:creationId xmlns:p14="http://schemas.microsoft.com/office/powerpoint/2010/main" val="35335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8CE15B-2C64-4FB0-B6D1-D2C1B88A14A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D70B492-4A31-4298-9B92-19CE39BCC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C020189-419A-4CDE-BE68-CC8DAA6E4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475F7D7-EB18-45BC-A0FD-C96E6D45F2D1}"/>
              </a:ext>
            </a:extLst>
          </p:cNvPr>
          <p:cNvSpPr>
            <a:spLocks noGrp="1"/>
          </p:cNvSpPr>
          <p:nvPr>
            <p:ph type="dt" sz="half" idx="10"/>
          </p:nvPr>
        </p:nvSpPr>
        <p:spPr/>
        <p:txBody>
          <a:bodyPr/>
          <a:lstStyle/>
          <a:p>
            <a:fld id="{BE3D09CA-65B4-4B0D-AD4B-FE4FB0C8E24B}" type="datetime1">
              <a:rPr lang="zh-TW" altLang="en-US" smtClean="0"/>
              <a:t>2019/3/27</a:t>
            </a:fld>
            <a:endParaRPr lang="zh-TW" altLang="en-US"/>
          </a:p>
        </p:txBody>
      </p:sp>
      <p:sp>
        <p:nvSpPr>
          <p:cNvPr id="6" name="頁尾版面配置區 5">
            <a:extLst>
              <a:ext uri="{FF2B5EF4-FFF2-40B4-BE49-F238E27FC236}">
                <a16:creationId xmlns:a16="http://schemas.microsoft.com/office/drawing/2014/main" id="{62879840-ACA0-45C1-B1A6-9361B65503C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2A6D46B-F7D8-4128-8D00-5ACA066380C3}"/>
              </a:ext>
            </a:extLst>
          </p:cNvPr>
          <p:cNvSpPr>
            <a:spLocks noGrp="1"/>
          </p:cNvSpPr>
          <p:nvPr>
            <p:ph type="sldNum" sz="quarter" idx="12"/>
          </p:nvPr>
        </p:nvSpPr>
        <p:spPr/>
        <p:txBody>
          <a:bodyPr/>
          <a:lstStyle/>
          <a:p>
            <a:fld id="{5EE00F3D-6A40-4605-83A5-B5737594EF0E}" type="slidenum">
              <a:rPr lang="zh-TW" altLang="en-US" smtClean="0"/>
              <a:t>‹#›</a:t>
            </a:fld>
            <a:endParaRPr lang="zh-TW" altLang="en-US"/>
          </a:p>
        </p:txBody>
      </p:sp>
    </p:spTree>
    <p:extLst>
      <p:ext uri="{BB962C8B-B14F-4D97-AF65-F5344CB8AC3E}">
        <p14:creationId xmlns:p14="http://schemas.microsoft.com/office/powerpoint/2010/main" val="296741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F6CC0A-7B9D-4459-B7D5-29B36EEF9D5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E3B3C04-82DC-4F15-A491-E23A94042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94561E1-264D-43D6-99AE-24391494E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B547BA9-E92D-4138-A0CB-AD2E4836C227}"/>
              </a:ext>
            </a:extLst>
          </p:cNvPr>
          <p:cNvSpPr>
            <a:spLocks noGrp="1"/>
          </p:cNvSpPr>
          <p:nvPr>
            <p:ph type="dt" sz="half" idx="10"/>
          </p:nvPr>
        </p:nvSpPr>
        <p:spPr/>
        <p:txBody>
          <a:bodyPr/>
          <a:lstStyle/>
          <a:p>
            <a:fld id="{91D06F44-9C41-4331-9DB2-076E90B943F4}" type="datetime1">
              <a:rPr lang="zh-TW" altLang="en-US" smtClean="0"/>
              <a:t>2019/3/27</a:t>
            </a:fld>
            <a:endParaRPr lang="zh-TW" altLang="en-US"/>
          </a:p>
        </p:txBody>
      </p:sp>
      <p:sp>
        <p:nvSpPr>
          <p:cNvPr id="6" name="頁尾版面配置區 5">
            <a:extLst>
              <a:ext uri="{FF2B5EF4-FFF2-40B4-BE49-F238E27FC236}">
                <a16:creationId xmlns:a16="http://schemas.microsoft.com/office/drawing/2014/main" id="{2FEFAF8C-C710-4781-9126-D219FFF5E15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591AFDB-EB98-4C1A-AD3B-6EA28042E365}"/>
              </a:ext>
            </a:extLst>
          </p:cNvPr>
          <p:cNvSpPr>
            <a:spLocks noGrp="1"/>
          </p:cNvSpPr>
          <p:nvPr>
            <p:ph type="sldNum" sz="quarter" idx="12"/>
          </p:nvPr>
        </p:nvSpPr>
        <p:spPr/>
        <p:txBody>
          <a:bodyPr/>
          <a:lstStyle/>
          <a:p>
            <a:fld id="{5EE00F3D-6A40-4605-83A5-B5737594EF0E}" type="slidenum">
              <a:rPr lang="zh-TW" altLang="en-US" smtClean="0"/>
              <a:t>‹#›</a:t>
            </a:fld>
            <a:endParaRPr lang="zh-TW" altLang="en-US"/>
          </a:p>
        </p:txBody>
      </p:sp>
    </p:spTree>
    <p:extLst>
      <p:ext uri="{BB962C8B-B14F-4D97-AF65-F5344CB8AC3E}">
        <p14:creationId xmlns:p14="http://schemas.microsoft.com/office/powerpoint/2010/main" val="336898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E3144F9-39D2-4F32-B138-951E32FB7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F871E41-6CCA-40C1-896A-C9C3164FE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F487A27-591F-4F23-90F8-E9B1B522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F5DF7-6E86-4C4F-AEF8-889543C966D5}" type="datetime1">
              <a:rPr lang="zh-TW" altLang="en-US" smtClean="0"/>
              <a:t>2019/3/27</a:t>
            </a:fld>
            <a:endParaRPr lang="zh-TW" altLang="en-US"/>
          </a:p>
        </p:txBody>
      </p:sp>
      <p:sp>
        <p:nvSpPr>
          <p:cNvPr id="5" name="頁尾版面配置區 4">
            <a:extLst>
              <a:ext uri="{FF2B5EF4-FFF2-40B4-BE49-F238E27FC236}">
                <a16:creationId xmlns:a16="http://schemas.microsoft.com/office/drawing/2014/main" id="{4715108A-2C9C-4E47-8854-9416AC774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4A677E8-F162-45A1-88BC-246FC07946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00F3D-6A40-4605-83A5-B5737594EF0E}" type="slidenum">
              <a:rPr lang="zh-TW" altLang="en-US" smtClean="0"/>
              <a:t>‹#›</a:t>
            </a:fld>
            <a:endParaRPr lang="zh-TW" altLang="en-US"/>
          </a:p>
        </p:txBody>
      </p:sp>
    </p:spTree>
    <p:extLst>
      <p:ext uri="{BB962C8B-B14F-4D97-AF65-F5344CB8AC3E}">
        <p14:creationId xmlns:p14="http://schemas.microsoft.com/office/powerpoint/2010/main" val="2198476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0131C1-0119-4EBC-AB15-A62B0C084F40}"/>
              </a:ext>
            </a:extLst>
          </p:cNvPr>
          <p:cNvSpPr/>
          <p:nvPr/>
        </p:nvSpPr>
        <p:spPr>
          <a:xfrm>
            <a:off x="0" y="0"/>
            <a:ext cx="12192000" cy="6858000"/>
          </a:xfrm>
          <a:prstGeom prst="rect">
            <a:avLst/>
          </a:prstGeom>
          <a:solidFill>
            <a:srgbClr val="BDFFBD"/>
          </a:solidFill>
          <a:ln>
            <a:solidFill>
              <a:srgbClr val="BDF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E251A644-3192-474A-A0B9-123EE4B1812D}"/>
              </a:ext>
            </a:extLst>
          </p:cNvPr>
          <p:cNvSpPr txBox="1"/>
          <p:nvPr/>
        </p:nvSpPr>
        <p:spPr>
          <a:xfrm>
            <a:off x="4729018" y="1274805"/>
            <a:ext cx="2733964" cy="1107996"/>
          </a:xfrm>
          <a:prstGeom prst="rect">
            <a:avLst/>
          </a:prstGeom>
          <a:noFill/>
        </p:spPr>
        <p:txBody>
          <a:bodyPr wrap="square" rtlCol="0" anchor="ctr">
            <a:spAutoFit/>
          </a:bodyPr>
          <a:lstStyle/>
          <a:p>
            <a:pPr algn="ctr"/>
            <a:r>
              <a:rPr lang="zh-TW" altLang="en-US" sz="6600" b="1" dirty="0">
                <a:latin typeface="微軟正黑體" panose="020B0604030504040204" pitchFamily="34" charset="-120"/>
                <a:ea typeface="微軟正黑體" panose="020B0604030504040204" pitchFamily="34" charset="-120"/>
              </a:rPr>
              <a:t>屋購樂</a:t>
            </a:r>
          </a:p>
        </p:txBody>
      </p:sp>
      <p:cxnSp>
        <p:nvCxnSpPr>
          <p:cNvPr id="7" name="直線接點 6">
            <a:extLst>
              <a:ext uri="{FF2B5EF4-FFF2-40B4-BE49-F238E27FC236}">
                <a16:creationId xmlns:a16="http://schemas.microsoft.com/office/drawing/2014/main" id="{F65894CB-3871-4239-8952-AAB6F81EB0E8}"/>
              </a:ext>
            </a:extLst>
          </p:cNvPr>
          <p:cNvCxnSpPr/>
          <p:nvPr/>
        </p:nvCxnSpPr>
        <p:spPr>
          <a:xfrm>
            <a:off x="4895274" y="2641606"/>
            <a:ext cx="23829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E391CBB8-4AE1-4D71-BB06-86E9FBEC47C2}"/>
              </a:ext>
            </a:extLst>
          </p:cNvPr>
          <p:cNvSpPr txBox="1"/>
          <p:nvPr/>
        </p:nvSpPr>
        <p:spPr>
          <a:xfrm>
            <a:off x="4776150" y="2914960"/>
            <a:ext cx="2621230" cy="677108"/>
          </a:xfrm>
          <a:prstGeom prst="rect">
            <a:avLst/>
          </a:prstGeom>
          <a:noFill/>
        </p:spPr>
        <p:txBody>
          <a:bodyPr wrap="none" rtlCol="0" anchor="ctr">
            <a:spAutoFit/>
          </a:bodyPr>
          <a:lstStyle/>
          <a:p>
            <a:pPr algn="ctr"/>
            <a:r>
              <a:rPr lang="zh-TW" altLang="en-US" sz="3800" b="1" dirty="0">
                <a:latin typeface="微軟正黑體" panose="020B0604030504040204" pitchFamily="34" charset="-120"/>
                <a:ea typeface="微軟正黑體" panose="020B0604030504040204" pitchFamily="34" charset="-120"/>
              </a:rPr>
              <a:t>構想書報告</a:t>
            </a:r>
          </a:p>
        </p:txBody>
      </p:sp>
      <p:sp>
        <p:nvSpPr>
          <p:cNvPr id="9" name="文字方塊 8">
            <a:extLst>
              <a:ext uri="{FF2B5EF4-FFF2-40B4-BE49-F238E27FC236}">
                <a16:creationId xmlns:a16="http://schemas.microsoft.com/office/drawing/2014/main" id="{563932AB-8FC1-4511-AE4B-2E581826239C}"/>
              </a:ext>
            </a:extLst>
          </p:cNvPr>
          <p:cNvSpPr txBox="1"/>
          <p:nvPr/>
        </p:nvSpPr>
        <p:spPr>
          <a:xfrm>
            <a:off x="4895274" y="4918319"/>
            <a:ext cx="2382981" cy="830997"/>
          </a:xfrm>
          <a:prstGeom prst="rect">
            <a:avLst/>
          </a:prstGeom>
          <a:noFill/>
        </p:spPr>
        <p:txBody>
          <a:bodyPr wrap="square" rtlCol="0" anchor="ctr">
            <a:spAutoFit/>
          </a:bodyPr>
          <a:lstStyle/>
          <a:p>
            <a:pPr algn="ctr"/>
            <a:r>
              <a:rPr lang="en-US" altLang="zh-TW" sz="2400" dirty="0">
                <a:latin typeface="微軟正黑體" panose="020B0604030504040204" pitchFamily="34" charset="-120"/>
                <a:ea typeface="微軟正黑體" panose="020B0604030504040204" pitchFamily="34" charset="-120"/>
              </a:rPr>
              <a:t>B10401023</a:t>
            </a:r>
          </a:p>
          <a:p>
            <a:pPr algn="ctr"/>
            <a:r>
              <a:rPr lang="zh-TW" altLang="en-US" sz="2400" dirty="0">
                <a:latin typeface="微軟正黑體" panose="020B0604030504040204" pitchFamily="34" charset="-120"/>
                <a:ea typeface="微軟正黑體" panose="020B0604030504040204" pitchFamily="34" charset="-120"/>
              </a:rPr>
              <a:t>蔡溱</a:t>
            </a:r>
          </a:p>
        </p:txBody>
      </p:sp>
      <p:sp>
        <p:nvSpPr>
          <p:cNvPr id="10" name="文字方塊 9">
            <a:extLst>
              <a:ext uri="{FF2B5EF4-FFF2-40B4-BE49-F238E27FC236}">
                <a16:creationId xmlns:a16="http://schemas.microsoft.com/office/drawing/2014/main" id="{D5CC2972-7540-4E31-8682-9CFA3876382B}"/>
              </a:ext>
            </a:extLst>
          </p:cNvPr>
          <p:cNvSpPr txBox="1"/>
          <p:nvPr/>
        </p:nvSpPr>
        <p:spPr>
          <a:xfrm>
            <a:off x="2393169" y="4918319"/>
            <a:ext cx="2382981" cy="830997"/>
          </a:xfrm>
          <a:prstGeom prst="rect">
            <a:avLst/>
          </a:prstGeom>
          <a:noFill/>
        </p:spPr>
        <p:txBody>
          <a:bodyPr wrap="square" rtlCol="0" anchor="ctr">
            <a:spAutoFit/>
          </a:bodyPr>
          <a:lstStyle/>
          <a:p>
            <a:pPr algn="ctr"/>
            <a:r>
              <a:rPr lang="en-US" altLang="zh-TW" sz="2400" dirty="0">
                <a:latin typeface="微軟正黑體" panose="020B0604030504040204" pitchFamily="34" charset="-120"/>
                <a:ea typeface="微軟正黑體" panose="020B0604030504040204" pitchFamily="34" charset="-120"/>
              </a:rPr>
              <a:t>B10401020</a:t>
            </a:r>
          </a:p>
          <a:p>
            <a:pPr algn="ctr"/>
            <a:r>
              <a:rPr lang="zh-TW" altLang="en-US" sz="2400" dirty="0">
                <a:latin typeface="微軟正黑體" panose="020B0604030504040204" pitchFamily="34" charset="-120"/>
                <a:ea typeface="微軟正黑體" panose="020B0604030504040204" pitchFamily="34" charset="-120"/>
              </a:rPr>
              <a:t>林祐邦</a:t>
            </a:r>
          </a:p>
        </p:txBody>
      </p:sp>
      <p:sp>
        <p:nvSpPr>
          <p:cNvPr id="11" name="文字方塊 10">
            <a:extLst>
              <a:ext uri="{FF2B5EF4-FFF2-40B4-BE49-F238E27FC236}">
                <a16:creationId xmlns:a16="http://schemas.microsoft.com/office/drawing/2014/main" id="{35A7181A-25E8-4FDB-B42E-4F5E2870B48B}"/>
              </a:ext>
            </a:extLst>
          </p:cNvPr>
          <p:cNvSpPr txBox="1"/>
          <p:nvPr/>
        </p:nvSpPr>
        <p:spPr>
          <a:xfrm>
            <a:off x="7397379" y="4918318"/>
            <a:ext cx="2382981" cy="830997"/>
          </a:xfrm>
          <a:prstGeom prst="rect">
            <a:avLst/>
          </a:prstGeom>
          <a:noFill/>
        </p:spPr>
        <p:txBody>
          <a:bodyPr wrap="square" rtlCol="0" anchor="ctr">
            <a:spAutoFit/>
          </a:bodyPr>
          <a:lstStyle/>
          <a:p>
            <a:pPr algn="ctr"/>
            <a:r>
              <a:rPr lang="en-US" altLang="zh-TW" sz="2400" dirty="0">
                <a:latin typeface="微軟正黑體" panose="020B0604030504040204" pitchFamily="34" charset="-120"/>
                <a:ea typeface="微軟正黑體" panose="020B0604030504040204" pitchFamily="34" charset="-120"/>
              </a:rPr>
              <a:t>B10401023</a:t>
            </a:r>
          </a:p>
          <a:p>
            <a:pPr algn="ctr"/>
            <a:r>
              <a:rPr lang="zh-TW" altLang="en-US" sz="2400" dirty="0">
                <a:latin typeface="微軟正黑體" panose="020B0604030504040204" pitchFamily="34" charset="-120"/>
                <a:ea typeface="微軟正黑體" panose="020B0604030504040204" pitchFamily="34" charset="-120"/>
              </a:rPr>
              <a:t>曾俊翔</a:t>
            </a:r>
          </a:p>
        </p:txBody>
      </p:sp>
      <p:sp>
        <p:nvSpPr>
          <p:cNvPr id="12" name="投影片編號版面配置區 11">
            <a:extLst>
              <a:ext uri="{FF2B5EF4-FFF2-40B4-BE49-F238E27FC236}">
                <a16:creationId xmlns:a16="http://schemas.microsoft.com/office/drawing/2014/main" id="{FEA41503-4672-4BBE-BEA8-C130D13E34A3}"/>
              </a:ext>
            </a:extLst>
          </p:cNvPr>
          <p:cNvSpPr>
            <a:spLocks noGrp="1"/>
          </p:cNvSpPr>
          <p:nvPr>
            <p:ph type="sldNum" sz="quarter" idx="12"/>
          </p:nvPr>
        </p:nvSpPr>
        <p:spPr/>
        <p:txBody>
          <a:bodyPr/>
          <a:lstStyle/>
          <a:p>
            <a:fld id="{5EE00F3D-6A40-4605-83A5-B5737594EF0E}" type="slidenum">
              <a:rPr lang="zh-TW" altLang="en-US" smtClean="0"/>
              <a:t>1</a:t>
            </a:fld>
            <a:endParaRPr lang="zh-TW" altLang="en-US"/>
          </a:p>
        </p:txBody>
      </p:sp>
    </p:spTree>
    <p:extLst>
      <p:ext uri="{BB962C8B-B14F-4D97-AF65-F5344CB8AC3E}">
        <p14:creationId xmlns:p14="http://schemas.microsoft.com/office/powerpoint/2010/main" val="3172113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BF50E4B-116E-463D-8056-ACB881B96C87}"/>
              </a:ext>
            </a:extLst>
          </p:cNvPr>
          <p:cNvSpPr/>
          <p:nvPr/>
        </p:nvSpPr>
        <p:spPr>
          <a:xfrm>
            <a:off x="0" y="0"/>
            <a:ext cx="12192000" cy="6858000"/>
          </a:xfrm>
          <a:prstGeom prst="rect">
            <a:avLst/>
          </a:prstGeom>
          <a:solidFill>
            <a:srgbClr val="BDFFBD"/>
          </a:solidFill>
          <a:ln>
            <a:solidFill>
              <a:srgbClr val="BDF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D63E3093-B37B-4893-A956-67CEF7B343BE}"/>
              </a:ext>
            </a:extLst>
          </p:cNvPr>
          <p:cNvSpPr txBox="1"/>
          <p:nvPr/>
        </p:nvSpPr>
        <p:spPr>
          <a:xfrm>
            <a:off x="2253095" y="3026672"/>
            <a:ext cx="7685810" cy="1882438"/>
          </a:xfrm>
          <a:prstGeom prst="rect">
            <a:avLst/>
          </a:prstGeom>
          <a:noFill/>
        </p:spPr>
        <p:txBody>
          <a:bodyPr wrap="square" rtlCol="0" anchor="ctr">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系統實作的部分，我們主要會透過使用現有的地圖</a:t>
            </a:r>
            <a:r>
              <a:rPr lang="en-US" altLang="zh-TW" sz="2000" dirty="0">
                <a:latin typeface="微軟正黑體" panose="020B0604030504040204" pitchFamily="34" charset="-120"/>
                <a:ea typeface="微軟正黑體" panose="020B0604030504040204" pitchFamily="34" charset="-120"/>
              </a:rPr>
              <a:t>API</a:t>
            </a:r>
            <a:r>
              <a:rPr lang="zh-TW" altLang="en-US" sz="2000" dirty="0">
                <a:latin typeface="微軟正黑體" panose="020B0604030504040204" pitchFamily="34" charset="-120"/>
                <a:ea typeface="微軟正黑體" panose="020B0604030504040204" pitchFamily="34" charset="-120"/>
              </a:rPr>
              <a:t>，並與公部門所提供的資料集做結合。資料中包含了座標資訊，整合容易且可直接顯示於地圖中。功能擴充方面也不是問題，未來若可取得更多其它與買房、租房相關的考慮因素資訊，都可再加入系統。</a:t>
            </a:r>
          </a:p>
        </p:txBody>
      </p:sp>
      <p:sp>
        <p:nvSpPr>
          <p:cNvPr id="4" name="投影片編號版面配置區 3">
            <a:extLst>
              <a:ext uri="{FF2B5EF4-FFF2-40B4-BE49-F238E27FC236}">
                <a16:creationId xmlns:a16="http://schemas.microsoft.com/office/drawing/2014/main" id="{22EE5091-3BA6-4648-A813-52195BA449D7}"/>
              </a:ext>
            </a:extLst>
          </p:cNvPr>
          <p:cNvSpPr>
            <a:spLocks noGrp="1"/>
          </p:cNvSpPr>
          <p:nvPr>
            <p:ph type="sldNum" sz="quarter" idx="12"/>
          </p:nvPr>
        </p:nvSpPr>
        <p:spPr/>
        <p:txBody>
          <a:bodyPr/>
          <a:lstStyle/>
          <a:p>
            <a:fld id="{5EE00F3D-6A40-4605-83A5-B5737594EF0E}" type="slidenum">
              <a:rPr lang="zh-TW" altLang="en-US" smtClean="0"/>
              <a:t>10</a:t>
            </a:fld>
            <a:endParaRPr lang="zh-TW" altLang="en-US"/>
          </a:p>
        </p:txBody>
      </p:sp>
      <p:sp>
        <p:nvSpPr>
          <p:cNvPr id="8" name="文字方塊 7">
            <a:extLst>
              <a:ext uri="{FF2B5EF4-FFF2-40B4-BE49-F238E27FC236}">
                <a16:creationId xmlns:a16="http://schemas.microsoft.com/office/drawing/2014/main" id="{0882187D-BCEA-4549-B8C9-51AE80E45DD5}"/>
              </a:ext>
            </a:extLst>
          </p:cNvPr>
          <p:cNvSpPr txBox="1"/>
          <p:nvPr/>
        </p:nvSpPr>
        <p:spPr>
          <a:xfrm>
            <a:off x="4734091" y="1217615"/>
            <a:ext cx="2723823" cy="1107996"/>
          </a:xfrm>
          <a:prstGeom prst="rect">
            <a:avLst/>
          </a:prstGeom>
          <a:noFill/>
        </p:spPr>
        <p:txBody>
          <a:bodyPr wrap="none" rtlCol="0" anchor="ctr">
            <a:spAutoFit/>
          </a:bodyPr>
          <a:lstStyle/>
          <a:p>
            <a:pPr algn="ctr"/>
            <a:r>
              <a:rPr lang="zh-TW" altLang="en-US" sz="6600" b="1" dirty="0">
                <a:latin typeface="微軟正黑體" panose="020B0604030504040204" pitchFamily="34" charset="-120"/>
                <a:ea typeface="微軟正黑體" panose="020B0604030504040204" pitchFamily="34" charset="-120"/>
              </a:rPr>
              <a:t>可行性</a:t>
            </a:r>
          </a:p>
        </p:txBody>
      </p:sp>
    </p:spTree>
    <p:extLst>
      <p:ext uri="{BB962C8B-B14F-4D97-AF65-F5344CB8AC3E}">
        <p14:creationId xmlns:p14="http://schemas.microsoft.com/office/powerpoint/2010/main" val="948986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2A2DBBA-5D45-4401-B3D9-4C90AF0B81D8}"/>
              </a:ext>
            </a:extLst>
          </p:cNvPr>
          <p:cNvSpPr/>
          <p:nvPr/>
        </p:nvSpPr>
        <p:spPr>
          <a:xfrm>
            <a:off x="0" y="0"/>
            <a:ext cx="12192000" cy="6858000"/>
          </a:xfrm>
          <a:prstGeom prst="rect">
            <a:avLst/>
          </a:prstGeom>
          <a:solidFill>
            <a:srgbClr val="BDFFBD"/>
          </a:solidFill>
          <a:ln>
            <a:solidFill>
              <a:srgbClr val="BDF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22EE5091-3BA6-4648-A813-52195BA449D7}"/>
              </a:ext>
            </a:extLst>
          </p:cNvPr>
          <p:cNvSpPr>
            <a:spLocks noGrp="1"/>
          </p:cNvSpPr>
          <p:nvPr>
            <p:ph type="sldNum" sz="quarter" idx="12"/>
          </p:nvPr>
        </p:nvSpPr>
        <p:spPr/>
        <p:txBody>
          <a:bodyPr/>
          <a:lstStyle/>
          <a:p>
            <a:fld id="{5EE00F3D-6A40-4605-83A5-B5737594EF0E}" type="slidenum">
              <a:rPr lang="zh-TW" altLang="en-US" smtClean="0"/>
              <a:t>11</a:t>
            </a:fld>
            <a:endParaRPr lang="zh-TW" altLang="en-US"/>
          </a:p>
        </p:txBody>
      </p:sp>
      <p:sp>
        <p:nvSpPr>
          <p:cNvPr id="5" name="文字方塊 4">
            <a:extLst>
              <a:ext uri="{FF2B5EF4-FFF2-40B4-BE49-F238E27FC236}">
                <a16:creationId xmlns:a16="http://schemas.microsoft.com/office/drawing/2014/main" id="{3940A1B2-F13E-4AAB-B318-54EF1B1E7812}"/>
              </a:ext>
            </a:extLst>
          </p:cNvPr>
          <p:cNvSpPr txBox="1"/>
          <p:nvPr/>
        </p:nvSpPr>
        <p:spPr>
          <a:xfrm>
            <a:off x="4310900" y="995945"/>
            <a:ext cx="3570208" cy="1107996"/>
          </a:xfrm>
          <a:prstGeom prst="rect">
            <a:avLst/>
          </a:prstGeom>
          <a:noFill/>
        </p:spPr>
        <p:txBody>
          <a:bodyPr wrap="none" rtlCol="0" anchor="ctr">
            <a:spAutoFit/>
          </a:bodyPr>
          <a:lstStyle/>
          <a:p>
            <a:pPr algn="ctr"/>
            <a:r>
              <a:rPr lang="zh-TW" altLang="en-US" sz="6600" b="1" dirty="0">
                <a:latin typeface="微軟正黑體" panose="020B0604030504040204" pitchFamily="34" charset="-120"/>
                <a:ea typeface="微軟正黑體" panose="020B0604030504040204" pitchFamily="34" charset="-120"/>
              </a:rPr>
              <a:t>未來規劃</a:t>
            </a:r>
          </a:p>
        </p:txBody>
      </p:sp>
      <p:pic>
        <p:nvPicPr>
          <p:cNvPr id="10" name="圖片 9">
            <a:extLst>
              <a:ext uri="{FF2B5EF4-FFF2-40B4-BE49-F238E27FC236}">
                <a16:creationId xmlns:a16="http://schemas.microsoft.com/office/drawing/2014/main" id="{B7A12B49-F773-4086-AD1D-C0930563BDB5}"/>
              </a:ext>
            </a:extLst>
          </p:cNvPr>
          <p:cNvPicPr>
            <a:picLocks noChangeAspect="1"/>
          </p:cNvPicPr>
          <p:nvPr/>
        </p:nvPicPr>
        <p:blipFill>
          <a:blip r:embed="rId2"/>
          <a:stretch>
            <a:fillRect/>
          </a:stretch>
        </p:blipFill>
        <p:spPr>
          <a:xfrm>
            <a:off x="0" y="2858766"/>
            <a:ext cx="12192000" cy="2452022"/>
          </a:xfrm>
          <a:prstGeom prst="rect">
            <a:avLst/>
          </a:prstGeom>
        </p:spPr>
      </p:pic>
    </p:spTree>
    <p:extLst>
      <p:ext uri="{BB962C8B-B14F-4D97-AF65-F5344CB8AC3E}">
        <p14:creationId xmlns:p14="http://schemas.microsoft.com/office/powerpoint/2010/main" val="1181888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CD2FEB3-B3F7-454D-BAB7-C510368A5097}"/>
              </a:ext>
            </a:extLst>
          </p:cNvPr>
          <p:cNvSpPr/>
          <p:nvPr/>
        </p:nvSpPr>
        <p:spPr>
          <a:xfrm>
            <a:off x="0" y="0"/>
            <a:ext cx="12192000" cy="6858000"/>
          </a:xfrm>
          <a:prstGeom prst="rect">
            <a:avLst/>
          </a:prstGeom>
          <a:solidFill>
            <a:srgbClr val="BDFFBD"/>
          </a:solidFill>
          <a:ln>
            <a:solidFill>
              <a:srgbClr val="BDF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8953E6B6-4FAB-454B-9C24-FA4BDB178E6B}"/>
              </a:ext>
            </a:extLst>
          </p:cNvPr>
          <p:cNvSpPr>
            <a:spLocks noGrp="1"/>
          </p:cNvSpPr>
          <p:nvPr>
            <p:ph type="title"/>
          </p:nvPr>
        </p:nvSpPr>
        <p:spPr>
          <a:xfrm>
            <a:off x="838200" y="2766218"/>
            <a:ext cx="10515600" cy="1325563"/>
          </a:xfrm>
        </p:spPr>
        <p:txBody>
          <a:bodyPr>
            <a:normAutofit/>
          </a:bodyPr>
          <a:lstStyle/>
          <a:p>
            <a:pPr algn="ctr"/>
            <a:r>
              <a:rPr lang="en-US" altLang="zh-TW" sz="8000" dirty="0">
                <a:latin typeface="Consolas" panose="020B0609020204030204" pitchFamily="49" charset="0"/>
              </a:rPr>
              <a:t>Thank you.</a:t>
            </a:r>
            <a:endParaRPr lang="zh-TW" altLang="en-US" sz="8000" dirty="0">
              <a:latin typeface="Consolas" panose="020B0609020204030204" pitchFamily="49" charset="0"/>
            </a:endParaRPr>
          </a:p>
        </p:txBody>
      </p:sp>
      <p:sp>
        <p:nvSpPr>
          <p:cNvPr id="4" name="投影片編號版面配置區 3">
            <a:extLst>
              <a:ext uri="{FF2B5EF4-FFF2-40B4-BE49-F238E27FC236}">
                <a16:creationId xmlns:a16="http://schemas.microsoft.com/office/drawing/2014/main" id="{0FD70316-EC2A-46FD-AA63-18E9EE00DD61}"/>
              </a:ext>
            </a:extLst>
          </p:cNvPr>
          <p:cNvSpPr>
            <a:spLocks noGrp="1"/>
          </p:cNvSpPr>
          <p:nvPr>
            <p:ph type="sldNum" sz="quarter" idx="12"/>
          </p:nvPr>
        </p:nvSpPr>
        <p:spPr/>
        <p:txBody>
          <a:bodyPr/>
          <a:lstStyle/>
          <a:p>
            <a:fld id="{5EE00F3D-6A40-4605-83A5-B5737594EF0E}" type="slidenum">
              <a:rPr lang="zh-TW" altLang="en-US" smtClean="0"/>
              <a:t>12</a:t>
            </a:fld>
            <a:endParaRPr lang="zh-TW" altLang="en-US"/>
          </a:p>
        </p:txBody>
      </p:sp>
    </p:spTree>
    <p:extLst>
      <p:ext uri="{BB962C8B-B14F-4D97-AF65-F5344CB8AC3E}">
        <p14:creationId xmlns:p14="http://schemas.microsoft.com/office/powerpoint/2010/main" val="193060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B15F5E0-4743-4C10-8CB2-45B381F0B987}"/>
              </a:ext>
            </a:extLst>
          </p:cNvPr>
          <p:cNvSpPr/>
          <p:nvPr/>
        </p:nvSpPr>
        <p:spPr>
          <a:xfrm>
            <a:off x="0" y="0"/>
            <a:ext cx="12192000" cy="6858000"/>
          </a:xfrm>
          <a:prstGeom prst="rect">
            <a:avLst/>
          </a:prstGeom>
          <a:solidFill>
            <a:srgbClr val="BDFFBD"/>
          </a:solidFill>
          <a:ln>
            <a:solidFill>
              <a:srgbClr val="BDF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1E2C967D-426B-460D-B181-0BBAEA4B0328}"/>
              </a:ext>
            </a:extLst>
          </p:cNvPr>
          <p:cNvSpPr txBox="1"/>
          <p:nvPr/>
        </p:nvSpPr>
        <p:spPr>
          <a:xfrm>
            <a:off x="5157281" y="848163"/>
            <a:ext cx="1877437" cy="1107996"/>
          </a:xfrm>
          <a:prstGeom prst="rect">
            <a:avLst/>
          </a:prstGeom>
          <a:noFill/>
        </p:spPr>
        <p:txBody>
          <a:bodyPr wrap="none" rtlCol="0" anchor="ctr">
            <a:spAutoFit/>
          </a:bodyPr>
          <a:lstStyle/>
          <a:p>
            <a:pPr algn="ctr"/>
            <a:r>
              <a:rPr lang="zh-TW" altLang="en-US" sz="6600" b="1" dirty="0">
                <a:latin typeface="微軟正黑體" panose="020B0604030504040204" pitchFamily="34" charset="-120"/>
                <a:ea typeface="微軟正黑體" panose="020B0604030504040204" pitchFamily="34" charset="-120"/>
              </a:rPr>
              <a:t>大綱</a:t>
            </a:r>
          </a:p>
        </p:txBody>
      </p:sp>
      <p:sp>
        <p:nvSpPr>
          <p:cNvPr id="5" name="文字方塊 4">
            <a:extLst>
              <a:ext uri="{FF2B5EF4-FFF2-40B4-BE49-F238E27FC236}">
                <a16:creationId xmlns:a16="http://schemas.microsoft.com/office/drawing/2014/main" id="{B173244F-22C6-42AB-9B2D-5D3098530B1F}"/>
              </a:ext>
            </a:extLst>
          </p:cNvPr>
          <p:cNvSpPr txBox="1"/>
          <p:nvPr/>
        </p:nvSpPr>
        <p:spPr>
          <a:xfrm>
            <a:off x="2336219" y="2618291"/>
            <a:ext cx="7685810" cy="2932982"/>
          </a:xfrm>
          <a:prstGeom prst="rect">
            <a:avLst/>
          </a:prstGeom>
          <a:noFill/>
        </p:spPr>
        <p:txBody>
          <a:bodyPr wrap="square" rtlCol="0" anchor="ctr">
            <a:spAutoFit/>
          </a:bodyPr>
          <a:lstStyle/>
          <a:p>
            <a:pPr marL="342900" indent="-342900">
              <a:lnSpc>
                <a:spcPct val="200000"/>
              </a:lnSpc>
              <a:buAutoNum type="arabicPeriod"/>
            </a:pPr>
            <a:r>
              <a:rPr lang="zh-TW" altLang="en-US" sz="2400" dirty="0">
                <a:latin typeface="微軟正黑體" panose="020B0604030504040204" pitchFamily="34" charset="-120"/>
                <a:ea typeface="微軟正黑體" panose="020B0604030504040204" pitchFamily="34" charset="-120"/>
              </a:rPr>
              <a:t>  緣起    </a:t>
            </a:r>
            <a:r>
              <a:rPr lang="en-US" altLang="zh-TW" sz="2400" dirty="0">
                <a:latin typeface="微軟正黑體" panose="020B0604030504040204" pitchFamily="34" charset="-120"/>
                <a:ea typeface="微軟正黑體" panose="020B0604030504040204" pitchFamily="34" charset="-120"/>
              </a:rPr>
              <a:t>_______________________________________  P. 3</a:t>
            </a:r>
          </a:p>
          <a:p>
            <a:pPr marL="342900" indent="-342900">
              <a:lnSpc>
                <a:spcPct val="200000"/>
              </a:lnSpc>
              <a:buAutoNum type="arabicPeriod"/>
            </a:pPr>
            <a:r>
              <a:rPr lang="zh-TW" altLang="en-US" sz="2400" dirty="0">
                <a:latin typeface="微軟正黑體" panose="020B0604030504040204" pitchFamily="34" charset="-120"/>
                <a:ea typeface="微軟正黑體" panose="020B0604030504040204" pitchFamily="34" charset="-120"/>
              </a:rPr>
              <a:t>  產品簡介   </a:t>
            </a:r>
            <a:r>
              <a:rPr lang="en-US" altLang="zh-TW" sz="2400" dirty="0">
                <a:latin typeface="微軟正黑體" panose="020B0604030504040204" pitchFamily="34" charset="-120"/>
                <a:ea typeface="微軟正黑體" panose="020B0604030504040204" pitchFamily="34" charset="-120"/>
              </a:rPr>
              <a:t>___________________________________  P. 4</a:t>
            </a:r>
          </a:p>
          <a:p>
            <a:pPr marL="342900" indent="-342900">
              <a:lnSpc>
                <a:spcPct val="200000"/>
              </a:lnSpc>
              <a:buAutoNum type="arabicPeriod"/>
            </a:pPr>
            <a:r>
              <a:rPr lang="zh-TW" altLang="en-US" sz="2400" dirty="0">
                <a:latin typeface="微軟正黑體" panose="020B0604030504040204" pitchFamily="34" charset="-120"/>
                <a:ea typeface="微軟正黑體" panose="020B0604030504040204" pitchFamily="34" charset="-120"/>
              </a:rPr>
              <a:t>  適切性 </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 創新性 </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 市場性 </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 可行性   </a:t>
            </a:r>
            <a:r>
              <a:rPr lang="en-US" altLang="zh-TW" sz="2400" dirty="0">
                <a:latin typeface="微軟正黑體" panose="020B0604030504040204" pitchFamily="34" charset="-120"/>
                <a:ea typeface="微軟正黑體" panose="020B0604030504040204" pitchFamily="34" charset="-120"/>
              </a:rPr>
              <a:t>___________  P. 7</a:t>
            </a:r>
          </a:p>
          <a:p>
            <a:pPr marL="342900" indent="-342900">
              <a:lnSpc>
                <a:spcPct val="200000"/>
              </a:lnSpc>
              <a:buAutoNum type="arabicPeriod"/>
            </a:pPr>
            <a:r>
              <a:rPr lang="zh-TW" altLang="en-US" sz="2400" dirty="0">
                <a:latin typeface="微軟正黑體" panose="020B0604030504040204" pitchFamily="34" charset="-120"/>
                <a:ea typeface="微軟正黑體" panose="020B0604030504040204" pitchFamily="34" charset="-120"/>
              </a:rPr>
              <a:t>  未來規劃   </a:t>
            </a:r>
            <a:r>
              <a:rPr lang="en-US" altLang="zh-TW" sz="2400" dirty="0">
                <a:latin typeface="微軟正黑體" panose="020B0604030504040204" pitchFamily="34" charset="-120"/>
                <a:ea typeface="微軟正黑體" panose="020B0604030504040204" pitchFamily="34" charset="-120"/>
              </a:rPr>
              <a:t>___________________________________  P. 11</a:t>
            </a:r>
            <a:endParaRPr lang="zh-TW" altLang="en-US" sz="2400" dirty="0">
              <a:latin typeface="微軟正黑體" panose="020B0604030504040204" pitchFamily="34" charset="-120"/>
              <a:ea typeface="微軟正黑體" panose="020B0604030504040204" pitchFamily="34" charset="-120"/>
            </a:endParaRPr>
          </a:p>
        </p:txBody>
      </p:sp>
      <p:sp>
        <p:nvSpPr>
          <p:cNvPr id="6" name="投影片編號版面配置區 5">
            <a:extLst>
              <a:ext uri="{FF2B5EF4-FFF2-40B4-BE49-F238E27FC236}">
                <a16:creationId xmlns:a16="http://schemas.microsoft.com/office/drawing/2014/main" id="{D159FD3D-9CD8-41F3-AEEB-4A4DB74E4239}"/>
              </a:ext>
            </a:extLst>
          </p:cNvPr>
          <p:cNvSpPr>
            <a:spLocks noGrp="1"/>
          </p:cNvSpPr>
          <p:nvPr>
            <p:ph type="sldNum" sz="quarter" idx="12"/>
          </p:nvPr>
        </p:nvSpPr>
        <p:spPr/>
        <p:txBody>
          <a:bodyPr/>
          <a:lstStyle/>
          <a:p>
            <a:fld id="{5EE00F3D-6A40-4605-83A5-B5737594EF0E}" type="slidenum">
              <a:rPr lang="zh-TW" altLang="en-US" smtClean="0"/>
              <a:t>2</a:t>
            </a:fld>
            <a:endParaRPr lang="zh-TW" altLang="en-US"/>
          </a:p>
        </p:txBody>
      </p:sp>
    </p:spTree>
    <p:extLst>
      <p:ext uri="{BB962C8B-B14F-4D97-AF65-F5344CB8AC3E}">
        <p14:creationId xmlns:p14="http://schemas.microsoft.com/office/powerpoint/2010/main" val="166840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95D7752-6DC1-4A55-AADE-B0AB7493F226}"/>
              </a:ext>
            </a:extLst>
          </p:cNvPr>
          <p:cNvSpPr/>
          <p:nvPr/>
        </p:nvSpPr>
        <p:spPr>
          <a:xfrm>
            <a:off x="0" y="0"/>
            <a:ext cx="12192000" cy="6858000"/>
          </a:xfrm>
          <a:prstGeom prst="rect">
            <a:avLst/>
          </a:prstGeom>
          <a:solidFill>
            <a:srgbClr val="BDFFBD"/>
          </a:solidFill>
          <a:ln>
            <a:solidFill>
              <a:srgbClr val="BDF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63026375-36ED-49F8-AC9E-C47B4E3CFB5B}"/>
              </a:ext>
            </a:extLst>
          </p:cNvPr>
          <p:cNvSpPr>
            <a:spLocks noGrp="1"/>
          </p:cNvSpPr>
          <p:nvPr>
            <p:ph type="sldNum" sz="quarter" idx="12"/>
          </p:nvPr>
        </p:nvSpPr>
        <p:spPr/>
        <p:txBody>
          <a:bodyPr/>
          <a:lstStyle/>
          <a:p>
            <a:fld id="{5EE00F3D-6A40-4605-83A5-B5737594EF0E}" type="slidenum">
              <a:rPr lang="zh-TW" altLang="en-US" smtClean="0"/>
              <a:t>3</a:t>
            </a:fld>
            <a:endParaRPr lang="zh-TW" altLang="en-US"/>
          </a:p>
        </p:txBody>
      </p:sp>
      <p:sp>
        <p:nvSpPr>
          <p:cNvPr id="5" name="文字方塊 4">
            <a:extLst>
              <a:ext uri="{FF2B5EF4-FFF2-40B4-BE49-F238E27FC236}">
                <a16:creationId xmlns:a16="http://schemas.microsoft.com/office/drawing/2014/main" id="{246BE59C-EF43-49F6-ADC0-80110A7EC7AE}"/>
              </a:ext>
            </a:extLst>
          </p:cNvPr>
          <p:cNvSpPr txBox="1"/>
          <p:nvPr/>
        </p:nvSpPr>
        <p:spPr>
          <a:xfrm>
            <a:off x="5157281" y="857401"/>
            <a:ext cx="1877437" cy="1107996"/>
          </a:xfrm>
          <a:prstGeom prst="rect">
            <a:avLst/>
          </a:prstGeom>
          <a:noFill/>
        </p:spPr>
        <p:txBody>
          <a:bodyPr wrap="none" rtlCol="0" anchor="ctr">
            <a:spAutoFit/>
          </a:bodyPr>
          <a:lstStyle/>
          <a:p>
            <a:pPr algn="ctr"/>
            <a:r>
              <a:rPr lang="zh-TW" altLang="en-US" sz="6600" b="1" dirty="0">
                <a:latin typeface="微軟正黑體" panose="020B0604030504040204" pitchFamily="34" charset="-120"/>
                <a:ea typeface="微軟正黑體" panose="020B0604030504040204" pitchFamily="34" charset="-120"/>
              </a:rPr>
              <a:t>緣起</a:t>
            </a:r>
          </a:p>
        </p:txBody>
      </p:sp>
      <p:sp>
        <p:nvSpPr>
          <p:cNvPr id="6" name="文字方塊 5">
            <a:extLst>
              <a:ext uri="{FF2B5EF4-FFF2-40B4-BE49-F238E27FC236}">
                <a16:creationId xmlns:a16="http://schemas.microsoft.com/office/drawing/2014/main" id="{C864AF97-7291-439B-9162-031A76654528}"/>
              </a:ext>
            </a:extLst>
          </p:cNvPr>
          <p:cNvSpPr txBox="1"/>
          <p:nvPr/>
        </p:nvSpPr>
        <p:spPr>
          <a:xfrm>
            <a:off x="2308510" y="2576280"/>
            <a:ext cx="7685810" cy="3267433"/>
          </a:xfrm>
          <a:prstGeom prst="rect">
            <a:avLst/>
          </a:prstGeom>
          <a:noFill/>
        </p:spPr>
        <p:txBody>
          <a:bodyPr wrap="square" rtlCol="0" anchor="ctr">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以前，買房看的可能只是關注看得到的，像是內部裝潢、格局。</a:t>
            </a:r>
          </a:p>
          <a:p>
            <a:pPr>
              <a:lnSpc>
                <a:spcPct val="150000"/>
              </a:lnSpc>
            </a:pPr>
            <a:r>
              <a:rPr lang="zh-TW" altLang="en-US" sz="2000" dirty="0">
                <a:latin typeface="微軟正黑體" panose="020B0604030504040204" pitchFamily="34" charset="-120"/>
                <a:ea typeface="微軟正黑體" panose="020B0604030504040204" pitchFamily="34" charset="-120"/>
              </a:rPr>
              <a:t>漸漸的，我們發現地點也是重要的因素，夠不夠方便、地價會不會漲。</a:t>
            </a:r>
          </a:p>
          <a:p>
            <a:pPr>
              <a:lnSpc>
                <a:spcPct val="150000"/>
              </a:lnSpc>
            </a:pPr>
            <a:r>
              <a:rPr lang="zh-TW" altLang="en-US" sz="2000" dirty="0">
                <a:latin typeface="微軟正黑體" panose="020B0604030504040204" pitchFamily="34" charset="-120"/>
                <a:ea typeface="微軟正黑體" panose="020B0604030504040204" pitchFamily="34" charset="-120"/>
              </a:rPr>
              <a:t>其實還有更多看不到的細節，但市面上的購屋資料為了正面宣傳，並未包含地理及人文因素等負面因素。</a:t>
            </a:r>
          </a:p>
          <a:p>
            <a:pPr>
              <a:lnSpc>
                <a:spcPct val="150000"/>
              </a:lnSpc>
            </a:pPr>
            <a:r>
              <a:rPr lang="zh-TW" altLang="en-US" sz="2000" dirty="0">
                <a:latin typeface="微軟正黑體" panose="020B0604030504040204" pitchFamily="34" charset="-120"/>
                <a:ea typeface="微軟正黑體" panose="020B0604030504040204" pitchFamily="34" charset="-120"/>
              </a:rPr>
              <a:t>而土地、社會環境本身是否安全，卻是我們現在考量居住地點的重要因素之一，因此我們決定作出包含房價、環境、社會的評估網頁。</a:t>
            </a:r>
          </a:p>
        </p:txBody>
      </p:sp>
    </p:spTree>
    <p:extLst>
      <p:ext uri="{BB962C8B-B14F-4D97-AF65-F5344CB8AC3E}">
        <p14:creationId xmlns:p14="http://schemas.microsoft.com/office/powerpoint/2010/main" val="144130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5BA56E7-B869-47B9-B0D1-42E239FB8A9B}"/>
              </a:ext>
            </a:extLst>
          </p:cNvPr>
          <p:cNvSpPr/>
          <p:nvPr/>
        </p:nvSpPr>
        <p:spPr>
          <a:xfrm>
            <a:off x="0" y="0"/>
            <a:ext cx="12192000" cy="6858000"/>
          </a:xfrm>
          <a:prstGeom prst="rect">
            <a:avLst/>
          </a:prstGeom>
          <a:solidFill>
            <a:srgbClr val="BDFFBD"/>
          </a:solidFill>
          <a:ln>
            <a:solidFill>
              <a:srgbClr val="BDF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22EE5091-3BA6-4648-A813-52195BA449D7}"/>
              </a:ext>
            </a:extLst>
          </p:cNvPr>
          <p:cNvSpPr>
            <a:spLocks noGrp="1"/>
          </p:cNvSpPr>
          <p:nvPr>
            <p:ph type="sldNum" sz="quarter" idx="12"/>
          </p:nvPr>
        </p:nvSpPr>
        <p:spPr/>
        <p:txBody>
          <a:bodyPr/>
          <a:lstStyle/>
          <a:p>
            <a:fld id="{5EE00F3D-6A40-4605-83A5-B5737594EF0E}" type="slidenum">
              <a:rPr lang="zh-TW" altLang="en-US" smtClean="0"/>
              <a:t>4</a:t>
            </a:fld>
            <a:endParaRPr lang="zh-TW" altLang="en-US"/>
          </a:p>
        </p:txBody>
      </p:sp>
      <p:sp>
        <p:nvSpPr>
          <p:cNvPr id="5" name="文字方塊 4">
            <a:extLst>
              <a:ext uri="{FF2B5EF4-FFF2-40B4-BE49-F238E27FC236}">
                <a16:creationId xmlns:a16="http://schemas.microsoft.com/office/drawing/2014/main" id="{3940A1B2-F13E-4AAB-B318-54EF1B1E7812}"/>
              </a:ext>
            </a:extLst>
          </p:cNvPr>
          <p:cNvSpPr txBox="1"/>
          <p:nvPr/>
        </p:nvSpPr>
        <p:spPr>
          <a:xfrm>
            <a:off x="4310898" y="995945"/>
            <a:ext cx="3570208" cy="1107996"/>
          </a:xfrm>
          <a:prstGeom prst="rect">
            <a:avLst/>
          </a:prstGeom>
          <a:noFill/>
        </p:spPr>
        <p:txBody>
          <a:bodyPr wrap="none" rtlCol="0" anchor="ctr">
            <a:spAutoFit/>
          </a:bodyPr>
          <a:lstStyle/>
          <a:p>
            <a:pPr algn="ctr"/>
            <a:r>
              <a:rPr lang="zh-TW" altLang="en-US" sz="6600" b="1" dirty="0">
                <a:latin typeface="微軟正黑體" panose="020B0604030504040204" pitchFamily="34" charset="-120"/>
                <a:ea typeface="微軟正黑體" panose="020B0604030504040204" pitchFamily="34" charset="-120"/>
              </a:rPr>
              <a:t>產品簡介</a:t>
            </a:r>
          </a:p>
        </p:txBody>
      </p:sp>
      <p:sp>
        <p:nvSpPr>
          <p:cNvPr id="6" name="文字方塊 5">
            <a:extLst>
              <a:ext uri="{FF2B5EF4-FFF2-40B4-BE49-F238E27FC236}">
                <a16:creationId xmlns:a16="http://schemas.microsoft.com/office/drawing/2014/main" id="{01A3AAD0-95F5-40D6-96F6-A1531AFE71C9}"/>
              </a:ext>
            </a:extLst>
          </p:cNvPr>
          <p:cNvSpPr txBox="1"/>
          <p:nvPr/>
        </p:nvSpPr>
        <p:spPr>
          <a:xfrm>
            <a:off x="1661969" y="2668497"/>
            <a:ext cx="3570208" cy="2344103"/>
          </a:xfrm>
          <a:prstGeom prst="rect">
            <a:avLst/>
          </a:prstGeom>
          <a:noFill/>
        </p:spPr>
        <p:txBody>
          <a:bodyPr wrap="square" rtlCol="0" anchor="ctr">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藉由網頁平台搭配地圖</a:t>
            </a:r>
            <a:r>
              <a:rPr lang="en-US" altLang="zh-TW" sz="2000" dirty="0">
                <a:latin typeface="微軟正黑體" panose="020B0604030504040204" pitchFamily="34" charset="-120"/>
                <a:ea typeface="微軟正黑體" panose="020B0604030504040204" pitchFamily="34" charset="-120"/>
              </a:rPr>
              <a:t>API</a:t>
            </a:r>
            <a:r>
              <a:rPr lang="zh-TW" altLang="en-US" sz="2000" dirty="0">
                <a:latin typeface="微軟正黑體" panose="020B0604030504040204" pitchFamily="34" charset="-120"/>
                <a:ea typeface="微軟正黑體" panose="020B0604030504040204" pitchFamily="34" charset="-120"/>
              </a:rPr>
              <a:t>，讓使用者查詢某縣市某區域後，可清楚的顯示該區域附近的學校、捷運站、醫院、警察局等周邊設施。</a:t>
            </a:r>
          </a:p>
        </p:txBody>
      </p:sp>
      <p:pic>
        <p:nvPicPr>
          <p:cNvPr id="1028" name="Picture 4" descr="https://lh4.googleusercontent.com/Wk1qGZwTBoFkxhw2qL5W3icsZCGX0ybqnDRd8nHgv33e02X4lScMhOzxgBsqBIuKM8xiAf8iPaRYVWlWtrxvZb3DwBHdxlT-U4JbEXPkpgwTBAqxjQlUENXkIRpnMDfPVgKiyESkufM">
            <a:extLst>
              <a:ext uri="{FF2B5EF4-FFF2-40B4-BE49-F238E27FC236}">
                <a16:creationId xmlns:a16="http://schemas.microsoft.com/office/drawing/2014/main" id="{D3FFCB78-6CCC-4C27-A4CE-69810486F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257" y="2816280"/>
            <a:ext cx="4954651" cy="2790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97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73C9955-5B08-4A05-BDCF-804F06FB7D43}"/>
              </a:ext>
            </a:extLst>
          </p:cNvPr>
          <p:cNvSpPr/>
          <p:nvPr/>
        </p:nvSpPr>
        <p:spPr>
          <a:xfrm>
            <a:off x="0" y="0"/>
            <a:ext cx="12192000" cy="6858000"/>
          </a:xfrm>
          <a:prstGeom prst="rect">
            <a:avLst/>
          </a:prstGeom>
          <a:solidFill>
            <a:srgbClr val="BDFFBD"/>
          </a:solidFill>
          <a:ln>
            <a:solidFill>
              <a:srgbClr val="BDF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2" name="Picture 4" descr="https://lh4.googleusercontent.com/gFF8Xi2SvVvBJceBBIvf5V8O7NFjxkN0KePqxV3GzTpdccWvXwWbwGI1-2ZcWgd8T3UipHOpLbFqiB6Ut0ftFZuER5eEqUdXIPKaDYIJ_wRl5b8YM0okqsvLtyo6sBh87y-5AXBc7Gk">
            <a:extLst>
              <a:ext uri="{FF2B5EF4-FFF2-40B4-BE49-F238E27FC236}">
                <a16:creationId xmlns:a16="http://schemas.microsoft.com/office/drawing/2014/main" id="{6FCB26F3-B49B-4CF9-8316-F2BFA80E7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257" y="2816280"/>
            <a:ext cx="4954651" cy="2790197"/>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22EE5091-3BA6-4648-A813-52195BA449D7}"/>
              </a:ext>
            </a:extLst>
          </p:cNvPr>
          <p:cNvSpPr>
            <a:spLocks noGrp="1"/>
          </p:cNvSpPr>
          <p:nvPr>
            <p:ph type="sldNum" sz="quarter" idx="12"/>
          </p:nvPr>
        </p:nvSpPr>
        <p:spPr/>
        <p:txBody>
          <a:bodyPr/>
          <a:lstStyle/>
          <a:p>
            <a:fld id="{5EE00F3D-6A40-4605-83A5-B5737594EF0E}" type="slidenum">
              <a:rPr lang="zh-TW" altLang="en-US" smtClean="0"/>
              <a:t>5</a:t>
            </a:fld>
            <a:endParaRPr lang="zh-TW" altLang="en-US"/>
          </a:p>
        </p:txBody>
      </p:sp>
      <p:sp>
        <p:nvSpPr>
          <p:cNvPr id="5" name="文字方塊 4">
            <a:extLst>
              <a:ext uri="{FF2B5EF4-FFF2-40B4-BE49-F238E27FC236}">
                <a16:creationId xmlns:a16="http://schemas.microsoft.com/office/drawing/2014/main" id="{3940A1B2-F13E-4AAB-B318-54EF1B1E7812}"/>
              </a:ext>
            </a:extLst>
          </p:cNvPr>
          <p:cNvSpPr txBox="1"/>
          <p:nvPr/>
        </p:nvSpPr>
        <p:spPr>
          <a:xfrm>
            <a:off x="4310896" y="995945"/>
            <a:ext cx="3570208" cy="1107996"/>
          </a:xfrm>
          <a:prstGeom prst="rect">
            <a:avLst/>
          </a:prstGeom>
          <a:noFill/>
        </p:spPr>
        <p:txBody>
          <a:bodyPr wrap="none" rtlCol="0" anchor="ctr">
            <a:spAutoFit/>
          </a:bodyPr>
          <a:lstStyle/>
          <a:p>
            <a:pPr algn="ctr"/>
            <a:r>
              <a:rPr lang="zh-TW" altLang="en-US" sz="6600" b="1" dirty="0">
                <a:latin typeface="微軟正黑體" panose="020B0604030504040204" pitchFamily="34" charset="-120"/>
                <a:ea typeface="微軟正黑體" panose="020B0604030504040204" pitchFamily="34" charset="-120"/>
              </a:rPr>
              <a:t>產品簡介</a:t>
            </a:r>
          </a:p>
        </p:txBody>
      </p:sp>
      <p:sp>
        <p:nvSpPr>
          <p:cNvPr id="7" name="文字方塊 6">
            <a:extLst>
              <a:ext uri="{FF2B5EF4-FFF2-40B4-BE49-F238E27FC236}">
                <a16:creationId xmlns:a16="http://schemas.microsoft.com/office/drawing/2014/main" id="{027FDF32-9272-4235-BD1D-ADFDA7758BAD}"/>
              </a:ext>
            </a:extLst>
          </p:cNvPr>
          <p:cNvSpPr txBox="1"/>
          <p:nvPr/>
        </p:nvSpPr>
        <p:spPr>
          <a:xfrm>
            <a:off x="1661969" y="2677590"/>
            <a:ext cx="3648940" cy="1420774"/>
          </a:xfrm>
          <a:prstGeom prst="rect">
            <a:avLst/>
          </a:prstGeom>
          <a:noFill/>
        </p:spPr>
        <p:txBody>
          <a:bodyPr wrap="square" rtlCol="0" anchor="ctr">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點擊任一地點後，可查看該點的過去交易紀錄、周遭犯罪資訊等。</a:t>
            </a:r>
          </a:p>
        </p:txBody>
      </p:sp>
    </p:spTree>
    <p:extLst>
      <p:ext uri="{BB962C8B-B14F-4D97-AF65-F5344CB8AC3E}">
        <p14:creationId xmlns:p14="http://schemas.microsoft.com/office/powerpoint/2010/main" val="227387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9E6EB9D-1C24-43E2-9C08-4DB4C1C7C572}"/>
              </a:ext>
            </a:extLst>
          </p:cNvPr>
          <p:cNvSpPr/>
          <p:nvPr/>
        </p:nvSpPr>
        <p:spPr>
          <a:xfrm>
            <a:off x="0" y="0"/>
            <a:ext cx="12192000" cy="6858000"/>
          </a:xfrm>
          <a:prstGeom prst="rect">
            <a:avLst/>
          </a:prstGeom>
          <a:solidFill>
            <a:srgbClr val="BDFFBD"/>
          </a:solidFill>
          <a:ln>
            <a:solidFill>
              <a:srgbClr val="BDF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74" name="Picture 2" descr="https://lh5.googleusercontent.com/h_LVavkMm5qX7XEK6VkzfEY0nt9Xuf8kIxbRuB1E-DUYPdLDeieNgJ_taodWtds6liwOwGPD1S3OJzNKJDKDZGGI17-PYz9KyDW5Zn-_ZQ74FXnXmrqRkhoZccAel03XDmuj7qhq3GI">
            <a:extLst>
              <a:ext uri="{FF2B5EF4-FFF2-40B4-BE49-F238E27FC236}">
                <a16:creationId xmlns:a16="http://schemas.microsoft.com/office/drawing/2014/main" id="{50402016-CAC3-4AD1-8503-36B1DAC0A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257" y="2816280"/>
            <a:ext cx="4954651" cy="2790197"/>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22EE5091-3BA6-4648-A813-52195BA449D7}"/>
              </a:ext>
            </a:extLst>
          </p:cNvPr>
          <p:cNvSpPr>
            <a:spLocks noGrp="1"/>
          </p:cNvSpPr>
          <p:nvPr>
            <p:ph type="sldNum" sz="quarter" idx="12"/>
          </p:nvPr>
        </p:nvSpPr>
        <p:spPr/>
        <p:txBody>
          <a:bodyPr/>
          <a:lstStyle/>
          <a:p>
            <a:fld id="{5EE00F3D-6A40-4605-83A5-B5737594EF0E}" type="slidenum">
              <a:rPr lang="zh-TW" altLang="en-US" smtClean="0"/>
              <a:t>6</a:t>
            </a:fld>
            <a:endParaRPr lang="zh-TW" altLang="en-US"/>
          </a:p>
        </p:txBody>
      </p:sp>
      <p:sp>
        <p:nvSpPr>
          <p:cNvPr id="5" name="文字方塊 4">
            <a:extLst>
              <a:ext uri="{FF2B5EF4-FFF2-40B4-BE49-F238E27FC236}">
                <a16:creationId xmlns:a16="http://schemas.microsoft.com/office/drawing/2014/main" id="{3940A1B2-F13E-4AAB-B318-54EF1B1E7812}"/>
              </a:ext>
            </a:extLst>
          </p:cNvPr>
          <p:cNvSpPr txBox="1"/>
          <p:nvPr/>
        </p:nvSpPr>
        <p:spPr>
          <a:xfrm>
            <a:off x="4310896" y="995945"/>
            <a:ext cx="3570208" cy="1107996"/>
          </a:xfrm>
          <a:prstGeom prst="rect">
            <a:avLst/>
          </a:prstGeom>
          <a:noFill/>
        </p:spPr>
        <p:txBody>
          <a:bodyPr wrap="none" rtlCol="0" anchor="ctr">
            <a:spAutoFit/>
          </a:bodyPr>
          <a:lstStyle/>
          <a:p>
            <a:pPr algn="ctr"/>
            <a:r>
              <a:rPr lang="zh-TW" altLang="en-US" sz="6600" b="1" dirty="0">
                <a:latin typeface="微軟正黑體" panose="020B0604030504040204" pitchFamily="34" charset="-120"/>
                <a:ea typeface="微軟正黑體" panose="020B0604030504040204" pitchFamily="34" charset="-120"/>
              </a:rPr>
              <a:t>產品簡介</a:t>
            </a:r>
          </a:p>
        </p:txBody>
      </p:sp>
      <p:sp>
        <p:nvSpPr>
          <p:cNvPr id="7" name="文字方塊 6">
            <a:extLst>
              <a:ext uri="{FF2B5EF4-FFF2-40B4-BE49-F238E27FC236}">
                <a16:creationId xmlns:a16="http://schemas.microsoft.com/office/drawing/2014/main" id="{C9F3F3B9-A035-473B-BCFE-B34E684E9ABB}"/>
              </a:ext>
            </a:extLst>
          </p:cNvPr>
          <p:cNvSpPr txBox="1"/>
          <p:nvPr/>
        </p:nvSpPr>
        <p:spPr>
          <a:xfrm>
            <a:off x="1661969" y="2659416"/>
            <a:ext cx="3570208" cy="3267433"/>
          </a:xfrm>
          <a:prstGeom prst="rect">
            <a:avLst/>
          </a:prstGeom>
          <a:noFill/>
        </p:spPr>
        <p:txBody>
          <a:bodyPr wrap="square" rtlCol="0" anchor="ctr">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也可以切換圖層，顯示淹水、地震、輻射、土石流、土壤液化等災害預測分析功能。</a:t>
            </a:r>
          </a:p>
          <a:p>
            <a:pPr>
              <a:lnSpc>
                <a:spcPct val="150000"/>
              </a:lnSpc>
            </a:pPr>
            <a:r>
              <a:rPr lang="zh-TW" altLang="en-US" sz="2000" dirty="0">
                <a:latin typeface="微軟正黑體" panose="020B0604030504040204" pitchFamily="34" charset="-120"/>
                <a:ea typeface="微軟正黑體" panose="020B0604030504040204" pitchFamily="34" charset="-120"/>
              </a:rPr>
              <a:t>點擊後災害分析狀況會直接顯示在地圖上。分析該地區是否適合居住，提供給欲購買或租用房屋之族群參考。</a:t>
            </a:r>
          </a:p>
        </p:txBody>
      </p:sp>
    </p:spTree>
    <p:extLst>
      <p:ext uri="{BB962C8B-B14F-4D97-AF65-F5344CB8AC3E}">
        <p14:creationId xmlns:p14="http://schemas.microsoft.com/office/powerpoint/2010/main" val="321635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28A7B79-5251-40D9-8021-DC57419441A7}"/>
              </a:ext>
            </a:extLst>
          </p:cNvPr>
          <p:cNvSpPr/>
          <p:nvPr/>
        </p:nvSpPr>
        <p:spPr>
          <a:xfrm>
            <a:off x="0" y="0"/>
            <a:ext cx="12192000" cy="6858000"/>
          </a:xfrm>
          <a:prstGeom prst="rect">
            <a:avLst/>
          </a:prstGeom>
          <a:solidFill>
            <a:srgbClr val="BDFFBD"/>
          </a:solidFill>
          <a:ln>
            <a:solidFill>
              <a:srgbClr val="BDF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22EE5091-3BA6-4648-A813-52195BA449D7}"/>
              </a:ext>
            </a:extLst>
          </p:cNvPr>
          <p:cNvSpPr>
            <a:spLocks noGrp="1"/>
          </p:cNvSpPr>
          <p:nvPr>
            <p:ph type="sldNum" sz="quarter" idx="12"/>
          </p:nvPr>
        </p:nvSpPr>
        <p:spPr/>
        <p:txBody>
          <a:bodyPr/>
          <a:lstStyle/>
          <a:p>
            <a:fld id="{5EE00F3D-6A40-4605-83A5-B5737594EF0E}" type="slidenum">
              <a:rPr lang="zh-TW" altLang="en-US" smtClean="0"/>
              <a:t>7</a:t>
            </a:fld>
            <a:endParaRPr lang="zh-TW" altLang="en-US"/>
          </a:p>
        </p:txBody>
      </p:sp>
      <p:sp>
        <p:nvSpPr>
          <p:cNvPr id="5" name="文字方塊 4">
            <a:extLst>
              <a:ext uri="{FF2B5EF4-FFF2-40B4-BE49-F238E27FC236}">
                <a16:creationId xmlns:a16="http://schemas.microsoft.com/office/drawing/2014/main" id="{3940A1B2-F13E-4AAB-B318-54EF1B1E7812}"/>
              </a:ext>
            </a:extLst>
          </p:cNvPr>
          <p:cNvSpPr txBox="1"/>
          <p:nvPr/>
        </p:nvSpPr>
        <p:spPr>
          <a:xfrm>
            <a:off x="4734088" y="1217615"/>
            <a:ext cx="2723823" cy="1107996"/>
          </a:xfrm>
          <a:prstGeom prst="rect">
            <a:avLst/>
          </a:prstGeom>
          <a:noFill/>
        </p:spPr>
        <p:txBody>
          <a:bodyPr wrap="none" rtlCol="0" anchor="ctr">
            <a:spAutoFit/>
          </a:bodyPr>
          <a:lstStyle/>
          <a:p>
            <a:pPr algn="ctr"/>
            <a:r>
              <a:rPr lang="zh-TW" altLang="en-US" sz="6600" b="1" dirty="0">
                <a:latin typeface="微軟正黑體" panose="020B0604030504040204" pitchFamily="34" charset="-120"/>
                <a:ea typeface="微軟正黑體" panose="020B0604030504040204" pitchFamily="34" charset="-120"/>
              </a:rPr>
              <a:t>適切性</a:t>
            </a:r>
          </a:p>
        </p:txBody>
      </p:sp>
      <p:sp>
        <p:nvSpPr>
          <p:cNvPr id="7" name="文字方塊 6">
            <a:extLst>
              <a:ext uri="{FF2B5EF4-FFF2-40B4-BE49-F238E27FC236}">
                <a16:creationId xmlns:a16="http://schemas.microsoft.com/office/drawing/2014/main" id="{71B64BDC-F357-4301-B246-4A11864FFC2C}"/>
              </a:ext>
            </a:extLst>
          </p:cNvPr>
          <p:cNvSpPr txBox="1"/>
          <p:nvPr/>
        </p:nvSpPr>
        <p:spPr>
          <a:xfrm>
            <a:off x="2253094" y="3019400"/>
            <a:ext cx="7685810" cy="1420774"/>
          </a:xfrm>
          <a:prstGeom prst="rect">
            <a:avLst/>
          </a:prstGeom>
          <a:noFill/>
        </p:spPr>
        <p:txBody>
          <a:bodyPr wrap="square" rtlCol="0" anchor="ctr">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利用行政院與台北市政府公布的土石流潛勢圖、土壤液化潛勢圖及淹水模擬圖，加上警政署的犯罪資料，同時使用國土資訊系統社會經濟資料庫所提供的統計地圖</a:t>
            </a:r>
            <a:r>
              <a:rPr lang="en-US" altLang="zh-TW" sz="2000" dirty="0">
                <a:latin typeface="微軟正黑體" panose="020B0604030504040204" pitchFamily="34" charset="-120"/>
                <a:ea typeface="微軟正黑體" panose="020B0604030504040204" pitchFamily="34" charset="-120"/>
              </a:rPr>
              <a:t>API</a:t>
            </a:r>
            <a:r>
              <a:rPr lang="zh-TW" altLang="en-US" sz="2000" dirty="0">
                <a:latin typeface="微軟正黑體" panose="020B0604030504040204" pitchFamily="34" charset="-120"/>
                <a:ea typeface="微軟正黑體" panose="020B0604030504040204" pitchFamily="34" charset="-120"/>
              </a:rPr>
              <a:t>，以完成我們服務所需的資料。</a:t>
            </a:r>
          </a:p>
        </p:txBody>
      </p:sp>
    </p:spTree>
    <p:extLst>
      <p:ext uri="{BB962C8B-B14F-4D97-AF65-F5344CB8AC3E}">
        <p14:creationId xmlns:p14="http://schemas.microsoft.com/office/powerpoint/2010/main" val="292297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6137C83-9C86-401B-B872-935E1A31B54C}"/>
              </a:ext>
            </a:extLst>
          </p:cNvPr>
          <p:cNvSpPr/>
          <p:nvPr/>
        </p:nvSpPr>
        <p:spPr>
          <a:xfrm>
            <a:off x="0" y="0"/>
            <a:ext cx="12192000" cy="6858000"/>
          </a:xfrm>
          <a:prstGeom prst="rect">
            <a:avLst/>
          </a:prstGeom>
          <a:solidFill>
            <a:srgbClr val="BDFFBD"/>
          </a:solidFill>
          <a:ln>
            <a:solidFill>
              <a:srgbClr val="BDF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CB83ED5F-3A42-461C-8F4B-073334ED8314}"/>
              </a:ext>
            </a:extLst>
          </p:cNvPr>
          <p:cNvSpPr txBox="1"/>
          <p:nvPr/>
        </p:nvSpPr>
        <p:spPr>
          <a:xfrm>
            <a:off x="2253094" y="3019400"/>
            <a:ext cx="7685810" cy="1882438"/>
          </a:xfrm>
          <a:prstGeom prst="rect">
            <a:avLst/>
          </a:prstGeom>
          <a:noFill/>
        </p:spPr>
        <p:txBody>
          <a:bodyPr wrap="square" rtlCol="0" anchor="ctr">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目前市面上來說，大部分關於房屋的資料掌握在各房仲業者上，政府能提供的只有已交易的實價資訊。然而房仲業者為了銷售順利，往往不會附上該地區的負面資料，也因此這就是我們的網頁的創新之處，達到消費者與房屋提供者的資訊對等以及公平交易的目的。</a:t>
            </a:r>
          </a:p>
        </p:txBody>
      </p:sp>
      <p:sp>
        <p:nvSpPr>
          <p:cNvPr id="4" name="投影片編號版面配置區 3">
            <a:extLst>
              <a:ext uri="{FF2B5EF4-FFF2-40B4-BE49-F238E27FC236}">
                <a16:creationId xmlns:a16="http://schemas.microsoft.com/office/drawing/2014/main" id="{22EE5091-3BA6-4648-A813-52195BA449D7}"/>
              </a:ext>
            </a:extLst>
          </p:cNvPr>
          <p:cNvSpPr>
            <a:spLocks noGrp="1"/>
          </p:cNvSpPr>
          <p:nvPr>
            <p:ph type="sldNum" sz="quarter" idx="12"/>
          </p:nvPr>
        </p:nvSpPr>
        <p:spPr/>
        <p:txBody>
          <a:bodyPr/>
          <a:lstStyle/>
          <a:p>
            <a:fld id="{5EE00F3D-6A40-4605-83A5-B5737594EF0E}" type="slidenum">
              <a:rPr lang="zh-TW" altLang="en-US" smtClean="0"/>
              <a:t>8</a:t>
            </a:fld>
            <a:endParaRPr lang="zh-TW" altLang="en-US"/>
          </a:p>
        </p:txBody>
      </p:sp>
      <p:sp>
        <p:nvSpPr>
          <p:cNvPr id="7" name="文字方塊 6">
            <a:extLst>
              <a:ext uri="{FF2B5EF4-FFF2-40B4-BE49-F238E27FC236}">
                <a16:creationId xmlns:a16="http://schemas.microsoft.com/office/drawing/2014/main" id="{43C72004-1A5F-4583-A4DD-D9E3D8A12D2D}"/>
              </a:ext>
            </a:extLst>
          </p:cNvPr>
          <p:cNvSpPr txBox="1"/>
          <p:nvPr/>
        </p:nvSpPr>
        <p:spPr>
          <a:xfrm>
            <a:off x="4734090" y="1217615"/>
            <a:ext cx="2723823" cy="1107996"/>
          </a:xfrm>
          <a:prstGeom prst="rect">
            <a:avLst/>
          </a:prstGeom>
          <a:noFill/>
        </p:spPr>
        <p:txBody>
          <a:bodyPr wrap="none" rtlCol="0" anchor="ctr">
            <a:spAutoFit/>
          </a:bodyPr>
          <a:lstStyle/>
          <a:p>
            <a:pPr algn="ctr"/>
            <a:r>
              <a:rPr lang="zh-TW" altLang="en-US" sz="6600" b="1" dirty="0">
                <a:latin typeface="微軟正黑體" panose="020B0604030504040204" pitchFamily="34" charset="-120"/>
                <a:ea typeface="微軟正黑體" panose="020B0604030504040204" pitchFamily="34" charset="-120"/>
              </a:rPr>
              <a:t>創新性</a:t>
            </a:r>
          </a:p>
        </p:txBody>
      </p:sp>
    </p:spTree>
    <p:extLst>
      <p:ext uri="{BB962C8B-B14F-4D97-AF65-F5344CB8AC3E}">
        <p14:creationId xmlns:p14="http://schemas.microsoft.com/office/powerpoint/2010/main" val="183528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D91ADD0-715C-4DE5-B6C8-9074F4BEFB1D}"/>
              </a:ext>
            </a:extLst>
          </p:cNvPr>
          <p:cNvSpPr/>
          <p:nvPr/>
        </p:nvSpPr>
        <p:spPr>
          <a:xfrm>
            <a:off x="0" y="0"/>
            <a:ext cx="12192000" cy="6858000"/>
          </a:xfrm>
          <a:prstGeom prst="rect">
            <a:avLst/>
          </a:prstGeom>
          <a:solidFill>
            <a:srgbClr val="BDFFBD"/>
          </a:solidFill>
          <a:ln>
            <a:solidFill>
              <a:srgbClr val="BDF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0F113AF5-D77E-43B9-947E-6917EB5AF917}"/>
              </a:ext>
            </a:extLst>
          </p:cNvPr>
          <p:cNvSpPr txBox="1"/>
          <p:nvPr/>
        </p:nvSpPr>
        <p:spPr>
          <a:xfrm>
            <a:off x="2253094" y="3019400"/>
            <a:ext cx="7685810" cy="1882438"/>
          </a:xfrm>
          <a:prstGeom prst="rect">
            <a:avLst/>
          </a:prstGeom>
          <a:noFill/>
        </p:spPr>
        <p:txBody>
          <a:bodyPr wrap="square" rtlCol="0" anchor="ctr">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近幾年，愈來愈多中南部民眾到台北市工作，因此台北市居住需求大增，此服務可提供將在台北市定居的民眾參考並決定購屋或租屋最適切的地點。可與其房仲業者（例如：信義房屋）合作，民眾在我們的網頁中尋找好適宜地點後，再導向房仲業者的網站購買房屋。</a:t>
            </a:r>
          </a:p>
        </p:txBody>
      </p:sp>
      <p:sp>
        <p:nvSpPr>
          <p:cNvPr id="4" name="投影片編號版面配置區 3">
            <a:extLst>
              <a:ext uri="{FF2B5EF4-FFF2-40B4-BE49-F238E27FC236}">
                <a16:creationId xmlns:a16="http://schemas.microsoft.com/office/drawing/2014/main" id="{22EE5091-3BA6-4648-A813-52195BA449D7}"/>
              </a:ext>
            </a:extLst>
          </p:cNvPr>
          <p:cNvSpPr>
            <a:spLocks noGrp="1"/>
          </p:cNvSpPr>
          <p:nvPr>
            <p:ph type="sldNum" sz="quarter" idx="12"/>
          </p:nvPr>
        </p:nvSpPr>
        <p:spPr/>
        <p:txBody>
          <a:bodyPr/>
          <a:lstStyle/>
          <a:p>
            <a:fld id="{5EE00F3D-6A40-4605-83A5-B5737594EF0E}" type="slidenum">
              <a:rPr lang="zh-TW" altLang="en-US" smtClean="0"/>
              <a:t>9</a:t>
            </a:fld>
            <a:endParaRPr lang="zh-TW" altLang="en-US"/>
          </a:p>
        </p:txBody>
      </p:sp>
      <p:sp>
        <p:nvSpPr>
          <p:cNvPr id="8" name="文字方塊 7">
            <a:extLst>
              <a:ext uri="{FF2B5EF4-FFF2-40B4-BE49-F238E27FC236}">
                <a16:creationId xmlns:a16="http://schemas.microsoft.com/office/drawing/2014/main" id="{9B417D1C-693A-4099-8437-852E7FE87EE2}"/>
              </a:ext>
            </a:extLst>
          </p:cNvPr>
          <p:cNvSpPr txBox="1"/>
          <p:nvPr/>
        </p:nvSpPr>
        <p:spPr>
          <a:xfrm>
            <a:off x="4734090" y="1217615"/>
            <a:ext cx="2723823" cy="1107996"/>
          </a:xfrm>
          <a:prstGeom prst="rect">
            <a:avLst/>
          </a:prstGeom>
          <a:noFill/>
        </p:spPr>
        <p:txBody>
          <a:bodyPr wrap="none" rtlCol="0" anchor="ctr">
            <a:spAutoFit/>
          </a:bodyPr>
          <a:lstStyle/>
          <a:p>
            <a:pPr algn="ctr"/>
            <a:r>
              <a:rPr lang="zh-TW" altLang="en-US" sz="6600" b="1" dirty="0">
                <a:latin typeface="微軟正黑體" panose="020B0604030504040204" pitchFamily="34" charset="-120"/>
                <a:ea typeface="微軟正黑體" panose="020B0604030504040204" pitchFamily="34" charset="-120"/>
              </a:rPr>
              <a:t>市場性</a:t>
            </a:r>
          </a:p>
        </p:txBody>
      </p:sp>
    </p:spTree>
    <p:extLst>
      <p:ext uri="{BB962C8B-B14F-4D97-AF65-F5344CB8AC3E}">
        <p14:creationId xmlns:p14="http://schemas.microsoft.com/office/powerpoint/2010/main" val="425146254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580</Words>
  <Application>Microsoft Office PowerPoint</Application>
  <PresentationFormat>寬螢幕</PresentationFormat>
  <Paragraphs>47</Paragraphs>
  <Slides>12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12</vt:i4>
      </vt:variant>
    </vt:vector>
  </HeadingPairs>
  <TitlesOfParts>
    <vt:vector size="19" baseType="lpstr">
      <vt:lpstr>微軟正黑體</vt:lpstr>
      <vt:lpstr>新細明體</vt:lpstr>
      <vt:lpstr>Arial</vt:lpstr>
      <vt:lpstr>Calibri</vt:lpstr>
      <vt:lpstr>Calibri Light</vt:lpstr>
      <vt:lpstr>Consolas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俊翔 曾</dc:creator>
  <cp:lastModifiedBy>俊翔 曾</cp:lastModifiedBy>
  <cp:revision>20</cp:revision>
  <dcterms:created xsi:type="dcterms:W3CDTF">2019-03-25T14:57:24Z</dcterms:created>
  <dcterms:modified xsi:type="dcterms:W3CDTF">2019-03-26T18:23:28Z</dcterms:modified>
</cp:coreProperties>
</file>