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5" r:id="rId4"/>
    <p:sldId id="267" r:id="rId5"/>
    <p:sldId id="271" r:id="rId6"/>
    <p:sldId id="269" r:id="rId7"/>
    <p:sldId id="272" r:id="rId8"/>
    <p:sldId id="270" r:id="rId9"/>
    <p:sldId id="273" r:id="rId10"/>
    <p:sldId id="258" r:id="rId11"/>
    <p:sldId id="259" r:id="rId12"/>
    <p:sldId id="260" r:id="rId13"/>
    <p:sldId id="261" r:id="rId14"/>
    <p:sldId id="262" r:id="rId15"/>
    <p:sldId id="264"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p:cViewPr varScale="1">
        <p:scale>
          <a:sx n="121" d="100"/>
          <a:sy n="121" d="100"/>
        </p:scale>
        <p:origin x="176"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FBB39145-9DF1-48F2-9B9E-3DDFFD58069D}" type="datetimeFigureOut">
              <a:rPr lang="zh-TW" altLang="en-US" smtClean="0"/>
              <a:t>2019/3/26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E6E7C06-9993-42D3-B8A1-AB4A289154F1}" type="slidenum">
              <a:rPr lang="zh-TW" altLang="en-US" smtClean="0"/>
              <a:t>‹#›</a:t>
            </a:fld>
            <a:endParaRPr lang="zh-TW" altLang="en-US"/>
          </a:p>
        </p:txBody>
      </p:sp>
    </p:spTree>
    <p:extLst>
      <p:ext uri="{BB962C8B-B14F-4D97-AF65-F5344CB8AC3E}">
        <p14:creationId xmlns:p14="http://schemas.microsoft.com/office/powerpoint/2010/main" val="1367314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FBB39145-9DF1-48F2-9B9E-3DDFFD58069D}" type="datetimeFigureOut">
              <a:rPr lang="zh-TW" altLang="en-US" smtClean="0"/>
              <a:t>2019/3/26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E6E7C06-9993-42D3-B8A1-AB4A289154F1}" type="slidenum">
              <a:rPr lang="zh-TW" altLang="en-US" smtClean="0"/>
              <a:t>‹#›</a:t>
            </a:fld>
            <a:endParaRPr lang="zh-TW" altLang="en-US"/>
          </a:p>
        </p:txBody>
      </p:sp>
    </p:spTree>
    <p:extLst>
      <p:ext uri="{BB962C8B-B14F-4D97-AF65-F5344CB8AC3E}">
        <p14:creationId xmlns:p14="http://schemas.microsoft.com/office/powerpoint/2010/main" val="376382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FBB39145-9DF1-48F2-9B9E-3DDFFD58069D}" type="datetimeFigureOut">
              <a:rPr lang="zh-TW" altLang="en-US" smtClean="0"/>
              <a:t>2019/3/26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E6E7C06-9993-42D3-B8A1-AB4A289154F1}" type="slidenum">
              <a:rPr lang="zh-TW" altLang="en-US" smtClean="0"/>
              <a:t>‹#›</a:t>
            </a:fld>
            <a:endParaRPr lang="zh-TW"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52349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FBB39145-9DF1-48F2-9B9E-3DDFFD58069D}" type="datetimeFigureOut">
              <a:rPr lang="zh-TW" altLang="en-US" smtClean="0"/>
              <a:t>2019/3/26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E6E7C06-9993-42D3-B8A1-AB4A289154F1}" type="slidenum">
              <a:rPr lang="zh-TW" altLang="en-US" smtClean="0"/>
              <a:t>‹#›</a:t>
            </a:fld>
            <a:endParaRPr lang="zh-TW" altLang="en-US"/>
          </a:p>
        </p:txBody>
      </p:sp>
    </p:spTree>
    <p:extLst>
      <p:ext uri="{BB962C8B-B14F-4D97-AF65-F5344CB8AC3E}">
        <p14:creationId xmlns:p14="http://schemas.microsoft.com/office/powerpoint/2010/main" val="1568878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FBB39145-9DF1-48F2-9B9E-3DDFFD58069D}" type="datetimeFigureOut">
              <a:rPr lang="zh-TW" altLang="en-US" smtClean="0"/>
              <a:t>2019/3/26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E6E7C06-9993-42D3-B8A1-AB4A289154F1}"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80976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FBB39145-9DF1-48F2-9B9E-3DDFFD58069D}" type="datetimeFigureOut">
              <a:rPr lang="zh-TW" altLang="en-US" smtClean="0"/>
              <a:t>2019/3/26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E6E7C06-9993-42D3-B8A1-AB4A289154F1}" type="slidenum">
              <a:rPr lang="zh-TW" altLang="en-US" smtClean="0"/>
              <a:t>‹#›</a:t>
            </a:fld>
            <a:endParaRPr lang="zh-TW" altLang="en-US"/>
          </a:p>
        </p:txBody>
      </p:sp>
    </p:spTree>
    <p:extLst>
      <p:ext uri="{BB962C8B-B14F-4D97-AF65-F5344CB8AC3E}">
        <p14:creationId xmlns:p14="http://schemas.microsoft.com/office/powerpoint/2010/main" val="4266898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BB39145-9DF1-48F2-9B9E-3DDFFD58069D}" type="datetimeFigureOut">
              <a:rPr lang="zh-TW" altLang="en-US" smtClean="0"/>
              <a:t>2019/3/26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E6E7C06-9993-42D3-B8A1-AB4A289154F1}" type="slidenum">
              <a:rPr lang="zh-TW" altLang="en-US" smtClean="0"/>
              <a:t>‹#›</a:t>
            </a:fld>
            <a:endParaRPr lang="zh-TW" altLang="en-US"/>
          </a:p>
        </p:txBody>
      </p:sp>
    </p:spTree>
    <p:extLst>
      <p:ext uri="{BB962C8B-B14F-4D97-AF65-F5344CB8AC3E}">
        <p14:creationId xmlns:p14="http://schemas.microsoft.com/office/powerpoint/2010/main" val="1571652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BB39145-9DF1-48F2-9B9E-3DDFFD58069D}" type="datetimeFigureOut">
              <a:rPr lang="zh-TW" altLang="en-US" smtClean="0"/>
              <a:t>2019/3/26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E6E7C06-9993-42D3-B8A1-AB4A289154F1}" type="slidenum">
              <a:rPr lang="zh-TW" altLang="en-US" smtClean="0"/>
              <a:t>‹#›</a:t>
            </a:fld>
            <a:endParaRPr lang="zh-TW" altLang="en-US"/>
          </a:p>
        </p:txBody>
      </p:sp>
    </p:spTree>
    <p:extLst>
      <p:ext uri="{BB962C8B-B14F-4D97-AF65-F5344CB8AC3E}">
        <p14:creationId xmlns:p14="http://schemas.microsoft.com/office/powerpoint/2010/main" val="4126914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BB39145-9DF1-48F2-9B9E-3DDFFD58069D}" type="datetimeFigureOut">
              <a:rPr lang="zh-TW" altLang="en-US" smtClean="0"/>
              <a:t>2019/3/26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E6E7C06-9993-42D3-B8A1-AB4A289154F1}" type="slidenum">
              <a:rPr lang="zh-TW" altLang="en-US" smtClean="0"/>
              <a:t>‹#›</a:t>
            </a:fld>
            <a:endParaRPr lang="zh-TW" altLang="en-US"/>
          </a:p>
        </p:txBody>
      </p:sp>
    </p:spTree>
    <p:extLst>
      <p:ext uri="{BB962C8B-B14F-4D97-AF65-F5344CB8AC3E}">
        <p14:creationId xmlns:p14="http://schemas.microsoft.com/office/powerpoint/2010/main" val="1994551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FBB39145-9DF1-48F2-9B9E-3DDFFD58069D}" type="datetimeFigureOut">
              <a:rPr lang="zh-TW" altLang="en-US" smtClean="0"/>
              <a:t>2019/3/26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E6E7C06-9993-42D3-B8A1-AB4A289154F1}" type="slidenum">
              <a:rPr lang="zh-TW" altLang="en-US" smtClean="0"/>
              <a:t>‹#›</a:t>
            </a:fld>
            <a:endParaRPr lang="zh-TW" altLang="en-US"/>
          </a:p>
        </p:txBody>
      </p:sp>
    </p:spTree>
    <p:extLst>
      <p:ext uri="{BB962C8B-B14F-4D97-AF65-F5344CB8AC3E}">
        <p14:creationId xmlns:p14="http://schemas.microsoft.com/office/powerpoint/2010/main" val="3886468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FBB39145-9DF1-48F2-9B9E-3DDFFD58069D}" type="datetimeFigureOut">
              <a:rPr lang="zh-TW" altLang="en-US" smtClean="0"/>
              <a:t>2019/3/26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E6E7C06-9993-42D3-B8A1-AB4A289154F1}" type="slidenum">
              <a:rPr lang="zh-TW" altLang="en-US" smtClean="0"/>
              <a:t>‹#›</a:t>
            </a:fld>
            <a:endParaRPr lang="zh-TW" altLang="en-US"/>
          </a:p>
        </p:txBody>
      </p:sp>
    </p:spTree>
    <p:extLst>
      <p:ext uri="{BB962C8B-B14F-4D97-AF65-F5344CB8AC3E}">
        <p14:creationId xmlns:p14="http://schemas.microsoft.com/office/powerpoint/2010/main" val="3881635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FBB39145-9DF1-48F2-9B9E-3DDFFD58069D}" type="datetimeFigureOut">
              <a:rPr lang="zh-TW" altLang="en-US" smtClean="0"/>
              <a:t>2019/3/26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3E6E7C06-9993-42D3-B8A1-AB4A289154F1}" type="slidenum">
              <a:rPr lang="zh-TW" altLang="en-US" smtClean="0"/>
              <a:t>‹#›</a:t>
            </a:fld>
            <a:endParaRPr lang="zh-TW" altLang="en-US"/>
          </a:p>
        </p:txBody>
      </p:sp>
    </p:spTree>
    <p:extLst>
      <p:ext uri="{BB962C8B-B14F-4D97-AF65-F5344CB8AC3E}">
        <p14:creationId xmlns:p14="http://schemas.microsoft.com/office/powerpoint/2010/main" val="2824134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FBB39145-9DF1-48F2-9B9E-3DDFFD58069D}" type="datetimeFigureOut">
              <a:rPr lang="zh-TW" altLang="en-US" smtClean="0"/>
              <a:t>2019/3/26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E6E7C06-9993-42D3-B8A1-AB4A289154F1}" type="slidenum">
              <a:rPr lang="zh-TW" altLang="en-US" smtClean="0"/>
              <a:t>‹#›</a:t>
            </a:fld>
            <a:endParaRPr lang="zh-TW" altLang="en-US"/>
          </a:p>
        </p:txBody>
      </p:sp>
    </p:spTree>
    <p:extLst>
      <p:ext uri="{BB962C8B-B14F-4D97-AF65-F5344CB8AC3E}">
        <p14:creationId xmlns:p14="http://schemas.microsoft.com/office/powerpoint/2010/main" val="1225293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B39145-9DF1-48F2-9B9E-3DDFFD58069D}" type="datetimeFigureOut">
              <a:rPr lang="zh-TW" altLang="en-US" smtClean="0"/>
              <a:t>2019/3/26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3E6E7C06-9993-42D3-B8A1-AB4A289154F1}" type="slidenum">
              <a:rPr lang="zh-TW" altLang="en-US" smtClean="0"/>
              <a:t>‹#›</a:t>
            </a:fld>
            <a:endParaRPr lang="zh-TW" altLang="en-US"/>
          </a:p>
        </p:txBody>
      </p:sp>
    </p:spTree>
    <p:extLst>
      <p:ext uri="{BB962C8B-B14F-4D97-AF65-F5344CB8AC3E}">
        <p14:creationId xmlns:p14="http://schemas.microsoft.com/office/powerpoint/2010/main" val="4220892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FBB39145-9DF1-48F2-9B9E-3DDFFD58069D}" type="datetimeFigureOut">
              <a:rPr lang="zh-TW" altLang="en-US" smtClean="0"/>
              <a:t>2019/3/26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E6E7C06-9993-42D3-B8A1-AB4A289154F1}" type="slidenum">
              <a:rPr lang="zh-TW" altLang="en-US" smtClean="0"/>
              <a:t>‹#›</a:t>
            </a:fld>
            <a:endParaRPr lang="zh-TW" altLang="en-US"/>
          </a:p>
        </p:txBody>
      </p:sp>
    </p:spTree>
    <p:extLst>
      <p:ext uri="{BB962C8B-B14F-4D97-AF65-F5344CB8AC3E}">
        <p14:creationId xmlns:p14="http://schemas.microsoft.com/office/powerpoint/2010/main" val="1383466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FBB39145-9DF1-48F2-9B9E-3DDFFD58069D}" type="datetimeFigureOut">
              <a:rPr lang="zh-TW" altLang="en-US" smtClean="0"/>
              <a:t>2019/3/26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E6E7C06-9993-42D3-B8A1-AB4A289154F1}" type="slidenum">
              <a:rPr lang="zh-TW" altLang="en-US" smtClean="0"/>
              <a:t>‹#›</a:t>
            </a:fld>
            <a:endParaRPr lang="zh-TW" altLang="en-US"/>
          </a:p>
        </p:txBody>
      </p:sp>
    </p:spTree>
    <p:extLst>
      <p:ext uri="{BB962C8B-B14F-4D97-AF65-F5344CB8AC3E}">
        <p14:creationId xmlns:p14="http://schemas.microsoft.com/office/powerpoint/2010/main" val="310008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BB39145-9DF1-48F2-9B9E-3DDFFD58069D}" type="datetimeFigureOut">
              <a:rPr lang="zh-TW" altLang="en-US" smtClean="0"/>
              <a:t>2019/3/26</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E6E7C06-9993-42D3-B8A1-AB4A289154F1}" type="slidenum">
              <a:rPr lang="zh-TW" altLang="en-US" smtClean="0"/>
              <a:t>‹#›</a:t>
            </a:fld>
            <a:endParaRPr lang="zh-TW" altLang="en-US"/>
          </a:p>
        </p:txBody>
      </p:sp>
    </p:spTree>
    <p:extLst>
      <p:ext uri="{BB962C8B-B14F-4D97-AF65-F5344CB8AC3E}">
        <p14:creationId xmlns:p14="http://schemas.microsoft.com/office/powerpoint/2010/main" val="31982026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od.moea.gov.tw/#%7B%22allSearchKeyWord%22:%22%22,%22theme%22:%22%E7%94%A2%E6%A5%AD%E4%BA%BA%E6%89%8D%E4%BE%9B%E9%9C%80%E8%88%87%E5%9F%B9%E8%A8%93%22,%22subTopic%22:%22%E7%94%A2%E6%A5%AD%E4%BA%BA%E6%89%8D%E4%BE%9B%E7%B5%A6%22,%22status%22:%22%E4%B8%8A%E6%9E%B6%22%7D" TargetMode="External"/><Relationship Id="rId2" Type="http://schemas.openxmlformats.org/officeDocument/2006/relationships/hyperlink" Target="https://tod.moea.gov.tw/#%7B%22allSearchKeyWord%22:%22%22,%22theme%22:%22%E7%94%A2%E6%A5%AD%E5%88%86%E5%B8%83%22,%22subTopic%22:%22%E7%99%BB%E8%A8%98%E8%B3%87%E6%96%99%22,%22status%22:%22%E4%B8%8A%E6%9E%B6%22%7D" TargetMode="External"/><Relationship Id="rId1" Type="http://schemas.openxmlformats.org/officeDocument/2006/relationships/slideLayout" Target="../slideLayouts/slideLayout2.xml"/><Relationship Id="rId4" Type="http://schemas.openxmlformats.org/officeDocument/2006/relationships/hyperlink" Target="https://data.gov.tw/datasets/search?qs=dtid:261&amp;order=downloadcount&amp;type=datase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E1D49B-FE7B-4D63-937E-DF0AA73CB1E4}"/>
              </a:ext>
            </a:extLst>
          </p:cNvPr>
          <p:cNvSpPr>
            <a:spLocks noGrp="1"/>
          </p:cNvSpPr>
          <p:nvPr>
            <p:ph type="ctrTitle"/>
          </p:nvPr>
        </p:nvSpPr>
        <p:spPr>
          <a:xfrm>
            <a:off x="861364" y="1847151"/>
            <a:ext cx="9058341" cy="1920032"/>
          </a:xfrm>
        </p:spPr>
        <p:txBody>
          <a:bodyPr/>
          <a:lstStyle/>
          <a:p>
            <a:pPr algn="ctr"/>
            <a:r>
              <a:rPr lang="zh-TW" altLang="en-US" dirty="0"/>
              <a:t>雲端運算專案</a:t>
            </a:r>
            <a:br>
              <a:rPr lang="en-US" altLang="zh-TW" dirty="0"/>
            </a:br>
            <a:r>
              <a:rPr lang="zh-TW" altLang="en-US" dirty="0"/>
              <a:t>求職不求人</a:t>
            </a:r>
          </a:p>
        </p:txBody>
      </p:sp>
      <p:sp>
        <p:nvSpPr>
          <p:cNvPr id="3" name="副標題 2">
            <a:extLst>
              <a:ext uri="{FF2B5EF4-FFF2-40B4-BE49-F238E27FC236}">
                <a16:creationId xmlns:a16="http://schemas.microsoft.com/office/drawing/2014/main" id="{5FB7DDB8-2191-4D7A-8119-3127B46E0674}"/>
              </a:ext>
            </a:extLst>
          </p:cNvPr>
          <p:cNvSpPr>
            <a:spLocks noGrp="1"/>
          </p:cNvSpPr>
          <p:nvPr>
            <p:ph type="subTitle" idx="1"/>
          </p:nvPr>
        </p:nvSpPr>
        <p:spPr/>
        <p:txBody>
          <a:bodyPr>
            <a:normAutofit/>
          </a:bodyPr>
          <a:lstStyle/>
          <a:p>
            <a:pPr algn="ctr"/>
            <a:r>
              <a:rPr lang="zh-TW" altLang="en-US" dirty="0"/>
              <a:t>組別</a:t>
            </a:r>
            <a:r>
              <a:rPr lang="en-US" altLang="zh-TW" dirty="0"/>
              <a:t>:</a:t>
            </a:r>
            <a:r>
              <a:rPr lang="zh-TW" altLang="en-US" dirty="0"/>
              <a:t>經濟部開放資料應用組</a:t>
            </a:r>
            <a:endParaRPr lang="en-US" altLang="zh-TW" dirty="0"/>
          </a:p>
          <a:p>
            <a:pPr algn="ctr"/>
            <a:r>
              <a:rPr lang="zh-TW" altLang="en-US" dirty="0"/>
              <a:t>組員</a:t>
            </a:r>
            <a:r>
              <a:rPr lang="en-US" altLang="zh-TW" dirty="0"/>
              <a:t>:</a:t>
            </a:r>
            <a:r>
              <a:rPr lang="zh-TW" altLang="en-US" dirty="0"/>
              <a:t> 何信昱、萬子綾、胡有值嘉</a:t>
            </a:r>
          </a:p>
        </p:txBody>
      </p:sp>
    </p:spTree>
    <p:extLst>
      <p:ext uri="{BB962C8B-B14F-4D97-AF65-F5344CB8AC3E}">
        <p14:creationId xmlns:p14="http://schemas.microsoft.com/office/powerpoint/2010/main" val="4075049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E557F2-FE7E-4065-9FE2-8736D6601380}"/>
              </a:ext>
            </a:extLst>
          </p:cNvPr>
          <p:cNvSpPr>
            <a:spLocks noGrp="1"/>
          </p:cNvSpPr>
          <p:nvPr>
            <p:ph type="title"/>
          </p:nvPr>
        </p:nvSpPr>
        <p:spPr/>
        <p:txBody>
          <a:bodyPr/>
          <a:lstStyle/>
          <a:p>
            <a:r>
              <a:rPr lang="zh-TW" altLang="en-US" dirty="0"/>
              <a:t>適切性</a:t>
            </a:r>
          </a:p>
        </p:txBody>
      </p:sp>
      <p:sp>
        <p:nvSpPr>
          <p:cNvPr id="3" name="內容版面配置區 2">
            <a:extLst>
              <a:ext uri="{FF2B5EF4-FFF2-40B4-BE49-F238E27FC236}">
                <a16:creationId xmlns:a16="http://schemas.microsoft.com/office/drawing/2014/main" id="{55D6D561-E0B1-447E-ACEA-D7563E1BD6E2}"/>
              </a:ext>
            </a:extLst>
          </p:cNvPr>
          <p:cNvSpPr>
            <a:spLocks noGrp="1"/>
          </p:cNvSpPr>
          <p:nvPr>
            <p:ph idx="1"/>
          </p:nvPr>
        </p:nvSpPr>
        <p:spPr/>
        <p:txBody>
          <a:bodyPr/>
          <a:lstStyle/>
          <a:p>
            <a:r>
              <a:rPr lang="zh-TW" altLang="en-US" dirty="0">
                <a:solidFill>
                  <a:schemeClr val="tx1"/>
                </a:solidFill>
              </a:rPr>
              <a:t>我們</a:t>
            </a:r>
            <a:r>
              <a:rPr lang="en-US" altLang="zh-TW" dirty="0">
                <a:solidFill>
                  <a:schemeClr val="tx1"/>
                </a:solidFill>
              </a:rPr>
              <a:t>App</a:t>
            </a:r>
            <a:r>
              <a:rPr lang="zh-TW" altLang="en-US" dirty="0">
                <a:solidFill>
                  <a:schemeClr val="tx1"/>
                </a:solidFill>
              </a:rPr>
              <a:t>使用的資料來源大部分皆為經濟部主題式開放資料服務提供的，包括</a:t>
            </a:r>
            <a:r>
              <a:rPr lang="en-US" altLang="zh-TW" dirty="0">
                <a:solidFill>
                  <a:schemeClr val="tx1"/>
                </a:solidFill>
              </a:rPr>
              <a:t>:</a:t>
            </a:r>
            <a:r>
              <a:rPr lang="zh-TW" altLang="en-US" dirty="0">
                <a:solidFill>
                  <a:schemeClr val="tx1"/>
                </a:solidFill>
              </a:rPr>
              <a:t> </a:t>
            </a:r>
            <a:r>
              <a:rPr lang="zh-TW" altLang="en-US" dirty="0">
                <a:solidFill>
                  <a:schemeClr val="tx1"/>
                </a:solidFill>
                <a:hlinkClick r:id="rId2"/>
              </a:rPr>
              <a:t>產業分布</a:t>
            </a:r>
            <a:r>
              <a:rPr lang="zh-TW" altLang="en-US" dirty="0">
                <a:solidFill>
                  <a:schemeClr val="tx1"/>
                </a:solidFill>
              </a:rPr>
              <a:t>、</a:t>
            </a:r>
            <a:r>
              <a:rPr lang="zh-TW" altLang="en-US" dirty="0">
                <a:solidFill>
                  <a:schemeClr val="tx1"/>
                </a:solidFill>
                <a:hlinkClick r:id="rId3"/>
              </a:rPr>
              <a:t>產業人才供需與培訓</a:t>
            </a:r>
            <a:r>
              <a:rPr lang="zh-TW" altLang="en-US" dirty="0">
                <a:solidFill>
                  <a:schemeClr val="tx1"/>
                </a:solidFill>
              </a:rPr>
              <a:t>等等。</a:t>
            </a:r>
            <a:endParaRPr lang="en-US" altLang="zh-TW" dirty="0">
              <a:solidFill>
                <a:schemeClr val="tx1"/>
              </a:solidFill>
            </a:endParaRPr>
          </a:p>
          <a:p>
            <a:endParaRPr lang="en-US" altLang="zh-TW" dirty="0">
              <a:solidFill>
                <a:schemeClr val="tx1"/>
              </a:solidFill>
            </a:endParaRPr>
          </a:p>
          <a:p>
            <a:r>
              <a:rPr lang="zh-TW" altLang="en-US" dirty="0">
                <a:solidFill>
                  <a:schemeClr val="tx1"/>
                </a:solidFill>
              </a:rPr>
              <a:t>政府資料開放平台裡面的「</a:t>
            </a:r>
            <a:r>
              <a:rPr lang="zh-TW" altLang="en-US" dirty="0">
                <a:solidFill>
                  <a:schemeClr val="tx1"/>
                </a:solidFill>
                <a:hlinkClick r:id="rId4"/>
              </a:rPr>
              <a:t>求職及就業</a:t>
            </a:r>
            <a:r>
              <a:rPr lang="zh-TW" altLang="en-US" dirty="0">
                <a:solidFill>
                  <a:schemeClr val="tx1"/>
                </a:solidFill>
              </a:rPr>
              <a:t>」也是我們使用的資料來源之一。</a:t>
            </a:r>
          </a:p>
        </p:txBody>
      </p:sp>
    </p:spTree>
    <p:extLst>
      <p:ext uri="{BB962C8B-B14F-4D97-AF65-F5344CB8AC3E}">
        <p14:creationId xmlns:p14="http://schemas.microsoft.com/office/powerpoint/2010/main" val="3674904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1DFA63-EDE9-4A48-A38F-6F22E231A4D7}"/>
              </a:ext>
            </a:extLst>
          </p:cNvPr>
          <p:cNvSpPr>
            <a:spLocks noGrp="1"/>
          </p:cNvSpPr>
          <p:nvPr>
            <p:ph type="title"/>
          </p:nvPr>
        </p:nvSpPr>
        <p:spPr/>
        <p:txBody>
          <a:bodyPr/>
          <a:lstStyle/>
          <a:p>
            <a:r>
              <a:rPr lang="zh-TW" altLang="en-US" dirty="0"/>
              <a:t>創新性</a:t>
            </a:r>
          </a:p>
        </p:txBody>
      </p:sp>
      <p:sp>
        <p:nvSpPr>
          <p:cNvPr id="3" name="內容版面配置區 2">
            <a:extLst>
              <a:ext uri="{FF2B5EF4-FFF2-40B4-BE49-F238E27FC236}">
                <a16:creationId xmlns:a16="http://schemas.microsoft.com/office/drawing/2014/main" id="{C88BACBB-36B2-458B-BF67-58D62499D0DE}"/>
              </a:ext>
            </a:extLst>
          </p:cNvPr>
          <p:cNvSpPr>
            <a:spLocks noGrp="1"/>
          </p:cNvSpPr>
          <p:nvPr>
            <p:ph idx="1"/>
          </p:nvPr>
        </p:nvSpPr>
        <p:spPr/>
        <p:txBody>
          <a:bodyPr>
            <a:normAutofit/>
          </a:bodyPr>
          <a:lstStyle/>
          <a:p>
            <a:r>
              <a:rPr lang="zh-TW" altLang="en-US" dirty="0">
                <a:solidFill>
                  <a:schemeClr val="tx1"/>
                </a:solidFill>
              </a:rPr>
              <a:t>我們應用購物網站常用的比較系統在地區職缺統計上，讓使用者能更方便地比較該產業的各指標的差異</a:t>
            </a:r>
            <a:endParaRPr lang="en-US" altLang="zh-TW" dirty="0">
              <a:solidFill>
                <a:schemeClr val="tx1"/>
              </a:solidFill>
            </a:endParaRPr>
          </a:p>
          <a:p>
            <a:endParaRPr lang="en-US" altLang="zh-TW" dirty="0">
              <a:solidFill>
                <a:schemeClr val="tx1"/>
              </a:solidFill>
            </a:endParaRPr>
          </a:p>
          <a:p>
            <a:r>
              <a:rPr lang="zh-TW" altLang="en-US" dirty="0">
                <a:solidFill>
                  <a:schemeClr val="tx1"/>
                </a:solidFill>
              </a:rPr>
              <a:t>原本的求職網站會有一塊區域提供該公司地點的地圖，我們以此為基礎設計職缺地標功能，輸入關鍵字後，比起一般的條列式顯示搜尋結果，我們的地圖不僅顯示公司資訊，公司的交通位置也同時顯示，讓使用者不必每個點進去看就能規劃求職計畫</a:t>
            </a:r>
            <a:endParaRPr lang="en-US" altLang="zh-TW" dirty="0">
              <a:solidFill>
                <a:schemeClr val="tx1"/>
              </a:solidFill>
            </a:endParaRPr>
          </a:p>
          <a:p>
            <a:endParaRPr lang="en-US" altLang="zh-TW" dirty="0">
              <a:solidFill>
                <a:schemeClr val="bg1">
                  <a:lumMod val="65000"/>
                </a:schemeClr>
              </a:solidFill>
            </a:endParaRPr>
          </a:p>
          <a:p>
            <a:r>
              <a:rPr lang="zh-TW" altLang="en-US" dirty="0">
                <a:solidFill>
                  <a:schemeClr val="tx1"/>
                </a:solidFill>
              </a:rPr>
              <a:t>我們從</a:t>
            </a:r>
            <a:r>
              <a:rPr lang="en-US" altLang="zh-TW" dirty="0">
                <a:solidFill>
                  <a:schemeClr val="tx1"/>
                </a:solidFill>
              </a:rPr>
              <a:t>Google</a:t>
            </a:r>
            <a:r>
              <a:rPr lang="zh-TW" altLang="en-US" dirty="0">
                <a:solidFill>
                  <a:schemeClr val="tx1"/>
                </a:solidFill>
              </a:rPr>
              <a:t>關鍵字廣告得到靈感，使用者搜尋相關工作時，會在同一個頁面顯示同一地區的就業博覽會與關鍵字相關的職訓，提供使用者比起原本求職網站更多的有用</a:t>
            </a:r>
            <a:r>
              <a:rPr lang="zh-TW" altLang="en-US">
                <a:solidFill>
                  <a:schemeClr val="tx1"/>
                </a:solidFill>
              </a:rPr>
              <a:t>資訊。</a:t>
            </a:r>
            <a:endParaRPr lang="en-US" altLang="zh-TW" dirty="0">
              <a:solidFill>
                <a:schemeClr val="tx1"/>
              </a:solidFill>
            </a:endParaRPr>
          </a:p>
        </p:txBody>
      </p:sp>
    </p:spTree>
    <p:extLst>
      <p:ext uri="{BB962C8B-B14F-4D97-AF65-F5344CB8AC3E}">
        <p14:creationId xmlns:p14="http://schemas.microsoft.com/office/powerpoint/2010/main" val="500319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7D16A8-4F83-4EBC-80B3-95460EB170A7}"/>
              </a:ext>
            </a:extLst>
          </p:cNvPr>
          <p:cNvSpPr>
            <a:spLocks noGrp="1"/>
          </p:cNvSpPr>
          <p:nvPr>
            <p:ph type="title"/>
          </p:nvPr>
        </p:nvSpPr>
        <p:spPr/>
        <p:txBody>
          <a:bodyPr/>
          <a:lstStyle/>
          <a:p>
            <a:r>
              <a:rPr lang="zh-TW" altLang="en-US" dirty="0"/>
              <a:t>市場性</a:t>
            </a:r>
          </a:p>
        </p:txBody>
      </p:sp>
      <p:sp>
        <p:nvSpPr>
          <p:cNvPr id="3" name="內容版面配置區 2">
            <a:extLst>
              <a:ext uri="{FF2B5EF4-FFF2-40B4-BE49-F238E27FC236}">
                <a16:creationId xmlns:a16="http://schemas.microsoft.com/office/drawing/2014/main" id="{A9DC09CF-5742-4B87-9AF7-6F62B690CF63}"/>
              </a:ext>
            </a:extLst>
          </p:cNvPr>
          <p:cNvSpPr>
            <a:spLocks noGrp="1"/>
          </p:cNvSpPr>
          <p:nvPr>
            <p:ph idx="1"/>
          </p:nvPr>
        </p:nvSpPr>
        <p:spPr/>
        <p:txBody>
          <a:bodyPr/>
          <a:lstStyle/>
          <a:p>
            <a:r>
              <a:rPr lang="zh-TW" altLang="en-US" dirty="0">
                <a:solidFill>
                  <a:schemeClr val="tx1"/>
                </a:solidFill>
              </a:rPr>
              <a:t>我們不以營利為目的，最多就是在</a:t>
            </a:r>
            <a:r>
              <a:rPr lang="en-US" altLang="zh-TW" dirty="0">
                <a:solidFill>
                  <a:schemeClr val="tx1"/>
                </a:solidFill>
              </a:rPr>
              <a:t>App</a:t>
            </a:r>
            <a:r>
              <a:rPr lang="zh-TW" altLang="en-US" dirty="0">
                <a:solidFill>
                  <a:schemeClr val="tx1"/>
                </a:solidFill>
              </a:rPr>
              <a:t>的空白之處顯示廣告。</a:t>
            </a:r>
            <a:endParaRPr lang="en-US" altLang="zh-TW" dirty="0">
              <a:solidFill>
                <a:schemeClr val="tx1"/>
              </a:solidFill>
            </a:endParaRPr>
          </a:p>
          <a:p>
            <a:endParaRPr lang="en-US" altLang="zh-TW" dirty="0">
              <a:solidFill>
                <a:schemeClr val="tx1"/>
              </a:solidFill>
            </a:endParaRPr>
          </a:p>
          <a:p>
            <a:r>
              <a:rPr lang="zh-TW" altLang="en-US" dirty="0">
                <a:solidFill>
                  <a:schemeClr val="tx1"/>
                </a:solidFill>
              </a:rPr>
              <a:t>世界的變化需求越來越快，需要的技能也是日新月異，我們有信心此</a:t>
            </a:r>
            <a:r>
              <a:rPr lang="en-US" altLang="zh-TW" dirty="0">
                <a:solidFill>
                  <a:schemeClr val="tx1"/>
                </a:solidFill>
              </a:rPr>
              <a:t>App</a:t>
            </a:r>
            <a:r>
              <a:rPr lang="zh-TW" altLang="en-US" dirty="0">
                <a:solidFill>
                  <a:schemeClr val="tx1"/>
                </a:solidFill>
              </a:rPr>
              <a:t>對於反映時下最流行的技術趨勢給需要的使用者是會有廣大潛在客群的，尤其是新世代的學生與社會新鮮人，使用到此</a:t>
            </a:r>
            <a:r>
              <a:rPr lang="en-US" altLang="zh-TW" dirty="0">
                <a:solidFill>
                  <a:schemeClr val="tx1"/>
                </a:solidFill>
              </a:rPr>
              <a:t>App</a:t>
            </a:r>
            <a:r>
              <a:rPr lang="zh-TW" altLang="en-US" dirty="0">
                <a:solidFill>
                  <a:schemeClr val="tx1"/>
                </a:solidFill>
              </a:rPr>
              <a:t>的機會更高。</a:t>
            </a:r>
            <a:endParaRPr lang="en-US" altLang="zh-TW" dirty="0">
              <a:solidFill>
                <a:schemeClr val="tx1"/>
              </a:solidFill>
            </a:endParaRPr>
          </a:p>
          <a:p>
            <a:endParaRPr lang="en-US" altLang="zh-TW" dirty="0">
              <a:solidFill>
                <a:schemeClr val="tx1"/>
              </a:solidFill>
            </a:endParaRPr>
          </a:p>
          <a:p>
            <a:r>
              <a:rPr lang="zh-TW" altLang="en-US" dirty="0">
                <a:solidFill>
                  <a:schemeClr val="tx1"/>
                </a:solidFill>
              </a:rPr>
              <a:t>我們可以與資方合作，作為人力資源公司領域新的挑戰者。</a:t>
            </a:r>
          </a:p>
        </p:txBody>
      </p:sp>
    </p:spTree>
    <p:extLst>
      <p:ext uri="{BB962C8B-B14F-4D97-AF65-F5344CB8AC3E}">
        <p14:creationId xmlns:p14="http://schemas.microsoft.com/office/powerpoint/2010/main" val="3635976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A0DA5D-19D9-4762-9A05-E9E4EADF50E3}"/>
              </a:ext>
            </a:extLst>
          </p:cNvPr>
          <p:cNvSpPr>
            <a:spLocks noGrp="1"/>
          </p:cNvSpPr>
          <p:nvPr>
            <p:ph type="title"/>
          </p:nvPr>
        </p:nvSpPr>
        <p:spPr/>
        <p:txBody>
          <a:bodyPr/>
          <a:lstStyle/>
          <a:p>
            <a:r>
              <a:rPr lang="zh-TW" altLang="en-US" dirty="0"/>
              <a:t>可行性</a:t>
            </a:r>
          </a:p>
        </p:txBody>
      </p:sp>
      <p:sp>
        <p:nvSpPr>
          <p:cNvPr id="3" name="內容版面配置區 2">
            <a:extLst>
              <a:ext uri="{FF2B5EF4-FFF2-40B4-BE49-F238E27FC236}">
                <a16:creationId xmlns:a16="http://schemas.microsoft.com/office/drawing/2014/main" id="{791766C4-FD5D-40CC-869A-429AE5802F3E}"/>
              </a:ext>
            </a:extLst>
          </p:cNvPr>
          <p:cNvSpPr>
            <a:spLocks noGrp="1"/>
          </p:cNvSpPr>
          <p:nvPr>
            <p:ph idx="1"/>
          </p:nvPr>
        </p:nvSpPr>
        <p:spPr/>
        <p:txBody>
          <a:bodyPr/>
          <a:lstStyle/>
          <a:p>
            <a:r>
              <a:rPr lang="zh-CN" altLang="en-US" dirty="0">
                <a:solidFill>
                  <a:schemeClr val="tx1"/>
                </a:solidFill>
                <a:latin typeface="Microsoft JhengHei" panose="020B0604030504040204" pitchFamily="34" charset="-120"/>
                <a:ea typeface="Microsoft JhengHei" panose="020B0604030504040204" pitchFamily="34" charset="-120"/>
              </a:rPr>
              <a:t>此系統將使用網頁呈現，使用瀏覽器即可檢視，在跨平台的使用有相當高的相容性。</a:t>
            </a:r>
            <a:endParaRPr lang="en-US" altLang="zh-CN" dirty="0">
              <a:solidFill>
                <a:schemeClr val="tx1"/>
              </a:solidFill>
              <a:latin typeface="Microsoft JhengHei" panose="020B0604030504040204" pitchFamily="34" charset="-120"/>
              <a:ea typeface="Microsoft JhengHei" panose="020B0604030504040204" pitchFamily="34" charset="-120"/>
            </a:endParaRPr>
          </a:p>
          <a:p>
            <a:endParaRPr lang="en-US" altLang="zh-CN" dirty="0">
              <a:solidFill>
                <a:schemeClr val="tx1"/>
              </a:solidFill>
              <a:latin typeface="Microsoft JhengHei" panose="020B0604030504040204" pitchFamily="34" charset="-120"/>
              <a:ea typeface="Microsoft JhengHei" panose="020B0604030504040204" pitchFamily="34" charset="-120"/>
            </a:endParaRPr>
          </a:p>
          <a:p>
            <a:r>
              <a:rPr lang="zh-CN" altLang="en-US" dirty="0">
                <a:solidFill>
                  <a:schemeClr val="tx1"/>
                </a:solidFill>
                <a:latin typeface="Microsoft JhengHei" panose="020B0604030504040204" pitchFamily="34" charset="-120"/>
                <a:ea typeface="Microsoft JhengHei" panose="020B0604030504040204" pitchFamily="34" charset="-120"/>
              </a:rPr>
              <a:t>系統資料方面使用政府資料開放平臺提供的檔案格式，稍作簡單的解析及可存入資料庫。</a:t>
            </a:r>
            <a:endParaRPr lang="en-US" altLang="zh-CN" dirty="0">
              <a:solidFill>
                <a:schemeClr val="tx1"/>
              </a:solidFill>
              <a:latin typeface="Microsoft JhengHei" panose="020B0604030504040204" pitchFamily="34" charset="-120"/>
              <a:ea typeface="Microsoft JhengHei" panose="020B0604030504040204" pitchFamily="34" charset="-120"/>
            </a:endParaRPr>
          </a:p>
          <a:p>
            <a:endParaRPr lang="en-US" altLang="zh-CN" dirty="0">
              <a:solidFill>
                <a:schemeClr val="tx1"/>
              </a:solidFill>
              <a:latin typeface="Microsoft JhengHei" panose="020B0604030504040204" pitchFamily="34" charset="-120"/>
              <a:ea typeface="Microsoft JhengHei" panose="020B0604030504040204" pitchFamily="34" charset="-120"/>
            </a:endParaRPr>
          </a:p>
          <a:p>
            <a:r>
              <a:rPr lang="zh-CN" altLang="en-US" dirty="0">
                <a:solidFill>
                  <a:schemeClr val="tx1"/>
                </a:solidFill>
                <a:latin typeface="Microsoft JhengHei" panose="020B0604030504040204" pitchFamily="34" charset="-120"/>
                <a:ea typeface="Microsoft JhengHei" panose="020B0604030504040204" pitchFamily="34" charset="-120"/>
              </a:rPr>
              <a:t>網頁及資料伺服器使用</a:t>
            </a:r>
            <a:r>
              <a:rPr lang="en-US" altLang="zh-CN" dirty="0">
                <a:solidFill>
                  <a:schemeClr val="tx1"/>
                </a:solidFill>
                <a:latin typeface="Microsoft JhengHei" panose="020B0604030504040204" pitchFamily="34" charset="-120"/>
                <a:ea typeface="Microsoft JhengHei" panose="020B0604030504040204" pitchFamily="34" charset="-120"/>
              </a:rPr>
              <a:t>AWS</a:t>
            </a:r>
            <a:r>
              <a:rPr lang="zh-CN" altLang="en-US" dirty="0">
                <a:solidFill>
                  <a:schemeClr val="tx1"/>
                </a:solidFill>
                <a:latin typeface="Microsoft JhengHei" panose="020B0604030504040204" pitchFamily="34" charset="-120"/>
                <a:ea typeface="Microsoft JhengHei" panose="020B0604030504040204" pitchFamily="34" charset="-120"/>
              </a:rPr>
              <a:t>的雲端服務做建置，若未來需要增加運算能力，可以很容易的擴充，穩定性也很好，不需擔心機器斷電等各種問題。</a:t>
            </a:r>
            <a:endParaRPr lang="en-US" altLang="zh-CN" dirty="0">
              <a:solidFill>
                <a:schemeClr val="tx1"/>
              </a:solidFill>
              <a:latin typeface="Microsoft JhengHei" panose="020B0604030504040204" pitchFamily="34" charset="-120"/>
              <a:ea typeface="Microsoft JhengHei" panose="020B0604030504040204" pitchFamily="34" charset="-120"/>
            </a:endParaRPr>
          </a:p>
          <a:p>
            <a:endParaRPr lang="zh-TW" altLang="en-US" dirty="0">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882077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96BFA1-CA80-42F4-B62C-DA8680618F7F}"/>
              </a:ext>
            </a:extLst>
          </p:cNvPr>
          <p:cNvSpPr>
            <a:spLocks noGrp="1"/>
          </p:cNvSpPr>
          <p:nvPr>
            <p:ph type="title"/>
          </p:nvPr>
        </p:nvSpPr>
        <p:spPr/>
        <p:txBody>
          <a:bodyPr/>
          <a:lstStyle/>
          <a:p>
            <a:r>
              <a:rPr lang="zh-TW" altLang="en-US" dirty="0"/>
              <a:t>未來規劃</a:t>
            </a:r>
          </a:p>
        </p:txBody>
      </p:sp>
      <p:sp>
        <p:nvSpPr>
          <p:cNvPr id="3" name="內容版面配置區 2">
            <a:extLst>
              <a:ext uri="{FF2B5EF4-FFF2-40B4-BE49-F238E27FC236}">
                <a16:creationId xmlns:a16="http://schemas.microsoft.com/office/drawing/2014/main" id="{71DBF1B6-B127-436A-93EB-94C85833787B}"/>
              </a:ext>
            </a:extLst>
          </p:cNvPr>
          <p:cNvSpPr>
            <a:spLocks noGrp="1"/>
          </p:cNvSpPr>
          <p:nvPr>
            <p:ph idx="1"/>
          </p:nvPr>
        </p:nvSpPr>
        <p:spPr/>
        <p:txBody>
          <a:bodyPr>
            <a:normAutofit/>
          </a:bodyPr>
          <a:lstStyle/>
          <a:p>
            <a:r>
              <a:rPr lang="zh-TW" altLang="en-US" sz="2400" dirty="0"/>
              <a:t>公司地標除了提供建議的交通方式以外，我們希望未來能增加</a:t>
            </a:r>
            <a:r>
              <a:rPr lang="en-US" altLang="zh-TW" sz="2400" dirty="0"/>
              <a:t>GPS</a:t>
            </a:r>
            <a:r>
              <a:rPr lang="zh-TW" altLang="en-US" sz="2400" dirty="0"/>
              <a:t>導航的功能，讓使用者可以持續使本服務直到順利達到目的地。</a:t>
            </a:r>
            <a:endParaRPr lang="en-US" altLang="zh-TW" sz="2400" dirty="0"/>
          </a:p>
          <a:p>
            <a:r>
              <a:rPr lang="zh-TW" altLang="en-US" sz="2400" dirty="0"/>
              <a:t>效法網路媒體公司，聘請專業的作家定期投稿專業的各級產業新聞，形成一個人力資源上的一個新媒體選擇。</a:t>
            </a:r>
          </a:p>
        </p:txBody>
      </p:sp>
    </p:spTree>
    <p:extLst>
      <p:ext uri="{BB962C8B-B14F-4D97-AF65-F5344CB8AC3E}">
        <p14:creationId xmlns:p14="http://schemas.microsoft.com/office/powerpoint/2010/main" val="3965994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1CBC31-C813-4A4F-B067-DD02B42C51AC}"/>
              </a:ext>
            </a:extLst>
          </p:cNvPr>
          <p:cNvSpPr>
            <a:spLocks noGrp="1"/>
          </p:cNvSpPr>
          <p:nvPr>
            <p:ph type="title"/>
          </p:nvPr>
        </p:nvSpPr>
        <p:spPr/>
        <p:txBody>
          <a:bodyPr/>
          <a:lstStyle/>
          <a:p>
            <a:r>
              <a:rPr lang="zh-TW" altLang="en-US" dirty="0"/>
              <a:t>資料來源</a:t>
            </a:r>
          </a:p>
        </p:txBody>
      </p:sp>
      <p:sp>
        <p:nvSpPr>
          <p:cNvPr id="3" name="內容版面配置區 2">
            <a:extLst>
              <a:ext uri="{FF2B5EF4-FFF2-40B4-BE49-F238E27FC236}">
                <a16:creationId xmlns:a16="http://schemas.microsoft.com/office/drawing/2014/main" id="{86141DD4-E4D8-46E9-B7D7-9194640CF858}"/>
              </a:ext>
            </a:extLst>
          </p:cNvPr>
          <p:cNvSpPr>
            <a:spLocks noGrp="1"/>
          </p:cNvSpPr>
          <p:nvPr>
            <p:ph idx="1"/>
          </p:nvPr>
        </p:nvSpPr>
        <p:spPr/>
        <p:txBody>
          <a:bodyPr/>
          <a:lstStyle/>
          <a:p>
            <a:pPr marL="0" indent="0">
              <a:buNone/>
            </a:pPr>
            <a:endParaRPr lang="zh-TW" altLang="en-US" dirty="0"/>
          </a:p>
        </p:txBody>
      </p:sp>
      <p:graphicFrame>
        <p:nvGraphicFramePr>
          <p:cNvPr id="4" name="表格 3">
            <a:extLst>
              <a:ext uri="{FF2B5EF4-FFF2-40B4-BE49-F238E27FC236}">
                <a16:creationId xmlns:a16="http://schemas.microsoft.com/office/drawing/2014/main" id="{D3B6693E-1299-4C65-9BB1-E8DFE5E41A5B}"/>
              </a:ext>
            </a:extLst>
          </p:cNvPr>
          <p:cNvGraphicFramePr>
            <a:graphicFrameLocks noGrp="1"/>
          </p:cNvGraphicFramePr>
          <p:nvPr>
            <p:extLst>
              <p:ext uri="{D42A27DB-BD31-4B8C-83A1-F6EECF244321}">
                <p14:modId xmlns:p14="http://schemas.microsoft.com/office/powerpoint/2010/main" val="1043239034"/>
              </p:ext>
            </p:extLst>
          </p:nvPr>
        </p:nvGraphicFramePr>
        <p:xfrm>
          <a:off x="677334" y="2501900"/>
          <a:ext cx="8727632" cy="1854200"/>
        </p:xfrm>
        <a:graphic>
          <a:graphicData uri="http://schemas.openxmlformats.org/drawingml/2006/table">
            <a:tbl>
              <a:tblPr firstRow="1" bandRow="1">
                <a:tableStyleId>{5C22544A-7EE6-4342-B048-85BDC9FD1C3A}</a:tableStyleId>
              </a:tblPr>
              <a:tblGrid>
                <a:gridCol w="4363816">
                  <a:extLst>
                    <a:ext uri="{9D8B030D-6E8A-4147-A177-3AD203B41FA5}">
                      <a16:colId xmlns:a16="http://schemas.microsoft.com/office/drawing/2014/main" val="3881582505"/>
                    </a:ext>
                  </a:extLst>
                </a:gridCol>
                <a:gridCol w="4363816">
                  <a:extLst>
                    <a:ext uri="{9D8B030D-6E8A-4147-A177-3AD203B41FA5}">
                      <a16:colId xmlns:a16="http://schemas.microsoft.com/office/drawing/2014/main" val="312024102"/>
                    </a:ext>
                  </a:extLst>
                </a:gridCol>
              </a:tblGrid>
              <a:tr h="370840">
                <a:tc>
                  <a:txBody>
                    <a:bodyPr/>
                    <a:lstStyle/>
                    <a:p>
                      <a:pPr algn="ctr"/>
                      <a:r>
                        <a:rPr lang="zh-TW" altLang="en-US" dirty="0"/>
                        <a:t>資料集提供機關名稱	</a:t>
                      </a:r>
                    </a:p>
                  </a:txBody>
                  <a:tcPr/>
                </a:tc>
                <a:tc>
                  <a:txBody>
                    <a:bodyPr/>
                    <a:lstStyle/>
                    <a:p>
                      <a:pPr algn="ctr"/>
                      <a:r>
                        <a:rPr lang="zh-TW" altLang="en-US" dirty="0"/>
                        <a:t>資料集名稱</a:t>
                      </a:r>
                    </a:p>
                  </a:txBody>
                  <a:tcPr/>
                </a:tc>
                <a:extLst>
                  <a:ext uri="{0D108BD9-81ED-4DB2-BD59-A6C34878D82A}">
                    <a16:rowId xmlns:a16="http://schemas.microsoft.com/office/drawing/2014/main" val="3346796353"/>
                  </a:ext>
                </a:extLst>
              </a:tr>
              <a:tr h="370840">
                <a:tc>
                  <a:txBody>
                    <a:bodyPr/>
                    <a:lstStyle/>
                    <a:p>
                      <a:pPr algn="ctr"/>
                      <a:r>
                        <a:rPr lang="zh-TW" altLang="en-US" dirty="0"/>
                        <a:t>勞動部勞動力發展署 </a:t>
                      </a:r>
                    </a:p>
                  </a:txBody>
                  <a:tcPr/>
                </a:tc>
                <a:tc>
                  <a:txBody>
                    <a:bodyPr/>
                    <a:lstStyle/>
                    <a:p>
                      <a:pPr algn="ctr"/>
                      <a:r>
                        <a:rPr lang="zh-TW" altLang="en-US" dirty="0"/>
                        <a:t>就業博覽會及現場徵才資訊 </a:t>
                      </a:r>
                    </a:p>
                  </a:txBody>
                  <a:tcPr/>
                </a:tc>
                <a:extLst>
                  <a:ext uri="{0D108BD9-81ED-4DB2-BD59-A6C34878D82A}">
                    <a16:rowId xmlns:a16="http://schemas.microsoft.com/office/drawing/2014/main" val="2062175993"/>
                  </a:ext>
                </a:extLst>
              </a:tr>
              <a:tr h="370840">
                <a:tc>
                  <a:txBody>
                    <a:bodyPr/>
                    <a:lstStyle/>
                    <a:p>
                      <a:pPr algn="ctr"/>
                      <a:r>
                        <a:rPr lang="zh-TW" altLang="en-US" dirty="0"/>
                        <a:t>勞動部勞動力發展署 </a:t>
                      </a:r>
                    </a:p>
                  </a:txBody>
                  <a:tcPr/>
                </a:tc>
                <a:tc>
                  <a:txBody>
                    <a:bodyPr/>
                    <a:lstStyle/>
                    <a:p>
                      <a:pPr algn="ctr"/>
                      <a:r>
                        <a:rPr lang="zh-TW" altLang="en-US" dirty="0"/>
                        <a:t>台灣就業通網站職缺清單 </a:t>
                      </a:r>
                    </a:p>
                  </a:txBody>
                  <a:tcPr/>
                </a:tc>
                <a:extLst>
                  <a:ext uri="{0D108BD9-81ED-4DB2-BD59-A6C34878D82A}">
                    <a16:rowId xmlns:a16="http://schemas.microsoft.com/office/drawing/2014/main" val="2108065054"/>
                  </a:ext>
                </a:extLst>
              </a:tr>
              <a:tr h="370840">
                <a:tc>
                  <a:txBody>
                    <a:bodyPr/>
                    <a:lstStyle/>
                    <a:p>
                      <a:pPr algn="ctr"/>
                      <a:r>
                        <a:rPr lang="zh-TW" altLang="en-US" dirty="0"/>
                        <a:t>經濟部工業局 </a:t>
                      </a:r>
                    </a:p>
                  </a:txBody>
                  <a:tcPr/>
                </a:tc>
                <a:tc>
                  <a:txBody>
                    <a:bodyPr/>
                    <a:lstStyle/>
                    <a:p>
                      <a:pPr algn="ctr"/>
                      <a:r>
                        <a:rPr lang="zh-TW" altLang="en-US" dirty="0"/>
                        <a:t>經濟部能力鑑定學校</a:t>
                      </a:r>
                      <a:r>
                        <a:rPr lang="en-US" altLang="zh-TW" dirty="0"/>
                        <a:t>/</a:t>
                      </a:r>
                      <a:r>
                        <a:rPr lang="zh-TW" altLang="en-US" dirty="0"/>
                        <a:t>培訓機構認同名單 </a:t>
                      </a:r>
                    </a:p>
                  </a:txBody>
                  <a:tcPr/>
                </a:tc>
                <a:extLst>
                  <a:ext uri="{0D108BD9-81ED-4DB2-BD59-A6C34878D82A}">
                    <a16:rowId xmlns:a16="http://schemas.microsoft.com/office/drawing/2014/main" val="1896364927"/>
                  </a:ext>
                </a:extLst>
              </a:tr>
              <a:tr h="370840">
                <a:tc>
                  <a:txBody>
                    <a:bodyPr/>
                    <a:lstStyle/>
                    <a:p>
                      <a:pPr algn="ctr"/>
                      <a:r>
                        <a:rPr lang="zh-TW" altLang="en-US" dirty="0"/>
                        <a:t>行政院主計總處 </a:t>
                      </a:r>
                    </a:p>
                  </a:txBody>
                  <a:tcPr/>
                </a:tc>
                <a:tc>
                  <a:txBody>
                    <a:bodyPr/>
                    <a:lstStyle/>
                    <a:p>
                      <a:pPr algn="ctr"/>
                      <a:r>
                        <a:rPr lang="zh-TW" altLang="en-US" dirty="0"/>
                        <a:t>歷年各業受僱員工每人每月總薪資 </a:t>
                      </a:r>
                    </a:p>
                  </a:txBody>
                  <a:tcPr/>
                </a:tc>
                <a:extLst>
                  <a:ext uri="{0D108BD9-81ED-4DB2-BD59-A6C34878D82A}">
                    <a16:rowId xmlns:a16="http://schemas.microsoft.com/office/drawing/2014/main" val="2326859134"/>
                  </a:ext>
                </a:extLst>
              </a:tr>
            </a:tbl>
          </a:graphicData>
        </a:graphic>
      </p:graphicFrame>
    </p:spTree>
    <p:extLst>
      <p:ext uri="{BB962C8B-B14F-4D97-AF65-F5344CB8AC3E}">
        <p14:creationId xmlns:p14="http://schemas.microsoft.com/office/powerpoint/2010/main" val="2366835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A151EE-3C7B-4333-A812-8D7166DC843A}"/>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737FEBE9-BBDD-41D0-8E13-482ECD0E2A16}"/>
              </a:ext>
            </a:extLst>
          </p:cNvPr>
          <p:cNvSpPr>
            <a:spLocks noGrp="1"/>
          </p:cNvSpPr>
          <p:nvPr>
            <p:ph idx="1"/>
          </p:nvPr>
        </p:nvSpPr>
        <p:spPr>
          <a:xfrm>
            <a:off x="677334" y="2160589"/>
            <a:ext cx="9204898" cy="3880773"/>
          </a:xfrm>
        </p:spPr>
        <p:txBody>
          <a:bodyPr>
            <a:normAutofit/>
          </a:bodyPr>
          <a:lstStyle/>
          <a:p>
            <a:pPr marL="0" indent="0" algn="ctr">
              <a:buNone/>
            </a:pPr>
            <a:r>
              <a:rPr lang="en-US" altLang="zh-TW" sz="12800" dirty="0">
                <a:solidFill>
                  <a:schemeClr val="accent1"/>
                </a:solidFill>
              </a:rPr>
              <a:t>Thank You!</a:t>
            </a:r>
            <a:endParaRPr lang="zh-TW" altLang="en-US" sz="12800" dirty="0">
              <a:solidFill>
                <a:schemeClr val="accent1"/>
              </a:solidFill>
            </a:endParaRPr>
          </a:p>
        </p:txBody>
      </p:sp>
    </p:spTree>
    <p:extLst>
      <p:ext uri="{BB962C8B-B14F-4D97-AF65-F5344CB8AC3E}">
        <p14:creationId xmlns:p14="http://schemas.microsoft.com/office/powerpoint/2010/main" val="399614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82927B-D787-4174-B8E1-A1387677825F}"/>
              </a:ext>
            </a:extLst>
          </p:cNvPr>
          <p:cNvSpPr>
            <a:spLocks noGrp="1"/>
          </p:cNvSpPr>
          <p:nvPr>
            <p:ph type="title"/>
          </p:nvPr>
        </p:nvSpPr>
        <p:spPr/>
        <p:txBody>
          <a:bodyPr/>
          <a:lstStyle/>
          <a:p>
            <a:r>
              <a:rPr lang="zh-TW" altLang="en-US" dirty="0"/>
              <a:t>服務特色</a:t>
            </a:r>
          </a:p>
        </p:txBody>
      </p:sp>
      <p:sp>
        <p:nvSpPr>
          <p:cNvPr id="3" name="內容版面配置區 2">
            <a:extLst>
              <a:ext uri="{FF2B5EF4-FFF2-40B4-BE49-F238E27FC236}">
                <a16:creationId xmlns:a16="http://schemas.microsoft.com/office/drawing/2014/main" id="{1DD17BD1-9344-45B1-B1A0-1ECB5370173F}"/>
              </a:ext>
            </a:extLst>
          </p:cNvPr>
          <p:cNvSpPr>
            <a:spLocks noGrp="1"/>
          </p:cNvSpPr>
          <p:nvPr>
            <p:ph idx="1"/>
          </p:nvPr>
        </p:nvSpPr>
        <p:spPr/>
        <p:txBody>
          <a:bodyPr/>
          <a:lstStyle/>
          <a:p>
            <a:r>
              <a:rPr lang="zh-TW" altLang="en-US" sz="2400" dirty="0"/>
              <a:t>本服務最大的特色就是以最快的時間、最簡單的方法提供使用者多面向的工作資訊，我們以使用者的不同需求為出發點，無論是想尋求未來工作方向的學生、已經清楚自己的目標卻不知道時下人力市場行情的新鮮人或是煩惱如何最快到達面試目的地的求職者，都可以從本服務得到想要的解答。</a:t>
            </a:r>
            <a:br>
              <a:rPr lang="en-US" altLang="zh-TW" dirty="0"/>
            </a:br>
            <a:endParaRPr lang="en-US" altLang="zh-TW" dirty="0"/>
          </a:p>
          <a:p>
            <a:pPr marL="0" indent="0">
              <a:buNone/>
            </a:pPr>
            <a:endParaRPr lang="zh-TW" altLang="en-US" dirty="0"/>
          </a:p>
        </p:txBody>
      </p:sp>
    </p:spTree>
    <p:extLst>
      <p:ext uri="{BB962C8B-B14F-4D97-AF65-F5344CB8AC3E}">
        <p14:creationId xmlns:p14="http://schemas.microsoft.com/office/powerpoint/2010/main" val="2907610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B8AD7A-C756-4EC9-B8C3-B360EAA9527C}"/>
              </a:ext>
            </a:extLst>
          </p:cNvPr>
          <p:cNvSpPr>
            <a:spLocks noGrp="1"/>
          </p:cNvSpPr>
          <p:nvPr>
            <p:ph type="title"/>
          </p:nvPr>
        </p:nvSpPr>
        <p:spPr/>
        <p:txBody>
          <a:bodyPr/>
          <a:lstStyle/>
          <a:p>
            <a:r>
              <a:rPr lang="zh-TW" altLang="en-US" dirty="0"/>
              <a:t>市場調查</a:t>
            </a:r>
          </a:p>
        </p:txBody>
      </p:sp>
      <p:sp>
        <p:nvSpPr>
          <p:cNvPr id="3" name="內容版面配置區 2">
            <a:extLst>
              <a:ext uri="{FF2B5EF4-FFF2-40B4-BE49-F238E27FC236}">
                <a16:creationId xmlns:a16="http://schemas.microsoft.com/office/drawing/2014/main" id="{B56286F1-3D68-4D94-BC96-E880ADC45C5D}"/>
              </a:ext>
            </a:extLst>
          </p:cNvPr>
          <p:cNvSpPr>
            <a:spLocks noGrp="1"/>
          </p:cNvSpPr>
          <p:nvPr>
            <p:ph idx="1"/>
          </p:nvPr>
        </p:nvSpPr>
        <p:spPr/>
        <p:txBody>
          <a:bodyPr/>
          <a:lstStyle/>
          <a:p>
            <a:r>
              <a:rPr lang="en-US" altLang="zh-TW" sz="2400" b="1" dirty="0"/>
              <a:t>104</a:t>
            </a:r>
            <a:r>
              <a:rPr lang="zh-TW" altLang="en-US" sz="2400" b="1" dirty="0"/>
              <a:t>工作快找</a:t>
            </a:r>
            <a:endParaRPr lang="en-US" altLang="zh-TW" sz="2400" b="1" dirty="0"/>
          </a:p>
          <a:p>
            <a:pPr>
              <a:buFont typeface="+mj-lt"/>
              <a:buAutoNum type="arabicPeriod"/>
            </a:pPr>
            <a:r>
              <a:rPr lang="zh-TW" altLang="en-US" sz="2400" dirty="0"/>
              <a:t>職缺條件搜尋</a:t>
            </a:r>
            <a:endParaRPr lang="en-US" altLang="zh-TW" sz="2400" dirty="0"/>
          </a:p>
          <a:p>
            <a:pPr>
              <a:buFont typeface="+mj-lt"/>
              <a:buAutoNum type="arabicPeriod"/>
            </a:pPr>
            <a:r>
              <a:rPr lang="zh-TW" altLang="en-US" sz="2400" dirty="0"/>
              <a:t>儲存有興趣的工作</a:t>
            </a:r>
            <a:endParaRPr lang="en-US" altLang="zh-TW" sz="2400" dirty="0"/>
          </a:p>
          <a:p>
            <a:pPr>
              <a:buFont typeface="+mj-lt"/>
              <a:buAutoNum type="arabicPeriod"/>
            </a:pPr>
            <a:r>
              <a:rPr lang="zh-TW" altLang="en-US" sz="2400" dirty="0"/>
              <a:t>履歷表功能</a:t>
            </a:r>
            <a:endParaRPr lang="en-US" altLang="zh-TW" sz="2400" dirty="0"/>
          </a:p>
          <a:p>
            <a:r>
              <a:rPr lang="en-US" altLang="zh-TW" sz="2400" b="1" dirty="0"/>
              <a:t>CDP</a:t>
            </a:r>
            <a:r>
              <a:rPr lang="zh-TW" altLang="en-US" sz="2400" b="1" dirty="0"/>
              <a:t>人力資源一站式平台</a:t>
            </a:r>
            <a:endParaRPr lang="en-US" altLang="zh-TW" sz="2400" b="1" dirty="0"/>
          </a:p>
          <a:p>
            <a:pPr>
              <a:buFont typeface="+mj-lt"/>
              <a:buAutoNum type="arabicPeriod"/>
            </a:pPr>
            <a:r>
              <a:rPr lang="zh-TW" altLang="en-US" sz="2400" dirty="0"/>
              <a:t>熱門職缺</a:t>
            </a:r>
            <a:endParaRPr lang="en-US" altLang="zh-TW" sz="2400" dirty="0"/>
          </a:p>
          <a:p>
            <a:pPr>
              <a:buFont typeface="+mj-lt"/>
              <a:buAutoNum type="arabicPeriod"/>
            </a:pPr>
            <a:endParaRPr lang="zh-TW" altLang="en-US" dirty="0"/>
          </a:p>
        </p:txBody>
      </p:sp>
    </p:spTree>
    <p:extLst>
      <p:ext uri="{BB962C8B-B14F-4D97-AF65-F5344CB8AC3E}">
        <p14:creationId xmlns:p14="http://schemas.microsoft.com/office/powerpoint/2010/main" val="1678508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1778DC-C435-41AA-89DA-AFB7D117FFE9}"/>
              </a:ext>
            </a:extLst>
          </p:cNvPr>
          <p:cNvSpPr>
            <a:spLocks noGrp="1"/>
          </p:cNvSpPr>
          <p:nvPr>
            <p:ph type="title"/>
          </p:nvPr>
        </p:nvSpPr>
        <p:spPr/>
        <p:txBody>
          <a:bodyPr/>
          <a:lstStyle/>
          <a:p>
            <a:r>
              <a:rPr lang="zh-TW" altLang="en-US" dirty="0"/>
              <a:t>服務功能</a:t>
            </a:r>
            <a:r>
              <a:rPr lang="en-US" altLang="zh-TW" dirty="0"/>
              <a:t>1-</a:t>
            </a:r>
            <a:r>
              <a:rPr lang="zh-TW" altLang="en-US" dirty="0"/>
              <a:t>地區職缺統計</a:t>
            </a:r>
            <a:br>
              <a:rPr lang="zh-TW" altLang="en-US" dirty="0"/>
            </a:br>
            <a:endParaRPr lang="zh-TW" altLang="en-US" dirty="0"/>
          </a:p>
        </p:txBody>
      </p:sp>
      <p:sp>
        <p:nvSpPr>
          <p:cNvPr id="3" name="內容版面配置區 2">
            <a:extLst>
              <a:ext uri="{FF2B5EF4-FFF2-40B4-BE49-F238E27FC236}">
                <a16:creationId xmlns:a16="http://schemas.microsoft.com/office/drawing/2014/main" id="{8677E8CC-76D9-468B-AAF7-7013C940DD56}"/>
              </a:ext>
            </a:extLst>
          </p:cNvPr>
          <p:cNvSpPr>
            <a:spLocks noGrp="1"/>
          </p:cNvSpPr>
          <p:nvPr>
            <p:ph idx="1"/>
          </p:nvPr>
        </p:nvSpPr>
        <p:spPr/>
        <p:txBody>
          <a:bodyPr>
            <a:normAutofit/>
          </a:bodyPr>
          <a:lstStyle/>
          <a:p>
            <a:r>
              <a:rPr lang="zh-TW" altLang="en-US" sz="2400" dirty="0"/>
              <a:t>我們統計經濟部提供的數據，分類後使用圖表告訴使用者該縣市的產業分布、熱門職缺、薪資變化等等資訊，提供還不確定未來要從事什麼領域的學生們一些升學以及進修的建議。</a:t>
            </a:r>
          </a:p>
        </p:txBody>
      </p:sp>
    </p:spTree>
    <p:extLst>
      <p:ext uri="{BB962C8B-B14F-4D97-AF65-F5344CB8AC3E}">
        <p14:creationId xmlns:p14="http://schemas.microsoft.com/office/powerpoint/2010/main" val="3787206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1778DC-C435-41AA-89DA-AFB7D117FFE9}"/>
              </a:ext>
            </a:extLst>
          </p:cNvPr>
          <p:cNvSpPr>
            <a:spLocks noGrp="1"/>
          </p:cNvSpPr>
          <p:nvPr>
            <p:ph type="title"/>
          </p:nvPr>
        </p:nvSpPr>
        <p:spPr/>
        <p:txBody>
          <a:bodyPr/>
          <a:lstStyle/>
          <a:p>
            <a:r>
              <a:rPr lang="zh-TW" altLang="en-US" dirty="0"/>
              <a:t>服務功能</a:t>
            </a:r>
            <a:r>
              <a:rPr lang="en-US" altLang="zh-TW" dirty="0"/>
              <a:t>1-</a:t>
            </a:r>
            <a:r>
              <a:rPr lang="zh-TW" altLang="en-US" dirty="0"/>
              <a:t>地區職缺統計</a:t>
            </a:r>
            <a:br>
              <a:rPr lang="zh-TW" altLang="en-US" dirty="0"/>
            </a:br>
            <a:endParaRPr lang="zh-TW" altLang="en-US" dirty="0"/>
          </a:p>
        </p:txBody>
      </p:sp>
      <p:pic>
        <p:nvPicPr>
          <p:cNvPr id="7" name="內容版面配置區 6">
            <a:extLst>
              <a:ext uri="{FF2B5EF4-FFF2-40B4-BE49-F238E27FC236}">
                <a16:creationId xmlns:a16="http://schemas.microsoft.com/office/drawing/2014/main" id="{7A2C3E2C-C63C-49EE-8838-B14C542F90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270000"/>
            <a:ext cx="8596668" cy="5455377"/>
          </a:xfrm>
        </p:spPr>
      </p:pic>
    </p:spTree>
    <p:extLst>
      <p:ext uri="{BB962C8B-B14F-4D97-AF65-F5344CB8AC3E}">
        <p14:creationId xmlns:p14="http://schemas.microsoft.com/office/powerpoint/2010/main" val="1989940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1778DC-C435-41AA-89DA-AFB7D117FFE9}"/>
              </a:ext>
            </a:extLst>
          </p:cNvPr>
          <p:cNvSpPr>
            <a:spLocks noGrp="1"/>
          </p:cNvSpPr>
          <p:nvPr>
            <p:ph type="title"/>
          </p:nvPr>
        </p:nvSpPr>
        <p:spPr/>
        <p:txBody>
          <a:bodyPr/>
          <a:lstStyle/>
          <a:p>
            <a:r>
              <a:rPr lang="zh-TW" altLang="en-US" dirty="0"/>
              <a:t>服務功能</a:t>
            </a:r>
            <a:r>
              <a:rPr lang="en-US" altLang="zh-TW" dirty="0"/>
              <a:t>2-</a:t>
            </a:r>
            <a:r>
              <a:rPr lang="zh-TW" altLang="en-US" dirty="0"/>
              <a:t>個人職缺搜尋</a:t>
            </a:r>
            <a:br>
              <a:rPr lang="zh-TW" altLang="en-US" dirty="0"/>
            </a:br>
            <a:endParaRPr lang="zh-TW" altLang="en-US" dirty="0"/>
          </a:p>
        </p:txBody>
      </p:sp>
      <p:sp>
        <p:nvSpPr>
          <p:cNvPr id="3" name="內容版面配置區 2">
            <a:extLst>
              <a:ext uri="{FF2B5EF4-FFF2-40B4-BE49-F238E27FC236}">
                <a16:creationId xmlns:a16="http://schemas.microsoft.com/office/drawing/2014/main" id="{8677E8CC-76D9-468B-AAF7-7013C940DD56}"/>
              </a:ext>
            </a:extLst>
          </p:cNvPr>
          <p:cNvSpPr>
            <a:spLocks noGrp="1"/>
          </p:cNvSpPr>
          <p:nvPr>
            <p:ph idx="1"/>
          </p:nvPr>
        </p:nvSpPr>
        <p:spPr/>
        <p:txBody>
          <a:bodyPr>
            <a:normAutofit/>
          </a:bodyPr>
          <a:lstStyle/>
          <a:p>
            <a:r>
              <a:rPr lang="zh-TW" altLang="en-US" sz="2400" dirty="0"/>
              <a:t>此功能提供職缺的關鍵字搜尋，除了顯示推薦公司的列表以外，還會顯示該職缺的相關職訓課程，例如</a:t>
            </a:r>
            <a:r>
              <a:rPr lang="en-US" altLang="zh-TW" sz="2400" dirty="0"/>
              <a:t>:</a:t>
            </a:r>
            <a:r>
              <a:rPr lang="zh-TW" altLang="en-US" sz="2400" dirty="0"/>
              <a:t>資策會、</a:t>
            </a:r>
            <a:r>
              <a:rPr lang="en-US" altLang="zh-TW" sz="2400" dirty="0"/>
              <a:t>Udemy</a:t>
            </a:r>
            <a:r>
              <a:rPr lang="zh-TW" altLang="en-US" sz="2400" dirty="0"/>
              <a:t>或工作坊，有些新鮮人在搜尋職缺時，可以經由此功能接觸接近業界需求的職業訓練。除了顯示職訓的管道以外，</a:t>
            </a:r>
            <a:r>
              <a:rPr lang="en-US" altLang="zh-TW" sz="2400" dirty="0"/>
              <a:t>App</a:t>
            </a:r>
            <a:r>
              <a:rPr lang="zh-TW" altLang="en-US" sz="2400" dirty="0"/>
              <a:t>也會整理最近幾次的就業博覽會相關資訊，方便面試者有更多機會能直接面對面跟企業媒合。</a:t>
            </a:r>
          </a:p>
        </p:txBody>
      </p:sp>
    </p:spTree>
    <p:extLst>
      <p:ext uri="{BB962C8B-B14F-4D97-AF65-F5344CB8AC3E}">
        <p14:creationId xmlns:p14="http://schemas.microsoft.com/office/powerpoint/2010/main" val="1183919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1778DC-C435-41AA-89DA-AFB7D117FFE9}"/>
              </a:ext>
            </a:extLst>
          </p:cNvPr>
          <p:cNvSpPr>
            <a:spLocks noGrp="1"/>
          </p:cNvSpPr>
          <p:nvPr>
            <p:ph type="title"/>
          </p:nvPr>
        </p:nvSpPr>
        <p:spPr/>
        <p:txBody>
          <a:bodyPr/>
          <a:lstStyle/>
          <a:p>
            <a:r>
              <a:rPr lang="zh-TW" altLang="en-US" dirty="0"/>
              <a:t>服務功能</a:t>
            </a:r>
            <a:r>
              <a:rPr lang="en-US" altLang="zh-TW" dirty="0"/>
              <a:t>2-</a:t>
            </a:r>
            <a:r>
              <a:rPr lang="zh-TW" altLang="en-US" dirty="0"/>
              <a:t>個人職缺搜尋</a:t>
            </a:r>
            <a:br>
              <a:rPr lang="zh-TW" altLang="en-US" dirty="0"/>
            </a:br>
            <a:endParaRPr lang="zh-TW" altLang="en-US" dirty="0"/>
          </a:p>
        </p:txBody>
      </p:sp>
      <p:pic>
        <p:nvPicPr>
          <p:cNvPr id="5" name="內容版面配置區 4">
            <a:extLst>
              <a:ext uri="{FF2B5EF4-FFF2-40B4-BE49-F238E27FC236}">
                <a16:creationId xmlns:a16="http://schemas.microsoft.com/office/drawing/2014/main" id="{51FAD522-C67B-4E8B-9A78-6A45E7FCB4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593952"/>
            <a:ext cx="8942916" cy="5019573"/>
          </a:xfrm>
        </p:spPr>
      </p:pic>
    </p:spTree>
    <p:extLst>
      <p:ext uri="{BB962C8B-B14F-4D97-AF65-F5344CB8AC3E}">
        <p14:creationId xmlns:p14="http://schemas.microsoft.com/office/powerpoint/2010/main" val="953969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1778DC-C435-41AA-89DA-AFB7D117FFE9}"/>
              </a:ext>
            </a:extLst>
          </p:cNvPr>
          <p:cNvSpPr>
            <a:spLocks noGrp="1"/>
          </p:cNvSpPr>
          <p:nvPr>
            <p:ph type="title"/>
          </p:nvPr>
        </p:nvSpPr>
        <p:spPr/>
        <p:txBody>
          <a:bodyPr/>
          <a:lstStyle/>
          <a:p>
            <a:r>
              <a:rPr lang="zh-TW" altLang="en-US" dirty="0"/>
              <a:t>服務功能</a:t>
            </a:r>
            <a:r>
              <a:rPr lang="en-US" altLang="zh-TW" dirty="0"/>
              <a:t>3-</a:t>
            </a:r>
            <a:r>
              <a:rPr lang="zh-TW" altLang="en-US" dirty="0"/>
              <a:t>職缺地標</a:t>
            </a:r>
            <a:br>
              <a:rPr lang="zh-TW" altLang="en-US" dirty="0"/>
            </a:br>
            <a:endParaRPr lang="zh-TW" altLang="en-US" dirty="0"/>
          </a:p>
        </p:txBody>
      </p:sp>
      <p:sp>
        <p:nvSpPr>
          <p:cNvPr id="3" name="內容版面配置區 2">
            <a:extLst>
              <a:ext uri="{FF2B5EF4-FFF2-40B4-BE49-F238E27FC236}">
                <a16:creationId xmlns:a16="http://schemas.microsoft.com/office/drawing/2014/main" id="{8677E8CC-76D9-468B-AAF7-7013C940DD56}"/>
              </a:ext>
            </a:extLst>
          </p:cNvPr>
          <p:cNvSpPr>
            <a:spLocks noGrp="1"/>
          </p:cNvSpPr>
          <p:nvPr>
            <p:ph idx="1"/>
          </p:nvPr>
        </p:nvSpPr>
        <p:spPr/>
        <p:txBody>
          <a:bodyPr>
            <a:normAutofit/>
          </a:bodyPr>
          <a:lstStyle/>
          <a:p>
            <a:r>
              <a:rPr lang="zh-TW" altLang="en-US" sz="2400" dirty="0"/>
              <a:t>最後一個功能靈感源自於</a:t>
            </a:r>
            <a:r>
              <a:rPr lang="en-US" altLang="zh-TW" sz="2400" dirty="0"/>
              <a:t>Google</a:t>
            </a:r>
            <a:r>
              <a:rPr lang="zh-TW" altLang="en-US" sz="2400" dirty="0"/>
              <a:t> </a:t>
            </a:r>
            <a:r>
              <a:rPr lang="en-US" altLang="zh-TW" sz="2400" dirty="0"/>
              <a:t>Map</a:t>
            </a:r>
            <a:r>
              <a:rPr lang="zh-TW" altLang="en-US" sz="2400" dirty="0"/>
              <a:t>，在輸入職缺的關鍵字後，此地圖會顯示範圍內所有需要此人才的公司位置，我們考慮到經常求職者都不清楚很多潛在地工作機會就在自己的周圍，透過圖像化的顯示，我們可以更清楚地整理所潛在的機會，未來取得面試機會後，點選該公司地標，</a:t>
            </a:r>
            <a:r>
              <a:rPr lang="en-US" altLang="zh-TW" sz="2400" dirty="0"/>
              <a:t>App</a:t>
            </a:r>
            <a:r>
              <a:rPr lang="zh-TW" altLang="en-US" sz="2400" dirty="0"/>
              <a:t>會提供建議的交通方式，讓求職者用最輕鬆的方式來回面試地點。</a:t>
            </a:r>
          </a:p>
        </p:txBody>
      </p:sp>
    </p:spTree>
    <p:extLst>
      <p:ext uri="{BB962C8B-B14F-4D97-AF65-F5344CB8AC3E}">
        <p14:creationId xmlns:p14="http://schemas.microsoft.com/office/powerpoint/2010/main" val="2111325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1778DC-C435-41AA-89DA-AFB7D117FFE9}"/>
              </a:ext>
            </a:extLst>
          </p:cNvPr>
          <p:cNvSpPr>
            <a:spLocks noGrp="1"/>
          </p:cNvSpPr>
          <p:nvPr>
            <p:ph type="title"/>
          </p:nvPr>
        </p:nvSpPr>
        <p:spPr/>
        <p:txBody>
          <a:bodyPr/>
          <a:lstStyle/>
          <a:p>
            <a:r>
              <a:rPr lang="zh-TW" altLang="en-US" dirty="0"/>
              <a:t>服務功能</a:t>
            </a:r>
            <a:r>
              <a:rPr lang="en-US" altLang="zh-TW" dirty="0"/>
              <a:t>3-</a:t>
            </a:r>
            <a:r>
              <a:rPr lang="zh-TW" altLang="en-US" dirty="0"/>
              <a:t>職缺地標</a:t>
            </a:r>
            <a:br>
              <a:rPr lang="zh-TW" altLang="en-US" dirty="0"/>
            </a:br>
            <a:endParaRPr lang="zh-TW" altLang="en-US" dirty="0"/>
          </a:p>
        </p:txBody>
      </p:sp>
      <p:pic>
        <p:nvPicPr>
          <p:cNvPr id="5" name="內容版面配置區 4">
            <a:extLst>
              <a:ext uri="{FF2B5EF4-FFF2-40B4-BE49-F238E27FC236}">
                <a16:creationId xmlns:a16="http://schemas.microsoft.com/office/drawing/2014/main" id="{FA1EB12B-15C3-401C-B7D6-43E335FE67C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6255"/>
          <a:stretch/>
        </p:blipFill>
        <p:spPr>
          <a:xfrm>
            <a:off x="677334" y="1499886"/>
            <a:ext cx="8847666" cy="4500863"/>
          </a:xfrm>
        </p:spPr>
      </p:pic>
    </p:spTree>
    <p:extLst>
      <p:ext uri="{BB962C8B-B14F-4D97-AF65-F5344CB8AC3E}">
        <p14:creationId xmlns:p14="http://schemas.microsoft.com/office/powerpoint/2010/main" val="239483529"/>
      </p:ext>
    </p:extLst>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640</TotalTime>
  <Words>910</Words>
  <Application>Microsoft Macintosh PowerPoint</Application>
  <PresentationFormat>寬螢幕</PresentationFormat>
  <Paragraphs>58</Paragraphs>
  <Slides>16</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16</vt:i4>
      </vt:variant>
    </vt:vector>
  </HeadingPairs>
  <TitlesOfParts>
    <vt:vector size="22" baseType="lpstr">
      <vt:lpstr>微軟正黑體</vt:lpstr>
      <vt:lpstr>微軟正黑體</vt:lpstr>
      <vt:lpstr>Arial</vt:lpstr>
      <vt:lpstr>Trebuchet MS</vt:lpstr>
      <vt:lpstr>Wingdings 3</vt:lpstr>
      <vt:lpstr>多面向</vt:lpstr>
      <vt:lpstr>雲端運算專案 求職不求人</vt:lpstr>
      <vt:lpstr>服務特色</vt:lpstr>
      <vt:lpstr>市場調查</vt:lpstr>
      <vt:lpstr>服務功能1-地區職缺統計 </vt:lpstr>
      <vt:lpstr>服務功能1-地區職缺統計 </vt:lpstr>
      <vt:lpstr>服務功能2-個人職缺搜尋 </vt:lpstr>
      <vt:lpstr>服務功能2-個人職缺搜尋 </vt:lpstr>
      <vt:lpstr>服務功能3-職缺地標 </vt:lpstr>
      <vt:lpstr>服務功能3-職缺地標 </vt:lpstr>
      <vt:lpstr>適切性</vt:lpstr>
      <vt:lpstr>創新性</vt:lpstr>
      <vt:lpstr>市場性</vt:lpstr>
      <vt:lpstr>可行性</vt:lpstr>
      <vt:lpstr>未來規劃</vt:lpstr>
      <vt:lpstr>資料來源</vt:lpstr>
      <vt:lpstr>PowerPoint 簡報</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others</dc:creator>
  <cp:lastModifiedBy>Microsoft Office 使用者</cp:lastModifiedBy>
  <cp:revision>33</cp:revision>
  <dcterms:created xsi:type="dcterms:W3CDTF">2019-03-20T13:54:59Z</dcterms:created>
  <dcterms:modified xsi:type="dcterms:W3CDTF">2019-03-26T04:52:26Z</dcterms:modified>
</cp:coreProperties>
</file>